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1"/>
  </p:notesMasterIdLst>
  <p:sldIdLst>
    <p:sldId id="256" r:id="rId2"/>
    <p:sldId id="257" r:id="rId3"/>
    <p:sldId id="260" r:id="rId4"/>
    <p:sldId id="261" r:id="rId5"/>
    <p:sldId id="262" r:id="rId6"/>
    <p:sldId id="263" r:id="rId7"/>
    <p:sldId id="258" r:id="rId8"/>
    <p:sldId id="265" r:id="rId9"/>
    <p:sldId id="266" r:id="rId10"/>
    <p:sldId id="259" r:id="rId11"/>
    <p:sldId id="264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2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333" autoAdjust="0"/>
  </p:normalViewPr>
  <p:slideViewPr>
    <p:cSldViewPr>
      <p:cViewPr varScale="1">
        <p:scale>
          <a:sx n="106" d="100"/>
          <a:sy n="106" d="100"/>
        </p:scale>
        <p:origin x="-75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31A2C8-CDBD-4B63-ADAB-10E705ADEA9E}" type="datetimeFigureOut">
              <a:rPr lang="zh-CN" altLang="en-US" smtClean="0"/>
              <a:t>2018-01-16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9E2EB2-7BFC-4D20-9FCA-A87911EDD7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621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E2EB2-7BFC-4D20-9FCA-A87911EDD76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159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D5EF4-4CEB-4242-817B-4F1EA2B29E58}" type="datetimeFigureOut">
              <a:rPr lang="zh-CN" altLang="en-US" smtClean="0"/>
              <a:t>2018-01-16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E4B41-2293-44CA-956D-3BBCC846430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D5EF4-4CEB-4242-817B-4F1EA2B29E58}" type="datetimeFigureOut">
              <a:rPr lang="zh-CN" altLang="en-US" smtClean="0"/>
              <a:t>2018-01-16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E4B41-2293-44CA-956D-3BBCC846430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D5EF4-4CEB-4242-817B-4F1EA2B29E58}" type="datetimeFigureOut">
              <a:rPr lang="zh-CN" altLang="en-US" smtClean="0"/>
              <a:t>2018-01-16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E4B41-2293-44CA-956D-3BBCC846430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D5EF4-4CEB-4242-817B-4F1EA2B29E58}" type="datetimeFigureOut">
              <a:rPr lang="zh-CN" altLang="en-US" smtClean="0"/>
              <a:t>2018-01-16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E4B41-2293-44CA-956D-3BBCC846430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D5EF4-4CEB-4242-817B-4F1EA2B29E58}" type="datetimeFigureOut">
              <a:rPr lang="zh-CN" altLang="en-US" smtClean="0"/>
              <a:t>2018-01-16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E4B41-2293-44CA-956D-3BBCC846430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D5EF4-4CEB-4242-817B-4F1EA2B29E58}" type="datetimeFigureOut">
              <a:rPr lang="zh-CN" altLang="en-US" smtClean="0"/>
              <a:t>2018-01-16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E4B41-2293-44CA-956D-3BBCC846430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D5EF4-4CEB-4242-817B-4F1EA2B29E58}" type="datetimeFigureOut">
              <a:rPr lang="zh-CN" altLang="en-US" smtClean="0"/>
              <a:t>2018-01-16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E4B41-2293-44CA-956D-3BBCC846430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D5EF4-4CEB-4242-817B-4F1EA2B29E58}" type="datetimeFigureOut">
              <a:rPr lang="zh-CN" altLang="en-US" smtClean="0"/>
              <a:t>2018-01-16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E4B41-2293-44CA-956D-3BBCC846430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D5EF4-4CEB-4242-817B-4F1EA2B29E58}" type="datetimeFigureOut">
              <a:rPr lang="zh-CN" altLang="en-US" smtClean="0"/>
              <a:t>2018-01-16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E4B41-2293-44CA-956D-3BBCC846430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D5EF4-4CEB-4242-817B-4F1EA2B29E58}" type="datetimeFigureOut">
              <a:rPr lang="zh-CN" altLang="en-US" smtClean="0"/>
              <a:t>2018-01-16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E4B41-2293-44CA-956D-3BBCC846430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D5EF4-4CEB-4242-817B-4F1EA2B29E58}" type="datetimeFigureOut">
              <a:rPr lang="zh-CN" altLang="en-US" smtClean="0"/>
              <a:t>2018-01-16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E4B41-2293-44CA-956D-3BBCC846430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103D5EF4-4CEB-4242-817B-4F1EA2B29E58}" type="datetimeFigureOut">
              <a:rPr lang="zh-CN" altLang="en-US" smtClean="0"/>
              <a:t>2018-01-16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2D5E4B41-2293-44CA-956D-3BBCC846430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rnaud-lb/php-rdkafk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edenhill/librdkafka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zookeeper.apache.org/releases.html" TargetMode="External"/><Relationship Id="rId2" Type="http://schemas.openxmlformats.org/officeDocument/2006/relationships/hyperlink" Target="http://kafka.apache.org/download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7200" dirty="0" smtClean="0"/>
              <a:t>Kafka</a:t>
            </a:r>
            <a:r>
              <a:rPr lang="zh-CN" altLang="en-US" sz="7200" dirty="0" smtClean="0"/>
              <a:t>消息中间件</a:t>
            </a:r>
            <a:endParaRPr lang="zh-CN" altLang="en-US" sz="7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开发</a:t>
            </a:r>
            <a:r>
              <a:rPr lang="zh-CN" altLang="en-US" dirty="0" smtClean="0"/>
              <a:t>使用培训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雷致安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223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Kafka</a:t>
            </a:r>
            <a:r>
              <a:rPr lang="zh-CN" altLang="en-US" dirty="0" smtClean="0"/>
              <a:t>的</a:t>
            </a:r>
            <a:r>
              <a:rPr lang="en-US" altLang="zh-CN" dirty="0" smtClean="0"/>
              <a:t>PHP</a:t>
            </a:r>
            <a:r>
              <a:rPr lang="zh-CN" altLang="en-US" dirty="0" smtClean="0"/>
              <a:t>扩展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rdkafka -php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下载地址</a:t>
            </a:r>
            <a:r>
              <a:rPr lang="en-US" altLang="zh-CN" dirty="0"/>
              <a:t>:</a:t>
            </a:r>
            <a:r>
              <a:rPr lang="en-US" altLang="zh-CN" dirty="0">
                <a:hlinkClick r:id="rId3"/>
              </a:rPr>
              <a:t>https://</a:t>
            </a:r>
            <a:r>
              <a:rPr lang="en-US" altLang="zh-CN" dirty="0" smtClean="0">
                <a:hlinkClick r:id="rId3"/>
              </a:rPr>
              <a:t>github.com/arnaud-lb/php-rdkafka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扩展支持版本：</a:t>
            </a:r>
            <a:r>
              <a:rPr lang="fr-FR" altLang="zh-CN" dirty="0" smtClean="0"/>
              <a:t>Kafka </a:t>
            </a:r>
            <a:r>
              <a:rPr lang="fr-FR" altLang="zh-CN" dirty="0"/>
              <a:t>0.8 / 0.9 / 0.10 </a:t>
            </a:r>
            <a:r>
              <a:rPr lang="fr-FR" altLang="zh-CN" dirty="0" smtClean="0"/>
              <a:t> PHP 5.3</a:t>
            </a:r>
            <a:r>
              <a:rPr lang="en-US" altLang="zh-CN" dirty="0" smtClean="0"/>
              <a:t>~7.x</a:t>
            </a:r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librdkafka </a:t>
            </a:r>
          </a:p>
          <a:p>
            <a:pPr lvl="1"/>
            <a:r>
              <a:rPr lang="zh-CN" altLang="en-US" dirty="0" smtClean="0"/>
              <a:t>依赖 </a:t>
            </a:r>
            <a:r>
              <a:rPr lang="en-US" altLang="zh-CN" dirty="0" smtClean="0"/>
              <a:t>librdkafka C/C++</a:t>
            </a:r>
            <a:r>
              <a:rPr lang="zh-CN" altLang="en-US" dirty="0" smtClean="0"/>
              <a:t>驱动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下载地址：</a:t>
            </a:r>
            <a:r>
              <a:rPr lang="en-US" altLang="zh-CN" dirty="0">
                <a:hlinkClick r:id="rId4"/>
              </a:rPr>
              <a:t>https://github.com/edenhill/librdkafka</a:t>
            </a:r>
            <a:endParaRPr lang="fr-FR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235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KPHP</a:t>
            </a:r>
            <a:r>
              <a:rPr lang="zh-CN" altLang="en-US" dirty="0" smtClean="0"/>
              <a:t>与</a:t>
            </a:r>
            <a:r>
              <a:rPr lang="en-US" altLang="zh-CN" dirty="0" smtClean="0"/>
              <a:t>Kafka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KPHP</a:t>
            </a:r>
            <a:r>
              <a:rPr lang="zh-CN" altLang="en-US" dirty="0" smtClean="0"/>
              <a:t>框架增加</a:t>
            </a:r>
            <a:r>
              <a:rPr lang="en-US" altLang="zh-CN" dirty="0" smtClean="0"/>
              <a:t>Consumer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Producer</a:t>
            </a:r>
            <a:r>
              <a:rPr lang="zh-CN" altLang="en-US" dirty="0" smtClean="0"/>
              <a:t>支持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/KPHP/Kafka/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251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KPHP</a:t>
            </a:r>
            <a:r>
              <a:rPr lang="zh-CN" altLang="en-US" dirty="0" smtClean="0"/>
              <a:t>消费端配置说明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2000" y="3243114"/>
            <a:ext cx="7543800" cy="1986086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dirty="0" smtClean="0"/>
              <a:t>adapter</a:t>
            </a:r>
            <a:r>
              <a:rPr lang="zh-CN" altLang="en-US" dirty="0" smtClean="0"/>
              <a:t>：参数指定配置使用的适配器</a:t>
            </a:r>
            <a:endParaRPr lang="en-US" altLang="zh-CN" dirty="0" smtClean="0"/>
          </a:p>
          <a:p>
            <a:r>
              <a:rPr lang="en-US" altLang="zh-CN" dirty="0" smtClean="0"/>
              <a:t>topic</a:t>
            </a:r>
            <a:r>
              <a:rPr lang="zh-CN" altLang="en-US" dirty="0" smtClean="0"/>
              <a:t>：队列名</a:t>
            </a:r>
            <a:endParaRPr lang="en-US" altLang="zh-CN" dirty="0" smtClean="0"/>
          </a:p>
          <a:p>
            <a:r>
              <a:rPr lang="en-US" altLang="zh-CN" dirty="0" smtClean="0"/>
              <a:t>partition</a:t>
            </a:r>
            <a:r>
              <a:rPr lang="zh-CN" altLang="en-US" dirty="0" smtClean="0"/>
              <a:t>：指定队列的分区号</a:t>
            </a:r>
            <a:endParaRPr lang="en-US" altLang="zh-CN" dirty="0" smtClean="0"/>
          </a:p>
          <a:p>
            <a:r>
              <a:rPr lang="en-US" altLang="zh-CN" dirty="0" smtClean="0"/>
              <a:t>groupid</a:t>
            </a:r>
            <a:r>
              <a:rPr lang="zh-CN" altLang="en-US" dirty="0" smtClean="0"/>
              <a:t>：</a:t>
            </a:r>
            <a:r>
              <a:rPr lang="en-US" altLang="zh-CN" dirty="0" smtClean="0"/>
              <a:t> </a:t>
            </a:r>
            <a:r>
              <a:rPr lang="zh-CN" altLang="en-US" dirty="0" smtClean="0"/>
              <a:t>消费组名称</a:t>
            </a:r>
            <a:endParaRPr lang="en-US" altLang="zh-CN" dirty="0" smtClean="0"/>
          </a:p>
          <a:p>
            <a:r>
              <a:rPr lang="en-US" altLang="zh-CN" dirty="0" smtClean="0"/>
              <a:t>brokers</a:t>
            </a:r>
            <a:r>
              <a:rPr lang="zh-CN" altLang="en-US" dirty="0" smtClean="0"/>
              <a:t>：</a:t>
            </a:r>
            <a:r>
              <a:rPr lang="en-US" altLang="zh-CN" dirty="0" smtClean="0"/>
              <a:t> Kafka</a:t>
            </a:r>
            <a:r>
              <a:rPr lang="zh-CN" altLang="en-US" dirty="0" smtClean="0"/>
              <a:t>集群服务器列表</a:t>
            </a:r>
            <a:endParaRPr lang="en-US" altLang="zh-CN" dirty="0" smtClean="0"/>
          </a:p>
          <a:p>
            <a:r>
              <a:rPr lang="en-US" altLang="zh-CN" dirty="0" smtClean="0"/>
              <a:t>auto_commit_offset </a:t>
            </a:r>
            <a:r>
              <a:rPr lang="zh-CN" altLang="en-US" dirty="0" smtClean="0"/>
              <a:t>是否自动提交</a:t>
            </a:r>
            <a:r>
              <a:rPr lang="en-US" altLang="zh-CN" dirty="0" smtClean="0"/>
              <a:t>offset</a:t>
            </a:r>
            <a:r>
              <a:rPr lang="zh-CN" altLang="en-US" dirty="0" smtClean="0"/>
              <a:t>到</a:t>
            </a:r>
            <a:r>
              <a:rPr lang="en-US" altLang="zh-CN" dirty="0" smtClean="0"/>
              <a:t>Kafka</a:t>
            </a:r>
          </a:p>
          <a:p>
            <a:r>
              <a:rPr lang="en-US" altLang="zh-CN" dirty="0" smtClean="0"/>
              <a:t>commit_interval_record </a:t>
            </a:r>
            <a:r>
              <a:rPr lang="zh-CN" altLang="en-US" dirty="0" smtClean="0"/>
              <a:t>提交</a:t>
            </a:r>
            <a:r>
              <a:rPr lang="en-US" altLang="zh-CN" dirty="0" smtClean="0"/>
              <a:t>offset</a:t>
            </a:r>
            <a:r>
              <a:rPr lang="zh-CN" altLang="en-US" dirty="0"/>
              <a:t>间隔</a:t>
            </a:r>
            <a:r>
              <a:rPr lang="zh-CN" altLang="en-US" dirty="0" smtClean="0"/>
              <a:t>频率</a:t>
            </a:r>
            <a:endParaRPr lang="zh-CN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548680"/>
            <a:ext cx="6020669" cy="2520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0874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KPHP</a:t>
            </a:r>
            <a:r>
              <a:rPr lang="zh-CN" altLang="en-US" dirty="0" smtClean="0"/>
              <a:t>消费端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692696"/>
            <a:ext cx="8391774" cy="381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" name="组合 9"/>
          <p:cNvGrpSpPr/>
          <p:nvPr/>
        </p:nvGrpSpPr>
        <p:grpSpPr>
          <a:xfrm>
            <a:off x="755576" y="908720"/>
            <a:ext cx="6667420" cy="432048"/>
            <a:chOff x="755576" y="908720"/>
            <a:chExt cx="6667420" cy="432048"/>
          </a:xfrm>
        </p:grpSpPr>
        <p:sp>
          <p:nvSpPr>
            <p:cNvPr id="5" name="矩形 4"/>
            <p:cNvSpPr/>
            <p:nvPr/>
          </p:nvSpPr>
          <p:spPr>
            <a:xfrm>
              <a:off x="755576" y="908720"/>
              <a:ext cx="4176464" cy="432048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084168" y="908720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rgbClr val="FFC000"/>
                  </a:solidFill>
                </a:rPr>
                <a:t>初始化实例</a:t>
              </a:r>
              <a:endParaRPr lang="zh-CN" altLang="en-US" dirty="0">
                <a:solidFill>
                  <a:srgbClr val="FFC000"/>
                </a:solidFill>
              </a:endParaRPr>
            </a:p>
          </p:txBody>
        </p:sp>
        <p:cxnSp>
          <p:nvCxnSpPr>
            <p:cNvPr id="8" name="直接箭头连接符 7"/>
            <p:cNvCxnSpPr>
              <a:stCxn id="6" idx="1"/>
            </p:cNvCxnSpPr>
            <p:nvPr/>
          </p:nvCxnSpPr>
          <p:spPr>
            <a:xfrm flipH="1">
              <a:off x="4932040" y="1093386"/>
              <a:ext cx="1152128" cy="103366"/>
            </a:xfrm>
            <a:prstGeom prst="straightConnector1">
              <a:avLst/>
            </a:prstGeom>
            <a:ln>
              <a:solidFill>
                <a:srgbClr val="FF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/>
          <p:cNvGrpSpPr/>
          <p:nvPr/>
        </p:nvGrpSpPr>
        <p:grpSpPr>
          <a:xfrm>
            <a:off x="755576" y="1340768"/>
            <a:ext cx="6985069" cy="1152128"/>
            <a:chOff x="755576" y="908720"/>
            <a:chExt cx="6985069" cy="432048"/>
          </a:xfrm>
        </p:grpSpPr>
        <p:sp>
          <p:nvSpPr>
            <p:cNvPr id="13" name="矩形 12"/>
            <p:cNvSpPr/>
            <p:nvPr/>
          </p:nvSpPr>
          <p:spPr>
            <a:xfrm>
              <a:off x="755576" y="908720"/>
              <a:ext cx="4176464" cy="432048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940152" y="971436"/>
              <a:ext cx="1800493" cy="2423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rgbClr val="FFC000"/>
                  </a:solidFill>
                </a:rPr>
                <a:t>消费时错误回调</a:t>
              </a:r>
              <a:endParaRPr lang="en-US" altLang="zh-CN" dirty="0" smtClean="0">
                <a:solidFill>
                  <a:srgbClr val="FFC000"/>
                </a:solidFill>
              </a:endParaRPr>
            </a:p>
            <a:p>
              <a:r>
                <a:rPr lang="zh-CN" altLang="en-US" dirty="0" smtClean="0">
                  <a:solidFill>
                    <a:srgbClr val="FFC000"/>
                  </a:solidFill>
                </a:rPr>
                <a:t>异步执行</a:t>
              </a:r>
              <a:endParaRPr lang="zh-CN" altLang="en-US" dirty="0">
                <a:solidFill>
                  <a:srgbClr val="FFC000"/>
                </a:solidFill>
              </a:endParaRPr>
            </a:p>
          </p:txBody>
        </p:sp>
        <p:cxnSp>
          <p:nvCxnSpPr>
            <p:cNvPr id="15" name="直接箭头连接符 14"/>
            <p:cNvCxnSpPr/>
            <p:nvPr/>
          </p:nvCxnSpPr>
          <p:spPr>
            <a:xfrm flipH="1">
              <a:off x="4932040" y="1063769"/>
              <a:ext cx="1008112" cy="0"/>
            </a:xfrm>
            <a:prstGeom prst="straightConnector1">
              <a:avLst/>
            </a:prstGeom>
            <a:ln>
              <a:solidFill>
                <a:srgbClr val="FF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组合 20"/>
          <p:cNvGrpSpPr/>
          <p:nvPr/>
        </p:nvGrpSpPr>
        <p:grpSpPr>
          <a:xfrm>
            <a:off x="1043608" y="2708920"/>
            <a:ext cx="7821836" cy="1368152"/>
            <a:chOff x="755576" y="908720"/>
            <a:chExt cx="7821836" cy="432048"/>
          </a:xfrm>
        </p:grpSpPr>
        <p:sp>
          <p:nvSpPr>
            <p:cNvPr id="22" name="矩形 21"/>
            <p:cNvSpPr/>
            <p:nvPr/>
          </p:nvSpPr>
          <p:spPr>
            <a:xfrm>
              <a:off x="755576" y="908720"/>
              <a:ext cx="4176464" cy="432048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940152" y="932559"/>
              <a:ext cx="2637260" cy="2624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 smtClean="0">
                  <a:solidFill>
                    <a:srgbClr val="FFC000"/>
                  </a:solidFill>
                </a:rPr>
                <a:t>批量消费，并且手动提交</a:t>
              </a:r>
              <a:endParaRPr lang="en-US" altLang="zh-CN" sz="1600" dirty="0" smtClean="0">
                <a:solidFill>
                  <a:srgbClr val="FFC000"/>
                </a:solidFill>
              </a:endParaRPr>
            </a:p>
            <a:p>
              <a:r>
                <a:rPr lang="en-US" altLang="zh-CN" sz="1600" dirty="0" smtClean="0">
                  <a:solidFill>
                    <a:srgbClr val="FFC000"/>
                  </a:solidFill>
                </a:rPr>
                <a:t>offset</a:t>
              </a:r>
              <a:r>
                <a:rPr lang="zh-CN" altLang="en-US" sz="1600" dirty="0" smtClean="0">
                  <a:solidFill>
                    <a:srgbClr val="FFC000"/>
                  </a:solidFill>
                </a:rPr>
                <a:t>，批量的条数由</a:t>
              </a:r>
              <a:endParaRPr lang="en-US" altLang="zh-CN" sz="1600" dirty="0" smtClean="0">
                <a:solidFill>
                  <a:srgbClr val="FFC000"/>
                </a:solidFill>
              </a:endParaRPr>
            </a:p>
            <a:p>
              <a:r>
                <a:rPr lang="en-US" altLang="zh-CN" sz="1600" dirty="0" smtClean="0">
                  <a:solidFill>
                    <a:srgbClr val="FFC000"/>
                  </a:solidFill>
                </a:rPr>
                <a:t>commit_interval_record</a:t>
              </a:r>
              <a:r>
                <a:rPr lang="zh-CN" altLang="en-US" sz="1600" dirty="0" smtClean="0">
                  <a:solidFill>
                    <a:srgbClr val="FFC000"/>
                  </a:solidFill>
                </a:rPr>
                <a:t>决定</a:t>
              </a:r>
              <a:r>
                <a:rPr lang="en-US" altLang="zh-CN" sz="1600" dirty="0" smtClean="0">
                  <a:solidFill>
                    <a:srgbClr val="FFC000"/>
                  </a:solidFill>
                </a:rPr>
                <a:t> </a:t>
              </a:r>
              <a:endParaRPr lang="zh-CN" altLang="en-US" sz="1600" dirty="0">
                <a:solidFill>
                  <a:srgbClr val="FFC000"/>
                </a:solidFill>
              </a:endParaRPr>
            </a:p>
          </p:txBody>
        </p:sp>
        <p:cxnSp>
          <p:nvCxnSpPr>
            <p:cNvPr id="24" name="直接箭头连接符 23"/>
            <p:cNvCxnSpPr/>
            <p:nvPr/>
          </p:nvCxnSpPr>
          <p:spPr>
            <a:xfrm flipH="1">
              <a:off x="4932040" y="1063769"/>
              <a:ext cx="1008112" cy="0"/>
            </a:xfrm>
            <a:prstGeom prst="straightConnector1">
              <a:avLst/>
            </a:prstGeom>
            <a:ln>
              <a:solidFill>
                <a:srgbClr val="FF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857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5229200"/>
            <a:ext cx="6781800" cy="943000"/>
          </a:xfrm>
        </p:spPr>
        <p:txBody>
          <a:bodyPr>
            <a:normAutofit/>
          </a:bodyPr>
          <a:lstStyle/>
          <a:p>
            <a:r>
              <a:rPr lang="zh-CN" altLang="en-US" sz="4400" dirty="0" smtClean="0"/>
              <a:t>批量消费返回值详解</a:t>
            </a:r>
            <a:endParaRPr lang="zh-CN" altLang="en-US" sz="4400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5610952"/>
              </p:ext>
            </p:extLst>
          </p:nvPr>
        </p:nvGraphicFramePr>
        <p:xfrm>
          <a:off x="700608" y="2132856"/>
          <a:ext cx="75438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25824"/>
                <a:gridCol w="531797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Message</a:t>
                      </a:r>
                      <a:r>
                        <a:rPr lang="zh-CN" altLang="en-US" dirty="0" smtClean="0"/>
                        <a:t>对象数组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说明 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topic_name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此消息所在的</a:t>
                      </a:r>
                      <a:r>
                        <a:rPr lang="en-US" altLang="zh-CN" dirty="0" smtClean="0"/>
                        <a:t>topic</a:t>
                      </a:r>
                      <a:r>
                        <a:rPr lang="zh-CN" altLang="en-US" dirty="0" smtClean="0"/>
                        <a:t>名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partition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分区编号，数值型；例如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0</a:t>
                      </a:r>
                      <a:r>
                        <a:rPr lang="zh-CN" altLang="en-US" baseline="0" dirty="0" smtClean="0"/>
                        <a:t>，</a:t>
                      </a:r>
                      <a:r>
                        <a:rPr lang="en-US" altLang="zh-CN" baseline="0" dirty="0" smtClean="0"/>
                        <a:t>1</a:t>
                      </a:r>
                      <a:r>
                        <a:rPr lang="zh-CN" altLang="en-US" baseline="0" dirty="0" smtClean="0"/>
                        <a:t>，</a:t>
                      </a:r>
                      <a:r>
                        <a:rPr lang="en-US" altLang="zh-CN" baseline="0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payload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消息内容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offset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当前消息所在的偏移量值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在</a:t>
                      </a:r>
                      <a:r>
                        <a:rPr lang="en-US" altLang="zh-CN" dirty="0" smtClean="0"/>
                        <a:t>Produce</a:t>
                      </a:r>
                      <a:r>
                        <a:rPr lang="zh-CN" altLang="en-US" dirty="0" smtClean="0"/>
                        <a:t>时设置的关键字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r>
                        <a:rPr lang="zh-CN" altLang="en-US" dirty="0" smtClean="0"/>
                        <a:t>为成功，其它值</a:t>
                      </a:r>
                      <a:r>
                        <a:rPr lang="zh-CN" altLang="en-US" baseline="0" dirty="0" smtClean="0"/>
                        <a:t>为错误具体参考</a:t>
                      </a:r>
                      <a:r>
                        <a:rPr lang="en-US" altLang="zh-CN" baseline="0" dirty="0" smtClean="0"/>
                        <a:t>rdkafka</a:t>
                      </a:r>
                      <a:r>
                        <a:rPr lang="zh-CN" altLang="en-US" baseline="0" dirty="0" smtClean="0"/>
                        <a:t>扩展文档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3568" y="1267019"/>
            <a:ext cx="7416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ConsumeBatch</a:t>
            </a:r>
            <a:r>
              <a:rPr lang="zh-CN" altLang="en-US" dirty="0" smtClean="0"/>
              <a:t>消费时，返回一个</a:t>
            </a:r>
            <a:r>
              <a:rPr lang="en-US" altLang="zh-CN" dirty="0" smtClean="0"/>
              <a:t>message</a:t>
            </a:r>
            <a:r>
              <a:rPr lang="zh-CN" altLang="en-US" dirty="0" smtClean="0"/>
              <a:t>集合，每条</a:t>
            </a:r>
            <a:r>
              <a:rPr lang="en-US" altLang="zh-CN" dirty="0" smtClean="0"/>
              <a:t>message</a:t>
            </a:r>
            <a:r>
              <a:rPr lang="zh-CN" altLang="en-US" dirty="0" smtClean="0"/>
              <a:t>记录的值定义如下：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3057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KPHP</a:t>
            </a:r>
            <a:r>
              <a:rPr lang="zh-CN" altLang="en-US" dirty="0" smtClean="0"/>
              <a:t>消息生产端</a:t>
            </a:r>
            <a:endParaRPr lang="zh-CN" alt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908720"/>
            <a:ext cx="5105400" cy="168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1403648" y="2924944"/>
            <a:ext cx="6057092" cy="1986086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adapter</a:t>
            </a:r>
            <a:r>
              <a:rPr lang="zh-CN" altLang="en-US" dirty="0" smtClean="0"/>
              <a:t>：参数指定配置使用的适配器</a:t>
            </a:r>
            <a:endParaRPr lang="en-US" altLang="zh-CN" dirty="0" smtClean="0"/>
          </a:p>
          <a:p>
            <a:r>
              <a:rPr lang="en-US" altLang="zh-CN" dirty="0" smtClean="0"/>
              <a:t>topic</a:t>
            </a:r>
            <a:r>
              <a:rPr lang="zh-CN" altLang="en-US" dirty="0" smtClean="0"/>
              <a:t>：队列名</a:t>
            </a:r>
            <a:endParaRPr lang="en-US" altLang="zh-CN" dirty="0" smtClean="0"/>
          </a:p>
          <a:p>
            <a:r>
              <a:rPr lang="en-US" altLang="zh-CN" dirty="0" smtClean="0"/>
              <a:t>brokers</a:t>
            </a:r>
            <a:r>
              <a:rPr lang="zh-CN" altLang="en-US" dirty="0" smtClean="0"/>
              <a:t>：</a:t>
            </a:r>
            <a:r>
              <a:rPr lang="en-US" altLang="zh-CN" dirty="0" smtClean="0"/>
              <a:t> Kafka</a:t>
            </a:r>
            <a:r>
              <a:rPr lang="zh-CN" altLang="en-US" dirty="0" smtClean="0"/>
              <a:t>集群服务器列表</a:t>
            </a:r>
            <a:endParaRPr lang="en-US" altLang="zh-CN" dirty="0" smtClean="0"/>
          </a:p>
          <a:p>
            <a:r>
              <a:rPr lang="en-US" altLang="zh-CN" dirty="0" smtClean="0"/>
              <a:t>poll_time </a:t>
            </a:r>
            <a:r>
              <a:rPr lang="zh-CN" altLang="en-US" dirty="0" smtClean="0"/>
              <a:t>阻塞时间用于异步等待发送完成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7466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980728"/>
            <a:ext cx="8136595" cy="36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KPHP</a:t>
            </a:r>
            <a:r>
              <a:rPr lang="zh-CN" altLang="en-US" dirty="0" smtClean="0"/>
              <a:t>消费端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755576" y="1012086"/>
            <a:ext cx="6480395" cy="472698"/>
            <a:chOff x="755576" y="908720"/>
            <a:chExt cx="6480395" cy="616714"/>
          </a:xfrm>
        </p:grpSpPr>
        <p:sp>
          <p:nvSpPr>
            <p:cNvPr id="5" name="矩形 4"/>
            <p:cNvSpPr/>
            <p:nvPr/>
          </p:nvSpPr>
          <p:spPr>
            <a:xfrm>
              <a:off x="755576" y="908720"/>
              <a:ext cx="4176464" cy="432048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897143" y="1156102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rgbClr val="FFC000"/>
                  </a:solidFill>
                </a:rPr>
                <a:t>初始化实例</a:t>
              </a:r>
              <a:endParaRPr lang="zh-CN" altLang="en-US" dirty="0">
                <a:solidFill>
                  <a:srgbClr val="FFC000"/>
                </a:solidFill>
              </a:endParaRPr>
            </a:p>
          </p:txBody>
        </p:sp>
        <p:cxnSp>
          <p:nvCxnSpPr>
            <p:cNvPr id="8" name="直接箭头连接符 7"/>
            <p:cNvCxnSpPr>
              <a:stCxn id="6" idx="1"/>
              <a:endCxn id="5" idx="3"/>
            </p:cNvCxnSpPr>
            <p:nvPr/>
          </p:nvCxnSpPr>
          <p:spPr>
            <a:xfrm flipH="1" flipV="1">
              <a:off x="4932040" y="1124744"/>
              <a:ext cx="965103" cy="216024"/>
            </a:xfrm>
            <a:prstGeom prst="straightConnector1">
              <a:avLst/>
            </a:prstGeom>
            <a:ln>
              <a:solidFill>
                <a:srgbClr val="FF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/>
          <p:cNvGrpSpPr/>
          <p:nvPr/>
        </p:nvGrpSpPr>
        <p:grpSpPr>
          <a:xfrm>
            <a:off x="755576" y="1340768"/>
            <a:ext cx="6348629" cy="1152128"/>
            <a:chOff x="755576" y="908720"/>
            <a:chExt cx="6348629" cy="432048"/>
          </a:xfrm>
        </p:grpSpPr>
        <p:sp>
          <p:nvSpPr>
            <p:cNvPr id="13" name="矩形 12"/>
            <p:cNvSpPr/>
            <p:nvPr/>
          </p:nvSpPr>
          <p:spPr>
            <a:xfrm>
              <a:off x="755576" y="908720"/>
              <a:ext cx="4176464" cy="432048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622503" y="975853"/>
              <a:ext cx="1481702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rgbClr val="FFC000"/>
                  </a:solidFill>
                </a:rPr>
                <a:t>发送消息时错误回调</a:t>
              </a:r>
              <a:endParaRPr lang="en-US" altLang="zh-CN" dirty="0" smtClean="0">
                <a:solidFill>
                  <a:srgbClr val="FFC000"/>
                </a:solidFill>
              </a:endParaRPr>
            </a:p>
            <a:p>
              <a:r>
                <a:rPr lang="zh-CN" altLang="en-US" dirty="0" smtClean="0">
                  <a:solidFill>
                    <a:srgbClr val="FFC000"/>
                  </a:solidFill>
                </a:rPr>
                <a:t>异步执行</a:t>
              </a:r>
              <a:endParaRPr lang="zh-CN" altLang="en-US" dirty="0">
                <a:solidFill>
                  <a:srgbClr val="FFC000"/>
                </a:solidFill>
              </a:endParaRPr>
            </a:p>
          </p:txBody>
        </p:sp>
        <p:cxnSp>
          <p:nvCxnSpPr>
            <p:cNvPr id="15" name="直接箭头连接符 14"/>
            <p:cNvCxnSpPr>
              <a:stCxn id="14" idx="1"/>
            </p:cNvCxnSpPr>
            <p:nvPr/>
          </p:nvCxnSpPr>
          <p:spPr>
            <a:xfrm flipH="1" flipV="1">
              <a:off x="4932041" y="1063769"/>
              <a:ext cx="690462" cy="85208"/>
            </a:xfrm>
            <a:prstGeom prst="straightConnector1">
              <a:avLst/>
            </a:prstGeom>
            <a:ln>
              <a:solidFill>
                <a:srgbClr val="FF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组合 20"/>
          <p:cNvGrpSpPr/>
          <p:nvPr/>
        </p:nvGrpSpPr>
        <p:grpSpPr>
          <a:xfrm>
            <a:off x="850246" y="2369840"/>
            <a:ext cx="7466170" cy="915144"/>
            <a:chOff x="755576" y="908720"/>
            <a:chExt cx="6547681" cy="432048"/>
          </a:xfrm>
        </p:grpSpPr>
        <p:sp>
          <p:nvSpPr>
            <p:cNvPr id="22" name="矩形 21"/>
            <p:cNvSpPr/>
            <p:nvPr/>
          </p:nvSpPr>
          <p:spPr>
            <a:xfrm>
              <a:off x="755576" y="908720"/>
              <a:ext cx="4176464" cy="432048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940151" y="932559"/>
              <a:ext cx="1363106" cy="3898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 smtClean="0">
                  <a:solidFill>
                    <a:srgbClr val="FFC000"/>
                  </a:solidFill>
                </a:rPr>
                <a:t>向</a:t>
              </a:r>
              <a:r>
                <a:rPr lang="en-US" altLang="zh-CN" sz="1600" dirty="0" smtClean="0">
                  <a:solidFill>
                    <a:srgbClr val="FFC000"/>
                  </a:solidFill>
                </a:rPr>
                <a:t>Kafka</a:t>
              </a:r>
              <a:r>
                <a:rPr lang="zh-CN" altLang="en-US" sz="1600" dirty="0" smtClean="0">
                  <a:solidFill>
                    <a:srgbClr val="FFC000"/>
                  </a:solidFill>
                </a:rPr>
                <a:t>发送</a:t>
              </a:r>
              <a:endParaRPr lang="en-US" altLang="zh-CN" sz="1600" dirty="0" smtClean="0">
                <a:solidFill>
                  <a:srgbClr val="FFC000"/>
                </a:solidFill>
              </a:endParaRPr>
            </a:p>
            <a:p>
              <a:r>
                <a:rPr lang="zh-CN" altLang="en-US" sz="1600" dirty="0" smtClean="0">
                  <a:solidFill>
                    <a:srgbClr val="FFC000"/>
                  </a:solidFill>
                </a:rPr>
                <a:t>消息</a:t>
              </a:r>
              <a:endParaRPr lang="zh-CN" altLang="en-US" sz="1600" dirty="0">
                <a:solidFill>
                  <a:srgbClr val="FFC000"/>
                </a:solidFill>
              </a:endParaRPr>
            </a:p>
          </p:txBody>
        </p:sp>
        <p:cxnSp>
          <p:nvCxnSpPr>
            <p:cNvPr id="24" name="直接箭头连接符 23"/>
            <p:cNvCxnSpPr/>
            <p:nvPr/>
          </p:nvCxnSpPr>
          <p:spPr>
            <a:xfrm flipH="1">
              <a:off x="4932040" y="1063769"/>
              <a:ext cx="1008112" cy="0"/>
            </a:xfrm>
            <a:prstGeom prst="straightConnector1">
              <a:avLst/>
            </a:prstGeom>
            <a:ln>
              <a:solidFill>
                <a:srgbClr val="FF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组合 24"/>
          <p:cNvGrpSpPr/>
          <p:nvPr/>
        </p:nvGrpSpPr>
        <p:grpSpPr>
          <a:xfrm>
            <a:off x="827584" y="3284984"/>
            <a:ext cx="6979254" cy="1133580"/>
            <a:chOff x="755576" y="908720"/>
            <a:chExt cx="7307038" cy="432048"/>
          </a:xfrm>
        </p:grpSpPr>
        <p:sp>
          <p:nvSpPr>
            <p:cNvPr id="26" name="矩形 25"/>
            <p:cNvSpPr/>
            <p:nvPr/>
          </p:nvSpPr>
          <p:spPr>
            <a:xfrm>
              <a:off x="755576" y="908720"/>
              <a:ext cx="4176464" cy="432048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150707" y="1088949"/>
              <a:ext cx="1911907" cy="1428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 smtClean="0">
                  <a:solidFill>
                    <a:srgbClr val="FFC000"/>
                  </a:solidFill>
                </a:rPr>
                <a:t>阻塞等待发送完成</a:t>
              </a:r>
              <a:endParaRPr lang="zh-CN" altLang="en-US" sz="1600" dirty="0">
                <a:solidFill>
                  <a:srgbClr val="FFC000"/>
                </a:solidFill>
              </a:endParaRPr>
            </a:p>
          </p:txBody>
        </p:sp>
        <p:cxnSp>
          <p:nvCxnSpPr>
            <p:cNvPr id="28" name="直接箭头连接符 27"/>
            <p:cNvCxnSpPr>
              <a:stCxn id="27" idx="1"/>
            </p:cNvCxnSpPr>
            <p:nvPr/>
          </p:nvCxnSpPr>
          <p:spPr>
            <a:xfrm flipH="1" flipV="1">
              <a:off x="5052800" y="1160379"/>
              <a:ext cx="1097908" cy="0"/>
            </a:xfrm>
            <a:prstGeom prst="straightConnector1">
              <a:avLst/>
            </a:prstGeom>
            <a:ln>
              <a:solidFill>
                <a:srgbClr val="FF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98542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5373216"/>
            <a:ext cx="7554416" cy="798984"/>
          </a:xfrm>
        </p:spPr>
        <p:txBody>
          <a:bodyPr>
            <a:normAutofit/>
          </a:bodyPr>
          <a:lstStyle/>
          <a:p>
            <a:r>
              <a:rPr lang="en-US" altLang="zh-CN" sz="4400" dirty="0" smtClean="0"/>
              <a:t>Kafka</a:t>
            </a:r>
            <a:r>
              <a:rPr lang="zh-CN" altLang="en-US" sz="4400" dirty="0" smtClean="0"/>
              <a:t>应用场景</a:t>
            </a:r>
            <a:r>
              <a:rPr lang="en-US" altLang="zh-CN" sz="4400" dirty="0" smtClean="0"/>
              <a:t>——</a:t>
            </a:r>
            <a:r>
              <a:rPr lang="zh-CN" altLang="en-US" sz="4400" dirty="0" smtClean="0"/>
              <a:t>异步消息</a:t>
            </a:r>
            <a:endParaRPr lang="zh-CN" altLang="en-US" sz="4400" dirty="0"/>
          </a:p>
        </p:txBody>
      </p:sp>
      <p:grpSp>
        <p:nvGrpSpPr>
          <p:cNvPr id="34" name="组合 33"/>
          <p:cNvGrpSpPr/>
          <p:nvPr/>
        </p:nvGrpSpPr>
        <p:grpSpPr>
          <a:xfrm>
            <a:off x="1691680" y="619073"/>
            <a:ext cx="5688632" cy="1296144"/>
            <a:chOff x="1691680" y="620688"/>
            <a:chExt cx="5688632" cy="1296144"/>
          </a:xfrm>
        </p:grpSpPr>
        <p:sp>
          <p:nvSpPr>
            <p:cNvPr id="4" name="矩形 3"/>
            <p:cNvSpPr/>
            <p:nvPr/>
          </p:nvSpPr>
          <p:spPr>
            <a:xfrm>
              <a:off x="2051720" y="990020"/>
              <a:ext cx="1440160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PHP-Client</a:t>
              </a:r>
              <a:endParaRPr lang="zh-CN" altLang="en-US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5436096" y="990020"/>
              <a:ext cx="1440160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PHP-Task</a:t>
              </a:r>
              <a:endParaRPr lang="zh-CN" altLang="en-US" dirty="0"/>
            </a:p>
          </p:txBody>
        </p:sp>
        <p:cxnSp>
          <p:nvCxnSpPr>
            <p:cNvPr id="10" name="直接箭头连接符 9"/>
            <p:cNvCxnSpPr>
              <a:stCxn id="4" idx="3"/>
              <a:endCxn id="8" idx="1"/>
            </p:cNvCxnSpPr>
            <p:nvPr/>
          </p:nvCxnSpPr>
          <p:spPr>
            <a:xfrm>
              <a:off x="3491880" y="1242048"/>
              <a:ext cx="194421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635896" y="882008"/>
              <a:ext cx="15841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+mj-ea"/>
                  <a:ea typeface="+mj-ea"/>
                </a:rPr>
                <a:t>IPC</a:t>
              </a:r>
              <a:r>
                <a:rPr lang="zh-CN" altLang="en-US" dirty="0" smtClean="0">
                  <a:latin typeface="+mj-ea"/>
                  <a:ea typeface="+mj-ea"/>
                </a:rPr>
                <a:t>系统队列</a:t>
              </a:r>
              <a:endParaRPr lang="zh-CN" altLang="en-US" dirty="0">
                <a:latin typeface="+mj-ea"/>
                <a:ea typeface="+mj-ea"/>
              </a:endParaRP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1691680" y="620688"/>
              <a:ext cx="5688632" cy="1296144"/>
            </a:xfrm>
            <a:prstGeom prst="round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 smtClean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 smtClean="0"/>
            </a:p>
            <a:p>
              <a:pPr algn="ctr"/>
              <a:r>
                <a:rPr lang="zh-CN" altLang="en-US" b="1" dirty="0" smtClean="0">
                  <a:solidFill>
                    <a:srgbClr val="00B0F0"/>
                  </a:solidFill>
                  <a:latin typeface="+mj-ea"/>
                  <a:ea typeface="+mj-ea"/>
                </a:rPr>
                <a:t>现有模式</a:t>
              </a:r>
              <a:endParaRPr lang="zh-CN" altLang="en-US" b="1" dirty="0">
                <a:solidFill>
                  <a:srgbClr val="00B0F0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1691680" y="2060848"/>
            <a:ext cx="5688632" cy="3312368"/>
            <a:chOff x="1691680" y="2060848"/>
            <a:chExt cx="5688632" cy="3312368"/>
          </a:xfrm>
        </p:grpSpPr>
        <p:grpSp>
          <p:nvGrpSpPr>
            <p:cNvPr id="33" name="组合 32"/>
            <p:cNvGrpSpPr/>
            <p:nvPr/>
          </p:nvGrpSpPr>
          <p:grpSpPr>
            <a:xfrm>
              <a:off x="1691680" y="2636912"/>
              <a:ext cx="5688632" cy="2736304"/>
              <a:chOff x="1691680" y="2636912"/>
              <a:chExt cx="5688632" cy="2736304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2051720" y="3006244"/>
                <a:ext cx="1440160" cy="5040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PHP-Client</a:t>
                </a:r>
                <a:endParaRPr lang="zh-CN" altLang="en-US" dirty="0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5652120" y="3006244"/>
                <a:ext cx="1440160" cy="5040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/>
                  <a:t>PHP</a:t>
                </a:r>
                <a:r>
                  <a:rPr lang="zh-CN" altLang="en-US" sz="1600" dirty="0" smtClean="0"/>
                  <a:t>异步进程</a:t>
                </a:r>
                <a:endParaRPr lang="zh-CN" altLang="en-US" sz="1600" dirty="0"/>
              </a:p>
            </p:txBody>
          </p:sp>
          <p:sp>
            <p:nvSpPr>
              <p:cNvPr id="18" name="圆角矩形 17"/>
              <p:cNvSpPr/>
              <p:nvPr/>
            </p:nvSpPr>
            <p:spPr>
              <a:xfrm>
                <a:off x="1691680" y="2636912"/>
                <a:ext cx="5688632" cy="2736304"/>
              </a:xfrm>
              <a:prstGeom prst="roundRect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dirty="0" smtClean="0"/>
              </a:p>
              <a:p>
                <a:pPr algn="ctr"/>
                <a:endParaRPr lang="en-US" altLang="zh-CN" dirty="0"/>
              </a:p>
              <a:p>
                <a:pPr algn="ctr"/>
                <a:endParaRPr lang="en-US" altLang="zh-CN" dirty="0" smtClean="0"/>
              </a:p>
              <a:p>
                <a:pPr algn="ctr"/>
                <a:endParaRPr lang="en-US" altLang="zh-CN" b="1" dirty="0" smtClean="0">
                  <a:solidFill>
                    <a:srgbClr val="00B0F0"/>
                  </a:solidFill>
                  <a:latin typeface="+mj-ea"/>
                  <a:ea typeface="+mj-ea"/>
                </a:endParaRPr>
              </a:p>
              <a:p>
                <a:pPr algn="ctr"/>
                <a:endParaRPr lang="en-US" altLang="zh-CN" b="1" dirty="0">
                  <a:solidFill>
                    <a:srgbClr val="00B0F0"/>
                  </a:solidFill>
                  <a:latin typeface="+mj-ea"/>
                  <a:ea typeface="+mj-ea"/>
                </a:endParaRPr>
              </a:p>
              <a:p>
                <a:pPr algn="ctr"/>
                <a:endParaRPr lang="en-US" altLang="zh-CN" b="1" dirty="0" smtClean="0">
                  <a:solidFill>
                    <a:srgbClr val="00B0F0"/>
                  </a:solidFill>
                  <a:latin typeface="+mj-ea"/>
                  <a:ea typeface="+mj-ea"/>
                </a:endParaRPr>
              </a:p>
              <a:p>
                <a:endParaRPr lang="en-US" altLang="zh-CN" b="1" dirty="0" smtClean="0">
                  <a:solidFill>
                    <a:srgbClr val="00B0F0"/>
                  </a:solidFill>
                  <a:latin typeface="+mj-ea"/>
                  <a:ea typeface="+mj-ea"/>
                </a:endParaRPr>
              </a:p>
              <a:p>
                <a:endParaRPr lang="en-US" altLang="zh-CN" b="1" dirty="0">
                  <a:solidFill>
                    <a:srgbClr val="00B0F0"/>
                  </a:solidFill>
                  <a:latin typeface="+mj-ea"/>
                  <a:ea typeface="+mj-ea"/>
                </a:endParaRPr>
              </a:p>
              <a:p>
                <a:r>
                  <a:rPr lang="en-US" altLang="zh-CN" b="1" dirty="0" smtClean="0">
                    <a:solidFill>
                      <a:srgbClr val="00B0F0"/>
                    </a:solidFill>
                    <a:latin typeface="+mj-ea"/>
                    <a:ea typeface="+mj-ea"/>
                  </a:rPr>
                  <a:t>Kafka</a:t>
                </a:r>
                <a:r>
                  <a:rPr lang="zh-CN" altLang="en-US" b="1" dirty="0" smtClean="0">
                    <a:solidFill>
                      <a:srgbClr val="00B0F0"/>
                    </a:solidFill>
                    <a:latin typeface="+mj-ea"/>
                    <a:ea typeface="+mj-ea"/>
                  </a:rPr>
                  <a:t>模式</a:t>
                </a:r>
                <a:endParaRPr lang="zh-CN" altLang="en-US" b="1" dirty="0">
                  <a:solidFill>
                    <a:srgbClr val="00B0F0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3707904" y="3933056"/>
                <a:ext cx="1440160" cy="5040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Kafka</a:t>
                </a:r>
                <a:endParaRPr lang="zh-CN" altLang="en-US" dirty="0"/>
              </a:p>
            </p:txBody>
          </p:sp>
          <p:cxnSp>
            <p:nvCxnSpPr>
              <p:cNvPr id="21" name="直接箭头连接符 20"/>
              <p:cNvCxnSpPr>
                <a:stCxn id="14" idx="2"/>
                <a:endCxn id="19" idx="1"/>
              </p:cNvCxnSpPr>
              <p:nvPr/>
            </p:nvCxnSpPr>
            <p:spPr>
              <a:xfrm>
                <a:off x="2771800" y="3510300"/>
                <a:ext cx="936104" cy="67478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2411760" y="3625279"/>
                <a:ext cx="1296144" cy="307777"/>
              </a:xfrm>
              <a:prstGeom prst="rect">
                <a:avLst/>
              </a:prstGeom>
              <a:solidFill>
                <a:srgbClr val="FFFFCC">
                  <a:alpha val="61176"/>
                </a:srgb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 smtClean="0">
                    <a:latin typeface="+mj-ea"/>
                    <a:ea typeface="+mj-ea"/>
                  </a:rPr>
                  <a:t>发布消息任务</a:t>
                </a:r>
                <a:endParaRPr lang="zh-CN" altLang="en-US" sz="1400" dirty="0">
                  <a:latin typeface="+mj-ea"/>
                  <a:ea typeface="+mj-ea"/>
                </a:endParaRPr>
              </a:p>
            </p:txBody>
          </p:sp>
          <p:cxnSp>
            <p:nvCxnSpPr>
              <p:cNvPr id="26" name="直接箭头连接符 25"/>
              <p:cNvCxnSpPr>
                <a:stCxn id="19" idx="3"/>
                <a:endCxn id="15" idx="2"/>
              </p:cNvCxnSpPr>
              <p:nvPr/>
            </p:nvCxnSpPr>
            <p:spPr>
              <a:xfrm flipV="1">
                <a:off x="5148064" y="3510300"/>
                <a:ext cx="1224136" cy="67478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矩形 27"/>
              <p:cNvSpPr/>
              <p:nvPr/>
            </p:nvSpPr>
            <p:spPr>
              <a:xfrm>
                <a:off x="5652120" y="4581128"/>
                <a:ext cx="1440160" cy="50405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/>
                  <a:t>PHP</a:t>
                </a:r>
                <a:r>
                  <a:rPr lang="zh-CN" altLang="en-US" sz="1600" dirty="0" smtClean="0"/>
                  <a:t>异步进程</a:t>
                </a:r>
                <a:endParaRPr lang="zh-CN" altLang="en-US" sz="1600" dirty="0"/>
              </a:p>
            </p:txBody>
          </p:sp>
          <p:cxnSp>
            <p:nvCxnSpPr>
              <p:cNvPr id="29" name="直接箭头连接符 28"/>
              <p:cNvCxnSpPr>
                <a:stCxn id="19" idx="3"/>
                <a:endCxn id="28" idx="0"/>
              </p:cNvCxnSpPr>
              <p:nvPr/>
            </p:nvCxnSpPr>
            <p:spPr>
              <a:xfrm>
                <a:off x="5148064" y="4185084"/>
                <a:ext cx="1224136" cy="39604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5224427" y="3662245"/>
                <a:ext cx="360040" cy="954107"/>
              </a:xfrm>
              <a:prstGeom prst="rect">
                <a:avLst/>
              </a:prstGeom>
              <a:solidFill>
                <a:srgbClr val="FFFFCC">
                  <a:alpha val="61176"/>
                </a:srgb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 smtClean="0">
                    <a:latin typeface="+mj-ea"/>
                    <a:ea typeface="+mj-ea"/>
                  </a:rPr>
                  <a:t>任务处理</a:t>
                </a:r>
                <a:endParaRPr lang="zh-CN" altLang="en-US" sz="1400" dirty="0">
                  <a:latin typeface="+mj-ea"/>
                  <a:ea typeface="+mj-ea"/>
                </a:endParaRPr>
              </a:p>
            </p:txBody>
          </p:sp>
        </p:grpSp>
        <p:sp>
          <p:nvSpPr>
            <p:cNvPr id="35" name="下箭头 34"/>
            <p:cNvSpPr/>
            <p:nvPr/>
          </p:nvSpPr>
          <p:spPr>
            <a:xfrm>
              <a:off x="4103948" y="2060848"/>
              <a:ext cx="864096" cy="50405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49106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其它应用场景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2000" y="685800"/>
            <a:ext cx="7543800" cy="4399384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/>
              <a:t>事件</a:t>
            </a:r>
            <a:r>
              <a:rPr lang="zh-CN" altLang="en-US" dirty="0" smtClean="0"/>
              <a:t>采集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</a:t>
            </a:r>
            <a:r>
              <a:rPr lang="zh-CN" altLang="en-US" dirty="0"/>
              <a:t>种应用程序的</a:t>
            </a:r>
            <a:r>
              <a:rPr lang="zh-CN" altLang="en-US" dirty="0" smtClean="0"/>
              <a:t>设计模式，</a:t>
            </a:r>
            <a:r>
              <a:rPr lang="zh-CN" altLang="en-US" dirty="0"/>
              <a:t>其中状态的变化根据时间的顺序记录</a:t>
            </a:r>
            <a:r>
              <a:rPr lang="zh-CN" altLang="en-US" dirty="0" smtClean="0"/>
              <a:t>下来，然后通过时间轴的变化呈现给用户</a:t>
            </a:r>
          </a:p>
          <a:p>
            <a:r>
              <a:rPr lang="zh-CN" altLang="en-US" dirty="0" smtClean="0"/>
              <a:t>提交日志同步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可以作为一种分布式的外部提交日志，日志帮助节点之间复制数据，并作为失败的节点来恢复数据重新同步</a:t>
            </a:r>
            <a:endParaRPr lang="en-US" altLang="zh-CN" dirty="0" smtClean="0"/>
          </a:p>
          <a:p>
            <a:r>
              <a:rPr lang="zh-CN" altLang="en-US" dirty="0" smtClean="0"/>
              <a:t>指标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分布式应用程序生成的统计数据集中聚合到</a:t>
            </a:r>
            <a:r>
              <a:rPr lang="en-US" altLang="zh-CN" dirty="0" smtClean="0"/>
              <a:t>Kafka</a:t>
            </a:r>
          </a:p>
          <a:p>
            <a:r>
              <a:rPr lang="zh-CN" altLang="en-US" dirty="0" smtClean="0"/>
              <a:t>网站活动追踪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用户的活动追踪，网站的活动发布到不同的话题中心，这些消息可实时处理实时监测，也可加载到</a:t>
            </a:r>
            <a:r>
              <a:rPr lang="en-US" altLang="zh-CN" dirty="0" err="1" smtClean="0"/>
              <a:t>Hadoop</a:t>
            </a:r>
            <a:r>
              <a:rPr lang="zh-CN" altLang="en-US" dirty="0" smtClean="0"/>
              <a:t>或离线处理数据仓库</a:t>
            </a:r>
          </a:p>
          <a:p>
            <a:r>
              <a:rPr lang="zh-CN" altLang="en-US" dirty="0" smtClean="0"/>
              <a:t>流式处理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消息处理包含多个阶段，其中原始输入数据是从</a:t>
            </a:r>
            <a:r>
              <a:rPr lang="en-US" altLang="zh-CN" dirty="0" smtClean="0"/>
              <a:t>Kafka</a:t>
            </a:r>
            <a:r>
              <a:rPr lang="zh-CN" altLang="en-US" dirty="0" smtClean="0"/>
              <a:t>主题消费的，然后汇总，丰富，或者以其他的方式处理转化为新主题，可能经过多步进入</a:t>
            </a:r>
            <a:r>
              <a:rPr lang="en-US" altLang="zh-CN" dirty="0" smtClean="0"/>
              <a:t>Kafka</a:t>
            </a:r>
          </a:p>
        </p:txBody>
      </p:sp>
    </p:spTree>
    <p:extLst>
      <p:ext uri="{BB962C8B-B14F-4D97-AF65-F5344CB8AC3E}">
        <p14:creationId xmlns:p14="http://schemas.microsoft.com/office/powerpoint/2010/main" val="712305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576" y="4581128"/>
            <a:ext cx="6781800" cy="1600200"/>
          </a:xfrm>
        </p:spPr>
        <p:txBody>
          <a:bodyPr/>
          <a:lstStyle/>
          <a:p>
            <a:r>
              <a:rPr lang="zh-CN" altLang="en-US" dirty="0" smtClean="0"/>
              <a:t>谢谢您</a:t>
            </a:r>
            <a:r>
              <a:rPr lang="zh-CN" altLang="en-US" dirty="0"/>
              <a:t>的</a:t>
            </a:r>
            <a:r>
              <a:rPr lang="zh-CN" altLang="en-US" dirty="0" smtClean="0"/>
              <a:t>参与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160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5301208"/>
            <a:ext cx="6781800" cy="870992"/>
          </a:xfrm>
        </p:spPr>
        <p:txBody>
          <a:bodyPr>
            <a:normAutofit/>
          </a:bodyPr>
          <a:lstStyle/>
          <a:p>
            <a:r>
              <a:rPr lang="en-US" altLang="zh-CN" sz="4400" dirty="0" smtClean="0"/>
              <a:t>Kafka</a:t>
            </a:r>
            <a:r>
              <a:rPr lang="zh-CN" altLang="en-US" sz="4400" dirty="0" smtClean="0"/>
              <a:t>简介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2000" y="548680"/>
            <a:ext cx="7543800" cy="475252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由</a:t>
            </a:r>
            <a:r>
              <a:rPr lang="zh-CN" altLang="en-US" dirty="0"/>
              <a:t> </a:t>
            </a:r>
            <a:r>
              <a:rPr lang="en-US" altLang="zh-CN" b="1" dirty="0"/>
              <a:t>linked-in</a:t>
            </a:r>
            <a:r>
              <a:rPr lang="en-US" altLang="zh-CN" dirty="0"/>
              <a:t> </a:t>
            </a:r>
            <a:r>
              <a:rPr lang="zh-CN" altLang="en-US" dirty="0"/>
              <a:t>开</a:t>
            </a:r>
            <a:r>
              <a:rPr lang="zh-CN" altLang="en-US" dirty="0" smtClean="0"/>
              <a:t>源，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顶级项目之一</a:t>
            </a:r>
            <a:endParaRPr lang="en-US" altLang="zh-CN" dirty="0" smtClean="0"/>
          </a:p>
          <a:p>
            <a:r>
              <a:rPr lang="zh-CN" altLang="en-US" b="1" dirty="0" smtClean="0"/>
              <a:t>高</a:t>
            </a:r>
            <a:r>
              <a:rPr lang="zh-CN" altLang="en-US" b="1" dirty="0"/>
              <a:t>吞吐量、低延迟</a:t>
            </a:r>
            <a:r>
              <a:rPr lang="zh-CN" altLang="en-US" dirty="0" smtClean="0"/>
              <a:t>：</a:t>
            </a:r>
            <a:r>
              <a:rPr lang="en-US" altLang="zh-CN" dirty="0" smtClean="0"/>
              <a:t>Kafka</a:t>
            </a:r>
            <a:r>
              <a:rPr lang="zh-CN" altLang="en-US" dirty="0"/>
              <a:t>每秒可以处理几十万条消息，它的延迟最低只有几毫秒</a:t>
            </a:r>
          </a:p>
          <a:p>
            <a:r>
              <a:rPr lang="zh-CN" altLang="en-US" b="1" dirty="0"/>
              <a:t>可扩展性</a:t>
            </a:r>
            <a:r>
              <a:rPr lang="zh-CN" altLang="en-US" dirty="0" smtClean="0"/>
              <a:t>：</a:t>
            </a:r>
            <a:r>
              <a:rPr lang="en-US" altLang="zh-CN" dirty="0" smtClean="0"/>
              <a:t>Kafka</a:t>
            </a:r>
            <a:r>
              <a:rPr lang="zh-CN" altLang="en-US" dirty="0"/>
              <a:t>集群支持热扩展</a:t>
            </a:r>
          </a:p>
          <a:p>
            <a:r>
              <a:rPr lang="zh-CN" altLang="en-US" b="1" dirty="0"/>
              <a:t>持久性、可靠性</a:t>
            </a:r>
            <a:r>
              <a:rPr lang="zh-CN" altLang="en-US" dirty="0"/>
              <a:t>：消息被持久化到本地磁盘，并且支持数据备份防止数据丢失</a:t>
            </a:r>
          </a:p>
          <a:p>
            <a:r>
              <a:rPr lang="zh-CN" altLang="en-US" b="1" dirty="0"/>
              <a:t>容错性</a:t>
            </a:r>
            <a:r>
              <a:rPr lang="zh-CN" altLang="en-US" dirty="0"/>
              <a:t>：允许集群中节点失败（若副本数量为</a:t>
            </a:r>
            <a:r>
              <a:rPr lang="en-US" altLang="zh-CN" dirty="0"/>
              <a:t>n,</a:t>
            </a:r>
            <a:r>
              <a:rPr lang="zh-CN" altLang="en-US" dirty="0"/>
              <a:t>则允许</a:t>
            </a:r>
            <a:r>
              <a:rPr lang="en-US" altLang="zh-CN" dirty="0"/>
              <a:t>n-1</a:t>
            </a:r>
            <a:r>
              <a:rPr lang="zh-CN" altLang="en-US" dirty="0"/>
              <a:t>个节点失败）</a:t>
            </a:r>
          </a:p>
          <a:p>
            <a:r>
              <a:rPr lang="zh-CN" altLang="en-US" b="1" dirty="0"/>
              <a:t>高并发</a:t>
            </a:r>
            <a:r>
              <a:rPr lang="zh-CN" altLang="en-US" dirty="0"/>
              <a:t>：支持数千个客户端同时</a:t>
            </a:r>
            <a:r>
              <a:rPr lang="zh-CN" altLang="en-US" dirty="0" smtClean="0"/>
              <a:t>读写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4797152"/>
            <a:ext cx="143827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4563520"/>
            <a:ext cx="2148553" cy="700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9213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基本概念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576" y="1052736"/>
            <a:ext cx="7543800" cy="38862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Broker</a:t>
            </a:r>
            <a:r>
              <a:rPr lang="zh-CN" altLang="en-US" dirty="0" smtClean="0"/>
              <a:t>：缓存</a:t>
            </a:r>
            <a:r>
              <a:rPr lang="zh-CN" altLang="en-US" dirty="0"/>
              <a:t>代理，</a:t>
            </a:r>
            <a:r>
              <a:rPr lang="en-US" altLang="zh-CN" dirty="0" smtClean="0"/>
              <a:t>Kafka </a:t>
            </a:r>
            <a:r>
              <a:rPr lang="zh-CN" altLang="en-US" dirty="0"/>
              <a:t>集群中的一台或多台服务器统称为 </a:t>
            </a:r>
            <a:r>
              <a:rPr lang="en-US" altLang="zh-CN" dirty="0" smtClean="0"/>
              <a:t>broker</a:t>
            </a:r>
          </a:p>
          <a:p>
            <a:endParaRPr lang="en-US" altLang="zh-CN" dirty="0" smtClean="0"/>
          </a:p>
          <a:p>
            <a:r>
              <a:rPr lang="en-US" altLang="zh-CN" dirty="0"/>
              <a:t>Topic</a:t>
            </a:r>
            <a:r>
              <a:rPr lang="zh-CN" altLang="en-US" dirty="0" smtClean="0"/>
              <a:t>： </a:t>
            </a:r>
            <a:r>
              <a:rPr lang="en-US" altLang="zh-CN" dirty="0"/>
              <a:t>Kafka </a:t>
            </a:r>
            <a:r>
              <a:rPr lang="zh-CN" altLang="en-US" dirty="0"/>
              <a:t>处理的</a:t>
            </a:r>
            <a:r>
              <a:rPr lang="zh-CN" altLang="en-US" dirty="0" smtClean="0"/>
              <a:t>消息源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/>
              <a:t>Partition</a:t>
            </a:r>
            <a:r>
              <a:rPr lang="zh-CN" altLang="en-US" dirty="0"/>
              <a:t>：</a:t>
            </a:r>
            <a:r>
              <a:rPr lang="en-US" altLang="zh-CN" dirty="0"/>
              <a:t>Topic </a:t>
            </a:r>
            <a:r>
              <a:rPr lang="zh-CN" altLang="en-US" dirty="0"/>
              <a:t>物理上的分组，一个 </a:t>
            </a:r>
            <a:r>
              <a:rPr lang="en-US" altLang="zh-CN" dirty="0"/>
              <a:t>topic </a:t>
            </a:r>
            <a:r>
              <a:rPr lang="zh-CN" altLang="en-US" dirty="0"/>
              <a:t>可以分为多个 </a:t>
            </a:r>
            <a:r>
              <a:rPr lang="en-US" altLang="zh-CN" dirty="0"/>
              <a:t>partition</a:t>
            </a:r>
            <a:r>
              <a:rPr lang="zh-CN" altLang="en-US" dirty="0"/>
              <a:t>，每个 </a:t>
            </a:r>
            <a:r>
              <a:rPr lang="en-US" altLang="zh-CN" dirty="0"/>
              <a:t>partition </a:t>
            </a:r>
            <a:r>
              <a:rPr lang="zh-CN" altLang="en-US" dirty="0"/>
              <a:t>是一个有序的队列。</a:t>
            </a:r>
            <a:r>
              <a:rPr lang="en-US" altLang="zh-CN" dirty="0"/>
              <a:t>partition </a:t>
            </a:r>
            <a:r>
              <a:rPr lang="zh-CN" altLang="en-US" dirty="0"/>
              <a:t>中的每条消息都会被分配一个有序的 </a:t>
            </a:r>
            <a:r>
              <a:rPr lang="en-US" altLang="zh-CN" dirty="0"/>
              <a:t>id</a:t>
            </a:r>
            <a:r>
              <a:rPr lang="zh-CN" altLang="en-US" dirty="0"/>
              <a:t>（</a:t>
            </a:r>
            <a:r>
              <a:rPr lang="en-US" altLang="zh-CN" dirty="0"/>
              <a:t>offset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782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基本概念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Producer: </a:t>
            </a:r>
            <a:r>
              <a:rPr lang="zh-CN" altLang="en-US" dirty="0"/>
              <a:t>特指消息的</a:t>
            </a:r>
            <a:r>
              <a:rPr lang="zh-CN" altLang="en-US" dirty="0" smtClean="0"/>
              <a:t>生产者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/>
              <a:t>Consumer :</a:t>
            </a:r>
            <a:r>
              <a:rPr lang="zh-CN" altLang="en-US" dirty="0"/>
              <a:t>特指消息的</a:t>
            </a:r>
            <a:r>
              <a:rPr lang="zh-CN" altLang="en-US" dirty="0" smtClean="0"/>
              <a:t>消费者，</a:t>
            </a:r>
            <a:r>
              <a:rPr lang="en-US" altLang="zh-CN" dirty="0" smtClean="0"/>
              <a:t>Consumer&lt;=Partition</a:t>
            </a:r>
          </a:p>
          <a:p>
            <a:endParaRPr lang="en-US" altLang="zh-CN" dirty="0" smtClean="0"/>
          </a:p>
          <a:p>
            <a:r>
              <a:rPr lang="en-US" altLang="zh-CN" dirty="0"/>
              <a:t>Consumer Group :</a:t>
            </a:r>
            <a:r>
              <a:rPr lang="zh-CN" altLang="en-US" dirty="0"/>
              <a:t>消费者组，可以并行消费</a:t>
            </a:r>
            <a:r>
              <a:rPr lang="en-US" altLang="zh-CN" dirty="0"/>
              <a:t>Topic</a:t>
            </a:r>
            <a:r>
              <a:rPr lang="zh-CN" altLang="en-US" dirty="0" smtClean="0"/>
              <a:t>中</a:t>
            </a:r>
            <a:r>
              <a:rPr lang="en-US" altLang="zh-CN" dirty="0" smtClean="0"/>
              <a:t>Partition</a:t>
            </a:r>
            <a:r>
              <a:rPr lang="zh-CN" altLang="en-US" dirty="0"/>
              <a:t>的</a:t>
            </a:r>
            <a:r>
              <a:rPr lang="zh-CN" altLang="en-US" dirty="0" smtClean="0"/>
              <a:t>消息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/>
              <a:t>Message</a:t>
            </a:r>
            <a:r>
              <a:rPr lang="zh-CN" altLang="en-US" dirty="0"/>
              <a:t>：消息，是通信的基本单位，每个 </a:t>
            </a:r>
            <a:r>
              <a:rPr lang="en-US" altLang="zh-CN" dirty="0"/>
              <a:t>producer </a:t>
            </a:r>
            <a:r>
              <a:rPr lang="zh-CN" altLang="en-US" dirty="0"/>
              <a:t>可以向一个 </a:t>
            </a:r>
            <a:r>
              <a:rPr lang="en-US" altLang="zh-CN" dirty="0" smtClean="0"/>
              <a:t>topic</a:t>
            </a:r>
            <a:r>
              <a:rPr lang="zh-CN" altLang="en-US" dirty="0" smtClean="0"/>
              <a:t>发布消息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040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基本概念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223" y="692695"/>
            <a:ext cx="7920880" cy="42552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915816" y="3501008"/>
            <a:ext cx="2310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Topic</a:t>
            </a:r>
            <a:r>
              <a:rPr lang="zh-CN" altLang="en-US" dirty="0" smtClean="0"/>
              <a:t>设置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</a:t>
            </a:r>
            <a:r>
              <a:rPr lang="en-US" altLang="zh-CN" dirty="0" smtClean="0"/>
              <a:t>Partition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9548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基本概念</a:t>
            </a:r>
            <a:r>
              <a:rPr lang="en-US" altLang="zh-CN" dirty="0"/>
              <a:t>4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268760"/>
            <a:ext cx="6984776" cy="3497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6" name="组合 15"/>
          <p:cNvGrpSpPr/>
          <p:nvPr/>
        </p:nvGrpSpPr>
        <p:grpSpPr>
          <a:xfrm>
            <a:off x="222294" y="1655096"/>
            <a:ext cx="2160240" cy="2367980"/>
            <a:chOff x="323528" y="1772816"/>
            <a:chExt cx="2160240" cy="2367980"/>
          </a:xfrm>
        </p:grpSpPr>
        <p:sp>
          <p:nvSpPr>
            <p:cNvPr id="4" name="TextBox 3"/>
            <p:cNvSpPr txBox="1"/>
            <p:nvPr/>
          </p:nvSpPr>
          <p:spPr>
            <a:xfrm>
              <a:off x="323528" y="1894027"/>
              <a:ext cx="1656184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solidFill>
                    <a:srgbClr val="FF0000"/>
                  </a:solidFill>
                  <a:latin typeface="+mj-lt"/>
                </a:rPr>
                <a:t>Consumer-0</a:t>
              </a:r>
            </a:p>
            <a:p>
              <a:endParaRPr lang="en-US" altLang="zh-CN" sz="2000" dirty="0">
                <a:solidFill>
                  <a:srgbClr val="FF0000"/>
                </a:solidFill>
                <a:latin typeface="+mj-lt"/>
              </a:endParaRPr>
            </a:p>
            <a:p>
              <a:r>
                <a:rPr lang="en-US" altLang="zh-CN" sz="2000" dirty="0" smtClean="0">
                  <a:solidFill>
                    <a:srgbClr val="FF0000"/>
                  </a:solidFill>
                  <a:latin typeface="+mj-lt"/>
                </a:rPr>
                <a:t>Consumer-1</a:t>
              </a:r>
            </a:p>
            <a:p>
              <a:endParaRPr lang="en-US" altLang="zh-CN" sz="2000" dirty="0">
                <a:solidFill>
                  <a:srgbClr val="FF0000"/>
                </a:solidFill>
                <a:latin typeface="+mj-lt"/>
              </a:endParaRPr>
            </a:p>
            <a:p>
              <a:r>
                <a:rPr lang="en-US" altLang="zh-CN" sz="2000" dirty="0" smtClean="0">
                  <a:solidFill>
                    <a:srgbClr val="FF0000"/>
                  </a:solidFill>
                  <a:latin typeface="+mj-lt"/>
                </a:rPr>
                <a:t>Consumer-2</a:t>
              </a:r>
            </a:p>
            <a:p>
              <a:endParaRPr lang="en-US" altLang="zh-CN" sz="2000" dirty="0">
                <a:solidFill>
                  <a:srgbClr val="FF0000"/>
                </a:solidFill>
                <a:latin typeface="+mj-lt"/>
              </a:endParaRPr>
            </a:p>
            <a:p>
              <a:r>
                <a:rPr lang="en-US" altLang="zh-CN" sz="2000" dirty="0" smtClean="0">
                  <a:solidFill>
                    <a:srgbClr val="FF0000"/>
                  </a:solidFill>
                  <a:latin typeface="+mj-lt"/>
                </a:rPr>
                <a:t>Consumer-3</a:t>
              </a:r>
              <a:endParaRPr lang="zh-CN" altLang="en-US" sz="2000" dirty="0">
                <a:solidFill>
                  <a:srgbClr val="FF0000"/>
                </a:solidFill>
                <a:latin typeface="+mj-lt"/>
              </a:endParaRPr>
            </a:p>
          </p:txBody>
        </p:sp>
        <p:cxnSp>
          <p:nvCxnSpPr>
            <p:cNvPr id="8" name="直接箭头连接符 7"/>
            <p:cNvCxnSpPr/>
            <p:nvPr/>
          </p:nvCxnSpPr>
          <p:spPr>
            <a:xfrm flipV="1">
              <a:off x="1835696" y="1772816"/>
              <a:ext cx="504056" cy="28803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/>
            <p:nvPr/>
          </p:nvCxnSpPr>
          <p:spPr>
            <a:xfrm flipV="1">
              <a:off x="1763688" y="2420888"/>
              <a:ext cx="720080" cy="28803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/>
            <p:nvPr/>
          </p:nvCxnSpPr>
          <p:spPr>
            <a:xfrm flipV="1">
              <a:off x="1763688" y="3140968"/>
              <a:ext cx="720080" cy="2160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>
            <a:xfrm flipV="1">
              <a:off x="1763688" y="3861048"/>
              <a:ext cx="576064" cy="7200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组合 27"/>
          <p:cNvGrpSpPr/>
          <p:nvPr/>
        </p:nvGrpSpPr>
        <p:grpSpPr>
          <a:xfrm>
            <a:off x="253462" y="1668008"/>
            <a:ext cx="2160240" cy="2060203"/>
            <a:chOff x="179512" y="1700808"/>
            <a:chExt cx="2160240" cy="2060203"/>
          </a:xfrm>
        </p:grpSpPr>
        <p:grpSp>
          <p:nvGrpSpPr>
            <p:cNvPr id="18" name="组合 17"/>
            <p:cNvGrpSpPr/>
            <p:nvPr/>
          </p:nvGrpSpPr>
          <p:grpSpPr>
            <a:xfrm>
              <a:off x="179512" y="1700808"/>
              <a:ext cx="2160240" cy="2060203"/>
              <a:chOff x="323528" y="1772816"/>
              <a:chExt cx="2160240" cy="2060203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323528" y="1894027"/>
                <a:ext cx="1656184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 smtClean="0">
                    <a:solidFill>
                      <a:srgbClr val="FF0000"/>
                    </a:solidFill>
                    <a:latin typeface="+mj-lt"/>
                  </a:rPr>
                  <a:t>Consumer-0</a:t>
                </a:r>
              </a:p>
              <a:p>
                <a:endParaRPr lang="en-US" altLang="zh-CN" sz="2000" dirty="0">
                  <a:solidFill>
                    <a:srgbClr val="FF0000"/>
                  </a:solidFill>
                  <a:latin typeface="+mj-lt"/>
                </a:endParaRPr>
              </a:p>
              <a:p>
                <a:r>
                  <a:rPr lang="en-US" altLang="zh-CN" sz="2000" dirty="0" smtClean="0">
                    <a:solidFill>
                      <a:srgbClr val="FF0000"/>
                    </a:solidFill>
                    <a:latin typeface="+mj-lt"/>
                  </a:rPr>
                  <a:t>Consumer-1</a:t>
                </a:r>
              </a:p>
              <a:p>
                <a:endParaRPr lang="en-US" altLang="zh-CN" sz="2000" dirty="0">
                  <a:solidFill>
                    <a:srgbClr val="FF0000"/>
                  </a:solidFill>
                  <a:latin typeface="+mj-lt"/>
                </a:endParaRPr>
              </a:p>
              <a:p>
                <a:r>
                  <a:rPr lang="en-US" altLang="zh-CN" sz="2000" dirty="0" smtClean="0">
                    <a:solidFill>
                      <a:srgbClr val="FF0000"/>
                    </a:solidFill>
                    <a:latin typeface="+mj-lt"/>
                  </a:rPr>
                  <a:t>Consumer-2</a:t>
                </a:r>
              </a:p>
              <a:p>
                <a:endParaRPr lang="en-US" altLang="zh-CN" sz="2000" dirty="0">
                  <a:solidFill>
                    <a:srgbClr val="FF0000"/>
                  </a:solidFill>
                  <a:latin typeface="+mj-lt"/>
                </a:endParaRPr>
              </a:p>
            </p:txBody>
          </p:sp>
          <p:cxnSp>
            <p:nvCxnSpPr>
              <p:cNvPr id="20" name="直接箭头连接符 19"/>
              <p:cNvCxnSpPr/>
              <p:nvPr/>
            </p:nvCxnSpPr>
            <p:spPr>
              <a:xfrm flipV="1">
                <a:off x="1835696" y="1772816"/>
                <a:ext cx="504056" cy="28803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0"/>
              <p:cNvCxnSpPr/>
              <p:nvPr/>
            </p:nvCxnSpPr>
            <p:spPr>
              <a:xfrm>
                <a:off x="1763688" y="2708920"/>
                <a:ext cx="720080" cy="28803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/>
              <p:cNvCxnSpPr/>
              <p:nvPr/>
            </p:nvCxnSpPr>
            <p:spPr>
              <a:xfrm>
                <a:off x="1763688" y="3356992"/>
                <a:ext cx="720080" cy="43204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直接箭头连接符 25"/>
            <p:cNvCxnSpPr/>
            <p:nvPr/>
          </p:nvCxnSpPr>
          <p:spPr>
            <a:xfrm>
              <a:off x="1727684" y="2141240"/>
              <a:ext cx="612068" cy="2076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组合 41"/>
          <p:cNvGrpSpPr/>
          <p:nvPr/>
        </p:nvGrpSpPr>
        <p:grpSpPr>
          <a:xfrm>
            <a:off x="287524" y="1655096"/>
            <a:ext cx="2160240" cy="2983533"/>
            <a:chOff x="287524" y="1655096"/>
            <a:chExt cx="2160240" cy="2983533"/>
          </a:xfrm>
        </p:grpSpPr>
        <p:grpSp>
          <p:nvGrpSpPr>
            <p:cNvPr id="30" name="组合 29"/>
            <p:cNvGrpSpPr/>
            <p:nvPr/>
          </p:nvGrpSpPr>
          <p:grpSpPr>
            <a:xfrm>
              <a:off x="287524" y="1655096"/>
              <a:ext cx="2160240" cy="2983533"/>
              <a:chOff x="323528" y="1772816"/>
              <a:chExt cx="2160240" cy="2983533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323528" y="1894027"/>
                <a:ext cx="1656184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 smtClean="0">
                    <a:solidFill>
                      <a:srgbClr val="FF0000"/>
                    </a:solidFill>
                    <a:latin typeface="+mj-lt"/>
                  </a:rPr>
                  <a:t>Consumer-0</a:t>
                </a:r>
              </a:p>
              <a:p>
                <a:endParaRPr lang="en-US" altLang="zh-CN" sz="2000" dirty="0">
                  <a:solidFill>
                    <a:srgbClr val="FF0000"/>
                  </a:solidFill>
                  <a:latin typeface="+mj-lt"/>
                </a:endParaRPr>
              </a:p>
              <a:p>
                <a:r>
                  <a:rPr lang="en-US" altLang="zh-CN" sz="2000" dirty="0" smtClean="0">
                    <a:solidFill>
                      <a:srgbClr val="FF0000"/>
                    </a:solidFill>
                    <a:latin typeface="+mj-lt"/>
                  </a:rPr>
                  <a:t>Consumer-1</a:t>
                </a:r>
              </a:p>
              <a:p>
                <a:endParaRPr lang="en-US" altLang="zh-CN" sz="2000" dirty="0">
                  <a:solidFill>
                    <a:srgbClr val="FF0000"/>
                  </a:solidFill>
                  <a:latin typeface="+mj-lt"/>
                </a:endParaRPr>
              </a:p>
              <a:p>
                <a:r>
                  <a:rPr lang="en-US" altLang="zh-CN" sz="2000" dirty="0" smtClean="0">
                    <a:solidFill>
                      <a:srgbClr val="FF0000"/>
                    </a:solidFill>
                    <a:latin typeface="+mj-lt"/>
                  </a:rPr>
                  <a:t>Consumer-2</a:t>
                </a:r>
              </a:p>
              <a:p>
                <a:endParaRPr lang="en-US" altLang="zh-CN" sz="2000" dirty="0">
                  <a:solidFill>
                    <a:srgbClr val="FF0000"/>
                  </a:solidFill>
                  <a:latin typeface="+mj-lt"/>
                </a:endParaRPr>
              </a:p>
              <a:p>
                <a:r>
                  <a:rPr lang="en-US" altLang="zh-CN" sz="2000" dirty="0" smtClean="0">
                    <a:solidFill>
                      <a:srgbClr val="FF0000"/>
                    </a:solidFill>
                    <a:latin typeface="+mj-lt"/>
                  </a:rPr>
                  <a:t>Consumer-3</a:t>
                </a:r>
              </a:p>
              <a:p>
                <a:endParaRPr lang="en-US" altLang="zh-CN" sz="2000" dirty="0">
                  <a:solidFill>
                    <a:srgbClr val="FF0000"/>
                  </a:solidFill>
                  <a:latin typeface="+mj-lt"/>
                </a:endParaRPr>
              </a:p>
              <a:p>
                <a:r>
                  <a:rPr lang="en-US" altLang="zh-CN" sz="2000" dirty="0" smtClean="0">
                    <a:solidFill>
                      <a:srgbClr val="FF0000"/>
                    </a:solidFill>
                    <a:latin typeface="+mj-lt"/>
                  </a:rPr>
                  <a:t>Consumer-4 </a:t>
                </a:r>
                <a:endParaRPr lang="zh-CN" altLang="en-US" sz="2000" dirty="0">
                  <a:solidFill>
                    <a:srgbClr val="FF0000"/>
                  </a:solidFill>
                  <a:latin typeface="+mj-lt"/>
                </a:endParaRPr>
              </a:p>
            </p:txBody>
          </p:sp>
          <p:cxnSp>
            <p:nvCxnSpPr>
              <p:cNvPr id="32" name="直接箭头连接符 31"/>
              <p:cNvCxnSpPr/>
              <p:nvPr/>
            </p:nvCxnSpPr>
            <p:spPr>
              <a:xfrm flipV="1">
                <a:off x="1835696" y="1772816"/>
                <a:ext cx="504056" cy="28803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箭头连接符 32"/>
              <p:cNvCxnSpPr/>
              <p:nvPr/>
            </p:nvCxnSpPr>
            <p:spPr>
              <a:xfrm flipV="1">
                <a:off x="1763688" y="2420888"/>
                <a:ext cx="720080" cy="28803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箭头连接符 33"/>
              <p:cNvCxnSpPr/>
              <p:nvPr/>
            </p:nvCxnSpPr>
            <p:spPr>
              <a:xfrm flipV="1">
                <a:off x="1763688" y="3140968"/>
                <a:ext cx="720080" cy="21602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箭头连接符 34"/>
              <p:cNvCxnSpPr/>
              <p:nvPr/>
            </p:nvCxnSpPr>
            <p:spPr>
              <a:xfrm flipV="1">
                <a:off x="1763688" y="3861048"/>
                <a:ext cx="576064" cy="7200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6" name="直接连接符 35"/>
            <p:cNvCxnSpPr/>
            <p:nvPr/>
          </p:nvCxnSpPr>
          <p:spPr>
            <a:xfrm>
              <a:off x="287524" y="4293096"/>
              <a:ext cx="1514110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 flipH="1">
              <a:off x="287524" y="4293096"/>
              <a:ext cx="1590954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65354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Kafka</a:t>
            </a:r>
            <a:r>
              <a:rPr lang="zh-CN" altLang="en-US" dirty="0" smtClean="0"/>
              <a:t>服务端安装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下载地址：</a:t>
            </a:r>
            <a:r>
              <a:rPr lang="en-US" altLang="zh-CN" sz="2000" dirty="0">
                <a:hlinkClick r:id="rId2"/>
              </a:rPr>
              <a:t>http</a:t>
            </a:r>
            <a:r>
              <a:rPr lang="en-US" altLang="zh-CN" sz="2000" dirty="0" smtClean="0">
                <a:hlinkClick r:id="rId2"/>
              </a:rPr>
              <a:t>://kafka.apache.org/downloads</a:t>
            </a:r>
            <a:endParaRPr lang="en-US" altLang="zh-CN" sz="2000" dirty="0" smtClean="0"/>
          </a:p>
          <a:p>
            <a:r>
              <a:rPr lang="zh-CN" altLang="en-US" sz="2000" dirty="0" smtClean="0"/>
              <a:t>版本：</a:t>
            </a:r>
            <a:r>
              <a:rPr lang="en-US" altLang="zh-CN" sz="2000" dirty="0" smtClean="0"/>
              <a:t>0.10.1.0</a:t>
            </a:r>
          </a:p>
          <a:p>
            <a:r>
              <a:rPr lang="en-US" altLang="zh-CN" sz="2000" dirty="0" smtClean="0"/>
              <a:t>JVM JAVA 1.8 Scala 2.11</a:t>
            </a:r>
          </a:p>
          <a:p>
            <a:r>
              <a:rPr lang="zh-CN" altLang="en-US" sz="2000" dirty="0" smtClean="0"/>
              <a:t>依赖</a:t>
            </a:r>
            <a:r>
              <a:rPr lang="en-US" altLang="zh-CN" sz="2000" dirty="0" smtClean="0"/>
              <a:t>Zookeeper</a:t>
            </a:r>
            <a:r>
              <a:rPr lang="zh-CN" altLang="en-US" sz="2000" dirty="0" smtClean="0"/>
              <a:t>服务</a:t>
            </a:r>
            <a:endParaRPr lang="en-US" altLang="zh-CN" sz="2000" dirty="0" smtClean="0"/>
          </a:p>
          <a:p>
            <a:r>
              <a:rPr lang="en-US" altLang="zh-CN" sz="2000" dirty="0" smtClean="0"/>
              <a:t>Zookeeper</a:t>
            </a:r>
            <a:r>
              <a:rPr lang="zh-CN" altLang="en-US" sz="2000" dirty="0" smtClean="0"/>
              <a:t>服务端下载：</a:t>
            </a:r>
            <a:r>
              <a:rPr lang="en-US" altLang="zh-CN" sz="2000" dirty="0">
                <a:hlinkClick r:id="rId3"/>
              </a:rPr>
              <a:t>http://</a:t>
            </a:r>
            <a:r>
              <a:rPr lang="en-US" altLang="zh-CN" sz="2000" dirty="0" smtClean="0">
                <a:hlinkClick r:id="rId3"/>
              </a:rPr>
              <a:t>zookeeper.apache.org/releases.html</a:t>
            </a:r>
            <a:endParaRPr lang="en-US" altLang="zh-CN" sz="2000" dirty="0" smtClean="0"/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3693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Kafka</a:t>
            </a:r>
            <a:r>
              <a:rPr lang="zh-CN" altLang="en-US" dirty="0" smtClean="0"/>
              <a:t>服务端使用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692696"/>
            <a:ext cx="7776864" cy="4536504"/>
          </a:xfrm>
        </p:spPr>
        <p:txBody>
          <a:bodyPr>
            <a:noAutofit/>
          </a:bodyPr>
          <a:lstStyle/>
          <a:p>
            <a:r>
              <a:rPr lang="en-US" altLang="zh-CN" sz="1600" dirty="0"/>
              <a:t>#</a:t>
            </a:r>
            <a:r>
              <a:rPr lang="zh-CN" altLang="en-US" sz="1600" dirty="0"/>
              <a:t>启动服务和停止</a:t>
            </a:r>
          </a:p>
          <a:p>
            <a:pPr lvl="1"/>
            <a:r>
              <a:rPr lang="en-US" altLang="zh-CN" sz="1600" dirty="0"/>
              <a:t>bin/kafka-server-stop.sh</a:t>
            </a:r>
          </a:p>
          <a:p>
            <a:pPr lvl="1"/>
            <a:r>
              <a:rPr lang="en-US" altLang="zh-CN" sz="1600" dirty="0"/>
              <a:t>bin/kafka-server-start.sh -daemon </a:t>
            </a:r>
            <a:r>
              <a:rPr lang="en-US" altLang="zh-CN" sz="1600" dirty="0" smtClean="0"/>
              <a:t> config/server.properties</a:t>
            </a:r>
          </a:p>
          <a:p>
            <a:r>
              <a:rPr lang="en-US" altLang="zh-CN" sz="1600" dirty="0" smtClean="0"/>
              <a:t>#Topic</a:t>
            </a:r>
            <a:r>
              <a:rPr lang="zh-CN" altLang="en-US" sz="1600" dirty="0" smtClean="0"/>
              <a:t>管理</a:t>
            </a:r>
            <a:endParaRPr lang="en-US" altLang="zh-CN" sz="1600" dirty="0" smtClean="0"/>
          </a:p>
          <a:p>
            <a:r>
              <a:rPr lang="en-US" altLang="zh-CN" sz="1600" dirty="0" smtClean="0"/>
              <a:t>#</a:t>
            </a:r>
            <a:r>
              <a:rPr lang="zh-CN" altLang="en-US" sz="1600" dirty="0" smtClean="0"/>
              <a:t>创建</a:t>
            </a:r>
            <a:endParaRPr lang="en-US" altLang="zh-CN" sz="1600" dirty="0" smtClean="0"/>
          </a:p>
          <a:p>
            <a:pPr lvl="1"/>
            <a:r>
              <a:rPr lang="en-US" altLang="zh-CN" sz="1600" dirty="0" smtClean="0"/>
              <a:t>bin/kafka-topics.sh </a:t>
            </a:r>
            <a:r>
              <a:rPr lang="en-US" altLang="zh-CN" sz="1600" dirty="0"/>
              <a:t>--create --zookeeper 127.0.0.1:2181 --replication-factor 1 --partitions 2 --topic </a:t>
            </a:r>
            <a:r>
              <a:rPr lang="en-US" altLang="zh-CN" sz="1600" dirty="0" smtClean="0"/>
              <a:t>test</a:t>
            </a:r>
          </a:p>
          <a:p>
            <a:r>
              <a:rPr lang="en-US" altLang="zh-CN" sz="1600" dirty="0" smtClean="0"/>
              <a:t>#</a:t>
            </a:r>
            <a:r>
              <a:rPr lang="zh-CN" altLang="en-US" sz="1600" dirty="0" smtClean="0"/>
              <a:t>修改</a:t>
            </a:r>
            <a:endParaRPr lang="en-US" altLang="zh-CN" sz="1600" dirty="0" smtClean="0"/>
          </a:p>
          <a:p>
            <a:pPr lvl="1"/>
            <a:r>
              <a:rPr lang="en-US" altLang="zh-CN" sz="1600" dirty="0"/>
              <a:t>bin/kafka-topics.sh --alter --zookeeper 127.0.0.1</a:t>
            </a:r>
            <a:r>
              <a:rPr lang="en-US" altLang="zh-CN" sz="1600" dirty="0" smtClean="0"/>
              <a:t>:2181 </a:t>
            </a:r>
            <a:r>
              <a:rPr lang="en-US" altLang="zh-CN" sz="1600" dirty="0"/>
              <a:t>--topic test --partitions </a:t>
            </a:r>
            <a:r>
              <a:rPr lang="en-US" altLang="zh-CN" sz="1600" dirty="0" smtClean="0">
                <a:solidFill>
                  <a:srgbClr val="FF0000"/>
                </a:solidFill>
              </a:rPr>
              <a:t>3</a:t>
            </a:r>
          </a:p>
          <a:p>
            <a:r>
              <a:rPr lang="en-US" altLang="zh-CN" sz="1600" dirty="0" smtClean="0"/>
              <a:t>#</a:t>
            </a:r>
            <a:r>
              <a:rPr lang="zh-CN" altLang="en-US" sz="1600" dirty="0" smtClean="0"/>
              <a:t>删除</a:t>
            </a:r>
            <a:endParaRPr lang="en-US" altLang="zh-CN" sz="1600" dirty="0"/>
          </a:p>
          <a:p>
            <a:pPr lvl="1"/>
            <a:r>
              <a:rPr lang="en-US" altLang="zh-CN" sz="1600" dirty="0">
                <a:solidFill>
                  <a:schemeClr val="tx1"/>
                </a:solidFill>
              </a:rPr>
              <a:t>bin/kafka-topics.sh --delete --zookeeper </a:t>
            </a:r>
            <a:r>
              <a:rPr lang="en-US" altLang="zh-CN" sz="1600" dirty="0"/>
              <a:t>127.0.0.1</a:t>
            </a:r>
            <a:r>
              <a:rPr lang="en-US" altLang="zh-CN" sz="1600" dirty="0" smtClean="0">
                <a:solidFill>
                  <a:schemeClr val="tx1"/>
                </a:solidFill>
              </a:rPr>
              <a:t>:2181 </a:t>
            </a:r>
            <a:r>
              <a:rPr lang="en-US" altLang="zh-CN" sz="1600" dirty="0">
                <a:solidFill>
                  <a:schemeClr val="tx1"/>
                </a:solidFill>
              </a:rPr>
              <a:t>--topic </a:t>
            </a:r>
            <a:r>
              <a:rPr lang="en-US" altLang="zh-CN" sz="1600" dirty="0" smtClean="0">
                <a:solidFill>
                  <a:schemeClr val="tx1"/>
                </a:solidFill>
              </a:rPr>
              <a:t>test</a:t>
            </a:r>
          </a:p>
          <a:p>
            <a:r>
              <a:rPr lang="en-US" altLang="zh-CN" sz="1600" dirty="0" smtClean="0"/>
              <a:t>#</a:t>
            </a:r>
            <a:r>
              <a:rPr lang="zh-CN" altLang="en-US" sz="1600" dirty="0" smtClean="0"/>
              <a:t>查看</a:t>
            </a:r>
            <a:r>
              <a:rPr lang="zh-CN" altLang="en-US" sz="1600" dirty="0"/>
              <a:t>状态</a:t>
            </a:r>
            <a:endParaRPr lang="en-US" altLang="zh-CN" sz="1600" dirty="0"/>
          </a:p>
          <a:p>
            <a:pPr lvl="1"/>
            <a:r>
              <a:rPr lang="en-US" altLang="zh-CN" sz="1600" dirty="0">
                <a:solidFill>
                  <a:schemeClr val="tx1"/>
                </a:solidFill>
              </a:rPr>
              <a:t>bin/kafka-topics.sh --describe --zookeeper </a:t>
            </a:r>
            <a:r>
              <a:rPr lang="en-US" altLang="zh-CN" sz="1600" dirty="0"/>
              <a:t>127.0.0.1</a:t>
            </a:r>
            <a:r>
              <a:rPr lang="en-US" altLang="zh-CN" sz="1600" dirty="0" smtClean="0">
                <a:solidFill>
                  <a:schemeClr val="tx1"/>
                </a:solidFill>
              </a:rPr>
              <a:t>:2181 </a:t>
            </a:r>
            <a:r>
              <a:rPr lang="en-US" altLang="zh-CN" sz="1600" dirty="0">
                <a:solidFill>
                  <a:schemeClr val="tx1"/>
                </a:solidFill>
              </a:rPr>
              <a:t>--topic </a:t>
            </a:r>
            <a:r>
              <a:rPr lang="en-US" altLang="zh-CN" sz="1600" dirty="0" smtClean="0">
                <a:solidFill>
                  <a:schemeClr val="tx1"/>
                </a:solidFill>
              </a:rPr>
              <a:t>test</a:t>
            </a:r>
          </a:p>
          <a:p>
            <a:endParaRPr lang="en-US" altLang="zh-CN" sz="1600" dirty="0" smtClean="0"/>
          </a:p>
          <a:p>
            <a:r>
              <a:rPr lang="zh-CN" altLang="en-US" sz="1600" dirty="0" smtClean="0"/>
              <a:t>列表</a:t>
            </a:r>
            <a:r>
              <a:rPr lang="zh-CN" altLang="en-US" sz="1600" dirty="0"/>
              <a:t>全部</a:t>
            </a:r>
            <a:r>
              <a:rPr lang="en-US" altLang="zh-CN" sz="1600" dirty="0"/>
              <a:t>topic</a:t>
            </a:r>
          </a:p>
          <a:p>
            <a:pPr lvl="1"/>
            <a:r>
              <a:rPr lang="en-US" altLang="zh-CN" sz="1600" dirty="0">
                <a:solidFill>
                  <a:schemeClr val="tx1"/>
                </a:solidFill>
              </a:rPr>
              <a:t>bin/kafka-topics.sh --list --zookeeper </a:t>
            </a:r>
            <a:r>
              <a:rPr lang="en-US" altLang="zh-CN" sz="1600" dirty="0"/>
              <a:t>127.0.0.1</a:t>
            </a:r>
            <a:r>
              <a:rPr lang="en-US" altLang="zh-CN" sz="1600" dirty="0" smtClean="0">
                <a:solidFill>
                  <a:schemeClr val="tx1"/>
                </a:solidFill>
              </a:rPr>
              <a:t>:2181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4445843"/>
            <a:ext cx="5505450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7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Kafka</a:t>
            </a:r>
            <a:r>
              <a:rPr lang="zh-CN" altLang="en-US" dirty="0" smtClean="0"/>
              <a:t>服务端使用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 smtClean="0"/>
              <a:t>性能测试命令</a:t>
            </a:r>
            <a:endParaRPr lang="en-US" altLang="zh-CN" sz="2000" dirty="0" smtClean="0"/>
          </a:p>
          <a:p>
            <a:r>
              <a:rPr lang="en-US" altLang="zh-CN" sz="2000" dirty="0"/>
              <a:t>./bin/kafka-producer-perf-test.sh   --topic test  --num-records 5000  --throughput 10000 --producer-props bootstrap.servers=127.0.0.1:9092  --record-size </a:t>
            </a:r>
            <a:r>
              <a:rPr lang="en-US" altLang="zh-CN" sz="2000" dirty="0" smtClean="0"/>
              <a:t>100</a:t>
            </a:r>
          </a:p>
          <a:p>
            <a:pPr lvl="1"/>
            <a:r>
              <a:rPr lang="en-US" altLang="zh-CN" sz="1800" dirty="0" smtClean="0"/>
              <a:t>--num-records </a:t>
            </a:r>
            <a:r>
              <a:rPr lang="zh-CN" altLang="en-US" sz="1800" dirty="0" smtClean="0"/>
              <a:t>向</a:t>
            </a:r>
            <a:r>
              <a:rPr lang="en-US" altLang="zh-CN" sz="1800" dirty="0" smtClean="0"/>
              <a:t>kafka</a:t>
            </a:r>
            <a:r>
              <a:rPr lang="zh-CN" altLang="en-US" sz="1800" dirty="0" smtClean="0"/>
              <a:t>发送</a:t>
            </a:r>
            <a:r>
              <a:rPr lang="en-US" altLang="zh-CN" sz="1800" dirty="0" smtClean="0"/>
              <a:t>N</a:t>
            </a:r>
            <a:r>
              <a:rPr lang="zh-CN" altLang="en-US" sz="1800" dirty="0" smtClean="0"/>
              <a:t>条消息</a:t>
            </a:r>
            <a:endParaRPr lang="en-US" altLang="zh-CN" sz="1800" dirty="0" smtClean="0"/>
          </a:p>
          <a:p>
            <a:pPr lvl="1"/>
            <a:r>
              <a:rPr lang="en-US" altLang="zh-CN" sz="1800" dirty="0"/>
              <a:t>--</a:t>
            </a:r>
            <a:r>
              <a:rPr lang="en-US" altLang="zh-CN" sz="1800" dirty="0" smtClean="0"/>
              <a:t>throughput </a:t>
            </a:r>
            <a:r>
              <a:rPr lang="zh-CN" altLang="en-US" sz="1800" dirty="0" smtClean="0"/>
              <a:t>满多少条后向</a:t>
            </a:r>
            <a:r>
              <a:rPr lang="en-US" altLang="zh-CN" sz="1800" dirty="0" smtClean="0"/>
              <a:t>kafka</a:t>
            </a:r>
            <a:r>
              <a:rPr lang="zh-CN" altLang="en-US" sz="1800" dirty="0" smtClean="0"/>
              <a:t>一次写进</a:t>
            </a:r>
            <a:endParaRPr lang="en-US" altLang="zh-CN" sz="1800" dirty="0" smtClean="0"/>
          </a:p>
          <a:p>
            <a:pPr lvl="1"/>
            <a:r>
              <a:rPr lang="en-US" altLang="zh-CN" sz="1800" dirty="0"/>
              <a:t>--</a:t>
            </a:r>
            <a:r>
              <a:rPr lang="en-US" altLang="zh-CN" sz="1800" dirty="0" smtClean="0"/>
              <a:t>record-size </a:t>
            </a:r>
            <a:r>
              <a:rPr lang="zh-CN" altLang="en-US" sz="1800" dirty="0" smtClean="0"/>
              <a:t>记录的长度，单位字节</a:t>
            </a:r>
            <a:endParaRPr lang="en-US" altLang="zh-CN" sz="18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查看消费组</a:t>
            </a:r>
            <a:r>
              <a:rPr lang="en-US" altLang="zh-CN" sz="2000" dirty="0" smtClean="0"/>
              <a:t>Offset</a:t>
            </a:r>
            <a:r>
              <a:rPr lang="zh-CN" altLang="en-US" sz="2000" dirty="0" smtClean="0"/>
              <a:t>情况</a:t>
            </a:r>
            <a:endParaRPr lang="en-US" altLang="zh-CN" sz="2000" dirty="0"/>
          </a:p>
          <a:p>
            <a:r>
              <a:rPr lang="en-US" altLang="zh-CN" sz="2000" dirty="0"/>
              <a:t>./bin/kafka-run-class.sh kafka.tools.ConsumerOffsetChecker --zookeeper 127.0.0.1:2181 --group g1 --topic test</a:t>
            </a:r>
          </a:p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4509120"/>
            <a:ext cx="7056437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66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1234</TotalTime>
  <Words>773</Words>
  <Application>Microsoft Office PowerPoint</Application>
  <PresentationFormat>全屏显示(4:3)</PresentationFormat>
  <Paragraphs>170</Paragraphs>
  <Slides>19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NewsPrint</vt:lpstr>
      <vt:lpstr>Kafka消息中间件</vt:lpstr>
      <vt:lpstr>Kafka简介</vt:lpstr>
      <vt:lpstr>基本概念1</vt:lpstr>
      <vt:lpstr>基本概念2</vt:lpstr>
      <vt:lpstr>基本概念3</vt:lpstr>
      <vt:lpstr>基本概念4</vt:lpstr>
      <vt:lpstr>Kafka服务端安装</vt:lpstr>
      <vt:lpstr>Kafka服务端使用</vt:lpstr>
      <vt:lpstr>Kafka服务端使用</vt:lpstr>
      <vt:lpstr>Kafka的PHP扩展</vt:lpstr>
      <vt:lpstr>KPHP与Kafka</vt:lpstr>
      <vt:lpstr>KPHP消费端配置说明</vt:lpstr>
      <vt:lpstr>KPHP消费端</vt:lpstr>
      <vt:lpstr>批量消费返回值详解</vt:lpstr>
      <vt:lpstr>KPHP消息生产端</vt:lpstr>
      <vt:lpstr>KPHP消费端</vt:lpstr>
      <vt:lpstr>Kafka应用场景——异步消息</vt:lpstr>
      <vt:lpstr>其它应用场景</vt:lpstr>
      <vt:lpstr>谢谢您的参与</vt:lpstr>
    </vt:vector>
  </TitlesOfParts>
  <Company>WRGHO.COM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Kafka消息中间件</dc:title>
  <dc:creator>WRGHO</dc:creator>
  <cp:lastModifiedBy>WRGHO</cp:lastModifiedBy>
  <cp:revision>80</cp:revision>
  <dcterms:created xsi:type="dcterms:W3CDTF">2017-12-29T07:55:24Z</dcterms:created>
  <dcterms:modified xsi:type="dcterms:W3CDTF">2018-01-16T11:18:34Z</dcterms:modified>
</cp:coreProperties>
</file>