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36" r:id="rId1"/>
    <p:sldMasterId id="2147483937" r:id="rId2"/>
    <p:sldMasterId id="2147483938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63" r:id="rId6"/>
    <p:sldId id="277" r:id="rId7"/>
    <p:sldId id="278" r:id="rId8"/>
    <p:sldId id="288" r:id="rId9"/>
    <p:sldId id="292" r:id="rId10"/>
    <p:sldId id="294" r:id="rId11"/>
    <p:sldId id="293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/>
    <p:restoredTop sz="99637" autoAdjust="0"/>
  </p:normalViewPr>
  <p:slideViewPr>
    <p:cSldViewPr snapToGrid="0">
      <p:cViewPr>
        <p:scale>
          <a:sx n="100" d="100"/>
          <a:sy n="100" d="100"/>
        </p:scale>
        <p:origin x="-120" y="-6"/>
      </p:cViewPr>
      <p:guideLst>
        <p:guide orient="horz" pos="2159"/>
        <p:guide pos="3838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4BDB764-4AB8-4506-B7F9-08120B37628C}" type="datetime1">
              <a:rPr lang="ko-KR" altLang="en-US"/>
              <a:pPr lvl="0">
                <a:defRPr lang="ko-KR" altLang="en-US"/>
              </a:pPr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5EA6A83-84E0-4399-9A75-55506443F95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11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F947289-8A72-4834-91A1-1A7A4F23F171}" type="datetime1">
              <a:rPr lang="ko-KR" altLang="en-US"/>
              <a:pPr lvl="0">
                <a:defRPr lang="ko-KR" altLang="en-US"/>
              </a:pPr>
              <a:t>2015-11-30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340B368-7048-4463-9656-74AC9FBCE59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87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340B368-7048-4463-9656-74AC9FBCE590}" type="slidenum">
              <a:rPr lang="ko-KR" altLang="en-US"/>
              <a:pPr lvl="0">
                <a:defRPr lang="ko-KR" altLang="en-US"/>
              </a:pPr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4611-51F7-40BB-A036-67317C118B0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2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E7-5DDC-4243-BA85-8A9A5303ECD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5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5AA-A439-44B2-970E-602B756446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0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CCDD-D6F9-464F-A5B5-1AAF2F22D83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0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F53C-A901-4363-ABFD-ABEB8835E0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7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F2C5-4134-425F-A61D-725B2982D53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7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3374-C67B-47B0-B863-506E332565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6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6202-848B-4300-92BC-B187879F231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6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2576-7FEB-408F-A5A6-8AA841C403F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5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A307-36FD-4865-A9CD-E1AD2FA11BD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89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56A9-DD4A-4830-B43F-EC6B219824D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E622-2172-4901-B0A2-6F193036CE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9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4454-CDA6-455F-BB59-30BEFDE34F0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B75C-AFBB-4FA8-932A-6B363B39E6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61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1373-DD75-4E87-9805-AB201C5743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43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788D-13DB-4A93-82FC-9975E4171E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55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5F-B84D-4FDE-92F8-8458A3FAE2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96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16AC-5B13-4CD4-847F-AB91B2EE17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07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55767-4AE5-4416-8B90-55F1736DD2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84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CEAE-589D-4E28-BDE8-B8348951DE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36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68E5-502B-47E3-8221-5E890E24067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55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6A96-675D-4701-9100-5CD062056D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F97D-5EEE-4E5E-A0BD-87F07211B55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553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885D-1112-4795-BFD0-DB9614CF1D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22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29B3-A2FA-464A-8591-6FB01192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CF6C-D1FE-444A-8158-700D9F5E8E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53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141B-4C4D-4A65-B542-C5FA856BFA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1DB3-E06E-4DCD-B388-8A44E8A7945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3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0A14-6CED-47C9-BCCA-1E80560F1D9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9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F7FD-2105-46E0-B5A5-A048EF06DE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57B2-2640-475A-BDA2-D1B2AD2338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3FD9-52A4-4B66-9353-8462D867A2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0C9A-E239-4963-B212-CFE598E19ED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86563-AEC7-4EBE-9D32-288C490BC66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D11A-59E5-4C59-AE8D-F7C637A4B1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31AA9-E99B-4168-A3B7-37CECA7955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8089" y="2683975"/>
            <a:ext cx="6784960" cy="155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600" b="1">
                <a:latin typeface="Calibri Light"/>
              </a:rPr>
              <a:t>Top of Tower</a:t>
            </a:r>
            <a:endParaRPr lang="ko-KR" altLang="en-US" sz="9600" b="1">
              <a:latin typeface="Calibri Ligh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252938" y="650629"/>
            <a:ext cx="4227499" cy="4052815"/>
            <a:chOff x="6728832" y="331719"/>
            <a:chExt cx="4227499" cy="3936159"/>
          </a:xfrm>
        </p:grpSpPr>
        <p:sp>
          <p:nvSpPr>
            <p:cNvPr id="6" name="TextBox 5"/>
            <p:cNvSpPr txBox="1"/>
            <p:nvPr/>
          </p:nvSpPr>
          <p:spPr>
            <a:xfrm>
              <a:off x="7277500" y="331718"/>
              <a:ext cx="1467416" cy="807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400" b="0" i="0" u="none" kern="1200" spc="-150" baseline="0">
                  <a:solidFill>
                    <a:srgbClr val="77767A"/>
                  </a:solidFill>
                  <a:latin typeface="a둥근빅체"/>
                  <a:ea typeface="a둥근빅체"/>
                </a:rPr>
                <a:t>지도교수 서      명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8832" y="2807166"/>
              <a:ext cx="1117081" cy="498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800" b="0" i="0" u="none" kern="1200" spc="-300" baseline="0">
                  <a:solidFill>
                    <a:srgbClr val="159F84"/>
                  </a:solidFill>
                  <a:latin typeface="HU바위꽃170"/>
                  <a:ea typeface="HU바위꽃170"/>
                </a:rPr>
                <a:t>P</a:t>
              </a:r>
              <a:r>
                <a:rPr lang="en-US" altLang="ko-KR" sz="2800" b="0" i="0" u="none" kern="1200" spc="-300" baseline="0">
                  <a:solidFill>
                    <a:srgbClr val="F49201"/>
                  </a:solidFill>
                  <a:latin typeface="HU바위꽃170"/>
                  <a:ea typeface="HU바위꽃170"/>
                </a:rPr>
                <a:t>P</a:t>
              </a:r>
              <a:r>
                <a:rPr lang="en-US" altLang="ko-KR" sz="2800" b="0" i="0" u="none" kern="1200" spc="-300" baseline="0">
                  <a:solidFill>
                    <a:srgbClr val="BD2517"/>
                  </a:solidFill>
                  <a:latin typeface="HU바위꽃170"/>
                  <a:ea typeface="HU바위꽃170"/>
                </a:rPr>
                <a:t>T</a:t>
              </a:r>
              <a:endParaRPr lang="ko-KR" altLang="en-US" sz="2800" b="0" i="0" u="none" kern="1200" spc="-300" baseline="0">
                <a:solidFill>
                  <a:srgbClr val="BD2517"/>
                </a:solidFill>
                <a:latin typeface="HU바위꽃170"/>
                <a:ea typeface="HU바위꽃17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45913" y="2583510"/>
              <a:ext cx="3110418" cy="1684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2400" b="1">
                  <a:solidFill>
                    <a:srgbClr val="77767A"/>
                  </a:solidFill>
                </a:rPr>
                <a:t>2008180021 </a:t>
              </a:r>
              <a:r>
                <a:rPr lang="ko-KR" altLang="en-US" sz="2400" b="1">
                  <a:solidFill>
                    <a:srgbClr val="77767A"/>
                  </a:solidFill>
                </a:rPr>
                <a:t>박지훈</a:t>
              </a: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2400" b="1">
                  <a:solidFill>
                    <a:srgbClr val="77767A"/>
                  </a:solidFill>
                </a:rPr>
                <a:t>2008180049 </a:t>
              </a:r>
              <a:r>
                <a:rPr lang="ko-KR" altLang="en-US" sz="2400" b="1">
                  <a:solidFill>
                    <a:srgbClr val="77767A"/>
                  </a:solidFill>
                </a:rPr>
                <a:t>조승환</a:t>
              </a: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2400" b="1">
                  <a:solidFill>
                    <a:srgbClr val="77767A"/>
                  </a:solidFill>
                </a:rPr>
                <a:t>2008182030 </a:t>
              </a:r>
              <a:r>
                <a:rPr lang="ko-KR" altLang="en-US" sz="2400" b="1">
                  <a:solidFill>
                    <a:srgbClr val="77767A"/>
                  </a:solidFill>
                </a:rPr>
                <a:t>신현섭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72039" y="416583"/>
          <a:ext cx="3670038" cy="1299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019"/>
                <a:gridCol w="1835019"/>
              </a:tblGrid>
              <a:tr h="129909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838200" y="2426029"/>
            <a:ext cx="10515600" cy="2005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9600" b="1" spc="600" dirty="0" smtClean="0">
                <a:latin typeface="+mn-ea"/>
                <a:ea typeface="+mn-ea"/>
              </a:rPr>
              <a:t>데모 시연</a:t>
            </a:r>
            <a:endParaRPr lang="ko-KR" altLang="en-US" sz="9600" b="1" spc="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80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5882080" y="2279183"/>
            <a:ext cx="5243119" cy="2299634"/>
            <a:chOff x="5882081" y="2312169"/>
            <a:chExt cx="4552886" cy="2299634"/>
          </a:xfrm>
        </p:grpSpPr>
        <p:sp>
          <p:nvSpPr>
            <p:cNvPr id="31" name="TextBox 30"/>
            <p:cNvSpPr txBox="1"/>
            <p:nvPr/>
          </p:nvSpPr>
          <p:spPr>
            <a:xfrm>
              <a:off x="6105378" y="2611484"/>
              <a:ext cx="4329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소개 및 특징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	2</a:t>
              </a:r>
              <a:endPara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5378" y="2967213"/>
              <a:ext cx="4329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방법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진행 방식 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			3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05379" y="3310768"/>
              <a:ext cx="4329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방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법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</a:t>
              </a:r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진행 인터페이스 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			4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05376" y="3638457"/>
              <a:ext cx="432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중간발표 지적 사항 및 개선 사항 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5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05376" y="3961126"/>
              <a:ext cx="432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향후 개발 일정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8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flipH="1">
              <a:off x="5882081" y="2312169"/>
              <a:ext cx="97274" cy="2239108"/>
              <a:chOff x="6035348" y="3390529"/>
              <a:chExt cx="116387" cy="2679030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035352" y="3390529"/>
                <a:ext cx="116383" cy="1740590"/>
                <a:chOff x="6035352" y="4108955"/>
                <a:chExt cx="154800" cy="2315136"/>
              </a:xfrm>
            </p:grpSpPr>
            <p:sp>
              <p:nvSpPr>
                <p:cNvPr id="10" name="타원 9"/>
                <p:cNvSpPr/>
                <p:nvPr/>
              </p:nvSpPr>
              <p:spPr>
                <a:xfrm>
                  <a:off x="6035352" y="4780405"/>
                  <a:ext cx="154800" cy="154798"/>
                </a:xfrm>
                <a:prstGeom prst="ellipse">
                  <a:avLst/>
                </a:prstGeom>
                <a:solidFill>
                  <a:srgbClr val="16A0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6035352" y="5372264"/>
                  <a:ext cx="154800" cy="154798"/>
                </a:xfrm>
                <a:prstGeom prst="ellipse">
                  <a:avLst/>
                </a:prstGeom>
                <a:solidFill>
                  <a:srgbClr val="16A0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6035352" y="5919753"/>
                  <a:ext cx="154800" cy="154800"/>
                </a:xfrm>
                <a:prstGeom prst="ellipse">
                  <a:avLst/>
                </a:prstGeom>
                <a:solidFill>
                  <a:srgbClr val="16A0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6112749" y="4108955"/>
                  <a:ext cx="3" cy="636675"/>
                </a:xfrm>
                <a:prstGeom prst="line">
                  <a:avLst/>
                </a:prstGeom>
                <a:ln w="38100">
                  <a:solidFill>
                    <a:srgbClr val="BFC7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6112751" y="4996072"/>
                  <a:ext cx="0" cy="300917"/>
                </a:xfrm>
                <a:prstGeom prst="line">
                  <a:avLst/>
                </a:prstGeom>
                <a:ln w="38100">
                  <a:solidFill>
                    <a:srgbClr val="BFC7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6112751" y="5560540"/>
                  <a:ext cx="0" cy="300917"/>
                </a:xfrm>
                <a:prstGeom prst="line">
                  <a:avLst/>
                </a:prstGeom>
                <a:ln w="38100">
                  <a:solidFill>
                    <a:srgbClr val="BFC7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6112751" y="6123174"/>
                  <a:ext cx="0" cy="300917"/>
                </a:xfrm>
                <a:prstGeom prst="line">
                  <a:avLst/>
                </a:prstGeom>
                <a:ln w="38100">
                  <a:solidFill>
                    <a:srgbClr val="BFC7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타원 40"/>
              <p:cNvSpPr/>
              <p:nvPr/>
            </p:nvSpPr>
            <p:spPr>
              <a:xfrm>
                <a:off x="6035352" y="5156094"/>
                <a:ext cx="116383" cy="116383"/>
              </a:xfrm>
              <a:prstGeom prst="ellipse">
                <a:avLst/>
              </a:prstGeom>
              <a:solidFill>
                <a:srgbClr val="16A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6093544" y="5288916"/>
                <a:ext cx="0" cy="226241"/>
              </a:xfrm>
              <a:prstGeom prst="line">
                <a:avLst/>
              </a:prstGeom>
              <a:ln w="38100">
                <a:solidFill>
                  <a:srgbClr val="BF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>
                <a:off x="6035352" y="5542966"/>
                <a:ext cx="116383" cy="116383"/>
              </a:xfrm>
              <a:prstGeom prst="ellipse">
                <a:avLst/>
              </a:prstGeom>
              <a:solidFill>
                <a:srgbClr val="16A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035348" y="5953176"/>
                <a:ext cx="116383" cy="116383"/>
              </a:xfrm>
              <a:prstGeom prst="ellipse">
                <a:avLst/>
              </a:prstGeom>
              <a:solidFill>
                <a:srgbClr val="16A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6093540" y="5696907"/>
                <a:ext cx="0" cy="226240"/>
              </a:xfrm>
              <a:prstGeom prst="line">
                <a:avLst/>
              </a:prstGeom>
              <a:ln w="38100">
                <a:solidFill>
                  <a:srgbClr val="BF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6105379" y="4304026"/>
              <a:ext cx="432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데모 시현</a:t>
              </a:r>
              <a:r>
                <a: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		9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74388" y="1323134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  차</a:t>
            </a:r>
            <a:endParaRPr lang="ko-KR" altLang="en-US" sz="4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08627" y="2009579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939BA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of Tower</a:t>
            </a:r>
            <a:endParaRPr lang="ko-KR" altLang="en-US" sz="1600" dirty="0">
              <a:solidFill>
                <a:srgbClr val="939BA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5930719" y="4540455"/>
            <a:ext cx="0" cy="32682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66068" y="575179"/>
            <a:ext cx="4590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0" i="0" u="none" kern="1200" spc="-150" baseline="0" dirty="0">
                <a:solidFill>
                  <a:srgbClr val="445566"/>
                </a:solidFill>
                <a:latin typeface="나눔고딕 ExtraBold"/>
                <a:ea typeface="나눔고딕 ExtraBold"/>
              </a:rPr>
              <a:t>게임 </a:t>
            </a:r>
            <a:r>
              <a:rPr lang="ko-KR" altLang="en-US" sz="4000" b="0" i="0" u="none" kern="1200" spc="-150" baseline="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소개</a:t>
            </a:r>
            <a:r>
              <a:rPr lang="ko-KR" altLang="en-US" sz="4000" b="0" i="0" u="none" kern="12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 및 특징</a:t>
            </a:r>
            <a:endParaRPr lang="ko-KR" altLang="en-US" sz="4000" b="0" i="0" u="none" kern="1200" spc="-150" baseline="0" dirty="0">
              <a:solidFill>
                <a:srgbClr val="44556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6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rgbClr val="939BA5"/>
                </a:solidFill>
                <a:latin typeface="나눔바른고딕"/>
                <a:ea typeface="나눔바른고딕"/>
              </a:rPr>
              <a:t>Top of Tower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/>
          <p:nvPr/>
        </p:nvSpPr>
        <p:spPr>
          <a:xfrm>
            <a:off x="699244" y="1930651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699244" y="2957520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"/>
          <p:cNvSpPr/>
          <p:nvPr/>
        </p:nvSpPr>
        <p:spPr>
          <a:xfrm>
            <a:off x="699244" y="3984388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5"/>
          <p:cNvSpPr/>
          <p:nvPr/>
        </p:nvSpPr>
        <p:spPr>
          <a:xfrm>
            <a:off x="699244" y="5011255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내용 개체 틀 4"/>
          <p:cNvSpPr txBox="1"/>
          <p:nvPr/>
        </p:nvSpPr>
        <p:spPr>
          <a:xfrm>
            <a:off x="5621779" y="1923325"/>
            <a:ext cx="5938850" cy="411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ko-KR" altLang="en-US" sz="2400" dirty="0">
                <a:latin typeface="굴림"/>
                <a:ea typeface="굴림"/>
              </a:rPr>
              <a:t> </a:t>
            </a:r>
            <a:r>
              <a:rPr lang="ko-KR" altLang="en-US" sz="2400" dirty="0" smtClean="0">
                <a:latin typeface="+mn-ea"/>
              </a:rPr>
              <a:t>한 게임 룸에 </a:t>
            </a:r>
            <a:r>
              <a:rPr lang="en-US" altLang="ko-KR" sz="2400" dirty="0" smtClean="0">
                <a:latin typeface="+mn-ea"/>
              </a:rPr>
              <a:t>1~3</a:t>
            </a:r>
            <a:r>
              <a:rPr lang="ko-KR" altLang="en-US" sz="2400" dirty="0" smtClean="0">
                <a:latin typeface="+mn-ea"/>
              </a:rPr>
              <a:t>명의 유저가 플레이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타워를 오르면서 캐릭터를 육성해 나가는 </a:t>
            </a:r>
            <a:r>
              <a:rPr lang="en-US" altLang="ko-KR" sz="2400" dirty="0" smtClean="0">
                <a:latin typeface="+mn-ea"/>
              </a:rPr>
              <a:t>MORPG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캐릭터 직업에 맞는 스킬 공격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75B7632-C8BF-45E2-9E78-0EB25F772A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내용 개체 틀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6401" y="2301852"/>
            <a:ext cx="4460804" cy="3222838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</p:pic>
      <p:sp>
        <p:nvSpPr>
          <p:cNvPr id="13" name="TextBox 5"/>
          <p:cNvSpPr txBox="1"/>
          <p:nvPr/>
        </p:nvSpPr>
        <p:spPr>
          <a:xfrm>
            <a:off x="1046401" y="5590585"/>
            <a:ext cx="446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기존 게임 예시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다크어벤져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699244" y="1930651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99244" y="2957520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99244" y="3984388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699244" y="5011255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 smtClean="0"/>
              <a:t>1. </a:t>
            </a:r>
            <a:r>
              <a:rPr lang="ko-KR" altLang="en-US" sz="3200" dirty="0" smtClean="0"/>
              <a:t>게임 진행 방식</a:t>
            </a:r>
            <a:endParaRPr lang="en-US" altLang="ko-KR" sz="3200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층으로 구성된 타워에서 각 층의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처치하여 보상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골드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획득한 보상으로 캐릭터의 무기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방어 아이템 업그레이드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물약 구입으로 캐릭터 성장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구성된 파티가 전멸하면 게임 종료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dirty="0" smtClean="0"/>
              <a:t> 파티 플레이로 죽은 유저는 다음 층으로 이동하면 부활</a:t>
            </a:r>
            <a:r>
              <a:rPr lang="en-US" altLang="ko-KR" dirty="0" smtClean="0"/>
              <a:t>(</a:t>
            </a:r>
            <a:r>
              <a:rPr lang="ko-KR" altLang="en-US" dirty="0" smtClean="0"/>
              <a:t>죽은 인원은 보상 </a:t>
            </a:r>
            <a:r>
              <a:rPr lang="ko-KR" altLang="en-US" dirty="0" err="1" smtClean="0"/>
              <a:t>미획득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층까지 완료하는 걸리는 시간을 체크하여 시간으로 랭크를 결정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dirty="0" smtClean="0"/>
              <a:t> 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</a:t>
            </a:r>
            <a:r>
              <a:rPr lang="en-US" altLang="ko-KR" dirty="0"/>
              <a:t> </a:t>
            </a:r>
            <a:r>
              <a:rPr lang="ko-KR" altLang="en-US" dirty="0" smtClean="0"/>
              <a:t>난이도에 따라서 별도로 랭크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0670" y="1325269"/>
            <a:ext cx="3181735" cy="26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rgbClr val="939BA5"/>
                </a:solidFill>
                <a:latin typeface="나눔바른고딕"/>
                <a:ea typeface="나눔바른고딕"/>
              </a:rPr>
              <a:t>Top of Tower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6068" y="575179"/>
            <a:ext cx="4590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0" i="0" u="none" kern="1200" spc="-150" baseline="0" dirty="0">
                <a:solidFill>
                  <a:srgbClr val="445566"/>
                </a:solidFill>
                <a:latin typeface="나눔고딕 ExtraBold"/>
                <a:ea typeface="나눔고딕 ExtraBold"/>
              </a:rPr>
              <a:t>게임 </a:t>
            </a:r>
            <a:r>
              <a:rPr lang="ko-KR" altLang="en-US" sz="40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방</a:t>
            </a:r>
            <a:r>
              <a:rPr lang="ko-KR" altLang="en-US" sz="4000" spc="-150" dirty="0">
                <a:solidFill>
                  <a:srgbClr val="445566"/>
                </a:solidFill>
                <a:latin typeface="나눔고딕 ExtraBold"/>
                <a:ea typeface="나눔고딕 ExtraBold"/>
              </a:rPr>
              <a:t>법</a:t>
            </a:r>
            <a:endParaRPr lang="ko-KR" altLang="en-US" sz="4000" b="0" i="0" u="none" kern="1200" spc="-150" baseline="0" dirty="0">
              <a:solidFill>
                <a:srgbClr val="445566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34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699244" y="1930651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99244" y="2957520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99244" y="3984388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699244" y="5011255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게임 진행 인터페이스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 키보드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마우스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0670" y="1325269"/>
            <a:ext cx="3181735" cy="26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 dirty="0">
                <a:solidFill>
                  <a:srgbClr val="939BA5"/>
                </a:solidFill>
                <a:latin typeface="나눔바른고딕"/>
                <a:ea typeface="나눔바른고딕"/>
              </a:rPr>
              <a:t>Top of Tower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6068" y="575179"/>
            <a:ext cx="4590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0" i="0" u="none" kern="1200" spc="-150" baseline="0" dirty="0">
                <a:solidFill>
                  <a:srgbClr val="445566"/>
                </a:solidFill>
                <a:latin typeface="나눔고딕 ExtraBold"/>
                <a:ea typeface="나눔고딕 ExtraBold"/>
              </a:rPr>
              <a:t>게임 </a:t>
            </a:r>
            <a:r>
              <a:rPr lang="ko-KR" altLang="en-US" sz="40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방</a:t>
            </a:r>
            <a:r>
              <a:rPr lang="ko-KR" altLang="en-US" sz="4000" spc="-150" dirty="0">
                <a:solidFill>
                  <a:srgbClr val="445566"/>
                </a:solidFill>
                <a:latin typeface="나눔고딕 ExtraBold"/>
                <a:ea typeface="나눔고딕 ExtraBold"/>
              </a:rPr>
              <a:t>법</a:t>
            </a:r>
            <a:endParaRPr lang="ko-KR" altLang="en-US" sz="4000" b="0" i="0" u="none" kern="1200" spc="-150" baseline="0" dirty="0">
              <a:solidFill>
                <a:srgbClr val="445566"/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81394"/>
              </p:ext>
            </p:extLst>
          </p:nvPr>
        </p:nvGraphicFramePr>
        <p:xfrm>
          <a:off x="1630856" y="3557546"/>
          <a:ext cx="8930289" cy="2480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30890"/>
                <a:gridCol w="6399399"/>
              </a:tblGrid>
              <a:tr h="49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 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9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좌 클릭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이동 및 공격</a:t>
                      </a:r>
                      <a:endParaRPr lang="ko-KR" altLang="en-US" dirty="0"/>
                    </a:p>
                  </a:txBody>
                  <a:tcPr/>
                </a:tc>
              </a:tr>
              <a:tr h="49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카메라 줌 인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아웃</a:t>
                      </a:r>
                      <a:endParaRPr lang="ko-KR" altLang="en-US" dirty="0"/>
                    </a:p>
                  </a:txBody>
                  <a:tcPr/>
                </a:tc>
              </a:tr>
              <a:tr h="49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우 클릭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카메라 회전</a:t>
                      </a:r>
                      <a:endParaRPr lang="ko-KR" altLang="en-US" dirty="0"/>
                    </a:p>
                  </a:txBody>
                  <a:tcPr/>
                </a:tc>
              </a:tr>
              <a:tr h="49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 스킬</a:t>
                      </a:r>
                      <a:r>
                        <a:rPr lang="ko-KR" altLang="en-US" baseline="0" dirty="0" smtClean="0"/>
                        <a:t> 조작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4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348000"/>
              </p:ext>
            </p:extLst>
          </p:nvPr>
        </p:nvGraphicFramePr>
        <p:xfrm>
          <a:off x="1155466" y="1781175"/>
          <a:ext cx="10120805" cy="445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032"/>
                <a:gridCol w="4133185"/>
                <a:gridCol w="4405588"/>
              </a:tblGrid>
              <a:tr h="491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분야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지적 사항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개선 사항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652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신현섭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fontAlgn="base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게임의 배경 자체가 단순히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평면으로 구성되어 게임이 밋밋해 보인다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fontAlgn="base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1">
                        <a:buFont typeface="Wingdings" panose="05000000000000000000" pitchFamily="2" charset="2"/>
                        <a:buChar char="l"/>
                      </a:pP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화면 내에 등장하는 객체가 조작하는 캐릭터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몬스터로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가지로 구성되어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화면의 구성 자체가 허전하여 게임의 느낌을 주지 않는다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입력 장치 마우스 추가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마우스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픽킹을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통한 캐릭터 이동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마우스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픽킹과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바운딩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박스 충돌을 이용한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선택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선택 시 윤곽선 효과 구현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캐릭터 스킬 구현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공격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버프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/>
                    </a:solidFill>
                  </a:tcPr>
                </a:tc>
              </a:tr>
              <a:tr h="1865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전체적인 분위기를 위한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큐브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매핑을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통한 배경 구현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높이맵을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이용한 지형 제작 및 게임 내 구현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바위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건물 등의 오브젝트 배치</a:t>
                      </a:r>
                      <a:endParaRPr lang="en-US" altLang="ko-KR" sz="12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endParaRPr lang="en-US" altLang="ko-KR" sz="12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다수의 </a:t>
                      </a:r>
                      <a:r>
                        <a:rPr lang="ko-KR" altLang="en-US" sz="1200" b="0" baseline="0" dirty="0" err="1" smtClean="0"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배치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6746" y="575179"/>
            <a:ext cx="7349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b="0" i="0" u="none" kern="1200" spc="-150" baseline="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중간발표 지적 사항 </a:t>
            </a:r>
            <a:r>
              <a:rPr lang="en-US" altLang="ko-KR" sz="3600" b="0" i="0" u="none" kern="1200" spc="-150" baseline="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&amp; </a:t>
            </a:r>
            <a:r>
              <a:rPr lang="ko-KR" altLang="en-US" sz="3600" b="0" i="0" u="none" kern="1200" spc="-150" baseline="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개선 사항</a:t>
            </a:r>
            <a:endParaRPr lang="ko-KR" altLang="en-US" sz="3600" b="0" i="0" u="none" kern="1200" spc="-150" baseline="0" dirty="0">
              <a:solidFill>
                <a:srgbClr val="44556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670" y="1325269"/>
            <a:ext cx="3181735" cy="26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939BA5"/>
                </a:solidFill>
                <a:latin typeface="나눔바른고딕"/>
                <a:ea typeface="나눔바른고딕"/>
              </a:rPr>
              <a:t>Top of Tower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452114"/>
              </p:ext>
            </p:extLst>
          </p:nvPr>
        </p:nvGraphicFramePr>
        <p:xfrm>
          <a:off x="1155466" y="1781175"/>
          <a:ext cx="10120805" cy="4221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032"/>
                <a:gridCol w="4133185"/>
                <a:gridCol w="4405588"/>
              </a:tblGrid>
              <a:tr h="491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분야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지적 사항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개선 사항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3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게임 화면이 평범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를 표현하는데 있어 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2D Rendering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구현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Sound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부분에서 키보드 입력을 받을 때마다</a:t>
                      </a:r>
                      <a:endParaRPr lang="en-US" altLang="ko-KR" sz="12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다른 사운드가 출력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6746" y="575179"/>
            <a:ext cx="7349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중간발표 지적 사항 </a:t>
            </a:r>
            <a:r>
              <a:rPr lang="en-US" altLang="ko-KR" sz="36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&amp; </a:t>
            </a:r>
            <a:r>
              <a:rPr lang="ko-KR" altLang="en-US" sz="36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개선 사항</a:t>
            </a:r>
            <a:endParaRPr lang="ko-KR" altLang="en-US" sz="3600" spc="-150" dirty="0">
              <a:solidFill>
                <a:srgbClr val="44556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670" y="1325269"/>
            <a:ext cx="3181735" cy="26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939BA5"/>
                </a:solidFill>
                <a:latin typeface="나눔바른고딕"/>
                <a:ea typeface="나눔바른고딕"/>
              </a:rPr>
              <a:t>Top of Tower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14194"/>
              </p:ext>
            </p:extLst>
          </p:nvPr>
        </p:nvGraphicFramePr>
        <p:xfrm>
          <a:off x="1155466" y="1781175"/>
          <a:ext cx="10120805" cy="4221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032"/>
                <a:gridCol w="4133185"/>
                <a:gridCol w="4405588"/>
              </a:tblGrid>
              <a:tr h="491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분야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지적 사항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개선 사항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3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조승환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서버와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클라간의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연동이 되지 않았음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l"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 관련한 정보를 보여주지 못하였음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기본적인 서버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클라간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연동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buFont typeface="Wingdings" panose="05000000000000000000" pitchFamily="2" charset="2"/>
                        <a:buNone/>
                      </a:pP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서버에서 접속한 </a:t>
                      </a: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클라에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 핸들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번호 할당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 marL="87922" marR="87922" marT="42130" marB="4213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6746" y="575179"/>
            <a:ext cx="7349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중간발표 지적 사항 </a:t>
            </a:r>
            <a:r>
              <a:rPr lang="en-US" altLang="ko-KR" sz="36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&amp; </a:t>
            </a:r>
            <a:r>
              <a:rPr lang="ko-KR" altLang="en-US" sz="36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개선 사항</a:t>
            </a:r>
            <a:endParaRPr lang="ko-KR" altLang="en-US" sz="3600" spc="-150" dirty="0">
              <a:solidFill>
                <a:srgbClr val="44556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670" y="1325269"/>
            <a:ext cx="3181735" cy="26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939BA5"/>
                </a:solidFill>
                <a:latin typeface="나눔바른고딕"/>
                <a:ea typeface="나눔바른고딕"/>
              </a:rPr>
              <a:t>Top of Tower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066440"/>
              </p:ext>
            </p:extLst>
          </p:nvPr>
        </p:nvGraphicFramePr>
        <p:xfrm>
          <a:off x="3212855" y="2314912"/>
          <a:ext cx="5766291" cy="3970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1635"/>
                <a:gridCol w="791552"/>
                <a:gridCol w="791552"/>
                <a:gridCol w="791552"/>
              </a:tblGrid>
              <a:tr h="3054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추가 및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추가 스테이지 기획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추가 배경 제작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캐릭터 리소스 수집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캐릭터 조작 및 구현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효과 구현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제작 및 작업코드 연동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DB/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동기화 작업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네트워크 연동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게임 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서버 제작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테스터 및 디버깅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밸런스 작업 및 수정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606792" y="2709259"/>
            <a:ext cx="1571776" cy="72000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6273" y="3951322"/>
            <a:ext cx="1582295" cy="45719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7267" y="3651847"/>
            <a:ext cx="786882" cy="72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06792" y="3347047"/>
            <a:ext cx="1571777" cy="72000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97267" y="4282774"/>
            <a:ext cx="1582143" cy="72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2679" y="4551161"/>
            <a:ext cx="1585391" cy="7200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96273" y="5469162"/>
            <a:ext cx="2380651" cy="720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7267" y="6099889"/>
            <a:ext cx="2380651" cy="720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6273" y="4875171"/>
            <a:ext cx="2380652" cy="7200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7418" y="5176402"/>
            <a:ext cx="2380653" cy="72000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6068" y="575179"/>
            <a:ext cx="4590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spc="-150" dirty="0" smtClean="0">
                <a:solidFill>
                  <a:srgbClr val="445566"/>
                </a:solidFill>
                <a:latin typeface="나눔고딕 ExtraBold"/>
                <a:ea typeface="나눔고딕 ExtraBold"/>
              </a:rPr>
              <a:t>향후 개발 일정</a:t>
            </a:r>
            <a:endParaRPr lang="ko-KR" altLang="en-US" sz="4000" spc="-150" dirty="0">
              <a:solidFill>
                <a:srgbClr val="44556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0670" y="1325269"/>
            <a:ext cx="3181735" cy="263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939BA5"/>
                </a:solidFill>
                <a:latin typeface="나눔바른고딕"/>
                <a:ea typeface="나눔바른고딕"/>
              </a:rPr>
              <a:t>Top of Tower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75B7632-C8BF-45E2-9E78-0EB25F772A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02104" y="3037309"/>
            <a:ext cx="1581149" cy="72000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97267" y="5778199"/>
            <a:ext cx="2371279" cy="72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2600"/>
              </p:ext>
            </p:extLst>
          </p:nvPr>
        </p:nvGraphicFramePr>
        <p:xfrm>
          <a:off x="8018142" y="1293120"/>
          <a:ext cx="164374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87"/>
                <a:gridCol w="553962"/>
              </a:tblGrid>
              <a:tr h="17382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신현섭</a:t>
                      </a:r>
                    </a:p>
                  </a:txBody>
                  <a:tcPr marL="53340" marR="53340" marT="26670" marB="26670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7382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박지훈</a:t>
                      </a:r>
                    </a:p>
                  </a:txBody>
                  <a:tcPr marL="53340" marR="53340" marT="26670" marB="26670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714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조승환</a:t>
                      </a:r>
                    </a:p>
                  </a:txBody>
                  <a:tcPr marL="53340" marR="53340" marT="26670" marB="26670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714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26670" marB="26670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공동</a:t>
                      </a:r>
                    </a:p>
                  </a:txBody>
                  <a:tcPr marL="53340" marR="53340" marT="26670" marB="26670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453</Words>
  <Application>Microsoft Office PowerPoint</Application>
  <PresentationFormat>사용자 지정</PresentationFormat>
  <Paragraphs>138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Cho</cp:lastModifiedBy>
  <cp:revision>150</cp:revision>
  <dcterms:created xsi:type="dcterms:W3CDTF">2014-12-23T04:11:36Z</dcterms:created>
  <dcterms:modified xsi:type="dcterms:W3CDTF">2015-11-30T09:08:19Z</dcterms:modified>
</cp:coreProperties>
</file>