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256" r:id="rId4"/>
    <p:sldId id="263" r:id="rId5"/>
    <p:sldId id="287" r:id="rId6"/>
    <p:sldId id="288" r:id="rId7"/>
    <p:sldId id="267" r:id="rId8"/>
    <p:sldId id="290" r:id="rId9"/>
    <p:sldId id="282" r:id="rId10"/>
    <p:sldId id="289" r:id="rId11"/>
    <p:sldId id="284" r:id="rId12"/>
    <p:sldId id="27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0A90-F19F-46E1-8928-6F99D1AAD25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20EE-2EE6-4A28-B834-6BDC95A8B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3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120EE-2EE6-4A28-B834-6BDC95A8B69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1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120EE-2EE6-4A28-B834-6BDC95A8B6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7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4938-A401-4321-A02C-44CF1EADF442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5C22-009E-4DC5-9B23-574AE0E4A7D8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DC8C-79C7-4505-9CDC-4748E54957C7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09D-9BA0-4103-BCAF-A7BB55E1AA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7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F916-456E-408E-A11E-3714E7CCBFB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60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3D8-4D9F-43EE-9B56-DB70EA5F349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7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5017-46A4-4B9B-90EA-B5F3925020C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11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6AA9-0436-47E1-B3E9-4695597AA6D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4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2846-95CB-4209-ACB1-6301E206DD1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06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C1D-A6D6-44FD-881E-D831800746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98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CA9-7B6A-42D2-ADFA-4A9737F73AB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0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F852-B958-4B13-A6D3-FE4FC7134152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576-864C-4A6A-ABA1-A268619A9E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11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D7CF-052B-4C0A-8830-7CC0854CAC9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7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3AE8-749E-49F7-89DD-BD9D7E7BF2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69D9-0E08-42F1-8BE2-922BA8DC371B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7F7-DDCC-4FD3-B140-AE63A1C79934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08F-C429-411D-902B-DFD0D029C9BB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B019-871B-4106-84BD-13D46AFE654D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8129-1EC8-40EE-ABFA-45880EF4532C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C8C-6C79-4A47-80EF-CD4C66B2E58D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97D4-2273-4062-92C2-CC0DEF2E387D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6466-1E3B-4289-BF74-B3926DC4B65B}" type="datetime1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8E76-7F2F-4810-BF35-193C969C4CF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82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dragon_PNG982.png"/>
          <p:cNvPicPr>
            <a:picLocks noChangeAspect="1"/>
          </p:cNvPicPr>
          <p:nvPr/>
        </p:nvPicPr>
        <p:blipFill>
          <a:blip r:embed="rId3">
            <a:lum bright="75000"/>
          </a:blip>
          <a:stretch>
            <a:fillRect/>
          </a:stretch>
        </p:blipFill>
        <p:spPr>
          <a:xfrm>
            <a:off x="2453054" y="-240323"/>
            <a:ext cx="7285892" cy="7285892"/>
          </a:xfrm>
          <a:prstGeom prst="rect">
            <a:avLst/>
          </a:prstGeom>
        </p:spPr>
      </p:pic>
      <p:pic>
        <p:nvPicPr>
          <p:cNvPr id="13" name="그림 12" descr="레이싱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1091"/>
            <a:ext cx="12192000" cy="2645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43" y="1819636"/>
            <a:ext cx="5841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 smtClean="0">
                <a:solidFill>
                  <a:schemeClr val="bg1"/>
                </a:solidFill>
                <a:latin typeface="+mj-ea"/>
                <a:ea typeface="+mj-ea"/>
              </a:rPr>
              <a:t>니드호그</a:t>
            </a:r>
            <a:r>
              <a:rPr lang="ko-KR" altLang="en-US" sz="6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000" b="1" dirty="0" err="1" smtClean="0">
                <a:solidFill>
                  <a:schemeClr val="bg1"/>
                </a:solidFill>
                <a:latin typeface="+mj-ea"/>
                <a:ea typeface="+mj-ea"/>
              </a:rPr>
              <a:t>라이더</a:t>
            </a:r>
            <a:endParaRPr lang="ko-KR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339" y="1263888"/>
            <a:ext cx="10984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FFC000"/>
                </a:solidFill>
                <a:latin typeface="+mj-ea"/>
                <a:ea typeface="+mj-ea"/>
              </a:rPr>
              <a:t>오큘러스리프트</a:t>
            </a:r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이용한 </a:t>
            </a:r>
            <a:r>
              <a:rPr lang="ko-KR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판타지 비행 </a:t>
            </a:r>
            <a:r>
              <a:rPr lang="ko-KR" altLang="en-US" sz="3200" b="1" dirty="0" err="1" smtClean="0">
                <a:solidFill>
                  <a:srgbClr val="FFC000"/>
                </a:solidFill>
                <a:latin typeface="+mj-ea"/>
                <a:ea typeface="+mj-ea"/>
              </a:rPr>
              <a:t>레이싱</a:t>
            </a:r>
            <a:r>
              <a:rPr lang="ko-KR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 smtClean="0">
                <a:solidFill>
                  <a:srgbClr val="FFC000"/>
                </a:solidFill>
                <a:latin typeface="+mj-ea"/>
                <a:ea typeface="+mj-ea"/>
              </a:rPr>
              <a:t>&amp; </a:t>
            </a:r>
            <a:r>
              <a:rPr lang="ko-KR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배틀 </a:t>
            </a:r>
            <a:r>
              <a:rPr lang="ko-KR" altLang="en-US" sz="3200" b="1" dirty="0" smtClean="0">
                <a:solidFill>
                  <a:srgbClr val="7F7F7F"/>
                </a:solidFill>
                <a:latin typeface="+mj-ea"/>
                <a:ea typeface="+mj-ea"/>
              </a:rPr>
              <a:t>게임</a:t>
            </a:r>
            <a:endParaRPr lang="ko-KR" altLang="en-US" sz="3200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11" y="5826356"/>
            <a:ext cx="1082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2007181018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유종근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| 2008182039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이송아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2010182056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신태수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ragon_PNG982.png"/>
          <p:cNvPicPr>
            <a:picLocks noChangeAspect="1"/>
          </p:cNvPicPr>
          <p:nvPr/>
        </p:nvPicPr>
        <p:blipFill>
          <a:blip r:embed="rId2">
            <a:lum bright="75000"/>
          </a:blip>
          <a:stretch>
            <a:fillRect/>
          </a:stretch>
        </p:blipFill>
        <p:spPr>
          <a:xfrm>
            <a:off x="2453054" y="-240323"/>
            <a:ext cx="7285892" cy="7285892"/>
          </a:xfrm>
          <a:prstGeom prst="rect">
            <a:avLst/>
          </a:prstGeom>
        </p:spPr>
      </p:pic>
      <p:pic>
        <p:nvPicPr>
          <p:cNvPr id="8" name="그림 7" descr="기본 복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7" y="3800"/>
            <a:ext cx="11465629" cy="117643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947" y="13024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n-ea"/>
              </a:rPr>
              <a:t>07</a:t>
            </a:r>
            <a:r>
              <a:rPr lang="en-US" altLang="ko-KR" sz="4800" dirty="0" smtClean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  <a:latin typeface="+mn-ea"/>
              </a:rPr>
              <a:t>문제 보완책</a:t>
            </a:r>
            <a:endParaRPr lang="en-US" altLang="ko-KR" sz="4800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673" y="1719595"/>
            <a:ext cx="107906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□ 클라이언트</a:t>
            </a:r>
            <a:endParaRPr lang="en-US" altLang="ko-KR" sz="2800" dirty="0" smtClean="0">
              <a:latin typeface="+mn-ea"/>
            </a:endParaRPr>
          </a:p>
          <a:p>
            <a:r>
              <a:rPr lang="ko-KR" altLang="en-US" sz="2800" dirty="0" err="1" smtClean="0">
                <a:latin typeface="+mn-ea"/>
              </a:rPr>
              <a:t>오큘러스리프트</a:t>
            </a:r>
            <a:r>
              <a:rPr lang="ko-KR" altLang="en-US" sz="2800" dirty="0" smtClean="0">
                <a:latin typeface="+mn-ea"/>
              </a:rPr>
              <a:t> 어지러운 현상을 최소화하고 </a:t>
            </a:r>
            <a:r>
              <a:rPr lang="ko-KR" altLang="en-US" sz="2800" dirty="0" err="1" smtClean="0">
                <a:latin typeface="+mn-ea"/>
              </a:rPr>
              <a:t>몰입감을</a:t>
            </a:r>
            <a:r>
              <a:rPr lang="ko-KR" altLang="en-US" sz="2800" dirty="0" smtClean="0">
                <a:latin typeface="+mn-ea"/>
              </a:rPr>
              <a:t> 높일 수 있는 자연스러운 움직임 연구</a:t>
            </a:r>
            <a:endParaRPr lang="en-US" altLang="ko-KR" sz="2800" dirty="0" smtClean="0">
              <a:latin typeface="+mn-ea"/>
            </a:endParaRPr>
          </a:p>
          <a:p>
            <a:r>
              <a:rPr lang="ko-KR" altLang="en-US" sz="2800" dirty="0" smtClean="0">
                <a:latin typeface="+mn-ea"/>
              </a:rPr>
              <a:t>게임의 유희적 요소를 위한 아이템과 </a:t>
            </a:r>
            <a:r>
              <a:rPr lang="ko-KR" altLang="en-US" sz="2800" dirty="0" err="1" smtClean="0">
                <a:latin typeface="+mn-ea"/>
              </a:rPr>
              <a:t>이펙트</a:t>
            </a:r>
            <a:r>
              <a:rPr lang="ko-KR" altLang="en-US" sz="2800" dirty="0" smtClean="0">
                <a:latin typeface="+mn-ea"/>
              </a:rPr>
              <a:t> 추가</a:t>
            </a:r>
            <a:endParaRPr lang="en-US" altLang="ko-KR" sz="2800" dirty="0" smtClean="0">
              <a:latin typeface="+mn-ea"/>
            </a:endParaRPr>
          </a:p>
          <a:p>
            <a:r>
              <a:rPr lang="ko-KR" altLang="en-US" sz="2800" dirty="0" smtClean="0">
                <a:latin typeface="+mn-ea"/>
              </a:rPr>
              <a:t> </a:t>
            </a:r>
            <a:endParaRPr lang="en-US" altLang="ko-KR" sz="2800" dirty="0" smtClean="0">
              <a:latin typeface="+mn-ea"/>
            </a:endParaRPr>
          </a:p>
          <a:p>
            <a:r>
              <a:rPr lang="ko-KR" altLang="en-US" sz="2800" dirty="0" smtClean="0">
                <a:latin typeface="+mn-ea"/>
              </a:rPr>
              <a:t>□ 서버</a:t>
            </a:r>
            <a:endParaRPr lang="en-US" altLang="ko-KR" sz="2800" dirty="0" smtClean="0">
              <a:latin typeface="+mn-ea"/>
            </a:endParaRPr>
          </a:p>
          <a:p>
            <a:r>
              <a:rPr lang="ko-KR" altLang="en-US" sz="2800" dirty="0" smtClean="0">
                <a:latin typeface="+mn-ea"/>
              </a:rPr>
              <a:t>프레임에 따른 보간 작업</a:t>
            </a:r>
            <a:endParaRPr lang="en-US" altLang="ko-KR" sz="2800" dirty="0" smtClean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ko-KR" altLang="en-US" sz="2800" dirty="0" smtClean="0">
                <a:latin typeface="+mn-ea"/>
              </a:rPr>
              <a:t>□ 그래픽</a:t>
            </a:r>
            <a:endParaRPr lang="en-US" altLang="ko-KR" sz="2800" dirty="0" smtClean="0">
              <a:latin typeface="+mn-ea"/>
            </a:endParaRPr>
          </a:p>
          <a:p>
            <a:r>
              <a:rPr lang="ko-KR" altLang="en-US" sz="2800" dirty="0" err="1" smtClean="0">
                <a:latin typeface="+mn-ea"/>
              </a:rPr>
              <a:t>드래곤의</a:t>
            </a:r>
            <a:r>
              <a:rPr lang="ko-KR" altLang="en-US" sz="2800" dirty="0" smtClean="0">
                <a:latin typeface="+mn-ea"/>
              </a:rPr>
              <a:t> 종류를 추가하고 </a:t>
            </a:r>
            <a:r>
              <a:rPr lang="ko-KR" altLang="en-US" sz="2800" dirty="0" err="1" smtClean="0">
                <a:latin typeface="+mn-ea"/>
              </a:rPr>
              <a:t>맵</a:t>
            </a:r>
            <a:r>
              <a:rPr lang="ko-KR" altLang="en-US" sz="2800" dirty="0" smtClean="0">
                <a:latin typeface="+mn-ea"/>
              </a:rPr>
              <a:t> 오브젝트를 추가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기본 복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7" y="3800"/>
            <a:ext cx="11465629" cy="117643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947" y="13024"/>
            <a:ext cx="3542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n-ea"/>
              </a:rPr>
              <a:t>08</a:t>
            </a:r>
            <a:r>
              <a:rPr lang="en-US" altLang="ko-KR" sz="4800" dirty="0" smtClean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  <a:latin typeface="+mn-ea"/>
              </a:rPr>
              <a:t>데모시</a:t>
            </a:r>
            <a:r>
              <a:rPr lang="ko-KR" altLang="en-US" sz="4800" dirty="0">
                <a:solidFill>
                  <a:srgbClr val="FFC000"/>
                </a:solidFill>
                <a:latin typeface="+mn-ea"/>
              </a:rPr>
              <a:t>연</a:t>
            </a:r>
            <a:endParaRPr lang="en-US" altLang="ko-KR" sz="4800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실행 단추: 앞으로 또는 다음 1">
            <a:hlinkClick r:id="" action="ppaction://noaction" highlightClick="1"/>
          </p:cNvPr>
          <p:cNvSpPr/>
          <p:nvPr/>
        </p:nvSpPr>
        <p:spPr>
          <a:xfrm>
            <a:off x="4172905" y="1973655"/>
            <a:ext cx="4201550" cy="3865830"/>
          </a:xfrm>
          <a:prstGeom prst="actionButtonForwardNex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7809383" y="1904773"/>
            <a:ext cx="2475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Q&amp;A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394595" y="2744588"/>
            <a:ext cx="2428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600" dirty="0" smtClean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TIME</a:t>
            </a:r>
            <a:endParaRPr lang="ko-KR" altLang="en-US" sz="6600" spc="600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1" r="27590" b="1"/>
          <a:stretch/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pic>
        <p:nvPicPr>
          <p:cNvPr id="23" name="그림 22" descr="인덱스피엔지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962073" cy="68574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6690" y="876300"/>
            <a:ext cx="1571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86132" y="1461399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01 </a:t>
            </a:r>
            <a:r>
              <a:rPr lang="ko-KR" altLang="en-US" sz="2400" dirty="0" smtClean="0">
                <a:latin typeface="+mn-ea"/>
              </a:rPr>
              <a:t>개발환경</a:t>
            </a:r>
            <a:endParaRPr lang="en-US" altLang="ko-KR" sz="2400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132" y="2041166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02 </a:t>
            </a:r>
            <a:r>
              <a:rPr lang="ko-KR" altLang="en-US" sz="2400" dirty="0">
                <a:latin typeface="+mn-ea"/>
              </a:rPr>
              <a:t>게임 </a:t>
            </a:r>
            <a:r>
              <a:rPr lang="ko-KR" altLang="en-US" sz="2400" dirty="0" smtClean="0">
                <a:latin typeface="+mn-ea"/>
              </a:rPr>
              <a:t>소개 및 특징</a:t>
            </a:r>
            <a:endParaRPr lang="en-US" altLang="ko-KR" sz="2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86132" y="2634960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03 </a:t>
            </a:r>
            <a:r>
              <a:rPr lang="ko-KR" altLang="en-US" sz="2400" dirty="0" smtClean="0">
                <a:latin typeface="+mn-ea"/>
              </a:rPr>
              <a:t>기술 요소와 중점 연구 분야</a:t>
            </a:r>
            <a:endParaRPr lang="en-US" altLang="ko-KR" sz="24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6132" y="3844898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05 </a:t>
            </a:r>
            <a:r>
              <a:rPr lang="ko-KR" altLang="en-US" sz="2400" dirty="0" smtClean="0">
                <a:latin typeface="+mn-ea"/>
              </a:rPr>
              <a:t>일정 대비 개발 진행 상황</a:t>
            </a:r>
            <a:endParaRPr lang="en-US" altLang="ko-KR" sz="2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6132" y="4477375"/>
            <a:ext cx="2698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06 </a:t>
            </a:r>
            <a:r>
              <a:rPr lang="ko-KR" altLang="en-US" sz="2400" dirty="0" smtClean="0">
                <a:latin typeface="+mn-ea"/>
              </a:rPr>
              <a:t>향후 개발 일정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405302" y="2020424"/>
            <a:ext cx="209997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405302" y="2605916"/>
            <a:ext cx="31957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405302" y="3221956"/>
            <a:ext cx="22191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05302" y="3837996"/>
            <a:ext cx="209997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405302" y="4454036"/>
            <a:ext cx="24890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405302" y="5070076"/>
            <a:ext cx="278441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405302" y="5618716"/>
            <a:ext cx="159789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486132" y="5121533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07 </a:t>
            </a:r>
            <a:r>
              <a:rPr lang="ko-KR" altLang="en-US" sz="2400" smtClean="0">
                <a:latin typeface="+mn-ea"/>
              </a:rPr>
              <a:t>문제점 및 보완책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405302" y="6152116"/>
            <a:ext cx="423221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486132" y="5683627"/>
            <a:ext cx="1973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08 </a:t>
            </a:r>
            <a:r>
              <a:rPr lang="ko-KR" altLang="en-US" sz="2400" dirty="0" smtClean="0">
                <a:latin typeface="+mn-ea"/>
              </a:rPr>
              <a:t>데모 시연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6449" y="214580"/>
            <a:ext cx="504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solidFill>
                  <a:srgbClr val="FFC000"/>
                </a:solidFill>
                <a:latin typeface="+mj-ea"/>
              </a:rPr>
              <a:t>Nidhogg</a:t>
            </a:r>
            <a:r>
              <a:rPr lang="en-US" altLang="ko-KR" sz="5400" b="1" dirty="0">
                <a:solidFill>
                  <a:srgbClr val="FFC000"/>
                </a:solidFill>
                <a:latin typeface="+mj-ea"/>
              </a:rPr>
              <a:t> Rider</a:t>
            </a:r>
            <a:endParaRPr lang="ko-KR" altLang="en-US" sz="54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50964" y="327046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04 </a:t>
            </a:r>
            <a:r>
              <a:rPr lang="ko-KR" altLang="en-US" sz="2400" dirty="0" smtClean="0">
                <a:latin typeface="+mn-ea"/>
              </a:rPr>
              <a:t>개발일정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30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기본 복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0"/>
            <a:ext cx="11466576" cy="117652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947" y="24747"/>
            <a:ext cx="3542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ea typeface="a드림고딕1" panose="02020600000000000000" pitchFamily="18" charset="-127"/>
              </a:rPr>
              <a:t>01 </a:t>
            </a:r>
            <a:r>
              <a:rPr lang="ko-KR" altLang="en-US" sz="4800" dirty="0" smtClean="0">
                <a:solidFill>
                  <a:srgbClr val="FFC000"/>
                </a:solidFill>
              </a:rPr>
              <a:t>개발환</a:t>
            </a:r>
            <a:r>
              <a:rPr lang="ko-KR" altLang="en-US" sz="4800" dirty="0">
                <a:solidFill>
                  <a:srgbClr val="FFC000"/>
                </a:solidFill>
              </a:rPr>
              <a:t>경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6682" y="1371600"/>
            <a:ext cx="427863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+mn-ea"/>
              </a:rPr>
              <a:t>□</a:t>
            </a:r>
            <a:r>
              <a:rPr lang="ko-KR" altLang="en-US" sz="4400" dirty="0" smtClean="0">
                <a:latin typeface="+mn-ea"/>
              </a:rPr>
              <a:t> </a:t>
            </a:r>
            <a:r>
              <a:rPr lang="en-US" altLang="ko-KR" sz="4400" dirty="0">
                <a:latin typeface="+mn-ea"/>
              </a:rPr>
              <a:t>Visual Studio</a:t>
            </a:r>
          </a:p>
          <a:p>
            <a:pPr>
              <a:lnSpc>
                <a:spcPct val="150000"/>
              </a:lnSpc>
            </a:pPr>
            <a:r>
              <a:rPr lang="ko-KR" altLang="en-US" sz="4400" dirty="0">
                <a:latin typeface="+mn-ea"/>
              </a:rPr>
              <a:t>□</a:t>
            </a:r>
            <a:r>
              <a:rPr lang="ko-KR" altLang="en-US" sz="4400" dirty="0" smtClean="0">
                <a:latin typeface="+mn-ea"/>
              </a:rPr>
              <a:t> </a:t>
            </a:r>
            <a:r>
              <a:rPr lang="en-US" altLang="ko-KR" sz="4400" dirty="0" smtClean="0">
                <a:latin typeface="+mn-ea"/>
              </a:rPr>
              <a:t>Unity 5</a:t>
            </a:r>
            <a:endParaRPr lang="en-US" altLang="ko-KR" sz="4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4400" dirty="0">
                <a:latin typeface="+mn-ea"/>
              </a:rPr>
              <a:t>□</a:t>
            </a:r>
            <a:r>
              <a:rPr lang="ko-KR" altLang="en-US" sz="4400" dirty="0" smtClean="0">
                <a:latin typeface="+mn-ea"/>
              </a:rPr>
              <a:t> </a:t>
            </a:r>
            <a:r>
              <a:rPr lang="en-US" altLang="ko-KR" sz="4400" dirty="0" err="1">
                <a:latin typeface="+mn-ea"/>
              </a:rPr>
              <a:t>PhotoShop</a:t>
            </a:r>
            <a:endParaRPr lang="en-US" altLang="ko-KR" sz="4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4400" dirty="0">
                <a:latin typeface="+mn-ea"/>
              </a:rPr>
              <a:t>□</a:t>
            </a:r>
            <a:r>
              <a:rPr lang="ko-KR" altLang="en-US" sz="4400" dirty="0" smtClean="0">
                <a:latin typeface="+mn-ea"/>
              </a:rPr>
              <a:t> </a:t>
            </a:r>
            <a:r>
              <a:rPr lang="en-US" altLang="ko-KR" sz="4400" dirty="0">
                <a:latin typeface="+mn-ea"/>
              </a:rPr>
              <a:t>3Ds Max</a:t>
            </a:r>
          </a:p>
          <a:p>
            <a:pPr>
              <a:lnSpc>
                <a:spcPct val="150000"/>
              </a:lnSpc>
            </a:pPr>
            <a:r>
              <a:rPr lang="ko-KR" altLang="en-US" sz="4400" dirty="0">
                <a:latin typeface="+mn-ea"/>
              </a:rPr>
              <a:t>□</a:t>
            </a:r>
            <a:r>
              <a:rPr lang="ko-KR" altLang="en-US" sz="4400" dirty="0" smtClean="0">
                <a:latin typeface="+mn-ea"/>
              </a:rPr>
              <a:t> </a:t>
            </a:r>
            <a:r>
              <a:rPr lang="en-US" altLang="ko-KR" sz="4400" dirty="0" err="1">
                <a:latin typeface="+mn-ea"/>
              </a:rPr>
              <a:t>ZBrush</a:t>
            </a:r>
            <a:endParaRPr lang="en-US" altLang="ko-KR" sz="4400" dirty="0">
              <a:latin typeface="+mn-ea"/>
            </a:endParaRPr>
          </a:p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기본 복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7" y="3800"/>
            <a:ext cx="11465629" cy="117643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947" y="13024"/>
            <a:ext cx="6753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n-ea"/>
              </a:rPr>
              <a:t>02 </a:t>
            </a:r>
            <a:r>
              <a:rPr lang="ko-KR" altLang="en-US" sz="4800" dirty="0" smtClean="0">
                <a:solidFill>
                  <a:srgbClr val="FFC000"/>
                </a:solidFill>
                <a:latin typeface="+mn-ea"/>
              </a:rPr>
              <a:t>게임소개 및 특징 </a:t>
            </a:r>
            <a:r>
              <a:rPr lang="en-US" altLang="ko-KR" sz="4800" dirty="0" smtClean="0">
                <a:solidFill>
                  <a:srgbClr val="FFC000"/>
                </a:solidFill>
                <a:latin typeface="+mn-ea"/>
              </a:rPr>
              <a:t>(1)</a:t>
            </a:r>
            <a:endParaRPr lang="en-US" altLang="ko-KR" sz="4800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943830" y="3186635"/>
            <a:ext cx="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4951005" y="5783594"/>
            <a:ext cx="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9" y="1550919"/>
            <a:ext cx="4476436" cy="44764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76" y="2287997"/>
            <a:ext cx="4191000" cy="300228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372008" y="2444436"/>
            <a:ext cx="570368" cy="57036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372008" y="2979623"/>
            <a:ext cx="147219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발사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기본 복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7" y="3800"/>
            <a:ext cx="11465629" cy="117643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947" y="13024"/>
            <a:ext cx="6753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n-ea"/>
              </a:rPr>
              <a:t>02 </a:t>
            </a:r>
            <a:r>
              <a:rPr lang="ko-KR" altLang="en-US" sz="4800" dirty="0" smtClean="0">
                <a:solidFill>
                  <a:srgbClr val="FFC000"/>
                </a:solidFill>
                <a:latin typeface="+mn-ea"/>
              </a:rPr>
              <a:t>게임소개 및 특징 </a:t>
            </a:r>
            <a:r>
              <a:rPr lang="en-US" altLang="ko-KR" sz="4800" dirty="0" smtClean="0">
                <a:solidFill>
                  <a:srgbClr val="FFC000"/>
                </a:solidFill>
                <a:latin typeface="+mn-ea"/>
              </a:rPr>
              <a:t>(2)</a:t>
            </a:r>
            <a:endParaRPr lang="en-US" altLang="ko-KR" sz="4800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943830" y="3186635"/>
            <a:ext cx="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4951005" y="5783594"/>
            <a:ext cx="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7" y="1495762"/>
            <a:ext cx="4005696" cy="18943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16" y="1495762"/>
            <a:ext cx="3913508" cy="18206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59" y="4023974"/>
            <a:ext cx="4826156" cy="22775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97" y="4036787"/>
            <a:ext cx="4734603" cy="226474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164594" y="2452010"/>
            <a:ext cx="1358020" cy="2101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251826" y="2525917"/>
            <a:ext cx="1964602" cy="19012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90249" y="2406085"/>
            <a:ext cx="66158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7576" y="6187087"/>
            <a:ext cx="14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FF0000"/>
                </a:solidFill>
              </a:rPr>
              <a:t>레이싱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맵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6428" y="6187087"/>
            <a:ext cx="147219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배틀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맵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8964" y="3332253"/>
            <a:ext cx="147219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FF0000"/>
                </a:solidFill>
              </a:rPr>
              <a:t>대기방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7115" y="3269519"/>
            <a:ext cx="147219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rgbClr val="FF0000"/>
                </a:solidFill>
              </a:rPr>
              <a:t>맵선</a:t>
            </a:r>
            <a:r>
              <a:rPr lang="ko-KR" altLang="en-US" sz="1600" b="1">
                <a:solidFill>
                  <a:srgbClr val="FF0000"/>
                </a:solidFill>
              </a:rPr>
              <a:t>택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ragon_PNG982.png"/>
          <p:cNvPicPr>
            <a:picLocks noChangeAspect="1"/>
          </p:cNvPicPr>
          <p:nvPr/>
        </p:nvPicPr>
        <p:blipFill>
          <a:blip r:embed="rId2">
            <a:lum bright="75000"/>
          </a:blip>
          <a:stretch>
            <a:fillRect/>
          </a:stretch>
        </p:blipFill>
        <p:spPr>
          <a:xfrm>
            <a:off x="2453054" y="-240323"/>
            <a:ext cx="7285892" cy="7285892"/>
          </a:xfrm>
          <a:prstGeom prst="rect">
            <a:avLst/>
          </a:prstGeom>
        </p:spPr>
      </p:pic>
      <p:pic>
        <p:nvPicPr>
          <p:cNvPr id="8" name="그림 7" descr="기본 복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7" y="3800"/>
            <a:ext cx="11465629" cy="117643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947" y="13024"/>
            <a:ext cx="8284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n-ea"/>
              </a:rPr>
              <a:t>03 </a:t>
            </a:r>
            <a:r>
              <a:rPr lang="ko-KR" altLang="en-US" sz="4800" dirty="0" smtClean="0">
                <a:solidFill>
                  <a:srgbClr val="FFC000"/>
                </a:solidFill>
                <a:latin typeface="+mn-ea"/>
              </a:rPr>
              <a:t>기술요소와 중점연구 분야</a:t>
            </a:r>
            <a:endParaRPr lang="en-US" altLang="ko-KR" sz="48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39966" y="1992259"/>
            <a:ext cx="114656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+mn-ea"/>
              </a:rPr>
              <a:t>□ </a:t>
            </a:r>
            <a:r>
              <a:rPr lang="ko-KR" altLang="en-US" sz="3600" dirty="0" err="1"/>
              <a:t>오큘러스</a:t>
            </a:r>
            <a:r>
              <a:rPr lang="ko-KR" altLang="en-US" sz="3600" dirty="0"/>
              <a:t> 리프트를 이용한 차세대 </a:t>
            </a:r>
            <a:r>
              <a:rPr lang="en-US" altLang="ko-KR" sz="3600" dirty="0"/>
              <a:t>3D </a:t>
            </a:r>
            <a:endParaRPr lang="en-US" altLang="ko-KR" sz="3600" dirty="0" smtClean="0"/>
          </a:p>
          <a:p>
            <a:r>
              <a:rPr lang="ko-KR" altLang="en-US" sz="3600" dirty="0" smtClean="0"/>
              <a:t>비행 </a:t>
            </a:r>
            <a:r>
              <a:rPr lang="ko-KR" altLang="en-US" sz="3600" dirty="0" err="1"/>
              <a:t>레이싱</a:t>
            </a:r>
            <a:r>
              <a:rPr lang="ko-KR" altLang="en-US" sz="3600" dirty="0"/>
              <a:t> </a:t>
            </a:r>
            <a:r>
              <a:rPr lang="en-US" altLang="ko-KR" sz="3600" dirty="0" smtClean="0"/>
              <a:t>&amp; </a:t>
            </a:r>
            <a:r>
              <a:rPr lang="ko-KR" altLang="en-US" sz="3600" dirty="0" smtClean="0"/>
              <a:t>배틀 게임 </a:t>
            </a:r>
            <a:r>
              <a:rPr lang="ko-KR" altLang="en-US" sz="3600" dirty="0"/>
              <a:t>개발</a:t>
            </a:r>
            <a:endParaRPr lang="en-US" altLang="ko-KR" sz="3600" dirty="0"/>
          </a:p>
          <a:p>
            <a:endParaRPr lang="en-US" altLang="ko-KR" sz="3600" dirty="0" smtClean="0">
              <a:latin typeface="+mn-ea"/>
            </a:endParaRPr>
          </a:p>
          <a:p>
            <a:r>
              <a:rPr lang="ko-KR" altLang="en-US" sz="3600" dirty="0" smtClean="0">
                <a:latin typeface="+mn-ea"/>
              </a:rPr>
              <a:t>□ </a:t>
            </a:r>
            <a:r>
              <a:rPr lang="en-US" altLang="ko-KR" sz="3600" dirty="0" smtClean="0"/>
              <a:t>IOCP </a:t>
            </a:r>
            <a:r>
              <a:rPr lang="ko-KR" altLang="en-US" sz="3600" dirty="0"/>
              <a:t>모델을 이용한 서버 </a:t>
            </a:r>
            <a:r>
              <a:rPr lang="ko-KR" altLang="en-US" sz="3600" dirty="0" smtClean="0"/>
              <a:t>구현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>
                <a:latin typeface="+mn-ea"/>
              </a:rPr>
              <a:t>□ </a:t>
            </a:r>
            <a:r>
              <a:rPr lang="en-US" altLang="ko-KR" sz="3600" dirty="0" smtClean="0"/>
              <a:t>3D </a:t>
            </a:r>
            <a:r>
              <a:rPr lang="en-US" altLang="ko-KR" sz="3600" dirty="0"/>
              <a:t>Max</a:t>
            </a:r>
            <a:r>
              <a:rPr lang="ko-KR" altLang="en-US" sz="3600" dirty="0"/>
              <a:t>와 </a:t>
            </a:r>
            <a:r>
              <a:rPr lang="en-US" altLang="ko-KR" sz="3600" dirty="0"/>
              <a:t>Z</a:t>
            </a:r>
            <a:r>
              <a:rPr lang="ko-KR" altLang="en-US" sz="3600" dirty="0" err="1"/>
              <a:t>브러쉬를</a:t>
            </a:r>
            <a:r>
              <a:rPr lang="ko-KR" altLang="en-US" sz="3600" dirty="0"/>
              <a:t> 이용하여 그래픽리소스</a:t>
            </a:r>
            <a:r>
              <a:rPr lang="en-US" altLang="ko-KR" sz="3600" dirty="0"/>
              <a:t>, </a:t>
            </a:r>
            <a:r>
              <a:rPr lang="ko-KR" altLang="en-US" sz="3600" dirty="0"/>
              <a:t>애니메이션 제작 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0900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기본 복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7" y="3800"/>
            <a:ext cx="11465629" cy="11764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29947" y="1301"/>
            <a:ext cx="3759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prstClr val="white"/>
                </a:solidFill>
              </a:rPr>
              <a:t>04</a:t>
            </a:r>
            <a:r>
              <a:rPr lang="en-US" altLang="ko-KR" sz="4800" dirty="0" smtClean="0">
                <a:solidFill>
                  <a:srgbClr val="FFC000"/>
                </a:solidFill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</a:rPr>
              <a:t>개발 일정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01252"/>
              </p:ext>
            </p:extLst>
          </p:nvPr>
        </p:nvGraphicFramePr>
        <p:xfrm>
          <a:off x="361950" y="1324342"/>
          <a:ext cx="9166987" cy="53694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0240"/>
                <a:gridCol w="749808"/>
                <a:gridCol w="807339"/>
                <a:gridCol w="812800"/>
                <a:gridCol w="812800"/>
                <a:gridCol w="812800"/>
                <a:gridCol w="812800"/>
                <a:gridCol w="789647"/>
                <a:gridCol w="835953"/>
                <a:gridCol w="812800"/>
              </a:tblGrid>
              <a:tr h="2455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2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캐릭터 모델링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배경 디자인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오브젝트 모델링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719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캐릭터 애니메이션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조이스틱 이식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오큘러스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 이식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6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클라이언트 프레임워크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이펙트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최적화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충돌체크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서버 프레임워크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6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서버 설계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네트워크 연동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서버 충돌 체크 및 동기화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데드레코닝을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 이용한 동기화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유지 보수 및 디버깅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86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</a:tr>
              <a:tr h="1772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밸런스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게임기획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제안서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레퍼런스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수집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입력장치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및 적용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프로토타입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구현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프로토타입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구현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서버적용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프로토타입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85005"/>
              </p:ext>
            </p:extLst>
          </p:nvPr>
        </p:nvGraphicFramePr>
        <p:xfrm>
          <a:off x="9650099" y="4941876"/>
          <a:ext cx="21102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232"/>
              </a:tblGrid>
              <a:tr h="150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유종근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이송아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클라이언트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52C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신태수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그래픽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1473" y="1321805"/>
            <a:ext cx="4427145" cy="469874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기본 복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7" y="3800"/>
            <a:ext cx="11465629" cy="11764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29947" y="1301"/>
            <a:ext cx="8101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prstClr val="white"/>
                </a:solidFill>
              </a:rPr>
              <a:t>05</a:t>
            </a:r>
            <a:r>
              <a:rPr lang="en-US" altLang="ko-KR" sz="4800" dirty="0" smtClean="0">
                <a:solidFill>
                  <a:srgbClr val="FFC000"/>
                </a:solidFill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</a:rPr>
              <a:t>일정 대비 개발 진행 상황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48959"/>
              </p:ext>
            </p:extLst>
          </p:nvPr>
        </p:nvGraphicFramePr>
        <p:xfrm>
          <a:off x="361950" y="1324342"/>
          <a:ext cx="6728587" cy="53694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0240"/>
                <a:gridCol w="749808"/>
                <a:gridCol w="807339"/>
                <a:gridCol w="812800"/>
                <a:gridCol w="812800"/>
                <a:gridCol w="812800"/>
                <a:gridCol w="812800"/>
              </a:tblGrid>
              <a:tr h="2455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2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캐릭터 모델링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배경 디자인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67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오브젝트 모델링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9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캐릭터 애니메이션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조이스틱 이식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오큘러스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 이식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6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클라이언트 프레임워크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이펙트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최적화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충돌체크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</a:tr>
              <a:tr h="177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서버 프레임워크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6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서버 설계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네트워크 연동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146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서버 충돌 체크 및 동기화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데드레코닝을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 이용한 동기화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유지 보수 및 디버깅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밸런스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게임기획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제안서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레퍼런스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수집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입력장치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및 적용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프로토타입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구현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프로토타입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구현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서버적용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1138" y="1321805"/>
            <a:ext cx="4716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□ 그래픽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캐릭터 모델링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 60%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배경 디자인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 70%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캐릭터 애니메이션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 60%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1138" y="2984067"/>
            <a:ext cx="4716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952C9"/>
                </a:solidFill>
                <a:latin typeface="+mn-ea"/>
              </a:rPr>
              <a:t>□ 클라이언트</a:t>
            </a:r>
            <a:endParaRPr lang="en-US" altLang="ko-KR" sz="1600" b="1" dirty="0" smtClean="0">
              <a:solidFill>
                <a:srgbClr val="0952C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952C9"/>
                </a:solidFill>
                <a:latin typeface="+mn-ea"/>
              </a:rPr>
              <a:t>조이스틱</a:t>
            </a:r>
            <a:r>
              <a:rPr lang="en-US" altLang="ko-KR" sz="1600" b="1" dirty="0" smtClean="0">
                <a:solidFill>
                  <a:srgbClr val="0952C9"/>
                </a:solidFill>
                <a:latin typeface="+mn-ea"/>
              </a:rPr>
              <a:t>, </a:t>
            </a:r>
            <a:r>
              <a:rPr lang="ko-KR" altLang="en-US" sz="1600" b="1" dirty="0" err="1" smtClean="0">
                <a:solidFill>
                  <a:srgbClr val="0952C9"/>
                </a:solidFill>
                <a:latin typeface="+mn-ea"/>
              </a:rPr>
              <a:t>오큘러스</a:t>
            </a:r>
            <a:r>
              <a:rPr lang="ko-KR" altLang="en-US" sz="1600" b="1" dirty="0" smtClean="0">
                <a:solidFill>
                  <a:srgbClr val="0952C9"/>
                </a:solidFill>
                <a:latin typeface="+mn-ea"/>
              </a:rPr>
              <a:t> 이식 </a:t>
            </a:r>
            <a:r>
              <a:rPr lang="en-US" altLang="ko-KR" sz="1600" b="1" dirty="0" smtClean="0">
                <a:solidFill>
                  <a:srgbClr val="0952C9"/>
                </a:solidFill>
                <a:latin typeface="+mn-ea"/>
              </a:rPr>
              <a:t>: 100%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952C9"/>
                </a:solidFill>
                <a:latin typeface="+mn-ea"/>
              </a:rPr>
              <a:t>클라이언트 프레임워크 </a:t>
            </a:r>
            <a:r>
              <a:rPr lang="en-US" altLang="ko-KR" sz="1600" b="1" dirty="0" smtClean="0">
                <a:solidFill>
                  <a:srgbClr val="0952C9"/>
                </a:solidFill>
                <a:latin typeface="+mn-ea"/>
              </a:rPr>
              <a:t>: 70%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952C9"/>
                </a:solidFill>
                <a:latin typeface="+mn-ea"/>
              </a:rPr>
              <a:t>사운드 </a:t>
            </a:r>
            <a:r>
              <a:rPr lang="en-US" altLang="ko-KR" sz="1600" b="1" dirty="0" smtClean="0">
                <a:solidFill>
                  <a:srgbClr val="0952C9"/>
                </a:solidFill>
                <a:latin typeface="+mn-ea"/>
              </a:rPr>
              <a:t>: 90%</a:t>
            </a:r>
            <a:endParaRPr lang="en-US" altLang="ko-KR" sz="1600" b="1" dirty="0">
              <a:solidFill>
                <a:srgbClr val="0952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1138" y="4719390"/>
            <a:ext cx="4716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□ 서버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서버 프레임 워크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: 90%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서버 설계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: 100%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네트워크 연동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: 80%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충돌체크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: 70%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기본 복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7" y="3800"/>
            <a:ext cx="11465629" cy="11764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29947" y="1301"/>
            <a:ext cx="5206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prstClr val="white"/>
                </a:solidFill>
              </a:rPr>
              <a:t>06</a:t>
            </a:r>
            <a:r>
              <a:rPr lang="en-US" altLang="ko-KR" sz="4800" dirty="0" smtClean="0">
                <a:solidFill>
                  <a:srgbClr val="FFC000"/>
                </a:solidFill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</a:rPr>
              <a:t>향후 개발 일정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19422"/>
              </p:ext>
            </p:extLst>
          </p:nvPr>
        </p:nvGraphicFramePr>
        <p:xfrm>
          <a:off x="361950" y="1324342"/>
          <a:ext cx="4358640" cy="53694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0240"/>
                <a:gridCol w="789647"/>
                <a:gridCol w="835953"/>
                <a:gridCol w="812800"/>
              </a:tblGrid>
              <a:tr h="2455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2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캐릭터 모델링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배경 디자인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오브젝트 모델링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719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캐릭터 애니메이션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조이스틱 이식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오큘러스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 이식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6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클라이언트 프레임워크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이펙트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최적화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충돌체크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서버 프레임워크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6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서버 설계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네트워크 연동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서버 충돌 체크 및 동기화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데드레코닝을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 이용한 동기화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유지 보수 및 디버깅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86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52C9"/>
                    </a:solidFill>
                  </a:tcPr>
                </a:tc>
              </a:tr>
              <a:tr h="1772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밸런스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프로토타입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2849" y="1321805"/>
            <a:ext cx="4716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□ 그래픽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배경 디자인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오브젝트 디자인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UI :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2849" y="2766795"/>
            <a:ext cx="4716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952C9"/>
                </a:solidFill>
                <a:latin typeface="+mn-ea"/>
              </a:rPr>
              <a:t>□ 클라이언트</a:t>
            </a:r>
            <a:endParaRPr lang="en-US" altLang="ko-KR" sz="1600" b="1" dirty="0" smtClean="0">
              <a:solidFill>
                <a:srgbClr val="0952C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0952C9"/>
                </a:solidFill>
                <a:latin typeface="+mn-ea"/>
              </a:rPr>
              <a:t>쉐이더</a:t>
            </a:r>
            <a:r>
              <a:rPr lang="en-US" altLang="ko-KR" sz="1600" b="1" dirty="0" smtClean="0">
                <a:solidFill>
                  <a:srgbClr val="0952C9"/>
                </a:solidFill>
                <a:latin typeface="+mn-ea"/>
              </a:rPr>
              <a:t>, </a:t>
            </a:r>
            <a:r>
              <a:rPr lang="ko-KR" altLang="en-US" sz="1600" b="1" dirty="0" err="1" smtClean="0">
                <a:solidFill>
                  <a:srgbClr val="0952C9"/>
                </a:solidFill>
                <a:latin typeface="+mn-ea"/>
              </a:rPr>
              <a:t>이펙트</a:t>
            </a:r>
            <a:r>
              <a:rPr lang="en-US" altLang="ko-KR" sz="1600" b="1" dirty="0" smtClean="0">
                <a:solidFill>
                  <a:srgbClr val="0952C9"/>
                </a:solidFill>
                <a:latin typeface="+mn-ea"/>
              </a:rPr>
              <a:t>,</a:t>
            </a:r>
            <a:r>
              <a:rPr lang="ko-KR" altLang="en-US" sz="1600" b="1" dirty="0" smtClean="0">
                <a:solidFill>
                  <a:srgbClr val="0952C9"/>
                </a:solidFill>
                <a:latin typeface="+mn-ea"/>
              </a:rPr>
              <a:t> 최적화 </a:t>
            </a:r>
            <a:endParaRPr lang="en-US" altLang="ko-KR" sz="1600" b="1" dirty="0">
              <a:solidFill>
                <a:srgbClr val="0952C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952C9"/>
                </a:solidFill>
                <a:latin typeface="+mn-ea"/>
              </a:rPr>
              <a:t>아이템</a:t>
            </a:r>
            <a:endParaRPr lang="en-US" altLang="ko-KR" sz="1600" b="1" dirty="0" smtClean="0">
              <a:solidFill>
                <a:srgbClr val="0952C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952C9"/>
                </a:solidFill>
                <a:latin typeface="+mn-ea"/>
              </a:rPr>
              <a:t>UI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2849" y="6006906"/>
            <a:ext cx="471657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□ 공통사항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smtClean="0">
                <a:latin typeface="+mn-ea"/>
              </a:rPr>
              <a:t>유지 보 수 및 디버깅 밸런스</a:t>
            </a:r>
            <a:endParaRPr lang="en-US" altLang="ko-KR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92849" y="4284385"/>
            <a:ext cx="4716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□ 서버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네트워크 연동 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서버 충돌 체크 및 동기화 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FF0000"/>
                </a:solidFill>
                <a:latin typeface="+mn-ea"/>
              </a:rPr>
              <a:t>데드레코닝을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 이용한 동기화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22328</TotalTime>
  <Words>528</Words>
  <Application>Microsoft Office PowerPoint</Application>
  <PresentationFormat>사용자 지정</PresentationFormat>
  <Paragraphs>614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KPUGAME</cp:lastModifiedBy>
  <cp:revision>215</cp:revision>
  <dcterms:created xsi:type="dcterms:W3CDTF">2014-11-11T07:47:07Z</dcterms:created>
  <dcterms:modified xsi:type="dcterms:W3CDTF">2015-05-11T01:28:04Z</dcterms:modified>
</cp:coreProperties>
</file>