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4" r:id="rId3"/>
    <p:sldId id="265" r:id="rId4"/>
    <p:sldId id="297" r:id="rId5"/>
    <p:sldId id="302" r:id="rId6"/>
    <p:sldId id="301" r:id="rId7"/>
    <p:sldId id="307" r:id="rId8"/>
    <p:sldId id="308" r:id="rId9"/>
    <p:sldId id="309" r:id="rId10"/>
    <p:sldId id="312" r:id="rId11"/>
    <p:sldId id="310" r:id="rId12"/>
    <p:sldId id="313" r:id="rId13"/>
    <p:sldId id="314" r:id="rId14"/>
    <p:sldId id="319" r:id="rId15"/>
    <p:sldId id="316" r:id="rId16"/>
    <p:sldId id="317" r:id="rId17"/>
    <p:sldId id="320" r:id="rId18"/>
    <p:sldId id="318" r:id="rId19"/>
    <p:sldId id="321" r:id="rId20"/>
    <p:sldId id="324" r:id="rId21"/>
    <p:sldId id="329" r:id="rId22"/>
    <p:sldId id="327" r:id="rId23"/>
    <p:sldId id="325" r:id="rId24"/>
    <p:sldId id="328" r:id="rId25"/>
    <p:sldId id="330" r:id="rId26"/>
    <p:sldId id="331" r:id="rId27"/>
    <p:sldId id="322" r:id="rId28"/>
    <p:sldId id="323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B04"/>
    <a:srgbClr val="2D1C30"/>
    <a:srgbClr val="3B253F"/>
    <a:srgbClr val="4A1B1A"/>
    <a:srgbClr val="13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5" autoAdjust="0"/>
  </p:normalViewPr>
  <p:slideViewPr>
    <p:cSldViewPr>
      <p:cViewPr varScale="1">
        <p:scale>
          <a:sx n="75" d="100"/>
          <a:sy n="75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73F4D-B1A3-470C-8414-8B3CC5E15A6B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30986-A03A-4795-A9B7-3629F33D1B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5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572-BDC6-40E5-ABE4-24898760579A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35F68-D35C-435F-9730-5794DCA633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59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28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DirectX11</a:t>
            </a:r>
            <a:r>
              <a:rPr lang="ko-KR" altLang="en-US" dirty="0" smtClean="0"/>
              <a:t>을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33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DirectX11</a:t>
            </a:r>
            <a:r>
              <a:rPr lang="ko-KR" altLang="en-US" dirty="0" smtClean="0"/>
              <a:t>을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2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DirectX11</a:t>
            </a:r>
            <a:r>
              <a:rPr lang="ko-KR" altLang="en-US" dirty="0" smtClean="0"/>
              <a:t>을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80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3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02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42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2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86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76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0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 졸업작품을 통해서 우선 무엇을 연구할까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생각했는데</a:t>
            </a:r>
            <a:endParaRPr lang="en-US" altLang="ko-KR" dirty="0" smtClean="0"/>
          </a:p>
          <a:p>
            <a:r>
              <a:rPr lang="ko-KR" altLang="en-US" dirty="0" smtClean="0"/>
              <a:t>게임공학과에 온 이상 어차피 게임을 만들긴 할건데 어떠한 것을 중점으로 연구할까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생각해보았습니다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65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83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8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09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9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92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69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3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38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0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3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무엇을만드냐가</a:t>
            </a:r>
            <a:r>
              <a:rPr lang="ko-KR" altLang="en-US" dirty="0" smtClean="0"/>
              <a:t> 가장 중요한데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아까 말했듯이 액션게임을 </a:t>
            </a:r>
            <a:r>
              <a:rPr lang="ko-KR" altLang="en-US" dirty="0" err="1" smtClean="0"/>
              <a:t>만들것입니다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인칭 논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형식으로 만들며 당연히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err="1" smtClean="0"/>
              <a:t>대다의</a:t>
            </a:r>
            <a:r>
              <a:rPr lang="ko-KR" altLang="en-US" dirty="0" smtClean="0"/>
              <a:t> 전투 형식이기 때문에 당연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30</a:t>
            </a:r>
            <a:r>
              <a:rPr lang="ko-KR" altLang="en-US" baseline="0" dirty="0" err="1" smtClean="0"/>
              <a:t>여개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오브젝트를 띄우고도 </a:t>
            </a:r>
            <a:r>
              <a:rPr lang="en-US" altLang="ko-KR" dirty="0" smtClean="0"/>
              <a:t>60FPS</a:t>
            </a:r>
            <a:r>
              <a:rPr lang="ko-KR" altLang="en-US" dirty="0" smtClean="0"/>
              <a:t>를 유지할 것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거기에 </a:t>
            </a:r>
            <a:r>
              <a:rPr lang="en-US" altLang="ko-KR" dirty="0" smtClean="0"/>
              <a:t>IOCP</a:t>
            </a:r>
            <a:r>
              <a:rPr lang="ko-KR" altLang="en-US" dirty="0" smtClean="0"/>
              <a:t>를 통해 네트워크를 구현하여 룸 형식의 게임을 만들어 협력하는 방식으로 개발할 것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MMORPG</a:t>
            </a:r>
            <a:r>
              <a:rPr lang="ko-KR" altLang="en-US" dirty="0" smtClean="0"/>
              <a:t>를 개발 할 것이 아니기 때문에 간편한 네트워크 모델</a:t>
            </a:r>
            <a:r>
              <a:rPr lang="ko-KR" altLang="en-US" baseline="0" dirty="0" smtClean="0"/>
              <a:t>로 구현 할 수 있음에도 </a:t>
            </a:r>
            <a:r>
              <a:rPr lang="en-US" altLang="ko-KR" baseline="0" dirty="0" smtClean="0"/>
              <a:t>IOCP</a:t>
            </a:r>
            <a:r>
              <a:rPr lang="ko-KR" altLang="en-US" baseline="0" dirty="0" smtClean="0"/>
              <a:t>로 하는 이유는 현재 상용화 중 인 온라인 게임들의 서버 대부분이 </a:t>
            </a:r>
            <a:r>
              <a:rPr lang="en-US" altLang="ko-KR" baseline="0" dirty="0" smtClean="0"/>
              <a:t>IOCP</a:t>
            </a:r>
            <a:r>
              <a:rPr lang="ko-KR" altLang="en-US" baseline="0" dirty="0" smtClean="0"/>
              <a:t>를 이용 하기 때문에 후에 취직에 도움이 되도록 경험해 보는 것이 좋을 것이라 생각하기 때문입니다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2000</a:t>
            </a:r>
            <a:r>
              <a:rPr lang="ko-KR" altLang="en-US" baseline="0" dirty="0" smtClean="0"/>
              <a:t>명 </a:t>
            </a:r>
            <a:r>
              <a:rPr lang="ko-KR" altLang="en-US" baseline="0" dirty="0" err="1" smtClean="0"/>
              <a:t>동접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그러니까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명씩 </a:t>
            </a:r>
            <a:r>
              <a:rPr lang="en-US" altLang="ko-KR" baseline="0" dirty="0" smtClean="0"/>
              <a:t>500</a:t>
            </a:r>
            <a:r>
              <a:rPr lang="ko-KR" altLang="en-US" baseline="0" dirty="0" smtClean="0"/>
              <a:t>개의 방을 접속 하는 것으로 할 것이다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0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 졸업작품을 통해서 우선 무엇을 연구할까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생각했는데</a:t>
            </a:r>
            <a:endParaRPr lang="en-US" altLang="ko-KR" dirty="0" smtClean="0"/>
          </a:p>
          <a:p>
            <a:r>
              <a:rPr lang="ko-KR" altLang="en-US" dirty="0" smtClean="0"/>
              <a:t>게임공학과에 온 이상 어차피 게임을 만들긴 할건데 어떠한 것을 중점으로 연구할까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생각해보았습니다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일단 게임을 개발할 환경부터 정하였습니다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Directx11sdk </a:t>
            </a:r>
            <a:r>
              <a:rPr lang="ko-KR" altLang="en-US" dirty="0" smtClean="0"/>
              <a:t>를 사용하고 </a:t>
            </a:r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7</a:t>
            </a:r>
            <a:r>
              <a:rPr lang="ko-KR" altLang="en-US" baseline="0" dirty="0" smtClean="0"/>
              <a:t>의 환경에서 모두 비쥬얼스튜디오 </a:t>
            </a:r>
            <a:r>
              <a:rPr lang="en-US" altLang="ko-KR" baseline="0" dirty="0" smtClean="0"/>
              <a:t>2013</a:t>
            </a:r>
            <a:r>
              <a:rPr lang="ko-KR" altLang="en-US" baseline="0" dirty="0" smtClean="0"/>
              <a:t>을 사용하여 코딩하기로 하였습니다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형상관리는 </a:t>
            </a:r>
            <a:r>
              <a:rPr lang="en-US" altLang="ko-KR" baseline="0" dirty="0" smtClean="0"/>
              <a:t>GIT – BITBUCKET</a:t>
            </a:r>
            <a:r>
              <a:rPr lang="ko-KR" altLang="en-US" baseline="0" dirty="0" smtClean="0"/>
              <a:t>을 통해서 관리하기로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리소스는 </a:t>
            </a:r>
            <a:r>
              <a:rPr lang="en-US" altLang="ko-KR" baseline="0" dirty="0" smtClean="0"/>
              <a:t>3DMAX</a:t>
            </a:r>
            <a:r>
              <a:rPr lang="ko-KR" altLang="en-US" baseline="0" dirty="0" smtClean="0"/>
              <a:t>와 포토샵을 통해서 만들고 수정할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8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DirectX11</a:t>
            </a:r>
            <a:r>
              <a:rPr lang="ko-KR" altLang="en-US" dirty="0" smtClean="0"/>
              <a:t>을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7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DirectX11</a:t>
            </a:r>
            <a:r>
              <a:rPr lang="ko-KR" altLang="en-US" dirty="0" smtClean="0"/>
              <a:t>을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5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DirectX11</a:t>
            </a:r>
            <a:r>
              <a:rPr lang="ko-KR" altLang="en-US" dirty="0" smtClean="0"/>
              <a:t>을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35F68-D35C-435F-9730-5794DCA633E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CBC-0BD0-480B-9378-DE545461CB91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A298-8EB7-4932-B625-2A1020DE8965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C299-9450-4E13-B638-81A953568547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554-BB9A-4738-9FFC-D04D5E859206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F65-F2E2-47BD-A107-ACDD64A70CDA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716-8BED-43DC-AE49-C3CB7A3DC37A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668B-7706-4EC7-AC1C-1B762DE66A1D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076E-9B1C-43AE-B526-372FCE25B2B1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577-AEEE-4CA6-B59A-6F8E95F16C40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7A2-5729-4EAE-A28C-23D5FD880027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9949-6368-4692-BBE2-590AA984AC29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F46CD09-0818-4151-A551-B450CAE53135}" type="datetime1">
              <a:rPr lang="en-US" altLang="ko-KR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63000" y="6705600"/>
            <a:ext cx="381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5400" b="1" kern="1200">
          <a:ln w="19050">
            <a:solidFill>
              <a:schemeClr val="bg1"/>
            </a:solidFill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772816"/>
            <a:ext cx="6552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assassin$" pitchFamily="2" charset="0"/>
              </a:rPr>
              <a:t>Copy Nine</a:t>
            </a:r>
            <a:endParaRPr lang="en-US" altLang="ko-KR" sz="8800" dirty="0" smtClean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wiggly shadow" pitchFamily="18" charset="0"/>
            </a:endParaRPr>
          </a:p>
        </p:txBody>
      </p:sp>
      <p:sp>
        <p:nvSpPr>
          <p:cNvPr id="5" name="부제목 8"/>
          <p:cNvSpPr txBox="1">
            <a:spLocks/>
          </p:cNvSpPr>
          <p:nvPr/>
        </p:nvSpPr>
        <p:spPr>
          <a:xfrm>
            <a:off x="5723112" y="5013176"/>
            <a:ext cx="3420888" cy="1495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  <a:cs typeface="Microsoft New Tai Lue" pitchFamily="34" charset="0"/>
              </a:rPr>
              <a:t>2009182043    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강M" pitchFamily="18" charset="-127"/>
                <a:ea typeface="HY강M" pitchFamily="18" charset="-127"/>
                <a:cs typeface="Microsoft New Tai Lue" pitchFamily="34" charset="0"/>
              </a:rPr>
              <a:t>주민규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강M" pitchFamily="18" charset="-127"/>
              <a:ea typeface="HY강M" pitchFamily="18" charset="-127"/>
              <a:cs typeface="Microsoft New Tai Lue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Y강M" pitchFamily="18" charset="-127"/>
                <a:ea typeface="HY강M" pitchFamily="18" charset="-127"/>
                <a:cs typeface="Microsoft New Tai Lue" pitchFamily="34" charset="0"/>
              </a:rPr>
              <a:t>2009182046     </a:t>
            </a:r>
            <a:r>
              <a:rPr lang="ko-KR" altLang="en-US" sz="2400" dirty="0" err="1" smtClean="0">
                <a:solidFill>
                  <a:schemeClr val="bg1"/>
                </a:solidFill>
                <a:effectLst/>
                <a:latin typeface="HY강M" pitchFamily="18" charset="-127"/>
                <a:ea typeface="HY강M" pitchFamily="18" charset="-127"/>
                <a:cs typeface="Microsoft New Tai Lue" pitchFamily="34" charset="0"/>
              </a:rPr>
              <a:t>최도찬</a:t>
            </a:r>
            <a:endParaRPr lang="ko-KR" altLang="en-US" sz="2400" dirty="0" smtClean="0">
              <a:solidFill>
                <a:schemeClr val="bg1"/>
              </a:solidFill>
              <a:effectLst/>
              <a:latin typeface="HY강M" pitchFamily="18" charset="-127"/>
              <a:ea typeface="HY강M" pitchFamily="18" charset="-127"/>
              <a:cs typeface="Microsoft New Tai Lue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Y강M" pitchFamily="18" charset="-127"/>
                <a:ea typeface="HY강M" pitchFamily="18" charset="-127"/>
                <a:cs typeface="Microsoft New Tai Lue" pitchFamily="34" charset="0"/>
              </a:rPr>
              <a:t>2009182049     </a:t>
            </a:r>
            <a:r>
              <a:rPr lang="ko-KR" altLang="en-US" sz="2400" dirty="0" smtClean="0">
                <a:solidFill>
                  <a:schemeClr val="bg1"/>
                </a:solidFill>
                <a:effectLst/>
                <a:latin typeface="HY강M" pitchFamily="18" charset="-127"/>
                <a:ea typeface="HY강M" pitchFamily="18" charset="-127"/>
                <a:cs typeface="Microsoft New Tai Lue" pitchFamily="34" charset="0"/>
              </a:rPr>
              <a:t>추기훈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강M" pitchFamily="18" charset="-127"/>
              <a:ea typeface="HY강M" pitchFamily="18" charset="-127"/>
              <a:cs typeface="Microsoft New Tai Lu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416" y="0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2015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년  졸업작품 중간 발표 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Group 9"/>
          <p:cNvGrpSpPr/>
          <p:nvPr/>
        </p:nvGrpSpPr>
        <p:grpSpPr>
          <a:xfrm>
            <a:off x="467544" y="5157192"/>
            <a:ext cx="2880319" cy="1315452"/>
            <a:chOff x="1058778" y="3946358"/>
            <a:chExt cx="2582780" cy="1315452"/>
          </a:xfrm>
        </p:grpSpPr>
        <p:sp>
          <p:nvSpPr>
            <p:cNvPr id="9" name="Rectangle 6"/>
            <p:cNvSpPr/>
            <p:nvPr/>
          </p:nvSpPr>
          <p:spPr>
            <a:xfrm>
              <a:off x="1058778" y="3946358"/>
              <a:ext cx="2582779" cy="657726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bg1">
                      <a:lumMod val="85000"/>
                    </a:schemeClr>
                  </a:solidFill>
                  <a:latin typeface="HY강M" pitchFamily="18" charset="-127"/>
                  <a:ea typeface="HY강M" pitchFamily="18" charset="-127"/>
                </a:rPr>
                <a:t>지도교수 서명</a:t>
              </a:r>
              <a:endParaRPr lang="ko-KR" altLang="en-US" sz="3200" dirty="0">
                <a:solidFill>
                  <a:schemeClr val="bg1">
                    <a:lumMod val="85000"/>
                  </a:schemeClr>
                </a:solidFill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10" name="Rectangle 8"/>
            <p:cNvSpPr/>
            <p:nvPr/>
          </p:nvSpPr>
          <p:spPr>
            <a:xfrm>
              <a:off x="1058779" y="4604084"/>
              <a:ext cx="2582779" cy="6577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9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클라이언트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FF00"/>
                </a:solidFill>
              </a:rPr>
              <a:t>FBX SDK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를 활용한 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FBX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파일 </a:t>
            </a:r>
            <a:r>
              <a:rPr lang="ko-KR" altLang="en-US" sz="2000" b="1" dirty="0" err="1" smtClean="0">
                <a:solidFill>
                  <a:srgbClr val="FFFF00"/>
                </a:solidFill>
              </a:rPr>
              <a:t>임포트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7580" y="4725144"/>
            <a:ext cx="6192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쉽게 많이 사용되는 모델링 파일인 </a:t>
            </a:r>
            <a:r>
              <a:rPr lang="en-US" altLang="ko-KR" dirty="0" smtClean="0">
                <a:solidFill>
                  <a:schemeClr val="bg1"/>
                </a:solidFill>
              </a:rPr>
              <a:t>FBX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Auto Desk </a:t>
            </a:r>
            <a:r>
              <a:rPr lang="ko-KR" altLang="en-US" dirty="0" smtClean="0">
                <a:solidFill>
                  <a:schemeClr val="bg1"/>
                </a:solidFill>
              </a:rPr>
              <a:t>에서 제공하는 </a:t>
            </a:r>
            <a:r>
              <a:rPr lang="en-US" altLang="ko-KR" dirty="0" smtClean="0">
                <a:solidFill>
                  <a:schemeClr val="bg1"/>
                </a:solidFill>
              </a:rPr>
              <a:t>FBX SDK</a:t>
            </a:r>
            <a:r>
              <a:rPr lang="ko-KR" altLang="en-US" dirty="0" smtClean="0">
                <a:solidFill>
                  <a:schemeClr val="bg1"/>
                </a:solidFill>
              </a:rPr>
              <a:t>를 통하여 </a:t>
            </a:r>
            <a:r>
              <a:rPr lang="en-US" altLang="ko-KR" dirty="0" smtClean="0">
                <a:solidFill>
                  <a:schemeClr val="bg1"/>
                </a:solidFill>
              </a:rPr>
              <a:t>Import </a:t>
            </a:r>
            <a:r>
              <a:rPr lang="ko-KR" altLang="en-US" dirty="0" smtClean="0">
                <a:solidFill>
                  <a:schemeClr val="bg1"/>
                </a:solidFill>
              </a:rPr>
              <a:t>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0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클라이언트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DirectX11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프레임워크 자체 제작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FBX SDK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활용한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FBX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파일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임포트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rgbClr val="FFFF00"/>
                </a:solidFill>
              </a:rPr>
              <a:t>게임 오브젝트의 </a:t>
            </a:r>
            <a:r>
              <a:rPr lang="ko-KR" altLang="en-US" sz="2000" b="1" dirty="0" err="1" smtClean="0">
                <a:solidFill>
                  <a:srgbClr val="FFFF00"/>
                </a:solidFill>
              </a:rPr>
              <a:t>스키닝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 애니메이션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클라이언트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altLang="ko-KR" sz="2000" b="1" dirty="0" smtClean="0">
              <a:solidFill>
                <a:srgbClr val="FFFF00"/>
              </a:solidFill>
            </a:endParaRPr>
          </a:p>
          <a:p>
            <a:endParaRPr lang="en-US" altLang="ko-KR" sz="2000" b="1" dirty="0">
              <a:solidFill>
                <a:srgbClr val="FFFF00"/>
              </a:solidFill>
            </a:endParaRPr>
          </a:p>
          <a:p>
            <a:r>
              <a:rPr lang="ko-KR" altLang="en-US" sz="2000" b="1" dirty="0" smtClean="0">
                <a:solidFill>
                  <a:srgbClr val="FFFF00"/>
                </a:solidFill>
              </a:rPr>
              <a:t>게임 오브젝트의 </a:t>
            </a:r>
            <a:r>
              <a:rPr lang="ko-KR" altLang="en-US" sz="2000" b="1" dirty="0" err="1" smtClean="0">
                <a:solidFill>
                  <a:srgbClr val="FFFF00"/>
                </a:solidFill>
              </a:rPr>
              <a:t>스키닝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 애니메이션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2648625"/>
            <a:ext cx="6912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스킨은 </a:t>
            </a:r>
            <a:r>
              <a:rPr lang="en-US" altLang="ko-KR" sz="1600" dirty="0" smtClean="0">
                <a:solidFill>
                  <a:schemeClr val="bg1"/>
                </a:solidFill>
              </a:rPr>
              <a:t>Mesh(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매쉬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</a:rPr>
              <a:t>와 </a:t>
            </a:r>
            <a:r>
              <a:rPr lang="en-US" altLang="ko-KR" sz="1600" dirty="0" smtClean="0">
                <a:solidFill>
                  <a:schemeClr val="bg1"/>
                </a:solidFill>
              </a:rPr>
              <a:t>Bone(</a:t>
            </a:r>
            <a:r>
              <a:rPr lang="ko-KR" altLang="en-US" sz="1600" dirty="0" smtClean="0">
                <a:solidFill>
                  <a:schemeClr val="bg1"/>
                </a:solidFill>
              </a:rPr>
              <a:t>뼈대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</a:rPr>
              <a:t>로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이루어져 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Bone</a:t>
            </a:r>
            <a:r>
              <a:rPr lang="ko-KR" altLang="en-US" sz="1600" dirty="0" smtClean="0">
                <a:solidFill>
                  <a:schemeClr val="bg1"/>
                </a:solidFill>
              </a:rPr>
              <a:t>은 캐릭터 애니메이션을 계층구조로 제공하는데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Bone</a:t>
            </a:r>
            <a:r>
              <a:rPr lang="ko-KR" altLang="en-US" sz="1600" dirty="0" smtClean="0">
                <a:solidFill>
                  <a:schemeClr val="bg1"/>
                </a:solidFill>
              </a:rPr>
              <a:t>이 움직일 때의 시간에 따른 보간을 하여 애니메이션을 제공한다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서버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altLang="ko-KR" sz="2000" dirty="0" smtClean="0"/>
              <a:t>IOCP </a:t>
            </a:r>
            <a:r>
              <a:rPr lang="ko-KR" altLang="en-US" sz="2000" dirty="0" smtClean="0"/>
              <a:t>모델을 이용한 프레임워크 제작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dirty="0" smtClean="0"/>
              <a:t>충돌검사</a:t>
            </a:r>
            <a:endParaRPr lang="en-US" altLang="ko-KR" sz="2000" dirty="0" smtClean="0"/>
          </a:p>
          <a:p>
            <a:endParaRPr lang="en-US" sz="2000" dirty="0"/>
          </a:p>
          <a:p>
            <a:r>
              <a:rPr lang="ko-KR" altLang="en-US" sz="2000" dirty="0"/>
              <a:t>클라이언트 </a:t>
            </a:r>
            <a:r>
              <a:rPr lang="en-US" altLang="ko-KR" sz="2000" dirty="0"/>
              <a:t>– </a:t>
            </a:r>
            <a:r>
              <a:rPr lang="ko-KR" altLang="en-US" sz="2000" dirty="0"/>
              <a:t>서버 동기화 작업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서버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IOCP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모델을 이용한 프레임워크 제작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dirty="0" smtClean="0"/>
          </a:p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충돌검사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클라이언트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 동기화 작업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서버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IOCP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모델을 이용한 프레임워크 제작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59732" y="4294174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IOCP </a:t>
            </a:r>
            <a:r>
              <a:rPr lang="ko-KR" altLang="en-US" dirty="0" smtClean="0">
                <a:solidFill>
                  <a:schemeClr val="bg1"/>
                </a:solidFill>
              </a:rPr>
              <a:t>모델을 이용하여 </a:t>
            </a:r>
            <a:r>
              <a:rPr lang="ko-KR" altLang="en-US" dirty="0" err="1" smtClean="0">
                <a:solidFill>
                  <a:schemeClr val="bg1"/>
                </a:solidFill>
              </a:rPr>
              <a:t>멀티쓰레드</a:t>
            </a:r>
            <a:r>
              <a:rPr lang="ko-KR" altLang="en-US" dirty="0" smtClean="0">
                <a:solidFill>
                  <a:schemeClr val="bg1"/>
                </a:solidFill>
              </a:rPr>
              <a:t> 환경의 </a:t>
            </a:r>
            <a:r>
              <a:rPr lang="ko-KR" altLang="en-US" dirty="0" err="1" smtClean="0">
                <a:solidFill>
                  <a:schemeClr val="bg1"/>
                </a:solidFill>
              </a:rPr>
              <a:t>패킷</a:t>
            </a:r>
            <a:r>
              <a:rPr lang="ko-KR" altLang="en-US" dirty="0" smtClean="0">
                <a:solidFill>
                  <a:schemeClr val="bg1"/>
                </a:solidFill>
              </a:rPr>
              <a:t> 송수신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처리가 가능한 프레임워크를 제작하였다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1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서버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IOCP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모델을 이용한 프레임워크 제작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 smtClean="0"/>
          </a:p>
          <a:p>
            <a:r>
              <a:rPr lang="ko-KR" altLang="en-US" sz="2000" b="1" dirty="0" smtClean="0">
                <a:solidFill>
                  <a:srgbClr val="FFFF00"/>
                </a:solidFill>
              </a:rPr>
              <a:t>충돌검사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클라이언트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 동기화 작업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서버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ko-KR" altLang="en-US" sz="2000" b="1" dirty="0" smtClean="0">
                <a:solidFill>
                  <a:srgbClr val="FFFF00"/>
                </a:solidFill>
              </a:rPr>
              <a:t>충돌검사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7580" y="4725144"/>
            <a:ext cx="619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공격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몬스터의</a:t>
            </a:r>
            <a:r>
              <a:rPr lang="ko-KR" altLang="en-US" dirty="0" smtClean="0">
                <a:solidFill>
                  <a:schemeClr val="bg1"/>
                </a:solidFill>
              </a:rPr>
              <a:t> 인식 범위를 </a:t>
            </a:r>
            <a:r>
              <a:rPr lang="ko-KR" altLang="en-US" dirty="0" err="1" smtClean="0">
                <a:solidFill>
                  <a:schemeClr val="bg1"/>
                </a:solidFill>
              </a:rPr>
              <a:t>바운딩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스피어</a:t>
            </a:r>
            <a:r>
              <a:rPr lang="ko-KR" altLang="en-US" dirty="0" smtClean="0">
                <a:solidFill>
                  <a:schemeClr val="bg1"/>
                </a:solidFill>
              </a:rPr>
              <a:t> 방식을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사용하여 충돌 검사를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2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서버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IOCP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모델을 이용한 프레임워크 제작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 smtClean="0"/>
          </a:p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충돌검사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rgbClr val="FFFF00"/>
                </a:solidFill>
              </a:rPr>
              <a:t>클라이언트 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서버 동기화 작업</a:t>
            </a:r>
            <a:endParaRPr lang="en-US" altLang="ko-KR" sz="2000" b="1" dirty="0" smtClean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서버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000" b="1" dirty="0">
                <a:solidFill>
                  <a:srgbClr val="FFFF00"/>
                </a:solidFill>
              </a:rPr>
              <a:t>클라이언트 </a:t>
            </a:r>
            <a:r>
              <a:rPr lang="en-US" altLang="ko-KR" sz="2000" b="1" dirty="0">
                <a:solidFill>
                  <a:srgbClr val="FFFF00"/>
                </a:solidFill>
              </a:rPr>
              <a:t>– </a:t>
            </a:r>
            <a:r>
              <a:rPr lang="ko-KR" altLang="en-US" sz="2000" b="1" dirty="0">
                <a:solidFill>
                  <a:srgbClr val="FFFF00"/>
                </a:solidFill>
              </a:rPr>
              <a:t>서버 동기화 작업</a:t>
            </a:r>
            <a:endParaRPr lang="en-US" altLang="ko-KR" sz="20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2648625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수신 받은 </a:t>
            </a:r>
            <a:r>
              <a:rPr lang="ko-KR" altLang="en-US" dirty="0" err="1" smtClean="0">
                <a:solidFill>
                  <a:schemeClr val="bg1"/>
                </a:solidFill>
              </a:rPr>
              <a:t>패킷을</a:t>
            </a:r>
            <a:r>
              <a:rPr lang="ko-KR" altLang="en-US" dirty="0" smtClean="0">
                <a:solidFill>
                  <a:schemeClr val="bg1"/>
                </a:solidFill>
              </a:rPr>
              <a:t> 통하여 </a:t>
            </a:r>
            <a:r>
              <a:rPr lang="ko-KR" altLang="en-US" dirty="0" err="1" smtClean="0">
                <a:solidFill>
                  <a:schemeClr val="bg1"/>
                </a:solidFill>
              </a:rPr>
              <a:t>몬스터의</a:t>
            </a:r>
            <a:r>
              <a:rPr lang="ko-KR" altLang="en-US" dirty="0" smtClean="0">
                <a:solidFill>
                  <a:schemeClr val="bg1"/>
                </a:solidFill>
              </a:rPr>
              <a:t> 이동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자신의 </a:t>
            </a:r>
            <a:r>
              <a:rPr lang="ko-KR" altLang="en-US" dirty="0" smtClean="0">
                <a:solidFill>
                  <a:schemeClr val="bg1"/>
                </a:solidFill>
              </a:rPr>
              <a:t>캐릭터와 </a:t>
            </a:r>
            <a:r>
              <a:rPr lang="ko-KR" altLang="en-US" dirty="0" smtClean="0">
                <a:solidFill>
                  <a:schemeClr val="bg1"/>
                </a:solidFill>
              </a:rPr>
              <a:t>다른 플레이어들의 캐릭터가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동기화 되도록 처리한다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8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340768"/>
            <a:ext cx="82296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800" dirty="0" smtClean="0"/>
              <a:t>         </a:t>
            </a:r>
            <a:r>
              <a:rPr lang="ko-KR" altLang="en-US" sz="4800" dirty="0" smtClean="0"/>
              <a:t>      어떤 게임</a:t>
            </a:r>
            <a:r>
              <a:rPr lang="en-US" altLang="ko-KR" sz="6000" dirty="0" smtClean="0"/>
              <a:t>?</a:t>
            </a:r>
          </a:p>
          <a:p>
            <a:pPr>
              <a:buNone/>
            </a:pPr>
            <a:r>
              <a:rPr lang="en-US" altLang="ko-KR" sz="1600" dirty="0" smtClean="0"/>
              <a:t>					         …… </a:t>
            </a:r>
            <a:r>
              <a:rPr lang="ko-KR" altLang="en-US" sz="1600" dirty="0" smtClean="0"/>
              <a:t>시간이 지나서 기억이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기타 </a:t>
            </a:r>
            <a:endParaRPr lang="en-US" altLang="ko-KR" sz="4800" dirty="0" smtClean="0"/>
          </a:p>
          <a:p>
            <a:pPr algn="ctr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ko-KR" altLang="en-US" sz="2000" dirty="0" smtClean="0"/>
              <a:t>리소스 제작 및 편집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dirty="0" smtClean="0"/>
              <a:t>충돌 검사를 위한 텍스트 파일 제작</a:t>
            </a:r>
            <a:endParaRPr lang="en-US" altLang="ko-KR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기타 </a:t>
            </a:r>
            <a:endParaRPr lang="en-US" altLang="ko-KR" sz="4800" dirty="0" smtClean="0"/>
          </a:p>
          <a:p>
            <a:pPr algn="ctr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ko-KR" altLang="en-US" sz="2000" b="1" dirty="0" smtClean="0">
                <a:solidFill>
                  <a:srgbClr val="FFFF00"/>
                </a:solidFill>
              </a:rPr>
              <a:t>리소스 제작 및 편집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충돌 검사를 위한 텍스트 파일 제작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기타 </a:t>
            </a:r>
            <a:endParaRPr lang="en-US" altLang="ko-KR" sz="4800" dirty="0" smtClean="0"/>
          </a:p>
          <a:p>
            <a:pPr algn="ctr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ko-KR" altLang="en-US" sz="2000" b="1" dirty="0" smtClean="0">
                <a:solidFill>
                  <a:srgbClr val="FFFF00"/>
                </a:solidFill>
              </a:rPr>
              <a:t>리소스 제작 및 편집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7580" y="4293096"/>
            <a:ext cx="698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유니티</a:t>
            </a:r>
            <a:r>
              <a:rPr lang="en-US" altLang="ko-KR" dirty="0" smtClean="0">
                <a:solidFill>
                  <a:schemeClr val="bg1"/>
                </a:solidFill>
              </a:rPr>
              <a:t>3D </a:t>
            </a:r>
            <a:r>
              <a:rPr lang="ko-KR" altLang="en-US" dirty="0" smtClean="0">
                <a:solidFill>
                  <a:schemeClr val="bg1"/>
                </a:solidFill>
              </a:rPr>
              <a:t>엔진과 </a:t>
            </a:r>
            <a:r>
              <a:rPr lang="en-US" altLang="ko-KR" dirty="0" smtClean="0">
                <a:solidFill>
                  <a:schemeClr val="bg1"/>
                </a:solidFill>
              </a:rPr>
              <a:t>3DMAX </a:t>
            </a:r>
            <a:r>
              <a:rPr lang="ko-KR" altLang="en-US" dirty="0" smtClean="0">
                <a:solidFill>
                  <a:schemeClr val="bg1"/>
                </a:solidFill>
              </a:rPr>
              <a:t>툴을 이용하여 지형을 재배치 및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FBX</a:t>
            </a:r>
            <a:r>
              <a:rPr lang="ko-KR" altLang="en-US" dirty="0" smtClean="0">
                <a:solidFill>
                  <a:schemeClr val="bg1"/>
                </a:solidFill>
              </a:rPr>
              <a:t>파일 </a:t>
            </a:r>
            <a:r>
              <a:rPr lang="ko-KR" altLang="en-US" dirty="0" err="1" smtClean="0">
                <a:solidFill>
                  <a:schemeClr val="bg1"/>
                </a:solidFill>
              </a:rPr>
              <a:t>익스포트로</a:t>
            </a:r>
            <a:r>
              <a:rPr lang="ko-KR" altLang="en-US" dirty="0" smtClean="0">
                <a:solidFill>
                  <a:schemeClr val="bg1"/>
                </a:solidFill>
              </a:rPr>
              <a:t> 클라이언트 내에서 </a:t>
            </a:r>
            <a:r>
              <a:rPr lang="ko-KR" altLang="en-US" dirty="0" err="1" smtClean="0">
                <a:solidFill>
                  <a:schemeClr val="bg1"/>
                </a:solidFill>
              </a:rPr>
              <a:t>임포트</a:t>
            </a:r>
            <a:r>
              <a:rPr lang="ko-KR" altLang="en-US" dirty="0" smtClean="0">
                <a:solidFill>
                  <a:schemeClr val="bg1"/>
                </a:solidFill>
              </a:rPr>
              <a:t> 할 수 있게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3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기타 </a:t>
            </a:r>
            <a:endParaRPr lang="en-US" altLang="ko-KR" sz="4800" dirty="0" smtClean="0"/>
          </a:p>
          <a:p>
            <a:pPr algn="ctr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리소스 제작 및 편집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b="1" dirty="0" smtClean="0">
                <a:solidFill>
                  <a:srgbClr val="FFFF00"/>
                </a:solidFill>
              </a:rPr>
              <a:t>충돌 검사를 위한 텍스트 파일 제작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기타 </a:t>
            </a:r>
            <a:endParaRPr lang="en-US" altLang="ko-KR" sz="4800" dirty="0" smtClean="0"/>
          </a:p>
          <a:p>
            <a:pPr algn="ctr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b="1" dirty="0" smtClean="0">
                <a:solidFill>
                  <a:srgbClr val="FFFF00"/>
                </a:solidFill>
              </a:rPr>
              <a:t>충돌 검사를 위한 텍스트 파일 제작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7580" y="2708920"/>
            <a:ext cx="698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충돌 검사를 쉽게 할 수 있도록 지형의 </a:t>
            </a:r>
            <a:r>
              <a:rPr lang="en-US" altLang="ko-KR" dirty="0" smtClean="0">
                <a:solidFill>
                  <a:schemeClr val="bg1"/>
                </a:solidFill>
              </a:rPr>
              <a:t>FBX</a:t>
            </a:r>
            <a:r>
              <a:rPr lang="ko-KR" altLang="en-US" dirty="0" smtClean="0">
                <a:solidFill>
                  <a:schemeClr val="bg1"/>
                </a:solidFill>
              </a:rPr>
              <a:t>파일의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갈수 있는 곳과 없는 곳을 텍스트 파일로 만들었다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2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404664"/>
            <a:ext cx="7560840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개발일정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클라이언트</a:t>
            </a:r>
            <a:r>
              <a:rPr lang="en-US" altLang="ko-KR" sz="2000" dirty="0" smtClean="0"/>
              <a:t>)</a:t>
            </a:r>
            <a:endParaRPr lang="en-US" sz="1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06004" y="1594630"/>
          <a:ext cx="7488832" cy="4723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393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2627784" y="3203684"/>
            <a:ext cx="1944216" cy="369332"/>
            <a:chOff x="2625576" y="3172326"/>
            <a:chExt cx="194421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지형 구현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697584" y="3356992"/>
              <a:ext cx="36004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106156" y="3356992"/>
              <a:ext cx="386736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768537" y="2009372"/>
            <a:ext cx="1944216" cy="369332"/>
            <a:chOff x="2625576" y="3172326"/>
            <a:chExt cx="194421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프레임워크 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697584" y="3356992"/>
              <a:ext cx="285348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207068" y="3356992"/>
              <a:ext cx="25692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1730368" y="2420888"/>
            <a:ext cx="1944216" cy="369332"/>
            <a:chOff x="2625576" y="3172326"/>
            <a:chExt cx="1944216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FBX Import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697584" y="3356992"/>
              <a:ext cx="324036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173748" y="3356992"/>
              <a:ext cx="29024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1799692" y="2843644"/>
            <a:ext cx="2664296" cy="369332"/>
            <a:chOff x="2697584" y="3191559"/>
            <a:chExt cx="2664296" cy="369332"/>
          </a:xfrm>
        </p:grpSpPr>
        <p:sp>
          <p:nvSpPr>
            <p:cNvPr id="54" name="TextBox 53"/>
            <p:cNvSpPr txBox="1"/>
            <p:nvPr/>
          </p:nvSpPr>
          <p:spPr>
            <a:xfrm>
              <a:off x="2985616" y="319155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애니메이션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2697584" y="3356992"/>
              <a:ext cx="612068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569792" y="3346901"/>
              <a:ext cx="792088" cy="888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3568780" y="3594667"/>
            <a:ext cx="1944216" cy="369332"/>
            <a:chOff x="2625576" y="3172326"/>
            <a:chExt cx="1944216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이동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 </a:t>
              </a:r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공격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2697584" y="3356992"/>
              <a:ext cx="28314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4204860" y="3356992"/>
              <a:ext cx="259128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4499992" y="4365104"/>
            <a:ext cx="1944216" cy="369332"/>
            <a:chOff x="2625576" y="3172326"/>
            <a:chExt cx="1944216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스킬 구현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2697584" y="3356992"/>
              <a:ext cx="39115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096848" y="3356992"/>
              <a:ext cx="36714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4572000" y="4725144"/>
            <a:ext cx="2768944" cy="369332"/>
            <a:chOff x="2625576" y="3172326"/>
            <a:chExt cx="2768944" cy="369332"/>
          </a:xfrm>
        </p:grpSpPr>
        <p:sp>
          <p:nvSpPr>
            <p:cNvPr id="76" name="TextBox 75"/>
            <p:cNvSpPr txBox="1"/>
            <p:nvPr/>
          </p:nvSpPr>
          <p:spPr>
            <a:xfrm>
              <a:off x="3083164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보스 패턴 구현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625576" y="3356992"/>
              <a:ext cx="612068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816928" y="3356992"/>
              <a:ext cx="57759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4565876" y="5145349"/>
            <a:ext cx="3708412" cy="369332"/>
            <a:chOff x="2625576" y="3172326"/>
            <a:chExt cx="2768944" cy="369332"/>
          </a:xfrm>
        </p:grpSpPr>
        <p:sp>
          <p:nvSpPr>
            <p:cNvPr id="90" name="TextBox 89"/>
            <p:cNvSpPr txBox="1"/>
            <p:nvPr/>
          </p:nvSpPr>
          <p:spPr>
            <a:xfrm>
              <a:off x="3083164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이펙트</a:t>
              </a:r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구현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625576" y="3356992"/>
              <a:ext cx="927211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4511930" y="3356992"/>
              <a:ext cx="88259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5512996" y="5530021"/>
            <a:ext cx="1791944" cy="369332"/>
            <a:chOff x="2565992" y="3172326"/>
            <a:chExt cx="2712138" cy="369332"/>
          </a:xfrm>
        </p:grpSpPr>
        <p:sp>
          <p:nvSpPr>
            <p:cNvPr id="96" name="TextBox 95"/>
            <p:cNvSpPr txBox="1"/>
            <p:nvPr/>
          </p:nvSpPr>
          <p:spPr>
            <a:xfrm>
              <a:off x="3083164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씬 제작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2565992" y="3356992"/>
              <a:ext cx="724317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4816928" y="3356992"/>
              <a:ext cx="46120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5512996" y="5976794"/>
            <a:ext cx="2761292" cy="369332"/>
            <a:chOff x="2625576" y="3172326"/>
            <a:chExt cx="2761292" cy="369332"/>
          </a:xfrm>
        </p:grpSpPr>
        <p:sp>
          <p:nvSpPr>
            <p:cNvPr id="100" name="TextBox 99"/>
            <p:cNvSpPr txBox="1"/>
            <p:nvPr/>
          </p:nvSpPr>
          <p:spPr>
            <a:xfrm>
              <a:off x="3083164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스테이지 제작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2625576" y="3356992"/>
              <a:ext cx="66473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816928" y="3356992"/>
              <a:ext cx="56994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3635896" y="3995772"/>
            <a:ext cx="3664152" cy="369332"/>
            <a:chOff x="2625576" y="3172326"/>
            <a:chExt cx="2768944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3083164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오브젝트 관리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625576" y="3356992"/>
              <a:ext cx="81623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4667820" y="3356992"/>
              <a:ext cx="7267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5148064" y="2009372"/>
            <a:ext cx="0" cy="19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139928" y="4734436"/>
            <a:ext cx="0" cy="1719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형 설명선 14"/>
          <p:cNvSpPr/>
          <p:nvPr/>
        </p:nvSpPr>
        <p:spPr>
          <a:xfrm>
            <a:off x="5098288" y="1827614"/>
            <a:ext cx="1665064" cy="936104"/>
          </a:xfrm>
          <a:prstGeom prst="wedgeEllipseCallout">
            <a:avLst>
              <a:gd name="adj1" fmla="val -42952"/>
              <a:gd name="adj2" fmla="val 760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중간발표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8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404664"/>
            <a:ext cx="7560840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개발상황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클라이언트</a:t>
            </a:r>
            <a:r>
              <a:rPr lang="en-US" altLang="ko-KR" sz="2000" dirty="0" smtClean="0"/>
              <a:t>)</a:t>
            </a:r>
            <a:endParaRPr lang="en-US" sz="1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99588" y="1628800"/>
          <a:ext cx="7374700" cy="4723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3675"/>
                <a:gridCol w="1843675"/>
                <a:gridCol w="1843675"/>
                <a:gridCol w="1843675"/>
              </a:tblGrid>
              <a:tr h="39366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25%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50%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75%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100%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768536" y="2009372"/>
            <a:ext cx="7475871" cy="369332"/>
            <a:chOff x="2625576" y="3172326"/>
            <a:chExt cx="194421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프레임워크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100%</a:t>
              </a:r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659659" y="3356992"/>
              <a:ext cx="70394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858174" y="3356992"/>
              <a:ext cx="711618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768535" y="3203684"/>
            <a:ext cx="6395752" cy="369332"/>
            <a:chOff x="2625576" y="3172326"/>
            <a:chExt cx="1944216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지형 구현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2670469" y="3356992"/>
              <a:ext cx="641331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869332" y="3356992"/>
              <a:ext cx="690367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899590" y="2843644"/>
            <a:ext cx="7344819" cy="369332"/>
            <a:chOff x="2697584" y="3191559"/>
            <a:chExt cx="2664297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3025856" y="319155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애니메이션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 flipV="1">
              <a:off x="2697584" y="3355781"/>
              <a:ext cx="981871" cy="1211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369300" y="3355781"/>
              <a:ext cx="992581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840295" y="3599728"/>
            <a:ext cx="5574448" cy="369332"/>
            <a:chOff x="2625576" y="3172326"/>
            <a:chExt cx="1944216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이동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 </a:t>
              </a:r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공격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75%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2646256" y="3356992"/>
              <a:ext cx="640646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endCxn id="74" idx="3"/>
            </p:cNvCxnSpPr>
            <p:nvPr/>
          </p:nvCxnSpPr>
          <p:spPr>
            <a:xfrm>
              <a:off x="3977322" y="3356992"/>
              <a:ext cx="59247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827584" y="4365104"/>
            <a:ext cx="3888432" cy="369332"/>
            <a:chOff x="2625576" y="3172326"/>
            <a:chExt cx="1944216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스킬 구현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50%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2661577" y="3356992"/>
              <a:ext cx="576067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4014969" y="3356992"/>
              <a:ext cx="482815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395536" y="5145349"/>
            <a:ext cx="260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이펙트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0%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478412" y="5987018"/>
            <a:ext cx="3127958" cy="369332"/>
            <a:chOff x="2308366" y="3172326"/>
            <a:chExt cx="1944216" cy="369332"/>
          </a:xfrm>
        </p:grpSpPr>
        <p:sp>
          <p:nvSpPr>
            <p:cNvPr id="110" name="TextBox 109"/>
            <p:cNvSpPr txBox="1"/>
            <p:nvPr/>
          </p:nvSpPr>
          <p:spPr>
            <a:xfrm>
              <a:off x="230836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스테이지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2580488" y="3356992"/>
              <a:ext cx="258211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3733846" y="3356992"/>
              <a:ext cx="298775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487044" y="3995772"/>
            <a:ext cx="3220859" cy="369332"/>
            <a:chOff x="2313818" y="3172326"/>
            <a:chExt cx="1944216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2313818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오브젝트 관리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40%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2572880" y="3356992"/>
              <a:ext cx="250764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3983129" y="3356992"/>
              <a:ext cx="274905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768535" y="2420888"/>
            <a:ext cx="7475871" cy="369332"/>
            <a:chOff x="2625576" y="3172326"/>
            <a:chExt cx="1944216" cy="369332"/>
          </a:xfrm>
        </p:grpSpPr>
        <p:sp>
          <p:nvSpPr>
            <p:cNvPr id="118" name="TextBox 117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FBX Import 100%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2659659" y="3356992"/>
              <a:ext cx="70394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>
              <a:endCxn id="118" idx="3"/>
            </p:cNvCxnSpPr>
            <p:nvPr/>
          </p:nvCxnSpPr>
          <p:spPr>
            <a:xfrm>
              <a:off x="3858174" y="3356992"/>
              <a:ext cx="711618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539552" y="4725716"/>
            <a:ext cx="260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보스 패턴 구현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0%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7936" y="5564982"/>
            <a:ext cx="260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씬 제작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0%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2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404664"/>
            <a:ext cx="7560840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개발일정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서버</a:t>
            </a:r>
            <a:r>
              <a:rPr lang="en-US" altLang="ko-KR" sz="2000" dirty="0" smtClean="0"/>
              <a:t>)</a:t>
            </a:r>
            <a:endParaRPr lang="en-US" sz="1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59893"/>
              </p:ext>
            </p:extLst>
          </p:nvPr>
        </p:nvGraphicFramePr>
        <p:xfrm>
          <a:off x="806004" y="1848786"/>
          <a:ext cx="7488832" cy="3936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393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r>
                        <a:rPr lang="ko-KR" altLang="en-U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768537" y="2277576"/>
            <a:ext cx="1944216" cy="369332"/>
            <a:chOff x="2625576" y="3172326"/>
            <a:chExt cx="194421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서버 설계 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697584" y="3356992"/>
              <a:ext cx="285348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207068" y="3356992"/>
              <a:ext cx="25692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1730368" y="2689092"/>
            <a:ext cx="1944216" cy="369332"/>
            <a:chOff x="2625576" y="3172326"/>
            <a:chExt cx="1944216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프레임워크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697584" y="3356992"/>
              <a:ext cx="324036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173748" y="3356992"/>
              <a:ext cx="29024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2684726" y="3097910"/>
            <a:ext cx="2664296" cy="369332"/>
            <a:chOff x="2697584" y="3191559"/>
            <a:chExt cx="2664296" cy="369332"/>
          </a:xfrm>
        </p:grpSpPr>
        <p:sp>
          <p:nvSpPr>
            <p:cNvPr id="54" name="TextBox 53"/>
            <p:cNvSpPr txBox="1"/>
            <p:nvPr/>
          </p:nvSpPr>
          <p:spPr>
            <a:xfrm>
              <a:off x="2985616" y="319155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이동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2697584" y="3356992"/>
              <a:ext cx="884054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314590" y="3355781"/>
              <a:ext cx="104729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4572510" y="4201260"/>
            <a:ext cx="2768944" cy="369332"/>
            <a:chOff x="2625576" y="3172326"/>
            <a:chExt cx="2768944" cy="369332"/>
          </a:xfrm>
        </p:grpSpPr>
        <p:sp>
          <p:nvSpPr>
            <p:cNvPr id="76" name="TextBox 75"/>
            <p:cNvSpPr txBox="1"/>
            <p:nvPr/>
          </p:nvSpPr>
          <p:spPr>
            <a:xfrm>
              <a:off x="3083164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몬스터</a:t>
              </a:r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길 찾기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625576" y="3356992"/>
              <a:ext cx="612068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816928" y="3356992"/>
              <a:ext cx="57759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2706726" y="5080080"/>
            <a:ext cx="5567562" cy="369332"/>
            <a:chOff x="2625576" y="3172326"/>
            <a:chExt cx="2768944" cy="369332"/>
          </a:xfrm>
        </p:grpSpPr>
        <p:sp>
          <p:nvSpPr>
            <p:cNvPr id="90" name="TextBox 89"/>
            <p:cNvSpPr txBox="1"/>
            <p:nvPr/>
          </p:nvSpPr>
          <p:spPr>
            <a:xfrm>
              <a:off x="3083164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클라이언트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 </a:t>
              </a:r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서버 동기화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625576" y="3356992"/>
              <a:ext cx="713519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4762858" y="3356992"/>
              <a:ext cx="63166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5512996" y="5435932"/>
            <a:ext cx="1791944" cy="369332"/>
            <a:chOff x="2565992" y="3172326"/>
            <a:chExt cx="2712138" cy="369332"/>
          </a:xfrm>
        </p:grpSpPr>
        <p:sp>
          <p:nvSpPr>
            <p:cNvPr id="96" name="TextBox 95"/>
            <p:cNvSpPr txBox="1"/>
            <p:nvPr/>
          </p:nvSpPr>
          <p:spPr>
            <a:xfrm>
              <a:off x="2903794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방 제작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2565992" y="3356992"/>
              <a:ext cx="632384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4629309" y="3356992"/>
              <a:ext cx="648821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4572510" y="4650945"/>
            <a:ext cx="2761292" cy="369332"/>
            <a:chOff x="2625576" y="3172326"/>
            <a:chExt cx="2761292" cy="369332"/>
          </a:xfrm>
        </p:grpSpPr>
        <p:sp>
          <p:nvSpPr>
            <p:cNvPr id="100" name="TextBox 99"/>
            <p:cNvSpPr txBox="1"/>
            <p:nvPr/>
          </p:nvSpPr>
          <p:spPr>
            <a:xfrm>
              <a:off x="3083164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타이머 관리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2625576" y="3356992"/>
              <a:ext cx="77651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816418" y="3356992"/>
              <a:ext cx="57045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 flipH="1">
            <a:off x="5139928" y="2277576"/>
            <a:ext cx="8136" cy="1189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5139928" y="5435932"/>
            <a:ext cx="8136" cy="101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형 설명선 14"/>
          <p:cNvSpPr/>
          <p:nvPr/>
        </p:nvSpPr>
        <p:spPr>
          <a:xfrm>
            <a:off x="5198270" y="1592303"/>
            <a:ext cx="1665064" cy="936104"/>
          </a:xfrm>
          <a:prstGeom prst="wedgeEllipseCallout">
            <a:avLst>
              <a:gd name="adj1" fmla="val -42952"/>
              <a:gd name="adj2" fmla="val 760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중간발표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35896" y="3487357"/>
            <a:ext cx="2742574" cy="369332"/>
            <a:chOff x="2625576" y="3172326"/>
            <a:chExt cx="2768944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3083164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충돌 검사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2625576" y="3356992"/>
              <a:ext cx="81623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4667820" y="3356992"/>
              <a:ext cx="7267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3658301" y="3872029"/>
            <a:ext cx="2742574" cy="369332"/>
            <a:chOff x="2625576" y="3172326"/>
            <a:chExt cx="2768944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3083164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시야 처리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2625576" y="3356992"/>
              <a:ext cx="81623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667820" y="3356992"/>
              <a:ext cx="7267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8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404664"/>
            <a:ext cx="7560840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개발상황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서버</a:t>
            </a:r>
            <a:r>
              <a:rPr lang="en-US" altLang="ko-KR" sz="2000" dirty="0" smtClean="0"/>
              <a:t>)</a:t>
            </a:r>
            <a:endParaRPr lang="en-US" sz="1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8977"/>
              </p:ext>
            </p:extLst>
          </p:nvPr>
        </p:nvGraphicFramePr>
        <p:xfrm>
          <a:off x="899588" y="1835532"/>
          <a:ext cx="7374700" cy="3936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3675"/>
                <a:gridCol w="1843675"/>
                <a:gridCol w="1843675"/>
                <a:gridCol w="1843675"/>
              </a:tblGrid>
              <a:tr h="39366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25%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50%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75%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100%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936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768536" y="2216104"/>
            <a:ext cx="7475871" cy="369332"/>
            <a:chOff x="2625576" y="3172326"/>
            <a:chExt cx="194421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서버 설계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100%</a:t>
              </a:r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659659" y="3356992"/>
              <a:ext cx="730345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820720" y="3356992"/>
              <a:ext cx="74907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768535" y="3410416"/>
            <a:ext cx="3803465" cy="369332"/>
            <a:chOff x="2625576" y="3172326"/>
            <a:chExt cx="1944216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충돌 검사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50%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2701066" y="3356992"/>
              <a:ext cx="506819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980859" y="3356992"/>
              <a:ext cx="57884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926859" y="3050376"/>
            <a:ext cx="7317549" cy="369332"/>
            <a:chOff x="2707476" y="3191559"/>
            <a:chExt cx="2654405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3025856" y="319155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이동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2707476" y="3356992"/>
              <a:ext cx="1090123" cy="1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238697" y="3355781"/>
              <a:ext cx="1123184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840295" y="3806460"/>
            <a:ext cx="5574448" cy="369332"/>
            <a:chOff x="2625576" y="3172326"/>
            <a:chExt cx="1944216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시야 처리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75%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2646256" y="3356992"/>
              <a:ext cx="652976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endCxn id="74" idx="3"/>
            </p:cNvCxnSpPr>
            <p:nvPr/>
          </p:nvCxnSpPr>
          <p:spPr>
            <a:xfrm>
              <a:off x="3876864" y="3356992"/>
              <a:ext cx="692928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827584" y="4571836"/>
            <a:ext cx="3888432" cy="369332"/>
            <a:chOff x="2625576" y="3172326"/>
            <a:chExt cx="1944216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타이머 관리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50%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2661577" y="3356992"/>
              <a:ext cx="50406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4065736" y="3356992"/>
              <a:ext cx="432049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907347" y="2638861"/>
            <a:ext cx="6251012" cy="369332"/>
            <a:chOff x="2659659" y="3172326"/>
            <a:chExt cx="1910133" cy="369332"/>
          </a:xfrm>
        </p:grpSpPr>
        <p:sp>
          <p:nvSpPr>
            <p:cNvPr id="118" name="TextBox 117"/>
            <p:cNvSpPr txBox="1"/>
            <p:nvPr/>
          </p:nvSpPr>
          <p:spPr>
            <a:xfrm>
              <a:off x="2665621" y="3172326"/>
              <a:ext cx="1904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프레임워크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80%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2659659" y="3356992"/>
              <a:ext cx="70394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>
              <a:endCxn id="118" idx="3"/>
            </p:cNvCxnSpPr>
            <p:nvPr/>
          </p:nvCxnSpPr>
          <p:spPr>
            <a:xfrm>
              <a:off x="3889492" y="3356992"/>
              <a:ext cx="68030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167936" y="5435932"/>
            <a:ext cx="260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 제작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0%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27584" y="4202504"/>
            <a:ext cx="3888432" cy="369332"/>
            <a:chOff x="2625576" y="3172326"/>
            <a:chExt cx="1944216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길 찾기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50%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2661577" y="3356992"/>
              <a:ext cx="576067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014969" y="3356992"/>
              <a:ext cx="482815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827584" y="4977951"/>
            <a:ext cx="3888432" cy="369332"/>
            <a:chOff x="2625576" y="3172326"/>
            <a:chExt cx="1944216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2625576" y="31723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동기화 작업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50%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2661577" y="3356992"/>
              <a:ext cx="50406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065736" y="3356992"/>
              <a:ext cx="432049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92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0" dirty="0" smtClean="0"/>
              <a:t>감사합니다</a:t>
            </a:r>
            <a:endParaRPr lang="ko-KR" altLang="en-US" sz="4000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8050" y="2328863"/>
            <a:ext cx="22479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en-US" altLang="ko-KR" sz="4800" dirty="0" smtClean="0"/>
              <a:t>PC</a:t>
            </a:r>
            <a:r>
              <a:rPr lang="ko-KR" altLang="en-US" sz="4800" dirty="0" smtClean="0"/>
              <a:t>게임</a:t>
            </a:r>
            <a:r>
              <a:rPr lang="en-US" altLang="ko-KR" sz="4800" dirty="0" smtClean="0"/>
              <a:t>! </a:t>
            </a:r>
          </a:p>
          <a:p>
            <a:pPr>
              <a:buNone/>
            </a:pPr>
            <a:endParaRPr lang="en-US" sz="4000" dirty="0" smtClean="0"/>
          </a:p>
          <a:p>
            <a:r>
              <a:rPr lang="en-US" altLang="ko-KR" sz="2000" dirty="0" smtClean="0"/>
              <a:t>DirectX11 SDK</a:t>
            </a:r>
          </a:p>
          <a:p>
            <a:r>
              <a:rPr lang="en-US" altLang="ko-KR" sz="2000" dirty="0" smtClean="0"/>
              <a:t>FBX SDK</a:t>
            </a:r>
          </a:p>
          <a:p>
            <a:r>
              <a:rPr lang="en-US" sz="2000" dirty="0" smtClean="0"/>
              <a:t>Visual Studio 2013</a:t>
            </a:r>
          </a:p>
          <a:p>
            <a:r>
              <a:rPr lang="en-US" sz="2000" dirty="0" smtClean="0"/>
              <a:t>Windows 7 </a:t>
            </a:r>
          </a:p>
          <a:p>
            <a:r>
              <a:rPr lang="ko-KR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형상관리 </a:t>
            </a:r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GIT (</a:t>
            </a:r>
            <a:r>
              <a:rPr lang="en-US" altLang="ko-KR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Bitbucket</a:t>
            </a:r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3D MAX 2014</a:t>
            </a:r>
          </a:p>
          <a:p>
            <a:r>
              <a:rPr lang="en-US" altLang="ko-K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Photoshop CS5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24744"/>
            <a:ext cx="6624736" cy="4648200"/>
          </a:xfrm>
        </p:spPr>
        <p:txBody>
          <a:bodyPr/>
          <a:lstStyle/>
          <a:p>
            <a:pPr algn="ctr">
              <a:buNone/>
            </a:pPr>
            <a:r>
              <a:rPr lang="en-US" altLang="ko-KR" sz="1600" dirty="0" smtClean="0"/>
              <a:t>                                   </a:t>
            </a:r>
          </a:p>
          <a:p>
            <a:pPr algn="ctr">
              <a:buNone/>
            </a:pPr>
            <a:r>
              <a:rPr lang="ko-KR" altLang="en-US" dirty="0" smtClean="0"/>
              <a:t>장르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ko-KR" altLang="en-US" sz="4800" dirty="0" smtClean="0">
                <a:solidFill>
                  <a:srgbClr val="FF0000"/>
                </a:solidFill>
              </a:rPr>
              <a:t>액션게임</a:t>
            </a:r>
            <a:r>
              <a:rPr lang="en-US" altLang="ko-KR" sz="4800" dirty="0" smtClean="0">
                <a:solidFill>
                  <a:srgbClr val="FF0000"/>
                </a:solidFill>
              </a:rPr>
              <a:t>! </a:t>
            </a:r>
          </a:p>
          <a:p>
            <a:pPr>
              <a:buNone/>
            </a:pPr>
            <a:endParaRPr lang="en-US" sz="4000" dirty="0" smtClean="0"/>
          </a:p>
          <a:p>
            <a:r>
              <a:rPr lang="ko-KR" altLang="en-US" sz="2000" dirty="0" smtClean="0">
                <a:sym typeface="Wingdings" pitchFamily="2" charset="2"/>
              </a:rPr>
              <a:t>한 개의 방에 </a:t>
            </a:r>
            <a:r>
              <a:rPr lang="en-US" altLang="ko-KR" sz="2000" dirty="0" smtClean="0">
                <a:sym typeface="Wingdings" pitchFamily="2" charset="2"/>
              </a:rPr>
              <a:t>1~4</a:t>
            </a:r>
            <a:r>
              <a:rPr lang="ko-KR" altLang="en-US" sz="2000" dirty="0" smtClean="0">
                <a:sym typeface="Wingdings" pitchFamily="2" charset="2"/>
              </a:rPr>
              <a:t>명의 유저가 플레이</a:t>
            </a:r>
            <a:r>
              <a:rPr lang="en-US" altLang="ko-KR" sz="1100" dirty="0" smtClean="0">
                <a:sym typeface="Wingdings" pitchFamily="2" charset="2"/>
              </a:rPr>
              <a:t>(</a:t>
            </a:r>
            <a:r>
              <a:rPr lang="ko-KR" altLang="en-US" sz="1100" dirty="0" smtClean="0">
                <a:sym typeface="Wingdings" pitchFamily="2" charset="2"/>
              </a:rPr>
              <a:t>유저의 수에 따라 난이도 다름</a:t>
            </a:r>
            <a:r>
              <a:rPr lang="en-US" altLang="ko-KR" sz="11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sym typeface="Wingdings" pitchFamily="2" charset="2"/>
            </a:endParaRPr>
          </a:p>
          <a:p>
            <a:r>
              <a:rPr lang="ko-KR" altLang="en-US" sz="2000" dirty="0" smtClean="0">
                <a:sym typeface="Wingdings" pitchFamily="2" charset="2"/>
              </a:rPr>
              <a:t>능력을 사용한 전투 시스템</a:t>
            </a:r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r>
              <a:rPr lang="ko-KR" altLang="en-US" sz="2000" dirty="0" smtClean="0">
                <a:sym typeface="Wingdings" pitchFamily="2" charset="2"/>
              </a:rPr>
              <a:t>보스를 처치하면 능력 흡수 및 라운드 종료</a:t>
            </a:r>
            <a:endParaRPr lang="en-US" altLang="ko-KR" sz="2000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340768"/>
            <a:ext cx="82296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800" dirty="0" smtClean="0"/>
              <a:t>         </a:t>
            </a:r>
            <a:r>
              <a:rPr lang="ko-KR" altLang="en-US" sz="4800" dirty="0" smtClean="0"/>
              <a:t>      중점 분야</a:t>
            </a:r>
            <a:r>
              <a:rPr lang="en-US" altLang="ko-KR" sz="6000" dirty="0"/>
              <a:t>!</a:t>
            </a:r>
            <a:endParaRPr lang="en-US" altLang="ko-KR" sz="6000" dirty="0" smtClean="0"/>
          </a:p>
          <a:p>
            <a:pPr>
              <a:buNone/>
            </a:pPr>
            <a:r>
              <a:rPr lang="en-US" altLang="ko-KR" sz="1600" dirty="0" smtClean="0"/>
              <a:t>					         …… </a:t>
            </a:r>
            <a:r>
              <a:rPr lang="ko-KR" altLang="en-US" sz="1600" dirty="0" smtClean="0"/>
              <a:t>클라이언트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서버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클라이언트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DirectX11</a:t>
            </a:r>
            <a:r>
              <a:rPr lang="ko-KR" altLang="en-US" sz="2000" dirty="0" smtClean="0"/>
              <a:t> 프레임워크 자체 제작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FBX SDK</a:t>
            </a:r>
            <a:r>
              <a:rPr lang="ko-KR" altLang="en-US" sz="2000" dirty="0" smtClean="0"/>
              <a:t>를 활용한 </a:t>
            </a:r>
            <a:r>
              <a:rPr lang="en-US" altLang="ko-KR" sz="2000" dirty="0" smtClean="0"/>
              <a:t>FBX</a:t>
            </a:r>
            <a:r>
              <a:rPr lang="ko-KR" altLang="en-US" sz="2000" dirty="0" smtClean="0"/>
              <a:t>파일 </a:t>
            </a:r>
            <a:r>
              <a:rPr lang="ko-KR" altLang="en-US" sz="2000" dirty="0" err="1" smtClean="0"/>
              <a:t>임포트</a:t>
            </a:r>
            <a:endParaRPr lang="en-US" sz="2000" dirty="0" smtClean="0"/>
          </a:p>
          <a:p>
            <a:endParaRPr lang="en-US" sz="2000" dirty="0"/>
          </a:p>
          <a:p>
            <a:r>
              <a:rPr lang="ko-KR" altLang="en-US" sz="2000" dirty="0" smtClean="0"/>
              <a:t>게임 오브젝트의 </a:t>
            </a:r>
            <a:r>
              <a:rPr lang="ko-KR" altLang="en-US" sz="2000" dirty="0" err="1" smtClean="0"/>
              <a:t>스키닝</a:t>
            </a:r>
            <a:r>
              <a:rPr lang="ko-KR" altLang="en-US" sz="2000" dirty="0" smtClean="0"/>
              <a:t> 애니메이션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클라이언트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FF00"/>
                </a:solidFill>
              </a:rPr>
              <a:t>DirectX11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 프레임워크 자체 제작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FBX SDK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활용한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FBX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파일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임포트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오브젝트의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스키닝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애니메이션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클라이언트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FF00"/>
                </a:solidFill>
              </a:rPr>
              <a:t>DirectX11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 프레임워크 자체 제작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endParaRPr lang="en-US" altLang="ko-KR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59732" y="4294174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DirectX 11</a:t>
            </a:r>
            <a:r>
              <a:rPr lang="ko-KR" altLang="en-US" dirty="0">
                <a:solidFill>
                  <a:schemeClr val="bg1"/>
                </a:solidFill>
              </a:rPr>
              <a:t>에서 제공하는 파이프라인을 익혀서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게임에 적합한 </a:t>
            </a:r>
            <a:r>
              <a:rPr lang="en-US" altLang="ko-KR" dirty="0">
                <a:solidFill>
                  <a:schemeClr val="bg1"/>
                </a:solidFill>
              </a:rPr>
              <a:t>3D </a:t>
            </a:r>
            <a:r>
              <a:rPr lang="ko-KR" altLang="en-US" dirty="0">
                <a:solidFill>
                  <a:schemeClr val="bg1"/>
                </a:solidFill>
              </a:rPr>
              <a:t>환경의 프레임워크를 제작하였다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9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124744"/>
            <a:ext cx="6048672" cy="4648200"/>
          </a:xfrm>
        </p:spPr>
        <p:txBody>
          <a:bodyPr/>
          <a:lstStyle/>
          <a:p>
            <a:pPr algn="ctr">
              <a:buNone/>
            </a:pPr>
            <a:r>
              <a:rPr lang="ko-KR" altLang="en-US" sz="4800" dirty="0" smtClean="0"/>
              <a:t>클라이언트</a:t>
            </a:r>
            <a:endParaRPr lang="en-US" altLang="ko-KR" sz="4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DirectX11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프레임워크 자체 제작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FF00"/>
                </a:solidFill>
              </a:rPr>
              <a:t>FBX SDK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를 활용한 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FBX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파일 </a:t>
            </a:r>
            <a:r>
              <a:rPr lang="ko-KR" altLang="en-US" sz="2000" b="1" dirty="0" err="1" smtClean="0">
                <a:solidFill>
                  <a:srgbClr val="FFFF00"/>
                </a:solidFill>
              </a:rPr>
              <a:t>임포트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오브젝트의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스키닝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애니메이션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Dark-PowerPoint-Template</Template>
  <TotalTime>1215</TotalTime>
  <Words>1503</Words>
  <Application>Microsoft Office PowerPoint</Application>
  <PresentationFormat>화면 슬라이드 쇼(4:3)</PresentationFormat>
  <Paragraphs>466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HY강M</vt:lpstr>
      <vt:lpstr>맑은 고딕</vt:lpstr>
      <vt:lpstr>Arial</vt:lpstr>
      <vt:lpstr>assassin$</vt:lpstr>
      <vt:lpstr>Calibri</vt:lpstr>
      <vt:lpstr>Microsoft New Tai Lue</vt:lpstr>
      <vt:lpstr>wiggly shadow</vt:lpstr>
      <vt:lpstr>Wingdings</vt:lpstr>
      <vt:lpstr>Dark-PowerPoint-Template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CDC</dc:creator>
  <cp:lastModifiedBy>최도찬</cp:lastModifiedBy>
  <cp:revision>58</cp:revision>
  <dcterms:created xsi:type="dcterms:W3CDTF">2014-12-16T14:16:53Z</dcterms:created>
  <dcterms:modified xsi:type="dcterms:W3CDTF">2015-05-12T17:49:55Z</dcterms:modified>
</cp:coreProperties>
</file>