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93"/>
    <p:restoredTop sz="95135"/>
  </p:normalViewPr>
  <p:slideViewPr>
    <p:cSldViewPr>
      <p:cViewPr>
        <p:scale>
          <a:sx n="60" d="100"/>
          <a:sy n="60" d="100"/>
        </p:scale>
        <p:origin x="-3084" y="-117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EF65A2A-883E-46AB-A09B-48BB996EB4D1}" type="datetime1">
              <a:rPr lang="ko-KR" altLang="en-US"/>
              <a:pPr lvl="0">
                <a:defRPr lang="ko-KR" altLang="en-US"/>
              </a:pPr>
              <a:t>2015-05-18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1045-0DB3-4339-8125-E5CE60FDDEF0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6C87-C71C-4962-88A5-F640D855B918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32EF-AC4E-48E7-B910-63C33E187C08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8E5B-1CD5-4735-8E6D-77DDA9EE5DA8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49D5-347D-43AC-B0FC-07EA47157BCB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3E8-5F95-45C1-B6D6-03114A534201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829B-1361-4238-98C0-A40FEAB1CB10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A728-F644-4A77-A102-BF97E1EF5725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0853-1009-452F-81FC-3A457921C9C6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467E-C69A-43EA-85E8-5A917D868E7B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F2DD-A5A6-450C-8E05-BC0C40F7FC03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BEC9-6D72-4FC9-8D39-5A552A43B6AB}" type="datetime1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749B-3755-4D77-98D7-9763003A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22" y="23461"/>
            <a:ext cx="6531063" cy="66626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0166" y="2214554"/>
            <a:ext cx="6958034" cy="1385896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latin typeface="Copperplate Gothic Bold" pitchFamily="34" charset="0"/>
                <a:ea typeface="Sandoll 너랑나랑 03 Bold" pitchFamily="34" charset="-127"/>
              </a:rPr>
              <a:t>Cube Master</a:t>
            </a:r>
            <a:endParaRPr lang="ko-KR" altLang="en-US" sz="7200" dirty="0">
              <a:latin typeface="Copperplate Gothic Bold" pitchFamily="34" charset="0"/>
              <a:ea typeface="Sandoll 너랑나랑 03 Bold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57752" y="3857628"/>
            <a:ext cx="3414714" cy="428628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Aharoni" pitchFamily="2" charset="-79"/>
              </a:rPr>
              <a:t>게임공학과 졸업작품 중간발표 </a:t>
            </a:r>
            <a:endParaRPr lang="ko-KR" altLang="en-US" sz="1800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  <a:cs typeface="Aharoni" pitchFamily="2" charset="-79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1428728" y="2143116"/>
            <a:ext cx="692948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6000760" y="4500570"/>
            <a:ext cx="2343144" cy="9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Aharoni" pitchFamily="2" charset="-79"/>
              </a:rPr>
              <a:t>2008180045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Aharoni" pitchFamily="2" charset="-79"/>
              </a:rPr>
              <a:t>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Aharoni" pitchFamily="2" charset="-79"/>
              </a:rPr>
              <a:t>전재봉</a:t>
            </a:r>
            <a:endParaRPr kumimoji="0" lang="en-US" altLang="ko-KR" sz="16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휴먼엑스포" pitchFamily="18" charset="-127"/>
              <a:ea typeface="휴먼엑스포" pitchFamily="18" charset="-127"/>
              <a:cs typeface="Aharoni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600" baseline="0" dirty="0" smtClean="0">
                <a:latin typeface="휴먼엑스포" pitchFamily="18" charset="-127"/>
                <a:ea typeface="휴먼엑스포" pitchFamily="18" charset="-127"/>
                <a:cs typeface="Aharoni" pitchFamily="2" charset="-79"/>
              </a:rPr>
              <a:t>2008180047 </a:t>
            </a:r>
            <a:r>
              <a:rPr lang="ko-KR" altLang="en-US" sz="1600" baseline="0" dirty="0" smtClean="0">
                <a:latin typeface="휴먼엑스포" pitchFamily="18" charset="-127"/>
                <a:ea typeface="휴먼엑스포" pitchFamily="18" charset="-127"/>
                <a:cs typeface="Aharoni" pitchFamily="2" charset="-79"/>
              </a:rPr>
              <a:t>정대희</a:t>
            </a:r>
            <a:endParaRPr lang="en-US" altLang="ko-KR" sz="1600" baseline="0" dirty="0" smtClean="0">
              <a:latin typeface="휴먼엑스포" pitchFamily="18" charset="-127"/>
              <a:ea typeface="휴먼엑스포" pitchFamily="18" charset="-127"/>
              <a:cs typeface="Aharoni" pitchFamily="2" charset="-79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Aharoni" pitchFamily="2" charset="-79"/>
              </a:rPr>
              <a:t>2011180057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Aharoni" pitchFamily="2" charset="-79"/>
              </a:rPr>
              <a:t>이소연</a:t>
            </a:r>
            <a:endParaRPr kumimoji="0" lang="en-US" altLang="ko-KR" sz="16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휴먼엑스포" pitchFamily="18" charset="-127"/>
              <a:ea typeface="휴먼엑스포" pitchFamily="18" charset="-127"/>
              <a:cs typeface="Aharoni" pitchFamily="2" charset="-79"/>
            </a:endParaRPr>
          </a:p>
        </p:txBody>
      </p:sp>
      <p:cxnSp>
        <p:nvCxnSpPr>
          <p:cNvPr id="18" name="구부러진 연결선 23"/>
          <p:cNvCxnSpPr/>
          <p:nvPr/>
        </p:nvCxnSpPr>
        <p:spPr>
          <a:xfrm>
            <a:off x="1428728" y="3784602"/>
            <a:ext cx="6929486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6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.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데모 시연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새굴림" pitchFamily="18" charset="-127"/>
              <a:ea typeface="새굴림" pitchFamily="18" charset="-127"/>
              <a:cs typeface="+mj-cs"/>
            </a:endParaRPr>
          </a:p>
        </p:txBody>
      </p:sp>
      <p:cxnSp>
        <p:nvCxnSpPr>
          <p:cNvPr id="18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992" y="314096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/>
              <a:t>DEMO 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249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7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.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질의 응답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새굴림" pitchFamily="18" charset="-127"/>
              <a:ea typeface="새굴림" pitchFamily="18" charset="-127"/>
              <a:cs typeface="+mj-cs"/>
            </a:endParaRPr>
          </a:p>
        </p:txBody>
      </p:sp>
      <p:cxnSp>
        <p:nvCxnSpPr>
          <p:cNvPr id="18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28596" y="32129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무엇이든 물어보세요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. 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새굴림" pitchFamily="18" charset="-127"/>
              <a:ea typeface="새굴림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7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22" y="23461"/>
            <a:ext cx="6531063" cy="6662697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000364" y="2431270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pperplate Gothic Bold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pperplate Gothic Bold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359832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31468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gdon" pitchFamily="50" charset="0"/>
              </a:rPr>
              <a:t>INDEX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gdon" pitchFamily="50" charset="0"/>
            </a:endParaRPr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2267744" y="2293374"/>
            <a:ext cx="3050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2400" b="1" dirty="0" smtClean="0">
                <a:latin typeface="새굴림" pitchFamily="18" charset="-127"/>
                <a:ea typeface="새굴림" pitchFamily="18" charset="-127"/>
              </a:rPr>
              <a:t>게임 조작 및 특징</a:t>
            </a:r>
            <a:endParaRPr lang="en-US" altLang="ko-KR" sz="2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2555776" y="3085462"/>
            <a:ext cx="5472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2400" b="1" dirty="0">
                <a:latin typeface="새굴림" pitchFamily="18" charset="-127"/>
                <a:ea typeface="새굴림" pitchFamily="18" charset="-127"/>
              </a:rPr>
              <a:t>기술요소와 중점 연구 분야</a:t>
            </a:r>
            <a:endParaRPr lang="en-US" altLang="ko-KR" sz="2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3125867" y="4581128"/>
            <a:ext cx="43984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2400" b="1" dirty="0">
                <a:latin typeface="새굴림" pitchFamily="18" charset="-127"/>
                <a:ea typeface="새굴림" pitchFamily="18" charset="-127"/>
              </a:rPr>
              <a:t>개발 일정 및 역할 분담</a:t>
            </a:r>
            <a:endParaRPr lang="en-US" altLang="ko-KR" sz="2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15" name="Text Box 29"/>
          <p:cNvSpPr txBox="1">
            <a:spLocks noChangeArrowheads="1"/>
          </p:cNvSpPr>
          <p:nvPr/>
        </p:nvSpPr>
        <p:spPr bwMode="auto">
          <a:xfrm>
            <a:off x="3854356" y="6167179"/>
            <a:ext cx="3885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2400" b="1" dirty="0" smtClean="0">
                <a:latin typeface="새굴림" pitchFamily="18" charset="-127"/>
                <a:ea typeface="새굴림" pitchFamily="18" charset="-127"/>
              </a:rPr>
              <a:t>질의 응답</a:t>
            </a:r>
            <a:endParaRPr lang="en-US" altLang="ko-KR" sz="2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3512046" y="5373216"/>
            <a:ext cx="4516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2400" b="1" dirty="0" smtClean="0">
                <a:latin typeface="새굴림" pitchFamily="18" charset="-127"/>
                <a:ea typeface="새굴림" pitchFamily="18" charset="-127"/>
              </a:rPr>
              <a:t>데모 시연</a:t>
            </a:r>
            <a:endParaRPr lang="en-US" altLang="ko-KR" sz="2400" b="1" dirty="0">
              <a:latin typeface="새굴림" pitchFamily="18" charset="-127"/>
              <a:ea typeface="새굴림" pitchFamily="18" charset="-127"/>
            </a:endParaRPr>
          </a:p>
        </p:txBody>
      </p:sp>
      <p:pic>
        <p:nvPicPr>
          <p:cNvPr id="80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31" y="3739853"/>
            <a:ext cx="605763" cy="697259"/>
          </a:xfrm>
          <a:prstGeom prst="rect">
            <a:avLst/>
          </a:prstGeom>
        </p:spPr>
      </p:pic>
      <p:pic>
        <p:nvPicPr>
          <p:cNvPr id="8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3" y="4509120"/>
            <a:ext cx="605763" cy="697259"/>
          </a:xfrm>
          <a:prstGeom prst="rect">
            <a:avLst/>
          </a:prstGeom>
        </p:spPr>
      </p:pic>
      <p:pic>
        <p:nvPicPr>
          <p:cNvPr id="83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75" y="1363589"/>
            <a:ext cx="605763" cy="697259"/>
          </a:xfrm>
          <a:prstGeom prst="rect">
            <a:avLst/>
          </a:prstGeom>
        </p:spPr>
      </p:pic>
      <p:pic>
        <p:nvPicPr>
          <p:cNvPr id="84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7" y="2132856"/>
            <a:ext cx="605763" cy="697259"/>
          </a:xfrm>
          <a:prstGeom prst="rect">
            <a:avLst/>
          </a:prstGeom>
        </p:spPr>
      </p:pic>
      <p:pic>
        <p:nvPicPr>
          <p:cNvPr id="85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79" y="2924944"/>
            <a:ext cx="605763" cy="697259"/>
          </a:xfrm>
          <a:prstGeom prst="rect">
            <a:avLst/>
          </a:prstGeom>
        </p:spPr>
      </p:pic>
      <p:pic>
        <p:nvPicPr>
          <p:cNvPr id="19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73" y="5229200"/>
            <a:ext cx="610339" cy="702527"/>
          </a:xfrm>
          <a:prstGeom prst="rect">
            <a:avLst/>
          </a:prstGeom>
        </p:spPr>
      </p:pic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2837835" y="3877550"/>
            <a:ext cx="53345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2400" b="1" dirty="0">
                <a:latin typeface="새굴림" pitchFamily="18" charset="-127"/>
                <a:ea typeface="새굴림" pitchFamily="18" charset="-127"/>
              </a:rPr>
              <a:t>문제점 및 보완책</a:t>
            </a:r>
            <a:endParaRPr lang="en-US" altLang="ko-KR" sz="2400" b="1" dirty="0">
              <a:latin typeface="새굴림" pitchFamily="18" charset="-127"/>
              <a:ea typeface="새굴림" pitchFamily="18" charset="-127"/>
            </a:endParaRPr>
          </a:p>
        </p:txBody>
      </p:sp>
      <p:pic>
        <p:nvPicPr>
          <p:cNvPr id="17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6021288"/>
            <a:ext cx="615209" cy="708132"/>
          </a:xfrm>
          <a:prstGeom prst="rect">
            <a:avLst/>
          </a:prstGeom>
        </p:spPr>
      </p:pic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979712" y="1527175"/>
            <a:ext cx="3050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sz="2400" b="1" dirty="0" smtClean="0">
                <a:latin typeface="새굴림" pitchFamily="18" charset="-127"/>
                <a:ea typeface="새굴림" pitchFamily="18" charset="-127"/>
              </a:rPr>
              <a:t>개요</a:t>
            </a:r>
            <a:endParaRPr lang="en-US" altLang="ko-KR" sz="2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1.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개요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새굴림" pitchFamily="18" charset="-127"/>
              <a:ea typeface="새굴림" pitchFamily="18" charset="-127"/>
              <a:cs typeface="+mj-cs"/>
            </a:endParaRPr>
          </a:p>
        </p:txBody>
      </p:sp>
      <p:cxnSp>
        <p:nvCxnSpPr>
          <p:cNvPr id="8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8596" y="1357298"/>
            <a:ext cx="81758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게임 소개</a:t>
            </a:r>
            <a:r>
              <a:rPr lang="en-US" altLang="ko-KR" sz="24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1) </a:t>
            </a:r>
            <a:r>
              <a:rPr lang="ko-KR" altLang="en-US" sz="2400" dirty="0" smtClean="0"/>
              <a:t>장르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개인전 </a:t>
            </a:r>
            <a:r>
              <a:rPr lang="en-US" altLang="ko-KR" sz="2000" dirty="0" smtClean="0"/>
              <a:t>FPS(1</a:t>
            </a:r>
            <a:r>
              <a:rPr lang="ko-KR" altLang="en-US" sz="2000" dirty="0" smtClean="0"/>
              <a:t>인칭 시점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게임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2) </a:t>
            </a:r>
            <a:r>
              <a:rPr lang="ko-KR" altLang="en-US" sz="2400" dirty="0" smtClean="0"/>
              <a:t>배경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숲을 연상시키는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디자인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err="1" smtClean="0"/>
              <a:t>맵은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인용</a:t>
            </a:r>
            <a:r>
              <a:rPr lang="en-US" altLang="ko-KR" sz="2000" dirty="0" smtClean="0"/>
              <a:t>, 4</a:t>
            </a:r>
            <a:r>
              <a:rPr lang="ko-KR" altLang="en-US" sz="2000" dirty="0" smtClean="0"/>
              <a:t>인용 총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err="1" smtClean="0"/>
              <a:t>큐브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크기는 </a:t>
            </a:r>
            <a:r>
              <a:rPr lang="en-US" altLang="ko-KR" sz="2000" dirty="0" smtClean="0"/>
              <a:t>1m X </a:t>
            </a:r>
            <a:r>
              <a:rPr lang="en-US" altLang="ko-KR" sz="2000" dirty="0"/>
              <a:t>1m X </a:t>
            </a:r>
            <a:r>
              <a:rPr lang="en-US" altLang="ko-KR" sz="2000" dirty="0" smtClean="0"/>
              <a:t>1m(3DMAX)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- 2</a:t>
            </a:r>
            <a:r>
              <a:rPr lang="ko-KR" altLang="en-US" sz="2000" dirty="0" smtClean="0"/>
              <a:t>인용 </a:t>
            </a:r>
            <a:r>
              <a:rPr lang="en-US" altLang="ko-KR" sz="2000" dirty="0" smtClean="0"/>
              <a:t>: 128 X 128 / 4</a:t>
            </a:r>
            <a:r>
              <a:rPr lang="ko-KR" altLang="en-US" sz="2000" dirty="0" smtClean="0"/>
              <a:t>인용 </a:t>
            </a:r>
            <a:r>
              <a:rPr lang="en-US" altLang="ko-KR" sz="2000" dirty="0" smtClean="0"/>
              <a:t>: 128X 128</a:t>
            </a: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2214554"/>
            <a:ext cx="3786214" cy="214314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285992"/>
            <a:ext cx="3621927" cy="198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500694" y="4357694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/>
              <a:t>    &lt;</a:t>
            </a:r>
            <a:r>
              <a:rPr lang="ko-KR" altLang="en-US" sz="1600" dirty="0" err="1" smtClean="0"/>
              <a:t>마인크래프트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2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새굴림" pitchFamily="18" charset="-127"/>
                <a:ea typeface="새굴림" pitchFamily="18" charset="-127"/>
                <a:cs typeface="+mj-cs"/>
              </a:rPr>
              <a:t>.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새굴림" pitchFamily="18" charset="-127"/>
                <a:ea typeface="새굴림" pitchFamily="18" charset="-127"/>
                <a:cs typeface="+mj-cs"/>
              </a:rPr>
              <a:t> 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새굴림" pitchFamily="18" charset="-127"/>
                <a:ea typeface="새굴림" pitchFamily="18" charset="-127"/>
                <a:cs typeface="+mj-cs"/>
              </a:rPr>
              <a:t>게임 조작 및 특징</a:t>
            </a:r>
          </a:p>
        </p:txBody>
      </p:sp>
      <p:cxnSp>
        <p:nvCxnSpPr>
          <p:cNvPr id="8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9552" y="1340768"/>
            <a:ext cx="81758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게임 특징</a:t>
            </a:r>
            <a:r>
              <a:rPr lang="en-US" altLang="ko-KR" sz="24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큐브를</a:t>
            </a:r>
            <a:r>
              <a:rPr lang="ko-KR" altLang="en-US" sz="2400" dirty="0" smtClean="0"/>
              <a:t> 이용한 다양한 전략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- </a:t>
            </a:r>
            <a:r>
              <a:rPr lang="ko-KR" altLang="en-US" sz="2000" dirty="0" err="1" smtClean="0"/>
              <a:t>큐브는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자력총을</a:t>
            </a:r>
            <a:r>
              <a:rPr lang="ko-KR" altLang="en-US" sz="2000" dirty="0" smtClean="0"/>
              <a:t> 통해 이동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smtClean="0"/>
              <a:t>방어 진형 구축 또는 방패 역할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 </a:t>
            </a:r>
            <a:r>
              <a:rPr lang="ko-KR" altLang="en-US" sz="2000" dirty="0" err="1" smtClean="0"/>
              <a:t>큐브를</a:t>
            </a:r>
            <a:r>
              <a:rPr lang="ko-KR" altLang="en-US" sz="2000" dirty="0" smtClean="0"/>
              <a:t> 파괴하면 소모아이템 </a:t>
            </a:r>
            <a:r>
              <a:rPr lang="ko-KR" altLang="en-US" sz="2000" dirty="0" err="1" smtClean="0"/>
              <a:t>드랍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체력회복약</a:t>
            </a:r>
            <a:r>
              <a:rPr lang="ko-KR" altLang="en-US" sz="2000" dirty="0" smtClean="0"/>
              <a:t> 등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게임 조작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이동 </a:t>
            </a:r>
            <a:r>
              <a:rPr lang="en-US" altLang="ko-KR" sz="2000" dirty="0" smtClean="0"/>
              <a:t>: W A S D ( 4</a:t>
            </a:r>
            <a:r>
              <a:rPr lang="ko-KR" altLang="en-US" sz="2000" dirty="0" smtClean="0"/>
              <a:t>방향 전진 </a:t>
            </a:r>
            <a:r>
              <a:rPr lang="en-US" altLang="ko-KR" sz="20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행동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마우스 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우 클릭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사격 및 제어 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12" name="자유형 11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user\Desktop\kinda109_2012_01_26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36" y="1432682"/>
            <a:ext cx="3798164" cy="18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 lang="ko-KR"/>
            </a:pPr>
            <a:endParaRPr xmlns:mc="http://schemas.openxmlformats.org/markup-compatibility/2006" xmlns:hp="http://schemas.haansoft.com/office/presentation/8.0" lang="en-US" altLang="ko-KR" sz="4324" b="1" mc:Ignorable="hp" hp:hslEmbossed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새굴림"/>
              <a:ea typeface="새굴림"/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 lang="ko-KR"/>
            </a:pPr>
            <a:r>
              <a:rPr xmlns:mc="http://schemas.openxmlformats.org/markup-compatibility/2006" xmlns:hp="http://schemas.haansoft.com/office/presentation/8.0" lang="en-US" altLang="ko-KR" sz="4324" b="1" mc:Ignorable="hp" hp:hslEmbossed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</a:rPr>
              <a:t>3.</a:t>
            </a:r>
            <a:r>
              <a:rPr xmlns:mc="http://schemas.openxmlformats.org/markup-compatibility/2006" xmlns:hp="http://schemas.haansoft.com/office/presentation/8.0" lang="ko-KR" altLang="en-US" sz="4324" b="1" mc:Ignorable="hp" hp:hslEmbossed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</a:rPr>
              <a:t>기술 요소와  중점 연구 분야 </a:t>
            </a:r>
            <a:endParaRPr xmlns:mc="http://schemas.openxmlformats.org/markup-compatibility/2006" xmlns:hp="http://schemas.haansoft.com/office/presentation/8.0" lang="ko-KR" altLang="en-US" sz="4324" b="1" mc:Ignorable="hp" hp:hslEmbossed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새굴림"/>
              <a:ea typeface="새굴림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defRPr lang="ko-KR"/>
            </a:pPr>
            <a:endParaRPr xmlns:mc="http://schemas.openxmlformats.org/markup-compatibility/2006" xmlns:hp="http://schemas.haansoft.com/office/presentation/8.0" lang="ko-KR" altLang="en-US" sz="4324" b="1" mc:Ignorable="hp" hp:hslEmbossed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새굴림"/>
              <a:ea typeface="새굴림"/>
            </a:endParaRPr>
          </a:p>
        </p:txBody>
      </p:sp>
      <p:cxnSp>
        <p:nvCxnSpPr>
          <p:cNvPr id="8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8560" y="1368128"/>
            <a:ext cx="8175852" cy="2144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400"/>
              <a:t>큐브 </a:t>
            </a:r>
            <a:r>
              <a:rPr lang="en-US" altLang="ko-KR" sz="2400"/>
              <a:t>( </a:t>
            </a:r>
            <a:r>
              <a:rPr lang="ko-KR" altLang="en-US" sz="2400"/>
              <a:t>이동</a:t>
            </a:r>
            <a:r>
              <a:rPr lang="en-US" altLang="ko-KR" sz="2400"/>
              <a:t>, </a:t>
            </a:r>
            <a:r>
              <a:rPr lang="ko-KR" altLang="en-US" sz="2400"/>
              <a:t>제거</a:t>
            </a:r>
            <a:r>
              <a:rPr lang="en-US" altLang="ko-KR" sz="2400"/>
              <a:t>, </a:t>
            </a:r>
            <a:r>
              <a:rPr lang="ko-KR" altLang="en-US" sz="2400"/>
              <a:t>재배치가 가능 </a:t>
            </a:r>
            <a:r>
              <a:rPr lang="en-US" altLang="ko-KR" sz="2400"/>
              <a:t>) </a:t>
            </a:r>
            <a:endParaRPr lang="en-US" altLang="ko-KR" sz="2400"/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200"/>
              <a:t>    </a:t>
            </a:r>
            <a:r>
              <a:rPr lang="ko-KR" altLang="en-US" sz="2200"/>
              <a:t>현재 2만개 이상시 7</a:t>
            </a:r>
            <a:r>
              <a:rPr lang="en-US" altLang="ko-KR" sz="2200"/>
              <a:t>0</a:t>
            </a:r>
            <a:r>
              <a:rPr lang="ko-KR" altLang="en-US" sz="2200"/>
              <a:t>프레임 유지 </a:t>
            </a:r>
            <a:br>
              <a:rPr lang="en-US" altLang="ko-KR" sz="2200"/>
            </a:br>
            <a:br>
              <a:rPr lang="en-US" altLang="ko-KR" sz="2200"/>
            </a:br>
            <a:endParaRPr lang="en-US" altLang="ko-KR" sz="2200"/>
          </a:p>
        </p:txBody>
      </p:sp>
      <p:sp>
        <p:nvSpPr>
          <p:cNvPr id="12" name="자유형 11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26" name="Picture 2" descr="D:\제안서\제안서\cube1.jpg"/>
          <p:cNvPicPr>
            <a:picLocks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9592" y="3791765"/>
            <a:ext cx="2880000" cy="1440000"/>
          </a:xfrm>
          <a:prstGeom prst="rect">
            <a:avLst/>
          </a:prstGeom>
          <a:noFill/>
        </p:spPr>
      </p:pic>
      <p:pic>
        <p:nvPicPr>
          <p:cNvPr id="1030" name="Picture 6" descr="D:\제안서\제안서\cube2.jpg"/>
          <p:cNvPicPr>
            <a:picLocks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01133" y="3071765"/>
            <a:ext cx="2880000" cy="1440000"/>
          </a:xfrm>
          <a:prstGeom prst="rect">
            <a:avLst/>
          </a:prstGeom>
          <a:noFill/>
        </p:spPr>
      </p:pic>
      <p:pic>
        <p:nvPicPr>
          <p:cNvPr id="1031" name="Picture 7" descr="D:\제안서\제안서\cube3.jpg"/>
          <p:cNvPicPr>
            <a:picLocks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101133" y="4644161"/>
            <a:ext cx="2880000" cy="1440000"/>
          </a:xfrm>
          <a:prstGeom prst="rect">
            <a:avLst/>
          </a:prstGeom>
          <a:noFill/>
        </p:spPr>
      </p:pic>
      <p:cxnSp>
        <p:nvCxnSpPr>
          <p:cNvPr id="14" name="구부러진 연결선 13"/>
          <p:cNvCxnSpPr/>
          <p:nvPr/>
        </p:nvCxnSpPr>
        <p:spPr>
          <a:xfrm flipV="1">
            <a:off x="3814858" y="4041068"/>
            <a:ext cx="1116124" cy="6120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>
            <a:off x="3814858" y="4653136"/>
            <a:ext cx="1152128" cy="4680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872" y="3607099"/>
            <a:ext cx="86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0070c0"/>
                </a:solidFill>
              </a:rPr>
              <a:t>제거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8874" y="5231765"/>
            <a:ext cx="1404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rgbClr val="0070c0"/>
                </a:solidFill>
              </a:rPr>
              <a:t>재배치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26F749B-3755-4D77-98D7-9763003ADFC1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제목 1"/>
          <p:cNvSpPr txBox="1"/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  <a:defRPr lang="ko-KR"/>
            </a:pPr>
            <a:endParaRPr lang="en-US" altLang="ko-KR" sz="4324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새굴림"/>
              <a:ea typeface="새굴림"/>
              <a:cs typeface="+mj-cs"/>
            </a:endParaRPr>
          </a:p>
          <a:p>
            <a:pPr>
              <a:lnSpc>
                <a:spcPct val="70000"/>
              </a:lnSpc>
              <a:spcBef>
                <a:spcPct val="0"/>
              </a:spcBef>
              <a:defRPr lang="ko-KR"/>
            </a:pPr>
            <a:r>
              <a:rPr lang="en-US" altLang="ko-KR" sz="4324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  <a:cs typeface="+mj-cs"/>
              </a:rPr>
              <a:t>3.</a:t>
            </a:r>
            <a:r>
              <a:rPr lang="ko-KR" altLang="en-US" sz="4324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  <a:cs typeface="+mj-cs"/>
              </a:rPr>
              <a:t>기술 요소와  중점 연구 분야 </a:t>
            </a:r>
          </a:p>
          <a:p>
            <a:pPr marL="0" lvl="0" indent="0" algn="l" defTabSz="91440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4324" b="1" i="0" kern="1200" spc="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새굴림"/>
              <a:ea typeface="새굴림"/>
              <a:cs typeface="+mj-cs"/>
            </a:endParaRPr>
          </a:p>
        </p:txBody>
      </p:sp>
      <p:cxnSp>
        <p:nvCxnSpPr>
          <p:cNvPr id="12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26F749B-3755-4D77-98D7-9763003ADFC1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23002"/>
              </p:ext>
            </p:extLst>
          </p:nvPr>
        </p:nvGraphicFramePr>
        <p:xfrm>
          <a:off x="863588" y="1457316"/>
          <a:ext cx="7236266" cy="468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/>
                <a:gridCol w="2412268"/>
                <a:gridCol w="2411730"/>
              </a:tblGrid>
              <a:tr h="10298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&lt; </a:t>
                      </a:r>
                      <a:r>
                        <a:rPr lang="ko-KR" altLang="en-US" dirty="0"/>
                        <a:t>클라이언트 </a:t>
                      </a:r>
                      <a:r>
                        <a:rPr lang="en-US" altLang="ko-KR" dirty="0"/>
                        <a:t>&gt;</a:t>
                      </a: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dirty="0"/>
                        <a:t>전재봉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&lt; </a:t>
                      </a:r>
                      <a:r>
                        <a:rPr lang="ko-KR" altLang="en-US"/>
                        <a:t>그래픽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서버 </a:t>
                      </a:r>
                      <a:r>
                        <a:rPr lang="en-US" altLang="ko-KR"/>
                        <a:t>&gt;</a:t>
                      </a: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/>
                        <a:t>정대희</a:t>
                      </a: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&lt; </a:t>
                      </a:r>
                      <a:r>
                        <a:rPr lang="ko-KR" altLang="en-US"/>
                        <a:t>클라이언트 </a:t>
                      </a:r>
                      <a:r>
                        <a:rPr lang="en-US" altLang="ko-KR"/>
                        <a:t>&gt;</a:t>
                      </a: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/>
                        <a:t>이소연</a:t>
                      </a: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6090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</a:rPr>
                        <a:t>지형 제작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</a:rPr>
                        <a:t>( API </a:t>
                      </a:r>
                      <a:r>
                        <a:rPr lang="ko-KR" altLang="en-US" sz="1400">
                          <a:latin typeface="+mn-lt"/>
                        </a:rPr>
                        <a:t>파일 입출력을 이용한 지형 제작 </a:t>
                      </a:r>
                      <a:r>
                        <a:rPr lang="en-US" altLang="ko-KR" sz="1400">
                          <a:latin typeface="+mn-lt"/>
                        </a:rPr>
                        <a:t>) 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 dirty="0"/>
                        <a:t>캐릭터 제작 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( 3DMAX</a:t>
                      </a:r>
                      <a:r>
                        <a:rPr lang="ko-KR" altLang="en-US" sz="1400" dirty="0"/>
                        <a:t>를 </a:t>
                      </a:r>
                      <a:r>
                        <a:rPr lang="ko-KR" altLang="en-US" sz="1400" dirty="0" smtClean="0"/>
                        <a:t>이용한 </a:t>
                      </a:r>
                      <a:r>
                        <a:rPr lang="ko-KR" altLang="en-US" sz="1400" dirty="0"/>
                        <a:t>캐릭터 제작 </a:t>
                      </a:r>
                      <a:r>
                        <a:rPr lang="en-US" altLang="ko-KR" sz="1400" dirty="0"/>
                        <a:t>) 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</a:rPr>
                        <a:t>캐릭터 구현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</a:rPr>
                        <a:t>( FBX </a:t>
                      </a:r>
                      <a:r>
                        <a:rPr lang="ko-KR" altLang="en-US" sz="1400">
                          <a:latin typeface="+mn-lt"/>
                        </a:rPr>
                        <a:t>모델을 로드 </a:t>
                      </a:r>
                      <a:r>
                        <a:rPr lang="en-US" altLang="ko-KR" sz="1400">
                          <a:latin typeface="+mn-lt"/>
                        </a:rPr>
                        <a:t>) 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  <a:tr h="6090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</a:rPr>
                        <a:t>큐브 관리</a:t>
                      </a:r>
                      <a:r>
                        <a:rPr lang="en-US" altLang="ko-KR" sz="1400">
                          <a:latin typeface="+mn-lt"/>
                        </a:rPr>
                        <a:t/>
                      </a:r>
                      <a:br>
                        <a:rPr lang="en-US" altLang="ko-KR" sz="1400">
                          <a:latin typeface="+mn-lt"/>
                        </a:rPr>
                      </a:br>
                      <a:r>
                        <a:rPr lang="en-US" altLang="ko-KR" sz="1400">
                          <a:latin typeface="+mn-lt"/>
                        </a:rPr>
                        <a:t>( QuarTree</a:t>
                      </a:r>
                      <a:r>
                        <a:rPr lang="ko-KR" altLang="en-US" sz="1400">
                          <a:latin typeface="+mn-lt"/>
                        </a:rPr>
                        <a:t>를 이용한 큐브 객체 관리 </a:t>
                      </a:r>
                      <a:r>
                        <a:rPr lang="en-US" altLang="ko-KR" sz="1400">
                          <a:latin typeface="+mn-lt"/>
                        </a:rPr>
                        <a:t>)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큐브형 캐릭터 디자인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( </a:t>
                      </a:r>
                      <a:r>
                        <a:rPr lang="ko-KR" altLang="en-US" sz="1400"/>
                        <a:t>큐브형태로 이루어진 디자인 작업 진행 </a:t>
                      </a:r>
                      <a:r>
                        <a:rPr lang="en-US" altLang="ko-KR" sz="1400"/>
                        <a:t>) 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>
                          <a:latin typeface="+mn-lt"/>
                        </a:rPr>
                        <a:t>캐릭터 애니메이션 구현</a:t>
                      </a: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400">
                          <a:latin typeface="+mn-lt"/>
                        </a:rPr>
                        <a:t>( FBX</a:t>
                      </a:r>
                      <a:r>
                        <a:rPr lang="ko-KR" altLang="en-US" sz="1400">
                          <a:latin typeface="+mn-lt"/>
                        </a:rPr>
                        <a:t>를 이용한 구현 </a:t>
                      </a:r>
                      <a:r>
                        <a:rPr lang="en-US" altLang="ko-KR" sz="1400">
                          <a:latin typeface="+mn-lt"/>
                        </a:rPr>
                        <a:t>)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  <a:tr h="6090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</a:rPr>
                        <a:t>이펙트 구현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</a:rPr>
                        <a:t>( </a:t>
                      </a:r>
                      <a:r>
                        <a:rPr lang="ko-KR" altLang="en-US" sz="1400">
                          <a:latin typeface="+mn-lt"/>
                        </a:rPr>
                        <a:t>픽킹 위치에 이펙트 구현 </a:t>
                      </a:r>
                      <a:r>
                        <a:rPr lang="en-US" altLang="ko-KR" sz="1400">
                          <a:latin typeface="+mn-lt"/>
                        </a:rPr>
                        <a:t>) 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스카이맵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지형 디자인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( </a:t>
                      </a:r>
                      <a:r>
                        <a:rPr lang="ko-KR" altLang="en-US" sz="1400"/>
                        <a:t>사용되는 텍스처 제작 및 적용 </a:t>
                      </a:r>
                      <a:r>
                        <a:rPr lang="en-US" altLang="ko-KR" sz="1400"/>
                        <a:t>) 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>
                          <a:latin typeface="+mn-lt"/>
                        </a:rPr>
                        <a:t>절두체 컬링 </a:t>
                      </a: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400">
                          <a:latin typeface="+mn-lt"/>
                        </a:rPr>
                        <a:t>( </a:t>
                      </a:r>
                      <a:r>
                        <a:rPr lang="ko-KR" altLang="en-US" sz="1400">
                          <a:latin typeface="+mn-lt"/>
                        </a:rPr>
                        <a:t>프러스텀 컬링 </a:t>
                      </a:r>
                      <a:r>
                        <a:rPr lang="en-US" altLang="ko-KR" sz="1400">
                          <a:latin typeface="+mn-lt"/>
                        </a:rPr>
                        <a:t>) 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  <a:tr h="62105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</a:rPr>
                        <a:t>인스턴싱 관리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</a:rPr>
                        <a:t>( </a:t>
                      </a:r>
                      <a:r>
                        <a:rPr lang="ko-KR" altLang="en-US" sz="1400">
                          <a:latin typeface="+mn-lt"/>
                        </a:rPr>
                        <a:t>큐브 인스턴싱 관리 </a:t>
                      </a:r>
                      <a:r>
                        <a:rPr lang="en-US" altLang="ko-KR" sz="1400">
                          <a:latin typeface="+mn-lt"/>
                        </a:rPr>
                        <a:t>)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IOCP</a:t>
                      </a:r>
                      <a:r>
                        <a:rPr lang="ko-KR" altLang="en-US" sz="1400"/>
                        <a:t> 서버 구축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( </a:t>
                      </a:r>
                      <a:r>
                        <a:rPr lang="ko-KR" altLang="en-US" sz="1400"/>
                        <a:t>윈소켓 서버를 </a:t>
                      </a:r>
                      <a:r>
                        <a:rPr lang="en-US" altLang="ko-KR" sz="1400"/>
                        <a:t>IOCP</a:t>
                      </a:r>
                      <a:r>
                        <a:rPr lang="ko-KR" altLang="en-US" sz="1400"/>
                        <a:t>로 전환 작업 진행 </a:t>
                      </a:r>
                      <a:r>
                        <a:rPr lang="en-US" altLang="ko-KR" sz="1400"/>
                        <a:t>) 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>
                          <a:latin typeface="+mn-lt"/>
                        </a:rPr>
                        <a:t>충돌처리</a:t>
                      </a: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400">
                          <a:latin typeface="+mn-lt"/>
                        </a:rPr>
                        <a:t>(Ray</a:t>
                      </a:r>
                      <a:r>
                        <a:rPr lang="ko-KR" altLang="en-US" sz="1400">
                          <a:latin typeface="+mn-lt"/>
                        </a:rPr>
                        <a:t>와 충돌박스를 이용한 충돌체크 </a:t>
                      </a:r>
                      <a:r>
                        <a:rPr lang="en-US" altLang="ko-KR" sz="1400">
                          <a:latin typeface="+mn-lt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  <a:tr h="62105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</a:rPr>
                        <a:t>큐브 제어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</a:rPr>
                        <a:t>( QuadTree </a:t>
                      </a:r>
                      <a:r>
                        <a:rPr lang="ko-KR" altLang="en-US" sz="1400">
                          <a:latin typeface="+mn-lt"/>
                        </a:rPr>
                        <a:t>검색을 이용한 큐브 제어 </a:t>
                      </a:r>
                      <a:r>
                        <a:rPr lang="en-US" altLang="ko-KR" sz="1400">
                          <a:latin typeface="+mn-lt"/>
                        </a:rPr>
                        <a:t>) 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로비 및 게임 서버 제작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/>
                        <a:t>( </a:t>
                      </a:r>
                      <a:r>
                        <a:rPr lang="ko-KR" altLang="en-US" sz="1400"/>
                        <a:t>윈소켓 서버를 </a:t>
                      </a:r>
                      <a:r>
                        <a:rPr lang="en-US" altLang="ko-KR" sz="1400"/>
                        <a:t>IOCP</a:t>
                      </a:r>
                      <a:r>
                        <a:rPr lang="ko-KR" altLang="en-US" sz="1400"/>
                        <a:t>로 전환 작업 진행 </a:t>
                      </a:r>
                      <a:r>
                        <a:rPr lang="en-US" altLang="ko-KR" sz="1400"/>
                        <a:t>) 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400" b="0" i="0" kern="1200" spc="5">
                          <a:solidFill>
                            <a:prstClr val="black"/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FPS</a:t>
                      </a:r>
                      <a:r>
                        <a:rPr lang="ko-KR" altLang="en-US" sz="1400" b="0" i="0" kern="1200" spc="5">
                          <a:solidFill>
                            <a:prstClr val="black"/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기본 작업</a:t>
                      </a:r>
                    </a:p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400" b="0" i="0" kern="1200" spc="5">
                          <a:solidFill>
                            <a:prstClr val="black"/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400" b="0" i="0" kern="1200" spc="5">
                          <a:solidFill>
                            <a:prstClr val="black"/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사격</a:t>
                      </a:r>
                      <a:r>
                        <a:rPr lang="en-US" altLang="ko-KR" sz="1400" b="0" i="0" kern="1200" spc="5">
                          <a:solidFill>
                            <a:prstClr val="black"/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spc="5">
                          <a:solidFill>
                            <a:prstClr val="black"/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이동등 기본 </a:t>
                      </a:r>
                      <a:r>
                        <a:rPr lang="en-US" altLang="ko-KR" sz="1400" b="0" i="0" kern="1200" spc="5">
                          <a:solidFill>
                            <a:prstClr val="black"/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FPS</a:t>
                      </a:r>
                      <a:r>
                        <a:rPr lang="ko-KR" altLang="en-US" sz="1400" b="0" i="0" kern="1200" spc="5">
                          <a:solidFill>
                            <a:prstClr val="black"/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요소 적용 </a:t>
                      </a:r>
                      <a:r>
                        <a:rPr lang="en-US" altLang="ko-KR" sz="1400" b="0" i="0" kern="1200" spc="5">
                          <a:solidFill>
                            <a:prstClr val="black"/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4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제목 1"/>
          <p:cNvSpPr txBox="1"/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  <a:defRPr lang="ko-KR"/>
            </a:pPr>
            <a:endParaRPr lang="en-US" altLang="ko-KR" sz="4324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새굴림"/>
              <a:ea typeface="새굴림"/>
              <a:cs typeface="+mj-cs"/>
            </a:endParaRPr>
          </a:p>
          <a:p>
            <a:pPr>
              <a:lnSpc>
                <a:spcPct val="70000"/>
              </a:lnSpc>
              <a:spcBef>
                <a:spcPct val="0"/>
              </a:spcBef>
              <a:defRPr lang="ko-KR"/>
            </a:pPr>
            <a:r>
              <a:rPr lang="en-US" altLang="ko-KR" sz="4324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  <a:cs typeface="+mj-cs"/>
              </a:rPr>
              <a:t>4. </a:t>
            </a:r>
            <a:r>
              <a:rPr lang="ko-KR" altLang="en-US" sz="4324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  <a:cs typeface="+mj-cs"/>
              </a:rPr>
              <a:t>문제점 및 보완책</a:t>
            </a:r>
          </a:p>
          <a:p>
            <a:pPr marL="0" lvl="0" indent="0" algn="l" defTabSz="914400" eaLnBrk="1" latin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4324" b="1" i="0" kern="1200" spc="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새굴림"/>
              <a:ea typeface="새굴림"/>
              <a:cs typeface="+mj-cs"/>
            </a:endParaRPr>
          </a:p>
        </p:txBody>
      </p:sp>
      <p:cxnSp>
        <p:nvCxnSpPr>
          <p:cNvPr id="12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26F749B-3755-4D77-98D7-9763003ADFC1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30832"/>
              </p:ext>
            </p:extLst>
          </p:nvPr>
        </p:nvGraphicFramePr>
        <p:xfrm>
          <a:off x="251520" y="1331641"/>
          <a:ext cx="8790010" cy="483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6080"/>
                <a:gridCol w="2935605"/>
              </a:tblGrid>
              <a:tr h="47404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/>
                        <a:t>목록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문제점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보완책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2872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/>
                    </a:p>
                    <a:p>
                      <a:pPr algn="ctr" latinLnBrk="1">
                        <a:defRPr lang="ko-KR" altLang="en-US"/>
                      </a:pPr>
                      <a:endParaRPr lang="en-US" altLang="ko-KR" sz="160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큐브 관련 이슈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  <a:defRPr lang="ko-KR" altLang="en-US"/>
                      </a:pPr>
                      <a:endParaRPr lang="en-US" altLang="ko-KR" sz="1600"/>
                    </a:p>
                    <a:p>
                      <a:pPr marL="0" indent="0" algn="ctr" latinLnBrk="1">
                        <a:buNone/>
                        <a:defRPr lang="ko-KR" altLang="en-US"/>
                      </a:pPr>
                      <a:r>
                        <a:rPr lang="en-US" altLang="ko-KR" sz="1600"/>
                        <a:t>QuadTree</a:t>
                      </a:r>
                      <a:r>
                        <a:rPr lang="ko-KR" altLang="en-US" sz="1600"/>
                        <a:t>와 큐브 </a:t>
                      </a:r>
                    </a:p>
                    <a:p>
                      <a:pPr marL="0" indent="0" algn="ctr" latinLnBrk="1">
                        <a:buNone/>
                        <a:defRPr lang="ko-KR" altLang="en-US"/>
                      </a:pPr>
                      <a:r>
                        <a:rPr lang="ko-KR" altLang="en-US" sz="1600"/>
                        <a:t>동기화 문제 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자식 노드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데이터 값 삽입</a:t>
                      </a:r>
                      <a:r>
                        <a:rPr lang="en-US" altLang="ko-KR" sz="1600"/>
                        <a:t>,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큐브와 데이터를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통합 할 예정</a:t>
                      </a:r>
                    </a:p>
                  </a:txBody>
                  <a:tcPr/>
                </a:tc>
              </a:tr>
              <a:tr h="170419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 dirty="0"/>
                    </a:p>
                    <a:p>
                      <a:pPr algn="ctr" latinLnBrk="1">
                        <a:defRPr lang="ko-KR" altLang="en-US"/>
                      </a:pPr>
                      <a:endParaRPr lang="en-US" altLang="ko-KR" sz="1600" dirty="0" smtClean="0"/>
                    </a:p>
                    <a:p>
                      <a:pPr algn="ctr" latinLnBrk="1">
                        <a:defRPr lang="ko-KR" altLang="en-US"/>
                      </a:pPr>
                      <a:endParaRPr lang="en-US" altLang="ko-KR" sz="1600" dirty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/>
                        <a:t>클라이언트 이슈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  <a:defRPr lang="ko-KR" altLang="en-US"/>
                      </a:pPr>
                      <a:endParaRPr lang="en-US" altLang="ko-KR" sz="160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애니메이션 이슈로 속도가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늦어 </a:t>
                      </a:r>
                      <a:r>
                        <a:rPr lang="en-US" altLang="ko-KR" sz="1600"/>
                        <a:t>UI </a:t>
                      </a:r>
                      <a:r>
                        <a:rPr lang="ko-KR" altLang="en-US" sz="1600"/>
                        <a:t>작업이 늦춰짐</a:t>
                      </a:r>
                      <a:endParaRPr lang="en-US" altLang="ko-KR" sz="1600"/>
                    </a:p>
                    <a:p>
                      <a:pPr marL="0" indent="0" algn="ctr" latinLnBrk="1">
                        <a:buNone/>
                        <a:defRPr lang="ko-KR" altLang="en-US"/>
                      </a:pPr>
                      <a:endParaRPr lang="en-US" altLang="ko-KR" sz="1600"/>
                    </a:p>
                    <a:p>
                      <a:pPr marL="0" indent="0" algn="ctr" latinLnBrk="1">
                        <a:buNone/>
                        <a:defRPr lang="ko-KR" altLang="en-US"/>
                      </a:pPr>
                      <a:r>
                        <a:rPr lang="ko-KR" altLang="en-US" sz="1600"/>
                        <a:t>충돌 처리 문제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/>
                    </a:p>
                    <a:p>
                      <a:pPr algn="ctr" latinLnBrk="1">
                        <a:defRPr lang="ko-KR" altLang="en-US"/>
                      </a:pPr>
                      <a:endParaRPr lang="ko-KR" altLang="en-US" sz="160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충돌체크 정밀성 확보를 위해 보정 작업</a:t>
                      </a:r>
                    </a:p>
                  </a:txBody>
                  <a:tcPr/>
                </a:tc>
              </a:tr>
              <a:tr h="137158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/>
                    </a:p>
                    <a:p>
                      <a:pPr algn="ctr" latinLnBrk="1">
                        <a:defRPr lang="ko-KR" altLang="en-US"/>
                      </a:pPr>
                      <a:endParaRPr lang="en-US" altLang="ko-KR" sz="160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서버 이슈 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smtClean="0"/>
                        <a:t>그래픽 </a:t>
                      </a:r>
                      <a:r>
                        <a:rPr lang="ko-KR" altLang="en-US" sz="1600" dirty="0"/>
                        <a:t>작업 이슈로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smtClean="0"/>
                        <a:t>게임서버 구축 및 연결 지연</a:t>
                      </a:r>
                      <a:endParaRPr lang="en-US" altLang="ko-KR" sz="1600" dirty="0"/>
                    </a:p>
                    <a:p>
                      <a:pPr marL="0" indent="0" algn="ctr" latinLnBrk="1">
                        <a:buNone/>
                        <a:defRPr lang="ko-KR" altLang="en-US"/>
                      </a:pPr>
                      <a:r>
                        <a:rPr lang="ko-KR" altLang="en-US" sz="1600" dirty="0"/>
                        <a:t>클라이언트와의 </a:t>
                      </a:r>
                    </a:p>
                    <a:p>
                      <a:pPr marL="0" indent="0" algn="ctr" latinLnBrk="1">
                        <a:buNone/>
                        <a:defRPr lang="ko-KR" altLang="en-US"/>
                      </a:pPr>
                      <a:r>
                        <a:rPr lang="ko-KR" altLang="en-US" sz="1600" dirty="0"/>
                        <a:t>동기화 작업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/>
                    </a:p>
                    <a:p>
                      <a:pPr algn="ctr" latinLnBrk="1">
                        <a:defRPr lang="ko-KR" altLang="en-US"/>
                      </a:pPr>
                      <a:endParaRPr lang="en-US" altLang="ko-KR" sz="1600" dirty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/>
                        <a:t>남은 기간 동기화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/>
                        <a:t>작업 진행 예정 </a:t>
                      </a:r>
                      <a:endParaRPr lang="en-US" altLang="ko-K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제목 1"/>
          <p:cNvSpPr txBox="1"/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  <a:cs typeface="+mj-cs"/>
              </a:rPr>
              <a:t>5. 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  <a:cs typeface="+mj-cs"/>
              </a:rPr>
              <a:t>개발 일정 및 역할 분담</a:t>
            </a:r>
            <a:endParaRPr lang="ko-KR" altLang="en-US" sz="4400" b="1" i="0" kern="1200" spc="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새굴림"/>
              <a:ea typeface="새굴림"/>
              <a:cs typeface="+mj-cs"/>
            </a:endParaRPr>
          </a:p>
        </p:txBody>
      </p:sp>
      <p:cxnSp>
        <p:nvCxnSpPr>
          <p:cNvPr id="18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49608" y="4431392"/>
          <a:ext cx="87849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/>
                <a:gridCol w="1098122"/>
                <a:gridCol w="1098122"/>
                <a:gridCol w="1098122"/>
                <a:gridCol w="1098122"/>
                <a:gridCol w="1098122"/>
                <a:gridCol w="1098122"/>
                <a:gridCol w="1098122"/>
              </a:tblGrid>
              <a:tr h="14973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79512" y="2204864"/>
            <a:ext cx="21602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35696" y="2484299"/>
            <a:ext cx="266429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19872" y="2772331"/>
            <a:ext cx="4320480" cy="1440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80112" y="3060363"/>
            <a:ext cx="2160240" cy="1440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9512" y="1773977"/>
            <a:ext cx="2016224" cy="262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프레임 워크 제작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062009"/>
            <a:ext cx="20162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게임 사이클 구현 및</a:t>
            </a:r>
          </a:p>
          <a:p>
            <a:pPr algn="ctr">
              <a:defRPr lang="ko-KR" altLang="en-US"/>
            </a:pPr>
            <a:r>
              <a:rPr lang="ko-KR" altLang="en-US" sz="1100"/>
              <a:t> 애니메이션 적용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88024" y="2350041"/>
            <a:ext cx="2016224" cy="419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지형 제작</a:t>
            </a:r>
            <a:r>
              <a:rPr lang="en-US" altLang="ko-KR" sz="1100"/>
              <a:t>, </a:t>
            </a:r>
            <a:r>
              <a:rPr lang="ko-KR" altLang="en-US" sz="1100"/>
              <a:t>큐브 관리 및 </a:t>
            </a:r>
          </a:p>
          <a:p>
            <a:pPr algn="ctr">
              <a:defRPr lang="ko-KR" altLang="en-US"/>
            </a:pPr>
            <a:r>
              <a:rPr lang="ko-KR" altLang="en-US" sz="1100"/>
              <a:t>기타 컨텐츠 구현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80312" y="2996952"/>
            <a:ext cx="2016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이펙트 </a:t>
            </a:r>
            <a:r>
              <a:rPr lang="en-US" altLang="ko-KR" sz="1100"/>
              <a:t>, </a:t>
            </a:r>
            <a:r>
              <a:rPr lang="ko-KR" altLang="en-US" sz="1100"/>
              <a:t>조명 구현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90368" y="1331641"/>
            <a:ext cx="2016224" cy="1296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10448" y="1348860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전재봉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081347" y="1479407"/>
            <a:ext cx="720080" cy="1440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081347" y="1787446"/>
            <a:ext cx="720080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081347" y="2074897"/>
            <a:ext cx="720080" cy="144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711090" y="1674788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정대희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11090" y="1992592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이소연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730811" y="3305598"/>
            <a:ext cx="2160240" cy="1440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778113" y="3449614"/>
            <a:ext cx="2016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유지 보수 및 디버깅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79512" y="4869160"/>
            <a:ext cx="10502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5013176"/>
            <a:ext cx="10502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캐릭터</a:t>
            </a:r>
            <a:r>
              <a:rPr lang="en-US" altLang="ko-KR" sz="1100"/>
              <a:t>, </a:t>
            </a:r>
            <a:r>
              <a:rPr lang="ko-KR" altLang="en-US" sz="1100"/>
              <a:t>무기 디자인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1504" y="5229200"/>
            <a:ext cx="10502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01504" y="5373216"/>
            <a:ext cx="1050216" cy="41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애니메이션 제작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793592" y="5013176"/>
            <a:ext cx="16982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979712" y="5157192"/>
            <a:ext cx="1410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서버 기초 제작 및</a:t>
            </a:r>
          </a:p>
          <a:p>
            <a:pPr algn="ctr">
              <a:defRPr lang="ko-KR" altLang="en-US"/>
            </a:pPr>
            <a:r>
              <a:rPr lang="ko-KR" altLang="en-US" sz="1100"/>
              <a:t>서버간 연결 구현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91880" y="5287560"/>
            <a:ext cx="16982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593792" y="5445224"/>
            <a:ext cx="1410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로비 </a:t>
            </a:r>
            <a:r>
              <a:rPr lang="ko-KR" altLang="en-US" sz="1100" dirty="0"/>
              <a:t>서버 완성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896036" y="5517232"/>
            <a:ext cx="2412268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190061" y="5674022"/>
            <a:ext cx="20772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dirty="0" smtClean="0"/>
              <a:t>게임 </a:t>
            </a:r>
            <a:r>
              <a:rPr lang="ko-KR" altLang="en-US" sz="1100" dirty="0"/>
              <a:t>서버 </a:t>
            </a:r>
            <a:r>
              <a:rPr lang="ko-KR" altLang="en-US" sz="1100" dirty="0" smtClean="0"/>
              <a:t>구축 및 클라 연결</a:t>
            </a:r>
            <a:endParaRPr lang="ko-KR" altLang="en-US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7236296" y="5733256"/>
            <a:ext cx="1698288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380312" y="5877272"/>
            <a:ext cx="1410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서버 통신 유지보수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79512" y="3212976"/>
            <a:ext cx="213033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2782089"/>
            <a:ext cx="2016224" cy="254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프레임 워크 제작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290572" y="3429000"/>
            <a:ext cx="213033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403648" y="3574177"/>
            <a:ext cx="20162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캐릭터</a:t>
            </a:r>
            <a:r>
              <a:rPr lang="en-US" altLang="ko-KR" sz="1100"/>
              <a:t>, </a:t>
            </a:r>
            <a:r>
              <a:rPr lang="ko-KR" altLang="en-US" sz="1100"/>
              <a:t>무기 구현</a:t>
            </a:r>
          </a:p>
          <a:p>
            <a:pPr algn="ctr">
              <a:defRPr lang="ko-KR" altLang="en-US"/>
            </a:pPr>
            <a:r>
              <a:rPr lang="ko-KR" altLang="en-US" sz="1100"/>
              <a:t>캐릭터 애니메이션 구현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449775" y="3645024"/>
            <a:ext cx="3251132" cy="1440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491880" y="3383414"/>
            <a:ext cx="3168352" cy="26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충돌처리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601904" y="3861048"/>
            <a:ext cx="2130336" cy="144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84683" y="4017838"/>
            <a:ext cx="2016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/>
              <a:t>UI </a:t>
            </a:r>
            <a:r>
              <a:rPr lang="ko-KR" altLang="en-US" sz="1100"/>
              <a:t>구현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62144" y="4077072"/>
            <a:ext cx="2130336" cy="144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804248" y="4175502"/>
            <a:ext cx="2016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유지 보수 및 디버깅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26F749B-3755-4D77-98D7-9763003ADFC1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449775" y="2782089"/>
            <a:ext cx="2179447" cy="13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449775" y="3645024"/>
            <a:ext cx="1740285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121658" y="2336902"/>
            <a:ext cx="61869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225" y="2239633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완료 현황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/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  <a:cs typeface="+mj-cs"/>
              </a:rPr>
              <a:t>5. 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새굴림"/>
                <a:ea typeface="새굴림"/>
                <a:cs typeface="+mj-cs"/>
              </a:rPr>
              <a:t>개발 일정 및 역할 분담</a:t>
            </a:r>
            <a:endParaRPr lang="ko-KR" altLang="en-US" sz="4400" b="1" i="0" kern="1200" spc="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새굴림"/>
              <a:ea typeface="새굴림"/>
              <a:cs typeface="+mj-cs"/>
            </a:endParaRPr>
          </a:p>
        </p:txBody>
      </p:sp>
      <p:cxnSp>
        <p:nvCxnSpPr>
          <p:cNvPr id="18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49608" y="4431392"/>
          <a:ext cx="87849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14973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08237" y="2277451"/>
            <a:ext cx="4393667" cy="14343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8237" y="1883379"/>
            <a:ext cx="4320480" cy="1440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1433240"/>
            <a:ext cx="2559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큐브 관리 및 기타 컨텐츠 구현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90368" y="1479407"/>
            <a:ext cx="2016224" cy="1013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10448" y="1479407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전재봉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081347" y="1609954"/>
            <a:ext cx="720080" cy="1440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081347" y="1917993"/>
            <a:ext cx="720080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081347" y="2205444"/>
            <a:ext cx="720080" cy="144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711090" y="1805335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정대희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11090" y="2123139"/>
            <a:ext cx="1296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/>
              <a:t>이소연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491880" y="2636912"/>
            <a:ext cx="5425929" cy="1440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34846" y="2780928"/>
            <a:ext cx="2016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유지 보수 및 디버깅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79511" y="5085184"/>
            <a:ext cx="4349205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79512" y="3212976"/>
            <a:ext cx="4392488" cy="144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E26F749B-3755-4D77-98D7-9763003ADFC1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  <p:sp>
        <p:nvSpPr>
          <p:cNvPr id="63" name="TextBox 54"/>
          <p:cNvSpPr txBox="1"/>
          <p:nvPr/>
        </p:nvSpPr>
        <p:spPr>
          <a:xfrm>
            <a:off x="791580" y="2950220"/>
            <a:ext cx="3168352" cy="26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충돌처리</a:t>
            </a:r>
          </a:p>
        </p:txBody>
      </p:sp>
      <p:sp>
        <p:nvSpPr>
          <p:cNvPr id="64" name="직사각형 55"/>
          <p:cNvSpPr/>
          <p:nvPr/>
        </p:nvSpPr>
        <p:spPr>
          <a:xfrm>
            <a:off x="179512" y="3681028"/>
            <a:ext cx="4392488" cy="144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TextBox 56"/>
          <p:cNvSpPr txBox="1"/>
          <p:nvPr/>
        </p:nvSpPr>
        <p:spPr>
          <a:xfrm>
            <a:off x="1367644" y="3429000"/>
            <a:ext cx="2016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00" dirty="0"/>
              <a:t>UI </a:t>
            </a:r>
            <a:r>
              <a:rPr lang="ko-KR" altLang="en-US" sz="1100" dirty="0"/>
              <a:t>구현</a:t>
            </a:r>
          </a:p>
        </p:txBody>
      </p:sp>
      <p:sp>
        <p:nvSpPr>
          <p:cNvPr id="66" name="직사각형 57"/>
          <p:cNvSpPr/>
          <p:nvPr/>
        </p:nvSpPr>
        <p:spPr>
          <a:xfrm>
            <a:off x="4572000" y="4005064"/>
            <a:ext cx="4320480" cy="14401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TextBox 58"/>
          <p:cNvSpPr txBox="1"/>
          <p:nvPr/>
        </p:nvSpPr>
        <p:spPr>
          <a:xfrm>
            <a:off x="4572000" y="4175502"/>
            <a:ext cx="4248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유지 보수 및 디버깅</a:t>
            </a:r>
          </a:p>
        </p:txBody>
      </p:sp>
      <p:sp>
        <p:nvSpPr>
          <p:cNvPr id="29" name="TextBox 56"/>
          <p:cNvSpPr txBox="1"/>
          <p:nvPr/>
        </p:nvSpPr>
        <p:spPr>
          <a:xfrm>
            <a:off x="530027" y="4869160"/>
            <a:ext cx="36364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dirty="0" smtClean="0"/>
              <a:t>게임서버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구현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서버와 클라이언트 연결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4543275" y="5553236"/>
            <a:ext cx="4349205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TextBox 56"/>
          <p:cNvSpPr txBox="1"/>
          <p:nvPr/>
        </p:nvSpPr>
        <p:spPr>
          <a:xfrm>
            <a:off x="5731408" y="5337212"/>
            <a:ext cx="2016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dirty="0" smtClean="0"/>
              <a:t>유지 보수 및 디버깅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815916" y="2176856"/>
            <a:ext cx="2559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dirty="0" smtClean="0"/>
              <a:t>서버 연동 작업</a:t>
            </a:r>
            <a:endParaRPr lang="en-US" altLang="ko-KR" sz="1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577</ep:Words>
  <ep:PresentationFormat>화면 슬라이드 쇼(4:3)</ep:PresentationFormat>
  <ep:Paragraphs>181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Cube Master</vt:lpstr>
      <vt:lpstr>INDEX</vt:lpstr>
      <vt:lpstr>PowerPoint 프레젠테이션</vt:lpstr>
      <vt:lpstr>PowerPoint 프레젠테이션</vt:lpstr>
      <vt:lpstr>슬라이드 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2014-09-30T17:09:32.000</dcterms:created>
  <dc:creator>apple</dc:creator>
  <cp:lastModifiedBy>seruna</cp:lastModifiedBy>
  <dcterms:modified xsi:type="dcterms:W3CDTF">2015-05-18T07:30:40.072</dcterms:modified>
  <cp:revision>80</cp:revision>
  <dc:title>FLOWERPIG</dc:title>
</cp:coreProperties>
</file>