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9"/>
  </p:notesMasterIdLst>
  <p:sldIdLst>
    <p:sldId id="256" r:id="rId2"/>
    <p:sldId id="257" r:id="rId3"/>
    <p:sldId id="258" r:id="rId4"/>
    <p:sldId id="285" r:id="rId5"/>
    <p:sldId id="259" r:id="rId6"/>
    <p:sldId id="260" r:id="rId7"/>
    <p:sldId id="286" r:id="rId8"/>
    <p:sldId id="275" r:id="rId9"/>
    <p:sldId id="287" r:id="rId10"/>
    <p:sldId id="263" r:id="rId11"/>
    <p:sldId id="289" r:id="rId12"/>
    <p:sldId id="266" r:id="rId13"/>
    <p:sldId id="267" r:id="rId14"/>
    <p:sldId id="288" r:id="rId15"/>
    <p:sldId id="268" r:id="rId16"/>
    <p:sldId id="283" r:id="rId17"/>
    <p:sldId id="284" r:id="rId18"/>
    <p:sldId id="277" r:id="rId19"/>
    <p:sldId id="278" r:id="rId20"/>
    <p:sldId id="269" r:id="rId21"/>
    <p:sldId id="273" r:id="rId22"/>
    <p:sldId id="270" r:id="rId23"/>
    <p:sldId id="271" r:id="rId24"/>
    <p:sldId id="279" r:id="rId25"/>
    <p:sldId id="276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6144A-E0BF-40CE-84E8-DBC359511C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B83813-AF98-46B0-9F00-B9BB2BEFEE5E}">
      <dgm:prSet/>
      <dgm:spPr/>
      <dgm:t>
        <a:bodyPr/>
        <a:lstStyle/>
        <a:p>
          <a:r>
            <a:rPr lang="en-US" baseline="0" dirty="0"/>
            <a:t>Motivation</a:t>
          </a:r>
          <a:endParaRPr lang="en-US" dirty="0"/>
        </a:p>
      </dgm:t>
    </dgm:pt>
    <dgm:pt modelId="{F60F8D67-EBD1-435C-A929-BC1BE1EFDDF1}" type="parTrans" cxnId="{50436D6A-EC63-4191-B10B-D6466C02C026}">
      <dgm:prSet/>
      <dgm:spPr/>
      <dgm:t>
        <a:bodyPr/>
        <a:lstStyle/>
        <a:p>
          <a:endParaRPr lang="en-US"/>
        </a:p>
      </dgm:t>
    </dgm:pt>
    <dgm:pt modelId="{25DABF25-9CB2-4051-ABE3-19183BA3B080}" type="sibTrans" cxnId="{50436D6A-EC63-4191-B10B-D6466C02C026}">
      <dgm:prSet/>
      <dgm:spPr/>
      <dgm:t>
        <a:bodyPr/>
        <a:lstStyle/>
        <a:p>
          <a:endParaRPr lang="en-US"/>
        </a:p>
      </dgm:t>
    </dgm:pt>
    <dgm:pt modelId="{74D99013-8702-409D-8D09-9EFF302877BB}">
      <dgm:prSet/>
      <dgm:spPr/>
      <dgm:t>
        <a:bodyPr/>
        <a:lstStyle/>
        <a:p>
          <a:r>
            <a:rPr lang="en-US" baseline="0" dirty="0"/>
            <a:t>Related work</a:t>
          </a:r>
          <a:endParaRPr lang="en-US" dirty="0"/>
        </a:p>
      </dgm:t>
    </dgm:pt>
    <dgm:pt modelId="{E90BEC86-9E88-4AA3-A270-1DAC7FC8D7C5}" type="parTrans" cxnId="{541CFB99-F518-4D15-AF6A-BB9DFE6502B4}">
      <dgm:prSet/>
      <dgm:spPr/>
      <dgm:t>
        <a:bodyPr/>
        <a:lstStyle/>
        <a:p>
          <a:endParaRPr lang="en-US"/>
        </a:p>
      </dgm:t>
    </dgm:pt>
    <dgm:pt modelId="{E20563B5-5F69-45AE-8FC7-D766BB289386}" type="sibTrans" cxnId="{541CFB99-F518-4D15-AF6A-BB9DFE6502B4}">
      <dgm:prSet/>
      <dgm:spPr/>
      <dgm:t>
        <a:bodyPr/>
        <a:lstStyle/>
        <a:p>
          <a:endParaRPr lang="en-US"/>
        </a:p>
      </dgm:t>
    </dgm:pt>
    <dgm:pt modelId="{EBE1206B-015B-416D-90D3-E56E9AE5CCB5}">
      <dgm:prSet/>
      <dgm:spPr/>
      <dgm:t>
        <a:bodyPr/>
        <a:lstStyle/>
        <a:p>
          <a:r>
            <a:rPr lang="en-US" baseline="0"/>
            <a:t>Models</a:t>
          </a:r>
          <a:endParaRPr lang="en-US"/>
        </a:p>
      </dgm:t>
    </dgm:pt>
    <dgm:pt modelId="{D03565A6-9BF2-4668-B021-93F5B97D0326}" type="parTrans" cxnId="{043D077C-2657-4D2A-BD3B-A8EB164E8B56}">
      <dgm:prSet/>
      <dgm:spPr/>
      <dgm:t>
        <a:bodyPr/>
        <a:lstStyle/>
        <a:p>
          <a:endParaRPr lang="en-US"/>
        </a:p>
      </dgm:t>
    </dgm:pt>
    <dgm:pt modelId="{1B8B7777-D18F-484E-AE3A-393A97B5644A}" type="sibTrans" cxnId="{043D077C-2657-4D2A-BD3B-A8EB164E8B56}">
      <dgm:prSet/>
      <dgm:spPr/>
      <dgm:t>
        <a:bodyPr/>
        <a:lstStyle/>
        <a:p>
          <a:endParaRPr lang="en-US"/>
        </a:p>
      </dgm:t>
    </dgm:pt>
    <dgm:pt modelId="{DC938AD2-974C-45D3-969C-3A5C09D406A1}">
      <dgm:prSet/>
      <dgm:spPr/>
      <dgm:t>
        <a:bodyPr/>
        <a:lstStyle/>
        <a:p>
          <a:r>
            <a:rPr lang="en-US" baseline="0" dirty="0"/>
            <a:t>Experiments</a:t>
          </a:r>
          <a:endParaRPr lang="en-US" dirty="0"/>
        </a:p>
      </dgm:t>
    </dgm:pt>
    <dgm:pt modelId="{6D3E8D0F-9586-426A-8DB9-D52C4B973C50}" type="parTrans" cxnId="{0407D08B-C6BB-4D26-86F0-7168D1360CBC}">
      <dgm:prSet/>
      <dgm:spPr/>
      <dgm:t>
        <a:bodyPr/>
        <a:lstStyle/>
        <a:p>
          <a:endParaRPr lang="en-US"/>
        </a:p>
      </dgm:t>
    </dgm:pt>
    <dgm:pt modelId="{83262B36-2657-4114-827A-873437AFE2A2}" type="sibTrans" cxnId="{0407D08B-C6BB-4D26-86F0-7168D1360CBC}">
      <dgm:prSet/>
      <dgm:spPr/>
      <dgm:t>
        <a:bodyPr/>
        <a:lstStyle/>
        <a:p>
          <a:endParaRPr lang="en-US"/>
        </a:p>
      </dgm:t>
    </dgm:pt>
    <dgm:pt modelId="{3455DCBE-3A8E-4DDB-ADBB-CDAE193184EC}">
      <dgm:prSet/>
      <dgm:spPr/>
      <dgm:t>
        <a:bodyPr/>
        <a:lstStyle/>
        <a:p>
          <a:r>
            <a:rPr lang="en-US" baseline="0" dirty="0"/>
            <a:t>Evaluations</a:t>
          </a:r>
          <a:endParaRPr lang="en-US" dirty="0"/>
        </a:p>
      </dgm:t>
    </dgm:pt>
    <dgm:pt modelId="{3F32DCBC-D942-45E0-BD95-563C84A410A0}" type="parTrans" cxnId="{65D249BB-711C-44C9-B7AB-9CEB9F44E646}">
      <dgm:prSet/>
      <dgm:spPr/>
      <dgm:t>
        <a:bodyPr/>
        <a:lstStyle/>
        <a:p>
          <a:endParaRPr lang="en-US"/>
        </a:p>
      </dgm:t>
    </dgm:pt>
    <dgm:pt modelId="{4A107EBF-27AB-4ACE-808E-545E539050FA}" type="sibTrans" cxnId="{65D249BB-711C-44C9-B7AB-9CEB9F44E646}">
      <dgm:prSet/>
      <dgm:spPr/>
      <dgm:t>
        <a:bodyPr/>
        <a:lstStyle/>
        <a:p>
          <a:endParaRPr lang="en-US"/>
        </a:p>
      </dgm:t>
    </dgm:pt>
    <dgm:pt modelId="{A66B1A1C-EE43-4ED7-9A9B-54383727586B}">
      <dgm:prSet/>
      <dgm:spPr/>
      <dgm:t>
        <a:bodyPr/>
        <a:lstStyle/>
        <a:p>
          <a:r>
            <a:rPr lang="en-US" baseline="0"/>
            <a:t>Demo</a:t>
          </a:r>
          <a:endParaRPr lang="en-US"/>
        </a:p>
      </dgm:t>
    </dgm:pt>
    <dgm:pt modelId="{68368C84-F413-41A5-9CC3-447B302A1BD7}" type="parTrans" cxnId="{59E4517B-499B-4E09-93D2-23BF44502735}">
      <dgm:prSet/>
      <dgm:spPr/>
      <dgm:t>
        <a:bodyPr/>
        <a:lstStyle/>
        <a:p>
          <a:endParaRPr lang="en-US"/>
        </a:p>
      </dgm:t>
    </dgm:pt>
    <dgm:pt modelId="{CCD3A0EE-EEB7-4E36-B18F-1682813A86AB}" type="sibTrans" cxnId="{59E4517B-499B-4E09-93D2-23BF44502735}">
      <dgm:prSet/>
      <dgm:spPr/>
      <dgm:t>
        <a:bodyPr/>
        <a:lstStyle/>
        <a:p>
          <a:endParaRPr lang="en-US"/>
        </a:p>
      </dgm:t>
    </dgm:pt>
    <dgm:pt modelId="{7BBB8707-67B8-4AEE-B017-7E8BEC0AE34F}">
      <dgm:prSet/>
      <dgm:spPr/>
      <dgm:t>
        <a:bodyPr/>
        <a:lstStyle/>
        <a:p>
          <a:r>
            <a:rPr lang="en-US" baseline="0"/>
            <a:t>Conclusion</a:t>
          </a:r>
          <a:endParaRPr lang="en-US"/>
        </a:p>
      </dgm:t>
    </dgm:pt>
    <dgm:pt modelId="{D68BF46F-2368-4794-B04D-4354A5B6D5C8}" type="parTrans" cxnId="{A747ACA8-63FE-4B0C-A8E7-805DEF33B8AA}">
      <dgm:prSet/>
      <dgm:spPr/>
      <dgm:t>
        <a:bodyPr/>
        <a:lstStyle/>
        <a:p>
          <a:endParaRPr lang="en-US"/>
        </a:p>
      </dgm:t>
    </dgm:pt>
    <dgm:pt modelId="{E37248BD-62DC-434F-9F41-A40718EE3B76}" type="sibTrans" cxnId="{A747ACA8-63FE-4B0C-A8E7-805DEF33B8AA}">
      <dgm:prSet/>
      <dgm:spPr/>
      <dgm:t>
        <a:bodyPr/>
        <a:lstStyle/>
        <a:p>
          <a:endParaRPr lang="en-US"/>
        </a:p>
      </dgm:t>
    </dgm:pt>
    <dgm:pt modelId="{0A839A62-E9A8-4389-9849-9CB02B9012C6}" type="pres">
      <dgm:prSet presAssocID="{9AA6144A-E0BF-40CE-84E8-DBC359511C54}" presName="linear" presStyleCnt="0">
        <dgm:presLayoutVars>
          <dgm:animLvl val="lvl"/>
          <dgm:resizeHandles val="exact"/>
        </dgm:presLayoutVars>
      </dgm:prSet>
      <dgm:spPr/>
    </dgm:pt>
    <dgm:pt modelId="{6A2007B1-B060-4ED8-B69E-174D41F8BAFF}" type="pres">
      <dgm:prSet presAssocID="{18B83813-AF98-46B0-9F00-B9BB2BEFEE5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1F6DD12-55C3-4331-9895-9FD8030DABB7}" type="pres">
      <dgm:prSet presAssocID="{25DABF25-9CB2-4051-ABE3-19183BA3B080}" presName="spacer" presStyleCnt="0"/>
      <dgm:spPr/>
    </dgm:pt>
    <dgm:pt modelId="{18DEB857-E802-48AB-A84D-F4B0E6936843}" type="pres">
      <dgm:prSet presAssocID="{74D99013-8702-409D-8D09-9EFF302877BB}" presName="parentText" presStyleLbl="node1" presStyleIdx="1" presStyleCnt="7" custLinFactY="397946" custLinFactNeighborY="400000">
        <dgm:presLayoutVars>
          <dgm:chMax val="0"/>
          <dgm:bulletEnabled val="1"/>
        </dgm:presLayoutVars>
      </dgm:prSet>
      <dgm:spPr/>
    </dgm:pt>
    <dgm:pt modelId="{1B22E2B3-0308-4731-A31D-CD1A5B873CFA}" type="pres">
      <dgm:prSet presAssocID="{E20563B5-5F69-45AE-8FC7-D766BB289386}" presName="spacer" presStyleCnt="0"/>
      <dgm:spPr/>
    </dgm:pt>
    <dgm:pt modelId="{80220DE8-E8DB-4C75-A304-48911D9C4FBD}" type="pres">
      <dgm:prSet presAssocID="{EBE1206B-015B-416D-90D3-E56E9AE5CCB5}" presName="parentText" presStyleLbl="node1" presStyleIdx="2" presStyleCnt="7" custLinFactY="-100000" custLinFactNeighborY="-125677">
        <dgm:presLayoutVars>
          <dgm:chMax val="0"/>
          <dgm:bulletEnabled val="1"/>
        </dgm:presLayoutVars>
      </dgm:prSet>
      <dgm:spPr/>
    </dgm:pt>
    <dgm:pt modelId="{3D28666A-5FEA-4689-A570-C032453D3984}" type="pres">
      <dgm:prSet presAssocID="{1B8B7777-D18F-484E-AE3A-393A97B5644A}" presName="spacer" presStyleCnt="0"/>
      <dgm:spPr/>
    </dgm:pt>
    <dgm:pt modelId="{F6D62235-98D4-4418-B0AC-29CFAB314A97}" type="pres">
      <dgm:prSet presAssocID="{DC938AD2-974C-45D3-969C-3A5C09D406A1}" presName="parentText" presStyleLbl="node1" presStyleIdx="3" presStyleCnt="7" custLinFactY="-100000" custLinFactNeighborX="-581" custLinFactNeighborY="-140655">
        <dgm:presLayoutVars>
          <dgm:chMax val="0"/>
          <dgm:bulletEnabled val="1"/>
        </dgm:presLayoutVars>
      </dgm:prSet>
      <dgm:spPr/>
    </dgm:pt>
    <dgm:pt modelId="{CBFCBCBC-5FFD-4B3E-8731-70A2A7BC6CEF}" type="pres">
      <dgm:prSet presAssocID="{83262B36-2657-4114-827A-873437AFE2A2}" presName="spacer" presStyleCnt="0"/>
      <dgm:spPr/>
    </dgm:pt>
    <dgm:pt modelId="{35A3E0E1-FACE-41D9-A7C1-E7BC79C42A59}" type="pres">
      <dgm:prSet presAssocID="{3455DCBE-3A8E-4DDB-ADBB-CDAE193184EC}" presName="parentText" presStyleLbl="node1" presStyleIdx="4" presStyleCnt="7" custLinFactY="-100000" custLinFactNeighborY="-100877">
        <dgm:presLayoutVars>
          <dgm:chMax val="0"/>
          <dgm:bulletEnabled val="1"/>
        </dgm:presLayoutVars>
      </dgm:prSet>
      <dgm:spPr/>
    </dgm:pt>
    <dgm:pt modelId="{31741191-49D1-4178-84E7-28245746C8E9}" type="pres">
      <dgm:prSet presAssocID="{4A107EBF-27AB-4ACE-808E-545E539050FA}" presName="spacer" presStyleCnt="0"/>
      <dgm:spPr/>
    </dgm:pt>
    <dgm:pt modelId="{A9F4161A-F578-4AEF-981F-2E2E223FB21B}" type="pres">
      <dgm:prSet presAssocID="{A66B1A1C-EE43-4ED7-9A9B-54383727586B}" presName="parentText" presStyleLbl="node1" presStyleIdx="5" presStyleCnt="7" custLinFactY="-100000" custLinFactNeighborY="-125676">
        <dgm:presLayoutVars>
          <dgm:chMax val="0"/>
          <dgm:bulletEnabled val="1"/>
        </dgm:presLayoutVars>
      </dgm:prSet>
      <dgm:spPr/>
    </dgm:pt>
    <dgm:pt modelId="{37077E97-1D99-4EC4-872F-101E2B29E5B9}" type="pres">
      <dgm:prSet presAssocID="{CCD3A0EE-EEB7-4E36-B18F-1682813A86AB}" presName="spacer" presStyleCnt="0"/>
      <dgm:spPr/>
    </dgm:pt>
    <dgm:pt modelId="{939AF002-707E-4D4B-B70C-4E6E8B3D5309}" type="pres">
      <dgm:prSet presAssocID="{7BBB8707-67B8-4AEE-B017-7E8BEC0AE34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FDEF008-EEEE-408E-86DC-8191A0C4CA06}" type="presOf" srcId="{9AA6144A-E0BF-40CE-84E8-DBC359511C54}" destId="{0A839A62-E9A8-4389-9849-9CB02B9012C6}" srcOrd="0" destOrd="0" presId="urn:microsoft.com/office/officeart/2005/8/layout/vList2"/>
    <dgm:cxn modelId="{538C6D0A-6B3E-4E4C-88F2-02446DA70C5E}" type="presOf" srcId="{7BBB8707-67B8-4AEE-B017-7E8BEC0AE34F}" destId="{939AF002-707E-4D4B-B70C-4E6E8B3D5309}" srcOrd="0" destOrd="0" presId="urn:microsoft.com/office/officeart/2005/8/layout/vList2"/>
    <dgm:cxn modelId="{6AABFC2D-6293-48D3-BF57-AD99AD2C785F}" type="presOf" srcId="{18B83813-AF98-46B0-9F00-B9BB2BEFEE5E}" destId="{6A2007B1-B060-4ED8-B69E-174D41F8BAFF}" srcOrd="0" destOrd="0" presId="urn:microsoft.com/office/officeart/2005/8/layout/vList2"/>
    <dgm:cxn modelId="{BD11E733-982F-4DCF-9174-58543A53148E}" type="presOf" srcId="{DC938AD2-974C-45D3-969C-3A5C09D406A1}" destId="{F6D62235-98D4-4418-B0AC-29CFAB314A97}" srcOrd="0" destOrd="0" presId="urn:microsoft.com/office/officeart/2005/8/layout/vList2"/>
    <dgm:cxn modelId="{50436D6A-EC63-4191-B10B-D6466C02C026}" srcId="{9AA6144A-E0BF-40CE-84E8-DBC359511C54}" destId="{18B83813-AF98-46B0-9F00-B9BB2BEFEE5E}" srcOrd="0" destOrd="0" parTransId="{F60F8D67-EBD1-435C-A929-BC1BE1EFDDF1}" sibTransId="{25DABF25-9CB2-4051-ABE3-19183BA3B080}"/>
    <dgm:cxn modelId="{5E75D14C-1FF3-49F5-BC2A-6423231422CA}" type="presOf" srcId="{74D99013-8702-409D-8D09-9EFF302877BB}" destId="{18DEB857-E802-48AB-A84D-F4B0E6936843}" srcOrd="0" destOrd="0" presId="urn:microsoft.com/office/officeart/2005/8/layout/vList2"/>
    <dgm:cxn modelId="{59E4517B-499B-4E09-93D2-23BF44502735}" srcId="{9AA6144A-E0BF-40CE-84E8-DBC359511C54}" destId="{A66B1A1C-EE43-4ED7-9A9B-54383727586B}" srcOrd="5" destOrd="0" parTransId="{68368C84-F413-41A5-9CC3-447B302A1BD7}" sibTransId="{CCD3A0EE-EEB7-4E36-B18F-1682813A86AB}"/>
    <dgm:cxn modelId="{043D077C-2657-4D2A-BD3B-A8EB164E8B56}" srcId="{9AA6144A-E0BF-40CE-84E8-DBC359511C54}" destId="{EBE1206B-015B-416D-90D3-E56E9AE5CCB5}" srcOrd="2" destOrd="0" parTransId="{D03565A6-9BF2-4668-B021-93F5B97D0326}" sibTransId="{1B8B7777-D18F-484E-AE3A-393A97B5644A}"/>
    <dgm:cxn modelId="{0407D08B-C6BB-4D26-86F0-7168D1360CBC}" srcId="{9AA6144A-E0BF-40CE-84E8-DBC359511C54}" destId="{DC938AD2-974C-45D3-969C-3A5C09D406A1}" srcOrd="3" destOrd="0" parTransId="{6D3E8D0F-9586-426A-8DB9-D52C4B973C50}" sibTransId="{83262B36-2657-4114-827A-873437AFE2A2}"/>
    <dgm:cxn modelId="{541CFB99-F518-4D15-AF6A-BB9DFE6502B4}" srcId="{9AA6144A-E0BF-40CE-84E8-DBC359511C54}" destId="{74D99013-8702-409D-8D09-9EFF302877BB}" srcOrd="1" destOrd="0" parTransId="{E90BEC86-9E88-4AA3-A270-1DAC7FC8D7C5}" sibTransId="{E20563B5-5F69-45AE-8FC7-D766BB289386}"/>
    <dgm:cxn modelId="{A747ACA8-63FE-4B0C-A8E7-805DEF33B8AA}" srcId="{9AA6144A-E0BF-40CE-84E8-DBC359511C54}" destId="{7BBB8707-67B8-4AEE-B017-7E8BEC0AE34F}" srcOrd="6" destOrd="0" parTransId="{D68BF46F-2368-4794-B04D-4354A5B6D5C8}" sibTransId="{E37248BD-62DC-434F-9F41-A40718EE3B76}"/>
    <dgm:cxn modelId="{C04198AB-DA7E-4C9F-A6E8-AEAF299AAFCA}" type="presOf" srcId="{A66B1A1C-EE43-4ED7-9A9B-54383727586B}" destId="{A9F4161A-F578-4AEF-981F-2E2E223FB21B}" srcOrd="0" destOrd="0" presId="urn:microsoft.com/office/officeart/2005/8/layout/vList2"/>
    <dgm:cxn modelId="{65D249BB-711C-44C9-B7AB-9CEB9F44E646}" srcId="{9AA6144A-E0BF-40CE-84E8-DBC359511C54}" destId="{3455DCBE-3A8E-4DDB-ADBB-CDAE193184EC}" srcOrd="4" destOrd="0" parTransId="{3F32DCBC-D942-45E0-BD95-563C84A410A0}" sibTransId="{4A107EBF-27AB-4ACE-808E-545E539050FA}"/>
    <dgm:cxn modelId="{45EFD0BB-5DC2-4616-89A7-B0EE96D4FC25}" type="presOf" srcId="{EBE1206B-015B-416D-90D3-E56E9AE5CCB5}" destId="{80220DE8-E8DB-4C75-A304-48911D9C4FBD}" srcOrd="0" destOrd="0" presId="urn:microsoft.com/office/officeart/2005/8/layout/vList2"/>
    <dgm:cxn modelId="{0E3E70DA-5CE6-4FE8-8678-5D808A75501E}" type="presOf" srcId="{3455DCBE-3A8E-4DDB-ADBB-CDAE193184EC}" destId="{35A3E0E1-FACE-41D9-A7C1-E7BC79C42A59}" srcOrd="0" destOrd="0" presId="urn:microsoft.com/office/officeart/2005/8/layout/vList2"/>
    <dgm:cxn modelId="{AEFA5DEA-BAF9-4786-A935-525F57B96ADF}" type="presParOf" srcId="{0A839A62-E9A8-4389-9849-9CB02B9012C6}" destId="{6A2007B1-B060-4ED8-B69E-174D41F8BAFF}" srcOrd="0" destOrd="0" presId="urn:microsoft.com/office/officeart/2005/8/layout/vList2"/>
    <dgm:cxn modelId="{7B282565-D0C3-4C1D-85F4-9DB88B5A71AD}" type="presParOf" srcId="{0A839A62-E9A8-4389-9849-9CB02B9012C6}" destId="{B1F6DD12-55C3-4331-9895-9FD8030DABB7}" srcOrd="1" destOrd="0" presId="urn:microsoft.com/office/officeart/2005/8/layout/vList2"/>
    <dgm:cxn modelId="{ED658E78-1964-42EC-8E81-4B181FA57D00}" type="presParOf" srcId="{0A839A62-E9A8-4389-9849-9CB02B9012C6}" destId="{18DEB857-E802-48AB-A84D-F4B0E6936843}" srcOrd="2" destOrd="0" presId="urn:microsoft.com/office/officeart/2005/8/layout/vList2"/>
    <dgm:cxn modelId="{4C6A9E4F-44E0-4918-9CCF-3CC5048D1F31}" type="presParOf" srcId="{0A839A62-E9A8-4389-9849-9CB02B9012C6}" destId="{1B22E2B3-0308-4731-A31D-CD1A5B873CFA}" srcOrd="3" destOrd="0" presId="urn:microsoft.com/office/officeart/2005/8/layout/vList2"/>
    <dgm:cxn modelId="{315214AE-5B20-4486-96BD-DF753C5318EA}" type="presParOf" srcId="{0A839A62-E9A8-4389-9849-9CB02B9012C6}" destId="{80220DE8-E8DB-4C75-A304-48911D9C4FBD}" srcOrd="4" destOrd="0" presId="urn:microsoft.com/office/officeart/2005/8/layout/vList2"/>
    <dgm:cxn modelId="{AC1C9DDE-E522-4118-AC2A-DB70A5BE5D8A}" type="presParOf" srcId="{0A839A62-E9A8-4389-9849-9CB02B9012C6}" destId="{3D28666A-5FEA-4689-A570-C032453D3984}" srcOrd="5" destOrd="0" presId="urn:microsoft.com/office/officeart/2005/8/layout/vList2"/>
    <dgm:cxn modelId="{5E0CA53E-F46F-4B08-942B-3F6E16D24895}" type="presParOf" srcId="{0A839A62-E9A8-4389-9849-9CB02B9012C6}" destId="{F6D62235-98D4-4418-B0AC-29CFAB314A97}" srcOrd="6" destOrd="0" presId="urn:microsoft.com/office/officeart/2005/8/layout/vList2"/>
    <dgm:cxn modelId="{527786D5-20D5-4CBD-9579-29537E8BB01B}" type="presParOf" srcId="{0A839A62-E9A8-4389-9849-9CB02B9012C6}" destId="{CBFCBCBC-5FFD-4B3E-8731-70A2A7BC6CEF}" srcOrd="7" destOrd="0" presId="urn:microsoft.com/office/officeart/2005/8/layout/vList2"/>
    <dgm:cxn modelId="{30B429C8-0CA0-4FE7-A202-8EEBCA00225A}" type="presParOf" srcId="{0A839A62-E9A8-4389-9849-9CB02B9012C6}" destId="{35A3E0E1-FACE-41D9-A7C1-E7BC79C42A59}" srcOrd="8" destOrd="0" presId="urn:microsoft.com/office/officeart/2005/8/layout/vList2"/>
    <dgm:cxn modelId="{51DCE279-BDC6-4DF3-80BE-F6BF3479897C}" type="presParOf" srcId="{0A839A62-E9A8-4389-9849-9CB02B9012C6}" destId="{31741191-49D1-4178-84E7-28245746C8E9}" srcOrd="9" destOrd="0" presId="urn:microsoft.com/office/officeart/2005/8/layout/vList2"/>
    <dgm:cxn modelId="{51C6CE95-DA74-47E3-B467-535A13171E05}" type="presParOf" srcId="{0A839A62-E9A8-4389-9849-9CB02B9012C6}" destId="{A9F4161A-F578-4AEF-981F-2E2E223FB21B}" srcOrd="10" destOrd="0" presId="urn:microsoft.com/office/officeart/2005/8/layout/vList2"/>
    <dgm:cxn modelId="{176C3750-4866-4929-8736-B0D6A00F7328}" type="presParOf" srcId="{0A839A62-E9A8-4389-9849-9CB02B9012C6}" destId="{37077E97-1D99-4EC4-872F-101E2B29E5B9}" srcOrd="11" destOrd="0" presId="urn:microsoft.com/office/officeart/2005/8/layout/vList2"/>
    <dgm:cxn modelId="{E8D34BE6-DC01-47DF-B885-CF0E6F78DDCF}" type="presParOf" srcId="{0A839A62-E9A8-4389-9849-9CB02B9012C6}" destId="{939AF002-707E-4D4B-B70C-4E6E8B3D530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06C61-2DA5-4C68-8F44-AC95911AF4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6A4EE8-B792-4F3C-8881-658FB20C4B8A}">
      <dgm:prSet custT="1"/>
      <dgm:spPr/>
      <dgm:t>
        <a:bodyPr/>
        <a:lstStyle/>
        <a:p>
          <a:r>
            <a:rPr lang="en-US" sz="2600" dirty="0"/>
            <a:t>In 2021,  US total energy consumption </a:t>
          </a:r>
        </a:p>
      </dgm:t>
    </dgm:pt>
    <dgm:pt modelId="{4D353A1F-C40C-47B6-B035-4B54867B417E}" type="parTrans" cxnId="{B4BB58FF-F6BA-4E67-8761-AA0B9C84019B}">
      <dgm:prSet/>
      <dgm:spPr/>
      <dgm:t>
        <a:bodyPr/>
        <a:lstStyle/>
        <a:p>
          <a:endParaRPr lang="en-US"/>
        </a:p>
      </dgm:t>
    </dgm:pt>
    <dgm:pt modelId="{9A5AEC16-DCC9-4BD0-A004-162B8EA2B311}" type="sibTrans" cxnId="{B4BB58FF-F6BA-4E67-8761-AA0B9C84019B}">
      <dgm:prSet/>
      <dgm:spPr/>
      <dgm:t>
        <a:bodyPr/>
        <a:lstStyle/>
        <a:p>
          <a:endParaRPr lang="en-US"/>
        </a:p>
      </dgm:t>
    </dgm:pt>
    <dgm:pt modelId="{328EADB5-D8F4-4AC9-BA4D-8ECD11C7A898}">
      <dgm:prSet custT="1"/>
      <dgm:spPr/>
      <dgm:t>
        <a:bodyPr/>
        <a:lstStyle/>
        <a:p>
          <a:r>
            <a:rPr lang="en-US" sz="2600" dirty="0"/>
            <a:t>3.9 trillion kwh </a:t>
          </a:r>
        </a:p>
      </dgm:t>
    </dgm:pt>
    <dgm:pt modelId="{0E9ACCC3-2299-4C6A-B635-A817939F1EA7}" type="parTrans" cxnId="{6011D19F-293F-43D9-8504-F94B69F18D67}">
      <dgm:prSet/>
      <dgm:spPr/>
      <dgm:t>
        <a:bodyPr/>
        <a:lstStyle/>
        <a:p>
          <a:endParaRPr lang="en-US"/>
        </a:p>
      </dgm:t>
    </dgm:pt>
    <dgm:pt modelId="{DAA2FBCC-8AFB-4CE2-B070-C5FD4A8D5DBB}" type="sibTrans" cxnId="{6011D19F-293F-43D9-8504-F94B69F18D67}">
      <dgm:prSet/>
      <dgm:spPr/>
      <dgm:t>
        <a:bodyPr/>
        <a:lstStyle/>
        <a:p>
          <a:endParaRPr lang="en-US"/>
        </a:p>
      </dgm:t>
    </dgm:pt>
    <dgm:pt modelId="{2D9551AF-6232-4D6A-9754-D08CA4657A86}" type="pres">
      <dgm:prSet presAssocID="{21B06C61-2DA5-4C68-8F44-AC95911AF4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AED40F-4315-4077-A768-99E5432F8D47}" type="pres">
      <dgm:prSet presAssocID="{CD6A4EE8-B792-4F3C-8881-658FB20C4B8A}" presName="hierRoot1" presStyleCnt="0"/>
      <dgm:spPr/>
    </dgm:pt>
    <dgm:pt modelId="{6139D437-A014-41DE-87EE-7B4C236F3EB3}" type="pres">
      <dgm:prSet presAssocID="{CD6A4EE8-B792-4F3C-8881-658FB20C4B8A}" presName="composite" presStyleCnt="0"/>
      <dgm:spPr/>
    </dgm:pt>
    <dgm:pt modelId="{033D92F8-40E5-4DCD-9CB1-8502DE6F425D}" type="pres">
      <dgm:prSet presAssocID="{CD6A4EE8-B792-4F3C-8881-658FB20C4B8A}" presName="background" presStyleLbl="node0" presStyleIdx="0" presStyleCnt="2"/>
      <dgm:spPr/>
    </dgm:pt>
    <dgm:pt modelId="{62C3C68B-267A-4E47-8AA4-3675BE308612}" type="pres">
      <dgm:prSet presAssocID="{CD6A4EE8-B792-4F3C-8881-658FB20C4B8A}" presName="text" presStyleLbl="fgAcc0" presStyleIdx="0" presStyleCnt="2">
        <dgm:presLayoutVars>
          <dgm:chPref val="3"/>
        </dgm:presLayoutVars>
      </dgm:prSet>
      <dgm:spPr/>
    </dgm:pt>
    <dgm:pt modelId="{E0CF675C-A0E9-4888-A9D4-4BB577F532E3}" type="pres">
      <dgm:prSet presAssocID="{CD6A4EE8-B792-4F3C-8881-658FB20C4B8A}" presName="hierChild2" presStyleCnt="0"/>
      <dgm:spPr/>
    </dgm:pt>
    <dgm:pt modelId="{1124BC6D-3F1A-4ADC-B993-3A5732A49859}" type="pres">
      <dgm:prSet presAssocID="{328EADB5-D8F4-4AC9-BA4D-8ECD11C7A898}" presName="hierRoot1" presStyleCnt="0"/>
      <dgm:spPr/>
    </dgm:pt>
    <dgm:pt modelId="{8FC5727E-41AE-4A2D-B950-F320DCE507B2}" type="pres">
      <dgm:prSet presAssocID="{328EADB5-D8F4-4AC9-BA4D-8ECD11C7A898}" presName="composite" presStyleCnt="0"/>
      <dgm:spPr/>
    </dgm:pt>
    <dgm:pt modelId="{48D7E05A-770D-4AD6-8325-B93106DB81CD}" type="pres">
      <dgm:prSet presAssocID="{328EADB5-D8F4-4AC9-BA4D-8ECD11C7A898}" presName="background" presStyleLbl="node0" presStyleIdx="1" presStyleCnt="2"/>
      <dgm:spPr/>
    </dgm:pt>
    <dgm:pt modelId="{C55A477D-7847-44F0-B4F7-C96A3D7A1AE5}" type="pres">
      <dgm:prSet presAssocID="{328EADB5-D8F4-4AC9-BA4D-8ECD11C7A898}" presName="text" presStyleLbl="fgAcc0" presStyleIdx="1" presStyleCnt="2">
        <dgm:presLayoutVars>
          <dgm:chPref val="3"/>
        </dgm:presLayoutVars>
      </dgm:prSet>
      <dgm:spPr/>
    </dgm:pt>
    <dgm:pt modelId="{F823488D-4C4A-4156-984C-35894CCD6587}" type="pres">
      <dgm:prSet presAssocID="{328EADB5-D8F4-4AC9-BA4D-8ECD11C7A898}" presName="hierChild2" presStyleCnt="0"/>
      <dgm:spPr/>
    </dgm:pt>
  </dgm:ptLst>
  <dgm:cxnLst>
    <dgm:cxn modelId="{6E8F360A-F942-4828-9664-051A95622792}" type="presOf" srcId="{CD6A4EE8-B792-4F3C-8881-658FB20C4B8A}" destId="{62C3C68B-267A-4E47-8AA4-3675BE308612}" srcOrd="0" destOrd="0" presId="urn:microsoft.com/office/officeart/2005/8/layout/hierarchy1"/>
    <dgm:cxn modelId="{5FE28124-36A6-4600-B95A-48E310BBA86D}" type="presOf" srcId="{21B06C61-2DA5-4C68-8F44-AC95911AF4BC}" destId="{2D9551AF-6232-4D6A-9754-D08CA4657A86}" srcOrd="0" destOrd="0" presId="urn:microsoft.com/office/officeart/2005/8/layout/hierarchy1"/>
    <dgm:cxn modelId="{6011D19F-293F-43D9-8504-F94B69F18D67}" srcId="{21B06C61-2DA5-4C68-8F44-AC95911AF4BC}" destId="{328EADB5-D8F4-4AC9-BA4D-8ECD11C7A898}" srcOrd="1" destOrd="0" parTransId="{0E9ACCC3-2299-4C6A-B635-A817939F1EA7}" sibTransId="{DAA2FBCC-8AFB-4CE2-B070-C5FD4A8D5DBB}"/>
    <dgm:cxn modelId="{69381AFF-67E7-4BE5-9114-2B9EA09FE8D8}" type="presOf" srcId="{328EADB5-D8F4-4AC9-BA4D-8ECD11C7A898}" destId="{C55A477D-7847-44F0-B4F7-C96A3D7A1AE5}" srcOrd="0" destOrd="0" presId="urn:microsoft.com/office/officeart/2005/8/layout/hierarchy1"/>
    <dgm:cxn modelId="{B4BB58FF-F6BA-4E67-8761-AA0B9C84019B}" srcId="{21B06C61-2DA5-4C68-8F44-AC95911AF4BC}" destId="{CD6A4EE8-B792-4F3C-8881-658FB20C4B8A}" srcOrd="0" destOrd="0" parTransId="{4D353A1F-C40C-47B6-B035-4B54867B417E}" sibTransId="{9A5AEC16-DCC9-4BD0-A004-162B8EA2B311}"/>
    <dgm:cxn modelId="{597A7867-87E0-499B-AACD-718E8C068A21}" type="presParOf" srcId="{2D9551AF-6232-4D6A-9754-D08CA4657A86}" destId="{A7AED40F-4315-4077-A768-99E5432F8D47}" srcOrd="0" destOrd="0" presId="urn:microsoft.com/office/officeart/2005/8/layout/hierarchy1"/>
    <dgm:cxn modelId="{9C85A0F9-A481-41A4-A1FF-84D2639EA454}" type="presParOf" srcId="{A7AED40F-4315-4077-A768-99E5432F8D47}" destId="{6139D437-A014-41DE-87EE-7B4C236F3EB3}" srcOrd="0" destOrd="0" presId="urn:microsoft.com/office/officeart/2005/8/layout/hierarchy1"/>
    <dgm:cxn modelId="{E577CF1C-ADAE-4C6F-85B7-BF4CB39B1FB5}" type="presParOf" srcId="{6139D437-A014-41DE-87EE-7B4C236F3EB3}" destId="{033D92F8-40E5-4DCD-9CB1-8502DE6F425D}" srcOrd="0" destOrd="0" presId="urn:microsoft.com/office/officeart/2005/8/layout/hierarchy1"/>
    <dgm:cxn modelId="{787A2CF8-8B01-4432-9750-9BB62555C567}" type="presParOf" srcId="{6139D437-A014-41DE-87EE-7B4C236F3EB3}" destId="{62C3C68B-267A-4E47-8AA4-3675BE308612}" srcOrd="1" destOrd="0" presId="urn:microsoft.com/office/officeart/2005/8/layout/hierarchy1"/>
    <dgm:cxn modelId="{8CB59C2E-F8E4-4E5E-ADBD-5455483A97FB}" type="presParOf" srcId="{A7AED40F-4315-4077-A768-99E5432F8D47}" destId="{E0CF675C-A0E9-4888-A9D4-4BB577F532E3}" srcOrd="1" destOrd="0" presId="urn:microsoft.com/office/officeart/2005/8/layout/hierarchy1"/>
    <dgm:cxn modelId="{3A4A9ECA-C6AC-465C-BD32-5D3B57D86EAD}" type="presParOf" srcId="{2D9551AF-6232-4D6A-9754-D08CA4657A86}" destId="{1124BC6D-3F1A-4ADC-B993-3A5732A49859}" srcOrd="1" destOrd="0" presId="urn:microsoft.com/office/officeart/2005/8/layout/hierarchy1"/>
    <dgm:cxn modelId="{F0AF51B6-9A0F-41F0-A785-F895C33DEEF4}" type="presParOf" srcId="{1124BC6D-3F1A-4ADC-B993-3A5732A49859}" destId="{8FC5727E-41AE-4A2D-B950-F320DCE507B2}" srcOrd="0" destOrd="0" presId="urn:microsoft.com/office/officeart/2005/8/layout/hierarchy1"/>
    <dgm:cxn modelId="{6D031C58-99E6-4218-99A6-E7C86D9B9043}" type="presParOf" srcId="{8FC5727E-41AE-4A2D-B950-F320DCE507B2}" destId="{48D7E05A-770D-4AD6-8325-B93106DB81CD}" srcOrd="0" destOrd="0" presId="urn:microsoft.com/office/officeart/2005/8/layout/hierarchy1"/>
    <dgm:cxn modelId="{838E7200-EF30-48B9-99B3-6405CC6349A4}" type="presParOf" srcId="{8FC5727E-41AE-4A2D-B950-F320DCE507B2}" destId="{C55A477D-7847-44F0-B4F7-C96A3D7A1AE5}" srcOrd="1" destOrd="0" presId="urn:microsoft.com/office/officeart/2005/8/layout/hierarchy1"/>
    <dgm:cxn modelId="{64DCCB71-9A5C-4E21-9890-4E53B6A1F1CC}" type="presParOf" srcId="{1124BC6D-3F1A-4ADC-B993-3A5732A49859}" destId="{F823488D-4C4A-4156-984C-35894CCD65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7B1-B060-4ED8-B69E-174D41F8BAFF}">
      <dsp:nvSpPr>
        <dsp:cNvPr id="0" name=""/>
        <dsp:cNvSpPr/>
      </dsp:nvSpPr>
      <dsp:spPr>
        <a:xfrm>
          <a:off x="0" y="50506"/>
          <a:ext cx="62484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Motivation</a:t>
          </a:r>
          <a:endParaRPr lang="en-US" sz="3000" kern="1200" dirty="0"/>
        </a:p>
      </dsp:txBody>
      <dsp:txXfrm>
        <a:off x="35125" y="85631"/>
        <a:ext cx="6178150" cy="649299"/>
      </dsp:txXfrm>
    </dsp:sp>
    <dsp:sp modelId="{18DEB857-E802-48AB-A84D-F4B0E6936843}">
      <dsp:nvSpPr>
        <dsp:cNvPr id="0" name=""/>
        <dsp:cNvSpPr/>
      </dsp:nvSpPr>
      <dsp:spPr>
        <a:xfrm>
          <a:off x="0" y="4065476"/>
          <a:ext cx="6248400" cy="719549"/>
        </a:xfrm>
        <a:prstGeom prst="roundRect">
          <a:avLst/>
        </a:prstGeom>
        <a:solidFill>
          <a:schemeClr val="accent2">
            <a:hueOff val="210773"/>
            <a:satOff val="-620"/>
            <a:lumOff val="-45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Related work</a:t>
          </a:r>
          <a:endParaRPr lang="en-US" sz="3000" kern="1200" dirty="0"/>
        </a:p>
      </dsp:txBody>
      <dsp:txXfrm>
        <a:off x="35125" y="4100601"/>
        <a:ext cx="6178150" cy="649299"/>
      </dsp:txXfrm>
    </dsp:sp>
    <dsp:sp modelId="{80220DE8-E8DB-4C75-A304-48911D9C4FBD}">
      <dsp:nvSpPr>
        <dsp:cNvPr id="0" name=""/>
        <dsp:cNvSpPr/>
      </dsp:nvSpPr>
      <dsp:spPr>
        <a:xfrm>
          <a:off x="0" y="834271"/>
          <a:ext cx="6248400" cy="719549"/>
        </a:xfrm>
        <a:prstGeom prst="roundRect">
          <a:avLst/>
        </a:prstGeom>
        <a:solidFill>
          <a:schemeClr val="accent2">
            <a:hueOff val="421546"/>
            <a:satOff val="-1239"/>
            <a:lumOff val="-91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Models</a:t>
          </a:r>
          <a:endParaRPr lang="en-US" sz="3000" kern="1200"/>
        </a:p>
      </dsp:txBody>
      <dsp:txXfrm>
        <a:off x="35125" y="869396"/>
        <a:ext cx="6178150" cy="649299"/>
      </dsp:txXfrm>
    </dsp:sp>
    <dsp:sp modelId="{F6D62235-98D4-4418-B0AC-29CFAB314A97}">
      <dsp:nvSpPr>
        <dsp:cNvPr id="0" name=""/>
        <dsp:cNvSpPr/>
      </dsp:nvSpPr>
      <dsp:spPr>
        <a:xfrm>
          <a:off x="0" y="1627280"/>
          <a:ext cx="6248400" cy="719549"/>
        </a:xfrm>
        <a:prstGeom prst="roundRect">
          <a:avLst/>
        </a:prstGeom>
        <a:solidFill>
          <a:schemeClr val="accent2">
            <a:hueOff val="632318"/>
            <a:satOff val="-1859"/>
            <a:lumOff val="-137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Experiments</a:t>
          </a:r>
          <a:endParaRPr lang="en-US" sz="3000" kern="1200" dirty="0"/>
        </a:p>
      </dsp:txBody>
      <dsp:txXfrm>
        <a:off x="35125" y="1662405"/>
        <a:ext cx="6178150" cy="649299"/>
      </dsp:txXfrm>
    </dsp:sp>
    <dsp:sp modelId="{35A3E0E1-FACE-41D9-A7C1-E7BC79C42A59}">
      <dsp:nvSpPr>
        <dsp:cNvPr id="0" name=""/>
        <dsp:cNvSpPr/>
      </dsp:nvSpPr>
      <dsp:spPr>
        <a:xfrm>
          <a:off x="0" y="2467598"/>
          <a:ext cx="6248400" cy="719549"/>
        </a:xfrm>
        <a:prstGeom prst="roundRect">
          <a:avLst/>
        </a:prstGeom>
        <a:solidFill>
          <a:schemeClr val="accent2">
            <a:hueOff val="843091"/>
            <a:satOff val="-2479"/>
            <a:lumOff val="-183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Evaluations</a:t>
          </a:r>
          <a:endParaRPr lang="en-US" sz="3000" kern="1200" dirty="0"/>
        </a:p>
      </dsp:txBody>
      <dsp:txXfrm>
        <a:off x="35125" y="2502723"/>
        <a:ext cx="6178150" cy="649299"/>
      </dsp:txXfrm>
    </dsp:sp>
    <dsp:sp modelId="{A9F4161A-F578-4AEF-981F-2E2E223FB21B}">
      <dsp:nvSpPr>
        <dsp:cNvPr id="0" name=""/>
        <dsp:cNvSpPr/>
      </dsp:nvSpPr>
      <dsp:spPr>
        <a:xfrm>
          <a:off x="0" y="3252122"/>
          <a:ext cx="6248400" cy="719549"/>
        </a:xfrm>
        <a:prstGeom prst="roundRect">
          <a:avLst/>
        </a:prstGeom>
        <a:solidFill>
          <a:schemeClr val="accent2">
            <a:hueOff val="1053864"/>
            <a:satOff val="-3098"/>
            <a:lumOff val="-228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Demo</a:t>
          </a:r>
          <a:endParaRPr lang="en-US" sz="3000" kern="1200"/>
        </a:p>
      </dsp:txBody>
      <dsp:txXfrm>
        <a:off x="35125" y="3287247"/>
        <a:ext cx="6178150" cy="649299"/>
      </dsp:txXfrm>
    </dsp:sp>
    <dsp:sp modelId="{939AF002-707E-4D4B-B70C-4E6E8B3D5309}">
      <dsp:nvSpPr>
        <dsp:cNvPr id="0" name=""/>
        <dsp:cNvSpPr/>
      </dsp:nvSpPr>
      <dsp:spPr>
        <a:xfrm>
          <a:off x="0" y="4886206"/>
          <a:ext cx="6248400" cy="719549"/>
        </a:xfrm>
        <a:prstGeom prst="roundRect">
          <a:avLst/>
        </a:prstGeom>
        <a:solidFill>
          <a:schemeClr val="accent2">
            <a:hueOff val="1264637"/>
            <a:satOff val="-3718"/>
            <a:lumOff val="-274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Conclusion</a:t>
          </a:r>
          <a:endParaRPr lang="en-US" sz="3000" kern="1200"/>
        </a:p>
      </dsp:txBody>
      <dsp:txXfrm>
        <a:off x="35125" y="4921331"/>
        <a:ext cx="6178150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D92F8-40E5-4DCD-9CB1-8502DE6F425D}">
      <dsp:nvSpPr>
        <dsp:cNvPr id="0" name=""/>
        <dsp:cNvSpPr/>
      </dsp:nvSpPr>
      <dsp:spPr>
        <a:xfrm>
          <a:off x="567" y="1287264"/>
          <a:ext cx="1993452" cy="1265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3C68B-267A-4E47-8AA4-3675BE308612}">
      <dsp:nvSpPr>
        <dsp:cNvPr id="0" name=""/>
        <dsp:cNvSpPr/>
      </dsp:nvSpPr>
      <dsp:spPr>
        <a:xfrm>
          <a:off x="222062" y="1497684"/>
          <a:ext cx="1993452" cy="1265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 2021,  US total energy consumption </a:t>
          </a:r>
        </a:p>
      </dsp:txBody>
      <dsp:txXfrm>
        <a:off x="259137" y="1534759"/>
        <a:ext cx="1919302" cy="1191692"/>
      </dsp:txXfrm>
    </dsp:sp>
    <dsp:sp modelId="{48D7E05A-770D-4AD6-8325-B93106DB81CD}">
      <dsp:nvSpPr>
        <dsp:cNvPr id="0" name=""/>
        <dsp:cNvSpPr/>
      </dsp:nvSpPr>
      <dsp:spPr>
        <a:xfrm>
          <a:off x="2437010" y="1287264"/>
          <a:ext cx="1993452" cy="1265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A477D-7847-44F0-B4F7-C96A3D7A1AE5}">
      <dsp:nvSpPr>
        <dsp:cNvPr id="0" name=""/>
        <dsp:cNvSpPr/>
      </dsp:nvSpPr>
      <dsp:spPr>
        <a:xfrm>
          <a:off x="2658505" y="1497684"/>
          <a:ext cx="1993452" cy="1265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3.9 trillion kwh </a:t>
          </a:r>
        </a:p>
      </dsp:txBody>
      <dsp:txXfrm>
        <a:off x="2695580" y="1534759"/>
        <a:ext cx="1919302" cy="1191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C4E7-7FD8-45D9-BB38-7ED5DEF90E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B33F5-5236-4C2D-A40B-88B6EBC74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33F5-5236-4C2D-A40B-88B6EBC74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 the dataset features to create </a:t>
            </a: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yes/no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questions and continually split the dataset until you isolate all data points belonging to each class.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Boosting </a:t>
            </a:r>
            <a:r>
              <a:rPr lang="en-US" dirty="0"/>
              <a:t>each classifier is trained on data, taking into account the previous classifiers’ success.</a:t>
            </a:r>
          </a:p>
          <a:p>
            <a:r>
              <a:rPr lang="en-US" dirty="0"/>
              <a:t>After each training step, the weights are redistributed. M</a:t>
            </a:r>
            <a:r>
              <a:rPr lang="en-US" b="1" dirty="0"/>
              <a:t>isclassified data increases its weights</a:t>
            </a:r>
            <a:r>
              <a:rPr lang="en-US" dirty="0"/>
              <a:t> to </a:t>
            </a:r>
            <a:r>
              <a:rPr lang="en-US" dirty="0" err="1"/>
              <a:t>emphasise</a:t>
            </a:r>
            <a:r>
              <a:rPr lang="en-US" dirty="0"/>
              <a:t> the most difficult cases.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Bagging random sampling with replacement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Every time you </a:t>
            </a: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ask a question,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you’re adding a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to the tree. And the first node is called the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root node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33F5-5236-4C2D-A40B-88B6EBC741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numerical </a:t>
            </a:r>
            <a:r>
              <a:rPr lang="en-US" b="1" dirty="0" err="1"/>
              <a:t>optimisation</a:t>
            </a:r>
            <a:r>
              <a:rPr lang="en-US" b="1" dirty="0"/>
              <a:t> problem where the objective is to </a:t>
            </a:r>
            <a:r>
              <a:rPr lang="en-US" b="1" dirty="0" err="1"/>
              <a:t>minimise</a:t>
            </a:r>
            <a:r>
              <a:rPr lang="en-US" b="1" dirty="0"/>
              <a:t> the loss function of the model by adding weak learners using gradient descent = gradient descent boosting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33F5-5236-4C2D-A40B-88B6EBC741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multiple trees one stage at a time. In each, we construct a single tree to correct the errors of the previously fitted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33F5-5236-4C2D-A40B-88B6EBC741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Certain elements are overweighted or overrepresented like </a:t>
            </a:r>
            <a:r>
              <a:rPr lang="en-US" dirty="0" err="1"/>
              <a:t>outlyers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33F5-5236-4C2D-A40B-88B6EBC741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Cubic free per minute = air 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33F5-5236-4C2D-A40B-88B6EBC741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84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2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6969C88-B244-455D-A017-012B25B1AC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88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63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3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6969C88-B244-455D-A017-012B25B1ACDD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3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C9B7-21D3-9A6D-D4A4-E87C8D1E1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r>
              <a:rPr lang="en-US" sz="4400" dirty="0"/>
              <a:t>Fault Diagnostic Evaluations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9E2E0-C8B5-A7B2-0B77-D56D05EF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3676" y="4571999"/>
            <a:ext cx="4886324" cy="15240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Presented by: Renato Millan</a:t>
            </a:r>
          </a:p>
          <a:p>
            <a:pPr algn="l"/>
            <a:r>
              <a:rPr lang="en-US" sz="2400" dirty="0"/>
              <a:t>Faculty Mentor: Dr. Alberto </a:t>
            </a:r>
            <a:r>
              <a:rPr lang="en-US" sz="2400" dirty="0" err="1"/>
              <a:t>Cerpa</a:t>
            </a:r>
            <a:endParaRPr lang="en-US" sz="2400" dirty="0"/>
          </a:p>
        </p:txBody>
      </p:sp>
      <p:pic>
        <p:nvPicPr>
          <p:cNvPr id="14" name="Picture 3" descr="Isolated twigs and flowers on a white surface">
            <a:extLst>
              <a:ext uri="{FF2B5EF4-FFF2-40B4-BE49-F238E27FC236}">
                <a16:creationId xmlns:a16="http://schemas.microsoft.com/office/drawing/2014/main" id="{4D9F6318-D4F5-CBF3-0871-73FB440B2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7" r="9016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69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B131-CF68-37C4-93EB-DB121EF5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E294-04EE-B84A-7921-C604A829C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830398" cy="4251960"/>
          </a:xfrm>
        </p:spPr>
        <p:txBody>
          <a:bodyPr>
            <a:normAutofit/>
          </a:bodyPr>
          <a:lstStyle/>
          <a:p>
            <a:r>
              <a:rPr lang="en-US" sz="3200" dirty="0"/>
              <a:t>Boosting Decision trees</a:t>
            </a:r>
            <a:endParaRPr lang="en-US" sz="3000" dirty="0"/>
          </a:p>
          <a:p>
            <a:r>
              <a:rPr lang="en-US" sz="3200" dirty="0"/>
              <a:t>Bagging Decision trees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E45029-DE34-EF04-B9E8-AA38FE8F0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51" y="192712"/>
            <a:ext cx="5744449" cy="2843212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364E5E03-974E-36A9-5475-AAEE1E4D1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436" y="3632201"/>
            <a:ext cx="5877763" cy="23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0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175DF-E5D2-0ABA-3B78-8C4B9D67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Boosting and Bagging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2" descr="Gradient Boosting Trees for Classification: A Beginner's Guide - Affine">
            <a:extLst>
              <a:ext uri="{FF2B5EF4-FFF2-40B4-BE49-F238E27FC236}">
                <a16:creationId xmlns:a16="http://schemas.microsoft.com/office/drawing/2014/main" id="{845E7C38-D400-B2AD-BC72-CB7C86C67D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32" y="2517546"/>
            <a:ext cx="7169753" cy="410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25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CC5E-D5E2-42C8-69A6-E25F5C5F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8944709" cy="1167522"/>
          </a:xfrm>
        </p:spPr>
        <p:txBody>
          <a:bodyPr>
            <a:normAutofit/>
          </a:bodyPr>
          <a:lstStyle/>
          <a:p>
            <a:r>
              <a:rPr lang="en-US" dirty="0"/>
              <a:t>Why Boosted Decision tree ?</a:t>
            </a:r>
          </a:p>
        </p:txBody>
      </p:sp>
      <p:pic>
        <p:nvPicPr>
          <p:cNvPr id="5" name="Content Placeholder 4" descr="Open book outline">
            <a:extLst>
              <a:ext uri="{FF2B5EF4-FFF2-40B4-BE49-F238E27FC236}">
                <a16:creationId xmlns:a16="http://schemas.microsoft.com/office/drawing/2014/main" id="{B5210E00-7F17-40D5-11C0-201F5C67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3972" y="2759739"/>
            <a:ext cx="914400" cy="914400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1C96B97-E7B6-25DB-CA62-6C498C9D3DE6}"/>
              </a:ext>
            </a:extLst>
          </p:cNvPr>
          <p:cNvGrpSpPr/>
          <p:nvPr/>
        </p:nvGrpSpPr>
        <p:grpSpPr>
          <a:xfrm>
            <a:off x="1397479" y="3819025"/>
            <a:ext cx="3358093" cy="2257562"/>
            <a:chOff x="-769893" y="2316151"/>
            <a:chExt cx="3358093" cy="2257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C7A325-D2FD-EBB8-87D9-404A61688349}"/>
                </a:ext>
              </a:extLst>
            </p:cNvPr>
            <p:cNvSpPr/>
            <p:nvPr/>
          </p:nvSpPr>
          <p:spPr>
            <a:xfrm>
              <a:off x="788200" y="2316151"/>
              <a:ext cx="1800000" cy="94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C47383-E77F-994F-36EC-999E50DEEBA1}"/>
                </a:ext>
              </a:extLst>
            </p:cNvPr>
            <p:cNvSpPr txBox="1"/>
            <p:nvPr/>
          </p:nvSpPr>
          <p:spPr>
            <a:xfrm>
              <a:off x="-769893" y="2385182"/>
              <a:ext cx="3358093" cy="21885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Boosted Decision tree</a:t>
              </a:r>
              <a:r>
                <a:rPr lang="en-US" sz="2400" b="0" i="0" kern="1200" dirty="0"/>
                <a:t> is a supervised learning model that can be used for regression or classification analysis.</a:t>
              </a:r>
            </a:p>
          </p:txBody>
        </p:sp>
      </p:grpSp>
      <p:pic>
        <p:nvPicPr>
          <p:cNvPr id="10" name="Graphic 9" descr="Thought with solid fill">
            <a:extLst>
              <a:ext uri="{FF2B5EF4-FFF2-40B4-BE49-F238E27FC236}">
                <a16:creationId xmlns:a16="http://schemas.microsoft.com/office/drawing/2014/main" id="{8F4CFEAD-5F2E-BEC6-601E-D7B546BD9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9996" y="2759739"/>
            <a:ext cx="914400" cy="914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26CEE38-3786-8E61-2E01-2705A65D92E1}"/>
              </a:ext>
            </a:extLst>
          </p:cNvPr>
          <p:cNvGrpSpPr/>
          <p:nvPr/>
        </p:nvGrpSpPr>
        <p:grpSpPr>
          <a:xfrm>
            <a:off x="5503653" y="3888057"/>
            <a:ext cx="3629171" cy="2485314"/>
            <a:chOff x="2903200" y="2188002"/>
            <a:chExt cx="3165676" cy="10731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C650EC-A71B-4A2D-7EBD-DA4D4BDD8247}"/>
                </a:ext>
              </a:extLst>
            </p:cNvPr>
            <p:cNvSpPr/>
            <p:nvPr/>
          </p:nvSpPr>
          <p:spPr>
            <a:xfrm>
              <a:off x="2903200" y="2316151"/>
              <a:ext cx="1800000" cy="94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D46A2B-49A9-72EC-07DC-A85DD3A50E7E}"/>
                </a:ext>
              </a:extLst>
            </p:cNvPr>
            <p:cNvSpPr txBox="1"/>
            <p:nvPr/>
          </p:nvSpPr>
          <p:spPr>
            <a:xfrm>
              <a:off x="3254636" y="2188002"/>
              <a:ext cx="2814240" cy="8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/>
                <a:t>Capable of capturing complex patterns in the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42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87B-C42C-B6C6-3736-4194A722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9507415" cy="1104999"/>
          </a:xfrm>
        </p:spPr>
        <p:txBody>
          <a:bodyPr/>
          <a:lstStyle/>
          <a:p>
            <a:r>
              <a:rPr lang="en-US" dirty="0"/>
              <a:t>Why Bagging decision tree?</a:t>
            </a:r>
          </a:p>
        </p:txBody>
      </p:sp>
      <p:pic>
        <p:nvPicPr>
          <p:cNvPr id="5" name="Content Placeholder 4" descr="Bar chart with solid fill">
            <a:extLst>
              <a:ext uri="{FF2B5EF4-FFF2-40B4-BE49-F238E27FC236}">
                <a16:creationId xmlns:a16="http://schemas.microsoft.com/office/drawing/2014/main" id="{3F5A8FCB-9673-64A9-8E6B-8F35FD8A0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8259" y="2276856"/>
            <a:ext cx="1638720" cy="16387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81F8D-E3BB-95B3-28EB-C46F8A52259E}"/>
              </a:ext>
            </a:extLst>
          </p:cNvPr>
          <p:cNvSpPr txBox="1"/>
          <p:nvPr/>
        </p:nvSpPr>
        <p:spPr>
          <a:xfrm>
            <a:off x="1038573" y="4184837"/>
            <a:ext cx="3358093" cy="21885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kern="1200" dirty="0"/>
              <a:t>Helps in the reduction of variance</a:t>
            </a:r>
          </a:p>
        </p:txBody>
      </p:sp>
      <p:pic>
        <p:nvPicPr>
          <p:cNvPr id="8" name="Graphic 7" descr="Blind with solid fill">
            <a:extLst>
              <a:ext uri="{FF2B5EF4-FFF2-40B4-BE49-F238E27FC236}">
                <a16:creationId xmlns:a16="http://schemas.microsoft.com/office/drawing/2014/main" id="{C1EC2FB9-7771-5FD9-8796-D9353E884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3399" y="2410416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F8F06A-CC87-CA2B-33D8-DD6EE0AB496E}"/>
              </a:ext>
            </a:extLst>
          </p:cNvPr>
          <p:cNvSpPr txBox="1"/>
          <p:nvPr/>
        </p:nvSpPr>
        <p:spPr>
          <a:xfrm>
            <a:off x="4620152" y="4179828"/>
            <a:ext cx="3358093" cy="21885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kern="1200" dirty="0"/>
              <a:t>Tries to solve the over fitting problem</a:t>
            </a:r>
          </a:p>
        </p:txBody>
      </p:sp>
    </p:spTree>
    <p:extLst>
      <p:ext uri="{BB962C8B-B14F-4D97-AF65-F5344CB8AC3E}">
        <p14:creationId xmlns:p14="http://schemas.microsoft.com/office/powerpoint/2010/main" val="193260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C3DD6-9D75-66C0-F727-026A3638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Limitation/tradeoff of both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3F80-7F2A-7F7D-DA62-572865EC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sz="3200" dirty="0"/>
              <a:t>Boosting may increase overfitting </a:t>
            </a:r>
          </a:p>
          <a:p>
            <a:r>
              <a:rPr lang="en-US" sz="3200" dirty="0"/>
              <a:t>Bagging will rarely get a better bias</a:t>
            </a:r>
          </a:p>
          <a:p>
            <a:r>
              <a:rPr lang="en-US" sz="3200" dirty="0"/>
              <a:t>Tradeoffs is decreasing variance or bias</a:t>
            </a:r>
          </a:p>
        </p:txBody>
      </p:sp>
    </p:spTree>
    <p:extLst>
      <p:ext uri="{BB962C8B-B14F-4D97-AF65-F5344CB8AC3E}">
        <p14:creationId xmlns:p14="http://schemas.microsoft.com/office/powerpoint/2010/main" val="207947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6B13-F271-93CD-D250-9795281C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5931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3801-7FB6-8D4E-70ED-98EA15C8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56792"/>
            <a:ext cx="4239208" cy="395954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Location: Chicago, IL</a:t>
            </a:r>
          </a:p>
          <a:p>
            <a:r>
              <a:rPr lang="en-US" sz="2400" dirty="0">
                <a:solidFill>
                  <a:schemeClr val="tx1"/>
                </a:solidFill>
              </a:rPr>
              <a:t>HVAC system: single duct AHU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 Generation Method: Simulation using </a:t>
            </a:r>
            <a:r>
              <a:rPr lang="en-US" sz="2400" dirty="0" err="1">
                <a:solidFill>
                  <a:schemeClr val="tx1"/>
                </a:solidFill>
              </a:rPr>
              <a:t>EnergyPus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Modelica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Time scope: 1 year (365 days)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 sample rate: 1 minute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 points: 30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727A4FE-6942-B487-004C-18C7263E7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4" r="9022" b="-1"/>
          <a:stretch/>
        </p:blipFill>
        <p:spPr>
          <a:xfrm>
            <a:off x="5181600" y="10"/>
            <a:ext cx="7010399" cy="6857990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33DBEF2-0A54-4CCF-952F-ABFA981C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5541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5404-75E5-B885-2D7E-BAC10306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59" y="233107"/>
            <a:ext cx="10528041" cy="1063848"/>
          </a:xfrm>
        </p:spPr>
        <p:txBody>
          <a:bodyPr/>
          <a:lstStyle/>
          <a:p>
            <a:pPr algn="l"/>
            <a:r>
              <a:rPr lang="en-US" dirty="0"/>
              <a:t>System Type and Diagram</a:t>
            </a:r>
          </a:p>
        </p:txBody>
      </p:sp>
      <p:pic>
        <p:nvPicPr>
          <p:cNvPr id="5" name="Content Placeholder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C413E3C6-87A2-1BFD-7A51-6E12BA0DE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7" y="1580045"/>
            <a:ext cx="10054492" cy="4232048"/>
          </a:xfrm>
        </p:spPr>
      </p:pic>
    </p:spTree>
    <p:extLst>
      <p:ext uri="{BB962C8B-B14F-4D97-AF65-F5344CB8AC3E}">
        <p14:creationId xmlns:p14="http://schemas.microsoft.com/office/powerpoint/2010/main" val="268099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F8D6-437E-537E-1C78-48D5FD49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9554308" cy="1104999"/>
          </a:xfrm>
        </p:spPr>
        <p:txBody>
          <a:bodyPr/>
          <a:lstStyle/>
          <a:p>
            <a:pPr algn="l"/>
            <a:r>
              <a:rPr lang="en-US" dirty="0"/>
              <a:t>Diagram of HVAC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E3A9A3A-C44A-8576-90F6-9EA5AD0C0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14732"/>
            <a:ext cx="10383328" cy="4710023"/>
          </a:xfrm>
        </p:spPr>
      </p:pic>
    </p:spTree>
    <p:extLst>
      <p:ext uri="{BB962C8B-B14F-4D97-AF65-F5344CB8AC3E}">
        <p14:creationId xmlns:p14="http://schemas.microsoft.com/office/powerpoint/2010/main" val="421299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DA7A-B845-4248-9374-AEC3B72A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9390185" cy="1253491"/>
          </a:xfrm>
        </p:spPr>
        <p:txBody>
          <a:bodyPr/>
          <a:lstStyle/>
          <a:p>
            <a:pPr algn="l"/>
            <a:r>
              <a:rPr lang="en-US" dirty="0"/>
              <a:t>Graph of temperature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54EBBB9-F4CC-F599-583B-DFCD55F81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9623551" cy="4051300"/>
          </a:xfrm>
        </p:spPr>
      </p:pic>
    </p:spTree>
    <p:extLst>
      <p:ext uri="{BB962C8B-B14F-4D97-AF65-F5344CB8AC3E}">
        <p14:creationId xmlns:p14="http://schemas.microsoft.com/office/powerpoint/2010/main" val="383569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28664-3765-5B5F-F4E1-526C1E17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847" y="1090707"/>
            <a:ext cx="3920565" cy="4676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cap="all">
                <a:solidFill>
                  <a:schemeClr val="bg1"/>
                </a:solidFill>
              </a:rPr>
              <a:t>Heatmap</a:t>
            </a:r>
          </a:p>
        </p:txBody>
      </p:sp>
      <p:pic>
        <p:nvPicPr>
          <p:cNvPr id="7" name="Content Placeholder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1E7C9EF0-6C86-631E-87A2-3E3EC9E35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0" r="-1" b="23215"/>
          <a:stretch/>
        </p:blipFill>
        <p:spPr>
          <a:xfrm>
            <a:off x="1034207" y="1090707"/>
            <a:ext cx="5211376" cy="40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8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AAE11-7F2C-A0F4-C00D-8D6B263D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BDE06A-0D13-1A11-2852-46EB08DEF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18388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89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9ADA-F433-92F2-2AAC-F71EE4FE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374989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Evaluation For Boosted Decision trees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FF965-4B3B-1983-E38F-DEA543B6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90" y="2746647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Boosted decision tree model for all errors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Confusion matrix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350C03-088D-276D-707C-C2F3DEECF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02435"/>
              </p:ext>
            </p:extLst>
          </p:nvPr>
        </p:nvGraphicFramePr>
        <p:xfrm>
          <a:off x="2382773" y="3123649"/>
          <a:ext cx="8128000" cy="151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753">
                  <a:extLst>
                    <a:ext uri="{9D8B030D-6E8A-4147-A177-3AD203B41FA5}">
                      <a16:colId xmlns:a16="http://schemas.microsoft.com/office/drawing/2014/main" val="2807856665"/>
                    </a:ext>
                  </a:extLst>
                </a:gridCol>
                <a:gridCol w="3774247">
                  <a:extLst>
                    <a:ext uri="{9D8B030D-6E8A-4147-A177-3AD203B41FA5}">
                      <a16:colId xmlns:a16="http://schemas.microsoft.com/office/drawing/2014/main" val="3765035929"/>
                    </a:ext>
                  </a:extLst>
                </a:gridCol>
              </a:tblGrid>
              <a:tr h="4150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62528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3406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Auc</a:t>
                      </a:r>
                      <a:r>
                        <a:rPr lang="en-US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29752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mislabeled points out of 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95591"/>
                  </a:ext>
                </a:extLst>
              </a:tr>
            </a:tbl>
          </a:graphicData>
        </a:graphic>
      </p:graphicFrame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6DD00C6-BBD4-CA53-553D-32E7B73B9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70593"/>
              </p:ext>
            </p:extLst>
          </p:nvPr>
        </p:nvGraphicFramePr>
        <p:xfrm>
          <a:off x="4307532" y="4820104"/>
          <a:ext cx="405441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471">
                  <a:extLst>
                    <a:ext uri="{9D8B030D-6E8A-4147-A177-3AD203B41FA5}">
                      <a16:colId xmlns:a16="http://schemas.microsoft.com/office/drawing/2014/main" val="1285609050"/>
                    </a:ext>
                  </a:extLst>
                </a:gridCol>
                <a:gridCol w="1351471">
                  <a:extLst>
                    <a:ext uri="{9D8B030D-6E8A-4147-A177-3AD203B41FA5}">
                      <a16:colId xmlns:a16="http://schemas.microsoft.com/office/drawing/2014/main" val="2654322910"/>
                    </a:ext>
                  </a:extLst>
                </a:gridCol>
                <a:gridCol w="1351471">
                  <a:extLst>
                    <a:ext uri="{9D8B030D-6E8A-4147-A177-3AD203B41FA5}">
                      <a16:colId xmlns:a16="http://schemas.microsoft.com/office/drawing/2014/main" val="1727395984"/>
                    </a:ext>
                  </a:extLst>
                </a:gridCol>
              </a:tblGrid>
              <a:tr h="372347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76049"/>
                  </a:ext>
                </a:extLst>
              </a:tr>
              <a:tr h="37234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933340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64566"/>
                  </a:ext>
                </a:extLst>
              </a:tr>
              <a:tr h="37234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147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E1717-F30D-18E5-AE8D-9D3C9220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495759" cy="1232750"/>
          </a:xfrm>
        </p:spPr>
        <p:txBody>
          <a:bodyPr anchor="b">
            <a:normAutofit/>
          </a:bodyPr>
          <a:lstStyle/>
          <a:p>
            <a:pPr algn="ctr"/>
            <a:r>
              <a:rPr lang="en-US" sz="3900" dirty="0">
                <a:solidFill>
                  <a:schemeClr val="bg1"/>
                </a:solidFill>
              </a:rPr>
              <a:t>Evaluation for Bagging Decision Trees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B04F4-4DB6-7ECC-66A1-CD6A4D39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24036"/>
            <a:ext cx="10266362" cy="3173412"/>
          </a:xfrm>
        </p:spPr>
        <p:txBody>
          <a:bodyPr>
            <a:normAutofit/>
          </a:bodyPr>
          <a:lstStyle/>
          <a:p>
            <a:r>
              <a:rPr lang="en-US" dirty="0"/>
              <a:t>Bagging decision tree model for all errors (average)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Confusion matrix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0E0C6C92-79D2-C69A-901E-E03290CA0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53097"/>
              </p:ext>
            </p:extLst>
          </p:nvPr>
        </p:nvGraphicFramePr>
        <p:xfrm>
          <a:off x="2143999" y="3131041"/>
          <a:ext cx="8128000" cy="151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753">
                  <a:extLst>
                    <a:ext uri="{9D8B030D-6E8A-4147-A177-3AD203B41FA5}">
                      <a16:colId xmlns:a16="http://schemas.microsoft.com/office/drawing/2014/main" val="2807856665"/>
                    </a:ext>
                  </a:extLst>
                </a:gridCol>
                <a:gridCol w="3774247">
                  <a:extLst>
                    <a:ext uri="{9D8B030D-6E8A-4147-A177-3AD203B41FA5}">
                      <a16:colId xmlns:a16="http://schemas.microsoft.com/office/drawing/2014/main" val="3765035929"/>
                    </a:ext>
                  </a:extLst>
                </a:gridCol>
              </a:tblGrid>
              <a:tr h="4150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62528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3406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Auc</a:t>
                      </a:r>
                      <a:r>
                        <a:rPr lang="en-US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29752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mislabeled points out of 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95591"/>
                  </a:ext>
                </a:extLst>
              </a:tr>
            </a:tbl>
          </a:graphicData>
        </a:graphic>
      </p:graphicFrame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F357F2AC-7261-FDDD-1C29-6F553EA68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57777"/>
              </p:ext>
            </p:extLst>
          </p:nvPr>
        </p:nvGraphicFramePr>
        <p:xfrm>
          <a:off x="4075460" y="4837328"/>
          <a:ext cx="405441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471">
                  <a:extLst>
                    <a:ext uri="{9D8B030D-6E8A-4147-A177-3AD203B41FA5}">
                      <a16:colId xmlns:a16="http://schemas.microsoft.com/office/drawing/2014/main" val="1285609050"/>
                    </a:ext>
                  </a:extLst>
                </a:gridCol>
                <a:gridCol w="1351471">
                  <a:extLst>
                    <a:ext uri="{9D8B030D-6E8A-4147-A177-3AD203B41FA5}">
                      <a16:colId xmlns:a16="http://schemas.microsoft.com/office/drawing/2014/main" val="2654322910"/>
                    </a:ext>
                  </a:extLst>
                </a:gridCol>
                <a:gridCol w="1351471">
                  <a:extLst>
                    <a:ext uri="{9D8B030D-6E8A-4147-A177-3AD203B41FA5}">
                      <a16:colId xmlns:a16="http://schemas.microsoft.com/office/drawing/2014/main" val="1727395984"/>
                    </a:ext>
                  </a:extLst>
                </a:gridCol>
              </a:tblGrid>
              <a:tr h="505007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76049"/>
                  </a:ext>
                </a:extLst>
              </a:tr>
              <a:tr h="50500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64566"/>
                  </a:ext>
                </a:extLst>
              </a:tr>
              <a:tr h="50500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7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48334-97DA-F6DD-77D9-80054F05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8440530-EF14-6A4F-26C7-D044D5E92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3" y="2530539"/>
            <a:ext cx="2520675" cy="1313020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91F9B98-ED4B-B6F1-9F84-DCE01309C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52" y="2569692"/>
            <a:ext cx="1493433" cy="1170052"/>
          </a:xfrm>
          <a:prstGeom prst="rect">
            <a:avLst/>
          </a:prstGeom>
        </p:spPr>
      </p:pic>
      <p:pic>
        <p:nvPicPr>
          <p:cNvPr id="13" name="Picture 6" descr="The Only Time You Should Use for iOS App Development is Swift — Here's Why  | Hacker Noon">
            <a:extLst>
              <a:ext uri="{FF2B5EF4-FFF2-40B4-BE49-F238E27FC236}">
                <a16:creationId xmlns:a16="http://schemas.microsoft.com/office/drawing/2014/main" id="{9807DF68-2A65-C3A3-9B82-67F53A2C2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0200" y="2530539"/>
            <a:ext cx="2867853" cy="12483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00FFEB-E931-C033-B062-C6C9F84CD117}"/>
              </a:ext>
            </a:extLst>
          </p:cNvPr>
          <p:cNvSpPr txBox="1"/>
          <p:nvPr/>
        </p:nvSpPr>
        <p:spPr>
          <a:xfrm>
            <a:off x="1773475" y="4087155"/>
            <a:ext cx="3358093" cy="21885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Used these tool to make the measuring app</a:t>
            </a:r>
            <a:endParaRPr lang="en-US" sz="2000" b="0" i="0" kern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BDABA-4E3C-1A4E-964C-1EE769B4FBB2}"/>
              </a:ext>
            </a:extLst>
          </p:cNvPr>
          <p:cNvSpPr txBox="1"/>
          <p:nvPr/>
        </p:nvSpPr>
        <p:spPr>
          <a:xfrm>
            <a:off x="7711163" y="4235368"/>
            <a:ext cx="3358093" cy="21885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Used these tool to make the data web app to deploy my models</a:t>
            </a:r>
            <a:endParaRPr lang="en-US" sz="2000" b="0" i="0" kern="1200" dirty="0"/>
          </a:p>
        </p:txBody>
      </p:sp>
    </p:spTree>
    <p:extLst>
      <p:ext uri="{BB962C8B-B14F-4D97-AF65-F5344CB8AC3E}">
        <p14:creationId xmlns:p14="http://schemas.microsoft.com/office/powerpoint/2010/main" val="191576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F20C9-4D9F-3297-1751-41805B59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41" y="678285"/>
            <a:ext cx="3684644" cy="8896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Demo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8B5B39-A02C-6440-F37B-2C95BA260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" t="8265"/>
          <a:stretch/>
        </p:blipFill>
        <p:spPr>
          <a:xfrm>
            <a:off x="478478" y="2217571"/>
            <a:ext cx="6915663" cy="357258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4D2D53-5726-195B-4E8F-243C60ED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2369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7E360-2277-DA9E-DBF0-0E2A19E6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Future works/goals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2545-09AB-78B8-04AE-21C23BC1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sz="2800" dirty="0"/>
              <a:t>Use more metrics to see if the models maintain current performance</a:t>
            </a:r>
          </a:p>
          <a:p>
            <a:r>
              <a:rPr lang="en-US" sz="2800" dirty="0"/>
              <a:t>Adapt these models to classify sensors in real time and make correction to the faulty sensor </a:t>
            </a:r>
          </a:p>
        </p:txBody>
      </p:sp>
    </p:spTree>
    <p:extLst>
      <p:ext uri="{BB962C8B-B14F-4D97-AF65-F5344CB8AC3E}">
        <p14:creationId xmlns:p14="http://schemas.microsoft.com/office/powerpoint/2010/main" val="404122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822B-E85F-82B3-1150-E57A0712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Related work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0873-CC12-71A8-DF3F-DB2B9F16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sz="2800" dirty="0"/>
              <a:t>Automatic Building Fault Diagnostic System using Smartphone</a:t>
            </a:r>
          </a:p>
          <a:p>
            <a:r>
              <a:rPr lang="en-US" sz="2800" dirty="0"/>
              <a:t>OFFICE: Optimization Framework For Improved Comfort and Efficiency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6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EABD6-2BBA-24B9-EB47-85E757D6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F57D-0300-1820-FB96-1AF80AE9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sz="2800" dirty="0"/>
              <a:t>Special thanks to </a:t>
            </a:r>
          </a:p>
          <a:p>
            <a:pPr lvl="1"/>
            <a:r>
              <a:rPr lang="en-US" sz="2600" dirty="0"/>
              <a:t>Dr. </a:t>
            </a:r>
            <a:r>
              <a:rPr lang="en-US" sz="2600" dirty="0" err="1"/>
              <a:t>Cerpa</a:t>
            </a:r>
            <a:endParaRPr lang="en-US" sz="2600" dirty="0"/>
          </a:p>
          <a:p>
            <a:pPr lvl="1"/>
            <a:r>
              <a:rPr lang="en-US" sz="2600" dirty="0"/>
              <a:t>All you guys </a:t>
            </a:r>
          </a:p>
        </p:txBody>
      </p:sp>
    </p:spTree>
    <p:extLst>
      <p:ext uri="{BB962C8B-B14F-4D97-AF65-F5344CB8AC3E}">
        <p14:creationId xmlns:p14="http://schemas.microsoft.com/office/powerpoint/2010/main" val="494077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85BB1-23DC-8677-8031-A75E45AB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 Cited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770E-FB6C-2002-82D0-F2A32131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73459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Erickson, Varick L., and Alberto E.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Thermovote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participatory sensing for efficient building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hvac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conditioning."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Fourth ACM Workshop on Embedded Sensing Systems for Energy-Efficiency in Buildings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2012.</a:t>
            </a:r>
          </a:p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https://www.whitehouse.gov/wp-content/uploads/2021/10/US-Long-</a:t>
            </a:r>
            <a:b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Term-Strategy.pdf, The United Stated of America, The Long-Term</a:t>
            </a:r>
            <a:b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 of the United States: Pathways to Net-Zero Greenhouse Gas</a:t>
            </a:r>
            <a:b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Emissions by 2050., The United States Department of State and the</a:t>
            </a:r>
            <a:b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Executive Office of the President, Washington DC.</a:t>
            </a:r>
            <a:b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 2021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</a:rPr>
              <a:t>Rafati</a:t>
            </a:r>
            <a:r>
              <a:rPr lang="en-US" sz="2000" dirty="0">
                <a:effectLst/>
                <a:latin typeface="Arial" panose="020B0604020202020204" pitchFamily="34" charset="0"/>
              </a:rPr>
              <a:t>, A.; Shaker, H.R.; </a:t>
            </a:r>
            <a:r>
              <a:rPr lang="en-US" sz="2000" dirty="0" err="1">
                <a:effectLst/>
                <a:latin typeface="Arial" panose="020B0604020202020204" pitchFamily="34" charset="0"/>
              </a:rPr>
              <a:t>Ghahghahzadeh</a:t>
            </a:r>
            <a:r>
              <a:rPr lang="en-US" sz="2000" dirty="0">
                <a:effectLst/>
                <a:latin typeface="Arial" panose="020B0604020202020204" pitchFamily="34" charset="0"/>
              </a:rPr>
              <a:t>, S. Fault Detection and</a:t>
            </a:r>
            <a:br>
              <a:rPr lang="en-US" sz="2000" dirty="0"/>
            </a:br>
            <a:r>
              <a:rPr lang="en-US" sz="2000" dirty="0">
                <a:effectLst/>
                <a:latin typeface="Arial" panose="020B0604020202020204" pitchFamily="34" charset="0"/>
              </a:rPr>
              <a:t>Efficiency Assessment for HVAC Systems Using Non-Intrusive Load</a:t>
            </a:r>
            <a:br>
              <a:rPr lang="en-US" sz="2000" dirty="0"/>
            </a:br>
            <a:r>
              <a:rPr lang="en-US" sz="2000" dirty="0">
                <a:effectLst/>
                <a:latin typeface="Arial" panose="020B0604020202020204" pitchFamily="34" charset="0"/>
              </a:rPr>
              <a:t>Monitoring: A Review. Energies 2022, 15, 341. https://doi.org/10.3390/</a:t>
            </a:r>
            <a:br>
              <a:rPr lang="en-US" sz="2000" dirty="0"/>
            </a:br>
            <a:r>
              <a:rPr lang="en-US" sz="2000" dirty="0">
                <a:effectLst/>
                <a:latin typeface="Arial" panose="020B0604020202020204" pitchFamily="34" charset="0"/>
              </a:rPr>
              <a:t>en15010341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0A24-26F9-30DB-6F12-6847E26E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9B0B795-700D-B18C-5EAD-CB67A872D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829797"/>
              </p:ext>
            </p:extLst>
          </p:nvPr>
        </p:nvGraphicFramePr>
        <p:xfrm>
          <a:off x="765048" y="2093976"/>
          <a:ext cx="4652526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02CF787-D933-41B5-64AB-E1C946CE01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82" y="1974385"/>
            <a:ext cx="5880283" cy="4076865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05C327A7-4135-8D27-C86F-48A864C78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582" y="5836991"/>
            <a:ext cx="2428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Source: www.eia.gov </a:t>
            </a:r>
          </a:p>
        </p:txBody>
      </p:sp>
    </p:spTree>
    <p:extLst>
      <p:ext uri="{BB962C8B-B14F-4D97-AF65-F5344CB8AC3E}">
        <p14:creationId xmlns:p14="http://schemas.microsoft.com/office/powerpoint/2010/main" val="269242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4FE232EE-B512-46E5-A5BD-10F13D777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B2201-36FE-09F0-A643-7E651FC5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6574535" cy="1232750"/>
          </a:xfrm>
        </p:spPr>
        <p:txBody>
          <a:bodyPr anchor="b">
            <a:normAutofit/>
          </a:bodyPr>
          <a:lstStyle/>
          <a:p>
            <a:r>
              <a:rPr lang="en-US" sz="3900">
                <a:solidFill>
                  <a:schemeClr val="bg1"/>
                </a:solidFill>
              </a:rPr>
              <a:t>HVAC systems consumption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7534656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D694-6F3D-E34E-1A76-1CE6319F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62501"/>
            <a:ext cx="3715397" cy="180950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Residential sector’s energy consumption on cooling</a:t>
            </a:r>
          </a:p>
          <a:p>
            <a:r>
              <a:rPr lang="en-US" sz="2800" dirty="0"/>
              <a:t>235 billion kWh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1D848-D666-CB5C-2359-CD5715633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5" t="10893" r="12780" b="9151"/>
          <a:stretch/>
        </p:blipFill>
        <p:spPr>
          <a:xfrm>
            <a:off x="5635637" y="2295727"/>
            <a:ext cx="5963365" cy="41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C58C7-39FB-DB0E-D8ED-BFEA21BB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Pivotal issue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1D54-9AF5-8CFF-2798-A4D2AC92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760139"/>
            <a:ext cx="5443666" cy="3337721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How can building HVAC system know that a HVAC sensor or sensors is feeding false data?</a:t>
            </a:r>
          </a:p>
          <a:p>
            <a:r>
              <a:rPr lang="en-US" sz="2600" dirty="0">
                <a:solidFill>
                  <a:schemeClr val="tx1"/>
                </a:solidFill>
              </a:rPr>
              <a:t>Faulty data -&gt;  wrong inputs and outputs -&gt; inefficient heating/cooling -&gt; discomfort, rising cost, and energy waste</a:t>
            </a:r>
          </a:p>
          <a:p>
            <a:r>
              <a:rPr lang="en-US" sz="2600" dirty="0">
                <a:solidFill>
                  <a:schemeClr val="tx1"/>
                </a:solidFill>
              </a:rPr>
              <a:t>Garbage in and garbage out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white electrical box with wires">
            <a:extLst>
              <a:ext uri="{FF2B5EF4-FFF2-40B4-BE49-F238E27FC236}">
                <a16:creationId xmlns:a16="http://schemas.microsoft.com/office/drawing/2014/main" id="{72862974-EA1D-99B0-941E-9E180C395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32" r="32036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091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364B-0E6E-0840-086C-29B50848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 features of HVAC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700F-B4DD-6B9F-4348-3B0C2EFF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2886500"/>
            <a:ext cx="5443666" cy="33377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Supply temperature</a:t>
            </a:r>
          </a:p>
          <a:p>
            <a:r>
              <a:rPr lang="en-US" dirty="0">
                <a:solidFill>
                  <a:schemeClr val="tx1"/>
                </a:solidFill>
              </a:rPr>
              <a:t>Outdoor temperature</a:t>
            </a:r>
          </a:p>
          <a:p>
            <a:r>
              <a:rPr lang="en-US" dirty="0">
                <a:solidFill>
                  <a:schemeClr val="tx1"/>
                </a:solidFill>
              </a:rPr>
              <a:t>Zone temperatures</a:t>
            </a:r>
          </a:p>
          <a:p>
            <a:r>
              <a:rPr lang="en-US" dirty="0">
                <a:solidFill>
                  <a:schemeClr val="tx1"/>
                </a:solidFill>
              </a:rPr>
              <a:t>Air flow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hermometer">
            <a:extLst>
              <a:ext uri="{FF2B5EF4-FFF2-40B4-BE49-F238E27FC236}">
                <a16:creationId xmlns:a16="http://schemas.microsoft.com/office/drawing/2014/main" id="{7428B0A1-7821-A718-44CC-5FF79E82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2729" y="1761862"/>
            <a:ext cx="3683197" cy="36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02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533B-1CAA-48D5-4E2D-33FD84FE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10987177" cy="1534298"/>
          </a:xfrm>
        </p:spPr>
        <p:txBody>
          <a:bodyPr/>
          <a:lstStyle/>
          <a:p>
            <a:pPr algn="ctr"/>
            <a:r>
              <a:rPr lang="en-US" dirty="0"/>
              <a:t>Simple HVAC system</a:t>
            </a:r>
          </a:p>
        </p:txBody>
      </p:sp>
      <p:pic>
        <p:nvPicPr>
          <p:cNvPr id="4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8F266A1B-056A-5E22-AE0B-C7A53E2F1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61" y="2093976"/>
            <a:ext cx="8003277" cy="4051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D1C3BB-6116-EB55-0C8D-02C3378A39A0}"/>
              </a:ext>
            </a:extLst>
          </p:cNvPr>
          <p:cNvSpPr/>
          <p:nvPr/>
        </p:nvSpPr>
        <p:spPr>
          <a:xfrm>
            <a:off x="5467466" y="2093976"/>
            <a:ext cx="2062744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Supply temperature (T</a:t>
            </a:r>
            <a:r>
              <a:rPr lang="en-US" sz="14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DC48D-10EF-7DAD-946C-619C24AD3688}"/>
              </a:ext>
            </a:extLst>
          </p:cNvPr>
          <p:cNvSpPr/>
          <p:nvPr/>
        </p:nvSpPr>
        <p:spPr>
          <a:xfrm>
            <a:off x="1063751" y="3703320"/>
            <a:ext cx="1085850" cy="5232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Mass</a:t>
            </a:r>
          </a:p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Flow (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400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z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84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61FFC-4416-8FB9-7A75-53F99457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My approach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78BE-D4AB-76D0-A031-0BC5561F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2886500"/>
            <a:ext cx="5443666" cy="33377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Evaluate how different machine learning algorithms performance with error simulation models</a:t>
            </a:r>
          </a:p>
          <a:p>
            <a:r>
              <a:rPr lang="en-US" dirty="0">
                <a:solidFill>
                  <a:schemeClr val="tx1"/>
                </a:solidFill>
              </a:rPr>
              <a:t>Creating a webapp that will choose the best model under these errors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57A12F6-EA07-88CF-CE9F-EA8FA8A4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2729" y="1761862"/>
            <a:ext cx="3683197" cy="36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0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407E8-CB28-DB5E-E3B1-47780634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Error models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2E329BBD-E6F9-F008-7613-A38146C9A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391947"/>
              </p:ext>
            </p:extLst>
          </p:nvPr>
        </p:nvGraphicFramePr>
        <p:xfrm>
          <a:off x="2053087" y="2720100"/>
          <a:ext cx="6935638" cy="34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414">
                  <a:extLst>
                    <a:ext uri="{9D8B030D-6E8A-4147-A177-3AD203B41FA5}">
                      <a16:colId xmlns:a16="http://schemas.microsoft.com/office/drawing/2014/main" val="1583856794"/>
                    </a:ext>
                  </a:extLst>
                </a:gridCol>
                <a:gridCol w="3490224">
                  <a:extLst>
                    <a:ext uri="{9D8B030D-6E8A-4147-A177-3AD203B41FA5}">
                      <a16:colId xmlns:a16="http://schemas.microsoft.com/office/drawing/2014/main" val="4027533440"/>
                    </a:ext>
                  </a:extLst>
                </a:gridCol>
              </a:tblGrid>
              <a:tr h="456215">
                <a:tc>
                  <a:txBody>
                    <a:bodyPr/>
                    <a:lstStyle/>
                    <a:p>
                      <a:r>
                        <a:rPr lang="en-US" sz="2000" dirty="0"/>
                        <a:t>Error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16764"/>
                  </a:ext>
                </a:extLst>
              </a:tr>
              <a:tr h="456215"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X’ = a  + x +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52046"/>
                  </a:ext>
                </a:extLst>
              </a:tr>
              <a:tr h="456215">
                <a:tc>
                  <a:txBody>
                    <a:bodyPr/>
                    <a:lstStyle/>
                    <a:p>
                      <a:r>
                        <a:rPr lang="en-US" sz="2000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X’ = a*x + 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72690"/>
                  </a:ext>
                </a:extLst>
              </a:tr>
              <a:tr h="456215">
                <a:tc>
                  <a:txBody>
                    <a:bodyPr/>
                    <a:lstStyle/>
                    <a:p>
                      <a:r>
                        <a:rPr lang="en-US" sz="2000" dirty="0"/>
                        <a:t>Stuck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X’ =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8220"/>
                  </a:ext>
                </a:extLst>
              </a:tr>
              <a:tr h="807150">
                <a:tc>
                  <a:txBody>
                    <a:bodyPr/>
                    <a:lstStyle/>
                    <a:p>
                      <a:r>
                        <a:rPr lang="en-US" sz="2000" dirty="0"/>
                        <a:t>Variation of gain 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X’ = v * x + err, where v is changing over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1026"/>
                  </a:ext>
                </a:extLst>
              </a:tr>
              <a:tr h="807150">
                <a:tc>
                  <a:txBody>
                    <a:bodyPr/>
                    <a:lstStyle/>
                    <a:p>
                      <a:r>
                        <a:rPr lang="en-US" sz="2000" dirty="0"/>
                        <a:t>Constant +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X’ = a*x + b + err, where b is 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1936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804</TotalTime>
  <Words>855</Words>
  <Application>Microsoft Office PowerPoint</Application>
  <PresentationFormat>Widescreen</PresentationFormat>
  <Paragraphs>153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Schoolbook</vt:lpstr>
      <vt:lpstr>Corbel</vt:lpstr>
      <vt:lpstr>Helvetica</vt:lpstr>
      <vt:lpstr>source-serif-pro</vt:lpstr>
      <vt:lpstr>Times New Roman</vt:lpstr>
      <vt:lpstr>Headlines</vt:lpstr>
      <vt:lpstr>Fault Diagnostic Evaluations</vt:lpstr>
      <vt:lpstr>Outline</vt:lpstr>
      <vt:lpstr>Motivation</vt:lpstr>
      <vt:lpstr>HVAC systems consumption</vt:lpstr>
      <vt:lpstr>Pivotal issue</vt:lpstr>
      <vt:lpstr>Main features of HVAC</vt:lpstr>
      <vt:lpstr>Simple HVAC system</vt:lpstr>
      <vt:lpstr>My approach</vt:lpstr>
      <vt:lpstr>Error models</vt:lpstr>
      <vt:lpstr>Models</vt:lpstr>
      <vt:lpstr>Boosting and Bagging</vt:lpstr>
      <vt:lpstr>Why Boosted Decision tree ?</vt:lpstr>
      <vt:lpstr>Why Bagging decision tree?</vt:lpstr>
      <vt:lpstr>Limitation/tradeoff of both models</vt:lpstr>
      <vt:lpstr>Experiment</vt:lpstr>
      <vt:lpstr>System Type and Diagram</vt:lpstr>
      <vt:lpstr>Diagram of HVAC</vt:lpstr>
      <vt:lpstr>Graph of temperature</vt:lpstr>
      <vt:lpstr>Heatmap</vt:lpstr>
      <vt:lpstr>Evaluation For Boosted Decision trees</vt:lpstr>
      <vt:lpstr>Evaluation for Bagging Decision Trees</vt:lpstr>
      <vt:lpstr>Tools</vt:lpstr>
      <vt:lpstr>Demo</vt:lpstr>
      <vt:lpstr>Future works/goals</vt:lpstr>
      <vt:lpstr>Related work</vt:lpstr>
      <vt:lpstr>Thank You 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Diagnostic Evaluations</dc:title>
  <dc:creator>Renato Millan</dc:creator>
  <cp:lastModifiedBy>Renato Millan</cp:lastModifiedBy>
  <cp:revision>2</cp:revision>
  <dcterms:created xsi:type="dcterms:W3CDTF">2022-12-07T21:48:48Z</dcterms:created>
  <dcterms:modified xsi:type="dcterms:W3CDTF">2022-12-09T01:16:41Z</dcterms:modified>
</cp:coreProperties>
</file>