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ru-RU" smtClean="0"/>
              <a:t>Образец заголовка</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12/11/2024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1D2AC3-6A0B-4169-B1EA-E3AE8B351BDD}"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DD4B9363-8B87-41B7-9F8E-64519CBB8F34}"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AEF5746-5284-4951-9F37-7AE924EDBCB7}"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398B29-7265-4A65-A2A4-6703C057B7C1}"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ru-RU" smtClean="0"/>
              <a:t>Образец заголовка</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28FBA082-94DF-4C4B-A041-6624924AB0A8}"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ru-RU" smtClean="0"/>
              <a:t>Образец заголовка</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B27686C4-3AB5-4E0C-86CA-FB108C350AA9}"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ru-RU" smtClean="0"/>
              <a:t>Образец заголовка</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F7F47CF-67C9-420C-80A5-E2069FF0C2DF}"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685802" y="2861733"/>
            <a:ext cx="5088712" cy="2512852"/>
          </a:xfrm>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5993969" y="2861733"/>
            <a:ext cx="5088713" cy="2512852"/>
          </a:xfrm>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C3BFE2-83B7-4B0A-B9D3-AB28331082B3}"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2EF78E3-FDA3-4D28-AAA2-0B81F349A39D}"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12/11/2024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rot="21420000">
            <a:off x="1796717" y="1654985"/>
            <a:ext cx="7181477" cy="2766528"/>
          </a:xfrm>
        </p:spPr>
        <p:txBody>
          <a:bodyPr>
            <a:normAutofit fontScale="90000"/>
          </a:bodyPr>
          <a:lstStyle/>
          <a:p>
            <a:r>
              <a:rPr lang="ru-RU" dirty="0" smtClean="0"/>
              <a:t>Мотивация и координация в менеджменте</a:t>
            </a:r>
            <a:endParaRPr lang="ru-RU" dirty="0"/>
          </a:p>
        </p:txBody>
      </p:sp>
      <p:sp>
        <p:nvSpPr>
          <p:cNvPr id="4" name="TextBox 3"/>
          <p:cNvSpPr txBox="1"/>
          <p:nvPr/>
        </p:nvSpPr>
        <p:spPr>
          <a:xfrm>
            <a:off x="8417247" y="4443934"/>
            <a:ext cx="2632104" cy="923330"/>
          </a:xfrm>
          <a:prstGeom prst="rect">
            <a:avLst/>
          </a:prstGeom>
          <a:solidFill>
            <a:schemeClr val="accent1"/>
          </a:solidFill>
        </p:spPr>
        <p:txBody>
          <a:bodyPr wrap="square" rtlCol="0">
            <a:spAutoFit/>
          </a:bodyPr>
          <a:lstStyle/>
          <a:p>
            <a:r>
              <a:rPr lang="ru-RU" b="1" dirty="0" smtClean="0">
                <a:solidFill>
                  <a:schemeClr val="bg1"/>
                </a:solidFill>
                <a:latin typeface="Times New Roman" panose="02020603050405020304" pitchFamily="18" charset="0"/>
                <a:cs typeface="Times New Roman" panose="02020603050405020304" pitchFamily="18" charset="0"/>
              </a:rPr>
              <a:t>Выполнил студент </a:t>
            </a:r>
          </a:p>
          <a:p>
            <a:r>
              <a:rPr lang="ru-RU" b="1" dirty="0" smtClean="0">
                <a:solidFill>
                  <a:schemeClr val="bg1"/>
                </a:solidFill>
                <a:latin typeface="Times New Roman" panose="02020603050405020304" pitchFamily="18" charset="0"/>
                <a:cs typeface="Times New Roman" panose="02020603050405020304" pitchFamily="18" charset="0"/>
              </a:rPr>
              <a:t>Группы 415</a:t>
            </a:r>
            <a:r>
              <a:rPr lang="en-US" b="1" dirty="0" smtClean="0">
                <a:solidFill>
                  <a:schemeClr val="bg1"/>
                </a:solidFill>
                <a:latin typeface="Times New Roman" panose="02020603050405020304" pitchFamily="18" charset="0"/>
                <a:cs typeface="Times New Roman" panose="02020603050405020304" pitchFamily="18" charset="0"/>
              </a:rPr>
              <a:t>:</a:t>
            </a:r>
          </a:p>
          <a:p>
            <a:r>
              <a:rPr lang="ru-RU" b="1" dirty="0" smtClean="0">
                <a:solidFill>
                  <a:schemeClr val="bg1"/>
                </a:solidFill>
                <a:latin typeface="Times New Roman" panose="02020603050405020304" pitchFamily="18" charset="0"/>
                <a:cs typeface="Times New Roman" panose="02020603050405020304" pitchFamily="18" charset="0"/>
              </a:rPr>
              <a:t>Макейчик Я.М.</a:t>
            </a:r>
            <a:endParaRPr lang="ru-RU"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48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Теория Мотивации</a:t>
            </a:r>
            <a:endParaRPr lang="ru-RU" dirty="0"/>
          </a:p>
        </p:txBody>
      </p:sp>
      <p:sp>
        <p:nvSpPr>
          <p:cNvPr id="3" name="Объект 2"/>
          <p:cNvSpPr>
            <a:spLocks noGrp="1"/>
          </p:cNvSpPr>
          <p:nvPr>
            <p:ph sz="quarter" idx="13"/>
          </p:nvPr>
        </p:nvSpPr>
        <p:spPr>
          <a:xfrm>
            <a:off x="685800" y="2063396"/>
            <a:ext cx="6176473" cy="3311189"/>
          </a:xfrm>
        </p:spPr>
        <p:txBody>
          <a:bodyPr>
            <a:normAutofit lnSpcReduction="10000"/>
          </a:bodyPr>
          <a:lstStyle/>
          <a:p>
            <a:pPr marL="0" indent="0">
              <a:buNone/>
            </a:pPr>
            <a:r>
              <a:rPr lang="ru-RU" sz="1800" b="1" dirty="0">
                <a:latin typeface="Times New Roman" panose="02020603050405020304" pitchFamily="18" charset="0"/>
                <a:cs typeface="Times New Roman" panose="02020603050405020304" pitchFamily="18" charset="0"/>
              </a:rPr>
              <a:t>Общее понятие мотивации в </a:t>
            </a:r>
            <a:r>
              <a:rPr lang="ru-RU" sz="1800" b="1" dirty="0" smtClean="0">
                <a:latin typeface="Times New Roman" panose="02020603050405020304" pitchFamily="18" charset="0"/>
                <a:cs typeface="Times New Roman" panose="02020603050405020304" pitchFamily="18" charset="0"/>
              </a:rPr>
              <a:t>менеджменте</a:t>
            </a:r>
            <a:endParaRPr lang="en-US" sz="1800" b="1" dirty="0" smtClean="0">
              <a:latin typeface="Times New Roman" panose="02020603050405020304" pitchFamily="18" charset="0"/>
              <a:cs typeface="Times New Roman" panose="02020603050405020304" pitchFamily="18" charset="0"/>
            </a:endParaRPr>
          </a:p>
          <a:p>
            <a:pPr marL="0" indent="0" algn="just">
              <a:buNone/>
            </a:pPr>
            <a:r>
              <a:rPr lang="ru-RU" sz="1800" cap="none" dirty="0" smtClean="0">
                <a:latin typeface="Times New Roman" panose="02020603050405020304" pitchFamily="18" charset="0"/>
                <a:cs typeface="Times New Roman" panose="02020603050405020304" pitchFamily="18" charset="0"/>
              </a:rPr>
              <a:t>Трудовые ресурсы лежат в основе функционирования любой организации. Ключевая задача</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Менеджмента заключается в управлении ресурсами находящимися в распоряжении организации с</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целью получения оптимального результата. Одной из важнейших характеристик персонала выступает его мотивация к труду, а управление мотивацией играет ключевую роль в управлении трудовыми ресурсами, поскольку существует прямая зависимость между мотивацией и эффективностью труда.</a:t>
            </a:r>
            <a:endParaRPr lang="ru-RU" sz="1800" cap="none" dirty="0">
              <a:latin typeface="Times New Roman" panose="02020603050405020304" pitchFamily="18" charset="0"/>
              <a:cs typeface="Times New Roman" panose="02020603050405020304" pitchFamily="18" charset="0"/>
            </a:endParaRPr>
          </a:p>
        </p:txBody>
      </p:sp>
      <p:pic>
        <p:nvPicPr>
          <p:cNvPr id="1028" name="Picture 4"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733" y="2223915"/>
            <a:ext cx="4213077" cy="299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72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ext uri="{BEBA8EAE-BF5A-486C-A8C5-ECC9F3942E4B}">
                <a14:imgProps xmlns:a14="http://schemas.microsoft.com/office/drawing/2010/main">
                  <a14:imgLayer r:embed="rId3">
                    <a14:imgEffect>
                      <a14:sharpenSoften amount="-100000"/>
                    </a14:imgEffect>
                  </a14:imgLayer>
                </a14:imgProps>
              </a:ext>
            </a:extLst>
          </a:blip>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Назначение мотивации</a:t>
            </a:r>
            <a:endParaRPr lang="ru-RU" dirty="0"/>
          </a:p>
        </p:txBody>
      </p:sp>
      <p:sp>
        <p:nvSpPr>
          <p:cNvPr id="3" name="Объект 2"/>
          <p:cNvSpPr>
            <a:spLocks noGrp="1"/>
          </p:cNvSpPr>
          <p:nvPr>
            <p:ph sz="quarter" idx="13"/>
          </p:nvPr>
        </p:nvSpPr>
        <p:spPr>
          <a:xfrm>
            <a:off x="600342" y="1644652"/>
            <a:ext cx="10394707" cy="3311189"/>
          </a:xfrm>
        </p:spPr>
        <p:txBody>
          <a:bodyPr>
            <a:normAutofit/>
          </a:bodyPr>
          <a:lstStyle/>
          <a:p>
            <a:pPr marL="0" indent="457200" algn="just">
              <a:buNone/>
            </a:pPr>
            <a:r>
              <a:rPr lang="ru-RU" sz="1800" cap="none" dirty="0" smtClean="0">
                <a:latin typeface="Times New Roman" panose="02020603050405020304" pitchFamily="18" charset="0"/>
                <a:cs typeface="Times New Roman" panose="02020603050405020304" pitchFamily="18" charset="0"/>
              </a:rPr>
              <a:t>Активизация и стимулирование персонала — основное назначение мотивации как функции менеджмента. Мероприятия выполняемые в рамках побуждения работников к качественному и продуктивному труду. Направлены на активирование внутренних потребностей личности, а затем на организацию такой среды, в которой присутствую материальные и нематериальные факторы, стимулирующие желание человека удовлетворять эти потребности сопутствующими назначениями мотивации называют целеполагание. Направление и регулирование перед сотрудником ставят цель. Которая удовлетворяет его личностные потребности. Дают инструменты для ее достижения направляют к выполнению задач, а затем в процессе выполнения функций координируют его действия</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8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198690"/>
            <a:ext cx="10396882" cy="1151965"/>
          </a:xfrm>
        </p:spPr>
        <p:txBody>
          <a:bodyPr/>
          <a:lstStyle/>
          <a:p>
            <a:r>
              <a:rPr lang="ru-RU" dirty="0" smtClean="0"/>
              <a:t>Причины утраты мотивации</a:t>
            </a:r>
            <a:endParaRPr lang="ru-RU" dirty="0"/>
          </a:p>
        </p:txBody>
      </p:sp>
      <p:sp>
        <p:nvSpPr>
          <p:cNvPr id="3" name="Объект 2"/>
          <p:cNvSpPr>
            <a:spLocks noGrp="1"/>
          </p:cNvSpPr>
          <p:nvPr>
            <p:ph sz="quarter" idx="13"/>
          </p:nvPr>
        </p:nvSpPr>
        <p:spPr>
          <a:xfrm>
            <a:off x="455063" y="1256232"/>
            <a:ext cx="7595076" cy="4349809"/>
          </a:xfrm>
        </p:spPr>
        <p:txBody>
          <a:bodyPr>
            <a:noAutofit/>
          </a:bodyPr>
          <a:lstStyle/>
          <a:p>
            <a:pPr marL="0" indent="457200" algn="just">
              <a:buNone/>
            </a:pPr>
            <a:r>
              <a:rPr lang="ru-RU" sz="1800" cap="none" dirty="0" smtClean="0">
                <a:latin typeface="Times New Roman" panose="02020603050405020304" pitchFamily="18" charset="0"/>
                <a:cs typeface="Times New Roman" panose="02020603050405020304" pitchFamily="18" charset="0"/>
              </a:rPr>
              <a:t>Основные функции менеджмента такие как мотивация и стимулирование реализуются только после детального анализа снижения производительности труда нужно понять почему у подчиненного снизилось стремление к достижению цели, что движет его нейтральным поведением если причины кроются во внутренних потребностях личности, то для их удовлетворения используют нестандартный подход. Усталость работника устраняют путем предоставления дополнительного отдыха. Его материальную неудовлетворенность разовой премией или повышением заработной платы. Внешним причинам падения мотивации персонала, на которые руководитель может быстро повлиять. Для решения перечисленных причин пересматривают систему управления. Находят пути решения факторов, которые оказали бездействие на снижение стремления сотрудников выполнять поставленные задачи.</a:t>
            </a:r>
            <a:endParaRPr lang="ru-RU" sz="1800" cap="none" dirty="0">
              <a:latin typeface="Times New Roman" panose="02020603050405020304" pitchFamily="18" charset="0"/>
              <a:cs typeface="Times New Roman" panose="02020603050405020304" pitchFamily="18" charset="0"/>
            </a:endParaRPr>
          </a:p>
        </p:txBody>
      </p:sp>
      <p:pic>
        <p:nvPicPr>
          <p:cNvPr id="5"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52" y="1256232"/>
            <a:ext cx="3183333" cy="21209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Pictur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51" y="3431136"/>
            <a:ext cx="3183333" cy="20804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95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24327"/>
            <a:ext cx="10396882" cy="1151965"/>
          </a:xfrm>
        </p:spPr>
        <p:txBody>
          <a:bodyPr/>
          <a:lstStyle/>
          <a:p>
            <a:r>
              <a:rPr lang="ru-RU" dirty="0" smtClean="0"/>
              <a:t>Методы мотивации</a:t>
            </a:r>
            <a:endParaRPr lang="ru-RU" dirty="0"/>
          </a:p>
        </p:txBody>
      </p:sp>
      <p:sp>
        <p:nvSpPr>
          <p:cNvPr id="3" name="Объект 2"/>
          <p:cNvSpPr>
            <a:spLocks noGrp="1"/>
          </p:cNvSpPr>
          <p:nvPr>
            <p:ph sz="quarter" idx="13"/>
          </p:nvPr>
        </p:nvSpPr>
        <p:spPr>
          <a:xfrm>
            <a:off x="215783" y="1249915"/>
            <a:ext cx="7757443" cy="4186720"/>
          </a:xfrm>
        </p:spPr>
        <p:txBody>
          <a:bodyPr>
            <a:noAutofit/>
          </a:bodyPr>
          <a:lstStyle/>
          <a:p>
            <a:pPr marL="0" indent="457200" algn="just">
              <a:spcBef>
                <a:spcPts val="0"/>
              </a:spcBef>
              <a:buNone/>
            </a:pPr>
            <a:r>
              <a:rPr lang="ru-RU" sz="1800" cap="none" dirty="0" smtClean="0">
                <a:latin typeface="Times New Roman" panose="02020603050405020304" pitchFamily="18" charset="0"/>
                <a:cs typeface="Times New Roman" panose="02020603050405020304" pitchFamily="18" charset="0"/>
              </a:rPr>
              <a:t>Мотивация как основная функция менеджмента оказывает значительное воздействие на уровень продуктивности труда для повышения стремления персонала работать используют методы, которые делят на два вида материальные и нематериальные.  К материальным относят</a:t>
            </a:r>
            <a:r>
              <a:rPr lang="en-US" sz="1800" cap="none" dirty="0" smtClean="0">
                <a:latin typeface="Times New Roman" panose="02020603050405020304" pitchFamily="18" charset="0"/>
                <a:cs typeface="Times New Roman" panose="02020603050405020304" pitchFamily="18" charset="0"/>
              </a:rPr>
              <a:t>:</a:t>
            </a:r>
            <a:endParaRPr lang="ru-RU" sz="1800" cap="none" dirty="0" smtClean="0">
              <a:latin typeface="Times New Roman" panose="02020603050405020304" pitchFamily="18" charset="0"/>
              <a:cs typeface="Times New Roman" panose="02020603050405020304" pitchFamily="18" charset="0"/>
            </a:endParaRPr>
          </a:p>
          <a:p>
            <a:pPr marL="0" indent="457200" algn="just">
              <a:spcBef>
                <a:spcPts val="0"/>
              </a:spcBef>
              <a:buNone/>
            </a:pPr>
            <a:r>
              <a:rPr lang="ru-RU" sz="1400" cap="none" dirty="0" smtClean="0">
                <a:latin typeface="Times New Roman" panose="02020603050405020304" pitchFamily="18" charset="0"/>
                <a:cs typeface="Times New Roman" panose="02020603050405020304" pitchFamily="18" charset="0"/>
              </a:rPr>
              <a:t>1.</a:t>
            </a:r>
            <a:r>
              <a:rPr lang="en-US" sz="1400" cap="none" dirty="0" smtClean="0">
                <a:latin typeface="Times New Roman" panose="02020603050405020304" pitchFamily="18" charset="0"/>
                <a:cs typeface="Times New Roman" panose="02020603050405020304" pitchFamily="18" charset="0"/>
              </a:rPr>
              <a:t> </a:t>
            </a:r>
            <a:r>
              <a:rPr lang="ru-RU" sz="1400" cap="none" dirty="0" smtClean="0">
                <a:latin typeface="Times New Roman" panose="02020603050405020304" pitchFamily="18" charset="0"/>
                <a:cs typeface="Times New Roman" panose="02020603050405020304" pitchFamily="18" charset="0"/>
              </a:rPr>
              <a:t>Премии. Выплачивают за достижение плана или его превышение. </a:t>
            </a:r>
          </a:p>
          <a:p>
            <a:pPr marL="0" indent="457200" algn="just">
              <a:spcBef>
                <a:spcPts val="0"/>
              </a:spcBef>
              <a:buNone/>
            </a:pPr>
            <a:r>
              <a:rPr lang="ru-RU" sz="1400" cap="none" dirty="0" smtClean="0">
                <a:latin typeface="Times New Roman" panose="02020603050405020304" pitchFamily="18" charset="0"/>
                <a:cs typeface="Times New Roman" panose="02020603050405020304" pitchFamily="18" charset="0"/>
              </a:rPr>
              <a:t>2.</a:t>
            </a:r>
            <a:r>
              <a:rPr lang="en-US" sz="1400" cap="none" dirty="0" smtClean="0">
                <a:latin typeface="Times New Roman" panose="02020603050405020304" pitchFamily="18" charset="0"/>
                <a:cs typeface="Times New Roman" panose="02020603050405020304" pitchFamily="18" charset="0"/>
              </a:rPr>
              <a:t> </a:t>
            </a:r>
            <a:r>
              <a:rPr lang="ru-RU" sz="1400" cap="none" dirty="0" smtClean="0">
                <a:latin typeface="Times New Roman" panose="02020603050405020304" pitchFamily="18" charset="0"/>
                <a:cs typeface="Times New Roman" panose="02020603050405020304" pitchFamily="18" charset="0"/>
              </a:rPr>
              <a:t>Подарки. Могут быть представлены в виде небольшой денежной суммы или относительно дорогостоящей вещи. Их дарят на значимые события: день рождения фирмы, </a:t>
            </a:r>
            <a:r>
              <a:rPr lang="ru-RU" sz="1400" cap="none" dirty="0">
                <a:latin typeface="Times New Roman" panose="02020603050405020304" pitchFamily="18" charset="0"/>
                <a:cs typeface="Times New Roman" panose="02020603050405020304" pitchFamily="18" charset="0"/>
              </a:rPr>
              <a:t>л</a:t>
            </a:r>
            <a:r>
              <a:rPr lang="ru-RU" sz="1400" cap="none" dirty="0" smtClean="0">
                <a:latin typeface="Times New Roman" panose="02020603050405020304" pitchFamily="18" charset="0"/>
                <a:cs typeface="Times New Roman" panose="02020603050405020304" pitchFamily="18" charset="0"/>
              </a:rPr>
              <a:t>ичный праздник работника. </a:t>
            </a:r>
          </a:p>
          <a:p>
            <a:pPr marL="0" indent="457200" algn="just">
              <a:spcBef>
                <a:spcPts val="0"/>
              </a:spcBef>
              <a:buNone/>
            </a:pPr>
            <a:r>
              <a:rPr lang="ru-RU" sz="1400" cap="none" dirty="0" smtClean="0">
                <a:latin typeface="Times New Roman" panose="02020603050405020304" pitchFamily="18" charset="0"/>
                <a:cs typeface="Times New Roman" panose="02020603050405020304" pitchFamily="18" charset="0"/>
              </a:rPr>
              <a:t>3. Компенсации. Подчиненные ценят. Когда работодатель заботится об их благополучии не только на работе. Но и дома такой метод мотивации проявляется в виде оплаты аренды жилья коммунальных услуг связи, интернета </a:t>
            </a:r>
          </a:p>
          <a:p>
            <a:pPr marL="0" indent="457200" algn="just">
              <a:spcBef>
                <a:spcPts val="0"/>
              </a:spcBef>
              <a:buNone/>
            </a:pPr>
            <a:r>
              <a:rPr lang="ru-RU" sz="1400" cap="none" dirty="0" smtClean="0">
                <a:latin typeface="Times New Roman" panose="02020603050405020304" pitchFamily="18" charset="0"/>
                <a:cs typeface="Times New Roman" panose="02020603050405020304" pitchFamily="18" charset="0"/>
              </a:rPr>
              <a:t>4. Заработная плата. Оценка труда персонала должна быть справедливой. Не рекомендуется устанавливать зарплату ниже рыночной. Каждому нужно выплачивать сумму. Соответствующую трудовым затратам и навыкам.</a:t>
            </a:r>
            <a:endParaRPr lang="ru-RU" sz="1400" cap="none" dirty="0">
              <a:latin typeface="Times New Roman" panose="02020603050405020304" pitchFamily="18" charset="0"/>
              <a:cs typeface="Times New Roman" panose="02020603050405020304" pitchFamily="18" charset="0"/>
            </a:endParaRPr>
          </a:p>
        </p:txBody>
      </p:sp>
      <p:pic>
        <p:nvPicPr>
          <p:cNvPr id="307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875" y="1527644"/>
            <a:ext cx="3227788" cy="18650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Pictur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875" y="3544032"/>
            <a:ext cx="3227788" cy="18305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49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5602"/>
            <a:ext cx="10396882" cy="1151965"/>
          </a:xfrm>
        </p:spPr>
        <p:txBody>
          <a:bodyPr/>
          <a:lstStyle/>
          <a:p>
            <a:pPr algn="ctr"/>
            <a:r>
              <a:rPr lang="ru-RU" dirty="0" smtClean="0"/>
              <a:t>Заключение </a:t>
            </a:r>
            <a:endParaRPr lang="ru-RU" dirty="0"/>
          </a:p>
        </p:txBody>
      </p:sp>
      <p:sp>
        <p:nvSpPr>
          <p:cNvPr id="3" name="Объект 2"/>
          <p:cNvSpPr>
            <a:spLocks noGrp="1"/>
          </p:cNvSpPr>
          <p:nvPr>
            <p:ph sz="quarter" idx="13"/>
          </p:nvPr>
        </p:nvSpPr>
        <p:spPr>
          <a:xfrm>
            <a:off x="687975" y="1311367"/>
            <a:ext cx="10394707" cy="3311189"/>
          </a:xfrm>
        </p:spPr>
        <p:txBody>
          <a:bodyPr>
            <a:normAutofit/>
          </a:bodyPr>
          <a:lstStyle/>
          <a:p>
            <a:pPr marL="0" indent="457200" algn="just">
              <a:spcBef>
                <a:spcPts val="0"/>
              </a:spcBef>
              <a:buNone/>
            </a:pPr>
            <a:r>
              <a:rPr lang="ru-RU" sz="1800" cap="none" dirty="0" smtClean="0">
                <a:latin typeface="Times New Roman" panose="02020603050405020304" pitchFamily="18" charset="0"/>
                <a:cs typeface="Times New Roman" panose="02020603050405020304" pitchFamily="18" charset="0"/>
              </a:rPr>
              <a:t>Мотивация проя</a:t>
            </a:r>
            <a:r>
              <a:rPr lang="ru-RU" sz="1800" cap="none" dirty="0">
                <a:latin typeface="Times New Roman" panose="02020603050405020304" pitchFamily="18" charset="0"/>
                <a:cs typeface="Times New Roman" panose="02020603050405020304" pitchFamily="18" charset="0"/>
              </a:rPr>
              <a:t>в</a:t>
            </a:r>
            <a:r>
              <a:rPr lang="ru-RU" sz="1800" cap="none" dirty="0" smtClean="0">
                <a:latin typeface="Times New Roman" panose="02020603050405020304" pitchFamily="18" charset="0"/>
                <a:cs typeface="Times New Roman" panose="02020603050405020304" pitchFamily="18" charset="0"/>
              </a:rPr>
              <a:t>ляется в выполнении мероприятий, направленных на поиск потребностей персонала и их удовлетворение.</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Хороший менеджер знает как быстро и качественно поднять рабочий дух. Заинтересовать сотрудников и направить их</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энергию в трудовое русло</a:t>
            </a:r>
            <a:r>
              <a:rPr lang="en-US" sz="1800" cap="none" dirty="0" smtClean="0">
                <a:latin typeface="Times New Roman" panose="02020603050405020304" pitchFamily="18" charset="0"/>
                <a:cs typeface="Times New Roman" panose="02020603050405020304" pitchFamily="18" charset="0"/>
              </a:rPr>
              <a:t> </a:t>
            </a:r>
            <a:r>
              <a:rPr lang="ru-RU" sz="1800" cap="none" dirty="0">
                <a:latin typeface="Times New Roman" panose="02020603050405020304" pitchFamily="18" charset="0"/>
                <a:cs typeface="Times New Roman" panose="02020603050405020304" pitchFamily="18" charset="0"/>
              </a:rPr>
              <a:t>в</a:t>
            </a:r>
            <a:r>
              <a:rPr lang="ru-RU" sz="1800" cap="none" dirty="0" smtClean="0">
                <a:latin typeface="Times New Roman" panose="02020603050405020304" pitchFamily="18" charset="0"/>
                <a:cs typeface="Times New Roman" panose="02020603050405020304" pitchFamily="18" charset="0"/>
              </a:rPr>
              <a:t>ажно, чтобы управленец лично общался с каждым из работников, поздравлял их с днем рождения, хвалил за достижения</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указывал на ошибки.</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Нужно помнить о том, что каждый человек обладает скрытыми способностями, которые подсознательно стремится</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реализовать для их раскрытия поручайте команде выполнения нестандартных задач, следите за их выполнением, а при</a:t>
            </a:r>
            <a:r>
              <a:rPr lang="en-US" sz="1800" cap="none" dirty="0" smtClean="0">
                <a:latin typeface="Times New Roman" panose="02020603050405020304" pitchFamily="18" charset="0"/>
                <a:cs typeface="Times New Roman" panose="02020603050405020304" pitchFamily="18" charset="0"/>
              </a:rPr>
              <a:t> </a:t>
            </a:r>
            <a:r>
              <a:rPr lang="ru-RU" sz="1800" cap="none" dirty="0" smtClean="0">
                <a:latin typeface="Times New Roman" panose="02020603050405020304" pitchFamily="18" charset="0"/>
                <a:cs typeface="Times New Roman" panose="02020603050405020304" pitchFamily="18" charset="0"/>
              </a:rPr>
              <a:t>выявлении дополнительных навыков у конкретного работника, обязательно их отмечайте</a:t>
            </a:r>
            <a:endParaRPr lang="ru-RU"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875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КООРДИНАЦИЯ</a:t>
            </a:r>
            <a:endParaRPr lang="ru-RU" dirty="0"/>
          </a:p>
        </p:txBody>
      </p:sp>
      <p:sp>
        <p:nvSpPr>
          <p:cNvPr id="3" name="Объект 2"/>
          <p:cNvSpPr>
            <a:spLocks noGrp="1"/>
          </p:cNvSpPr>
          <p:nvPr>
            <p:ph sz="quarter" idx="13"/>
          </p:nvPr>
        </p:nvSpPr>
        <p:spPr/>
        <p:txBody>
          <a:bodyPr>
            <a:normAutofit fontScale="92500"/>
          </a:bodyPr>
          <a:lstStyle/>
          <a:p>
            <a:pPr marL="0" indent="457200" algn="just">
              <a:buNone/>
            </a:pPr>
            <a:r>
              <a:rPr lang="ru-RU" altLang="ru-RU" sz="2100" cap="none" dirty="0" smtClean="0">
                <a:latin typeface="Times New Roman" panose="02020603050405020304" pitchFamily="18" charset="0"/>
                <a:cs typeface="Times New Roman" panose="02020603050405020304" pitchFamily="18" charset="0"/>
              </a:rPr>
              <a:t>Центральной функцией менеджмента является координация. Ее задача состоит в достижении согласованности в работе всех звеньев организации путем установления рациональных связей (коммуникаций) между ними. Характер этих связей может быть самым различным, так как зависит от координируемых процессов. Наиболее часто используются отчеты, интервью, собрания, компьютерная связь, средства радио и телевещания, документы. С помощью этих и других форм связей устанавливается взаимодействие между подсистемами организации, осуществляется маневрирование ресурсами, обеспечивается единство и согласование всех стадий процесса управления (планирование, организовывание, мотивации и контроль), а так же действие руководителей.</a:t>
            </a:r>
          </a:p>
          <a:p>
            <a:pPr marL="0" indent="0">
              <a:buNone/>
            </a:pPr>
            <a:endParaRPr lang="ru-RU" dirty="0"/>
          </a:p>
        </p:txBody>
      </p:sp>
    </p:spTree>
    <p:extLst>
      <p:ext uri="{BB962C8B-B14F-4D97-AF65-F5344CB8AC3E}">
        <p14:creationId xmlns:p14="http://schemas.microsoft.com/office/powerpoint/2010/main" val="150737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856716" y="282012"/>
            <a:ext cx="5954282" cy="5092574"/>
          </a:xfrm>
        </p:spPr>
        <p:txBody>
          <a:bodyPr/>
          <a:lstStyle/>
          <a:p>
            <a:pPr marL="468000" indent="468000" algn="just">
              <a:lnSpc>
                <a:spcPct val="80000"/>
              </a:lnSpc>
              <a:spcBef>
                <a:spcPts val="0"/>
              </a:spcBef>
            </a:pPr>
            <a:r>
              <a:rPr lang="ru-RU" altLang="ru-RU" sz="1800" cap="none" dirty="0" smtClean="0">
                <a:latin typeface="Times New Roman" panose="02020603050405020304" pitchFamily="18" charset="0"/>
                <a:cs typeface="Times New Roman" panose="02020603050405020304" pitchFamily="18" charset="0"/>
              </a:rPr>
              <a:t>Координация как функция управления обозначает упорядоченное создание иерархической структуры, которая призвана обеспечить распределение задач, урегулирование полномочий руководства и ответственности в различных процессах деятельности, и четкого структурирования всех процессов производства. Такие процессы направлены в первую очередь на создание и интеграцию эффективной системы выполнения задач стоящих перед предприятием.</a:t>
            </a:r>
          </a:p>
          <a:p>
            <a:pPr marL="468000" indent="468000" algn="just">
              <a:lnSpc>
                <a:spcPct val="80000"/>
              </a:lnSpc>
              <a:spcBef>
                <a:spcPts val="0"/>
              </a:spcBef>
            </a:pPr>
            <a:endParaRPr lang="ru-RU" altLang="ru-RU" sz="1800" cap="none" dirty="0" smtClean="0">
              <a:latin typeface="Times New Roman" panose="02020603050405020304" pitchFamily="18" charset="0"/>
              <a:cs typeface="Times New Roman" panose="02020603050405020304" pitchFamily="18" charset="0"/>
            </a:endParaRPr>
          </a:p>
          <a:p>
            <a:pPr marL="468000" indent="468000" algn="just">
              <a:lnSpc>
                <a:spcPct val="80000"/>
              </a:lnSpc>
              <a:spcBef>
                <a:spcPts val="0"/>
              </a:spcBef>
            </a:pPr>
            <a:r>
              <a:rPr lang="ru-RU" altLang="ru-RU" sz="1800" cap="none" dirty="0" smtClean="0">
                <a:latin typeface="Times New Roman" panose="02020603050405020304" pitchFamily="18" charset="0"/>
                <a:cs typeface="Times New Roman" panose="02020603050405020304" pitchFamily="18" charset="0"/>
              </a:rPr>
              <a:t>Координация как функция управления выполняется также при помощи установленных правил общих для исполнения, хотя для отдельных процессов могут создаваться отдельные правила. Поэтому с первыми в основном связывают само понятие организации, а с последними, понятие управления на оперативном уровне.</a:t>
            </a:r>
          </a:p>
          <a:p>
            <a:pPr marL="0" indent="0">
              <a:buNone/>
            </a:pPr>
            <a:endParaRPr lang="ru-RU" dirty="0"/>
          </a:p>
        </p:txBody>
      </p:sp>
      <p:pic>
        <p:nvPicPr>
          <p:cNvPr id="4098"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105" y="670591"/>
            <a:ext cx="3443955" cy="19016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Pictur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105" y="2828299"/>
            <a:ext cx="3443955" cy="18633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65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223151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07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Главное мероприятие">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Главное мероприятие</Template>
  <TotalTime>72</TotalTime>
  <Words>718</Words>
  <Application>Microsoft Office PowerPoint</Application>
  <PresentationFormat>Широкоэкранный</PresentationFormat>
  <Paragraphs>24</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Impact</vt:lpstr>
      <vt:lpstr>Times New Roman</vt:lpstr>
      <vt:lpstr>Главное мероприятие</vt:lpstr>
      <vt:lpstr>Мотивация и координация в менеджменте</vt:lpstr>
      <vt:lpstr>Теория Мотивации</vt:lpstr>
      <vt:lpstr>Назначение мотивации</vt:lpstr>
      <vt:lpstr>Причины утраты мотивации</vt:lpstr>
      <vt:lpstr>Методы мотивации</vt:lpstr>
      <vt:lpstr>Заключение </vt:lpstr>
      <vt:lpstr>КООРДИНАЦИЯ</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Мотивация и координация в менеджменте</dc:title>
  <dc:creator>Яков макейчик</dc:creator>
  <cp:lastModifiedBy>Яков макейчик</cp:lastModifiedBy>
  <cp:revision>9</cp:revision>
  <dcterms:created xsi:type="dcterms:W3CDTF">2024-09-15T14:33:57Z</dcterms:created>
  <dcterms:modified xsi:type="dcterms:W3CDTF">2024-12-11T06:55:01Z</dcterms:modified>
</cp:coreProperties>
</file>