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6"/>
  </p:notesMasterIdLst>
  <p:sldIdLst>
    <p:sldId id="267" r:id="rId3"/>
    <p:sldId id="301" r:id="rId4"/>
    <p:sldId id="297" r:id="rId5"/>
    <p:sldId id="296" r:id="rId6"/>
    <p:sldId id="342" r:id="rId7"/>
    <p:sldId id="268" r:id="rId8"/>
    <p:sldId id="257" r:id="rId9"/>
    <p:sldId id="293" r:id="rId10"/>
    <p:sldId id="271" r:id="rId11"/>
    <p:sldId id="272" r:id="rId12"/>
    <p:sldId id="295" r:id="rId13"/>
    <p:sldId id="303" r:id="rId14"/>
    <p:sldId id="299" r:id="rId15"/>
    <p:sldId id="298" r:id="rId16"/>
    <p:sldId id="273" r:id="rId17"/>
    <p:sldId id="276" r:id="rId18"/>
    <p:sldId id="304" r:id="rId19"/>
    <p:sldId id="277" r:id="rId20"/>
    <p:sldId id="280" r:id="rId21"/>
    <p:sldId id="278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90" r:id="rId30"/>
    <p:sldId id="291" r:id="rId31"/>
    <p:sldId id="302" r:id="rId32"/>
    <p:sldId id="300" r:id="rId33"/>
    <p:sldId id="343" r:id="rId34"/>
    <p:sldId id="26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FEE7-DE41-40B6-AE7D-27EACA5DB4C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AFFCE-4BAB-4CAA-ADEA-8651AC979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7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5D8F4-29D2-4A61-BA54-9D59101BBDF9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首先介绍一下树莓派是啥 与计算机的联系  </a:t>
            </a:r>
            <a:endParaRPr lang="en-US" altLang="zh-CN"/>
          </a:p>
          <a:p>
            <a:pPr eaLnBrk="1" hangingPunct="1"/>
            <a:r>
              <a:rPr lang="zh-CN" altLang="en-US"/>
              <a:t>系统之于树莓派的意义 适合于树莓派的系统 与电脑系统的差别</a:t>
            </a:r>
            <a:endParaRPr lang="en-US" altLang="zh-CN"/>
          </a:p>
          <a:p>
            <a:pPr eaLnBrk="1" hangingPunct="1"/>
            <a:r>
              <a:rPr lang="zh-CN" altLang="en-US"/>
              <a:t>介绍下</a:t>
            </a:r>
            <a:r>
              <a:rPr lang="en-US" altLang="zh-CN"/>
              <a:t>raspian之于开发的意义</a:t>
            </a:r>
          </a:p>
          <a:p>
            <a:pPr eaLnBrk="1" hangingPunct="1"/>
            <a:r>
              <a:rPr lang="zh-CN" altLang="en-US"/>
              <a:t>介绍系统安装方法</a:t>
            </a:r>
            <a:endParaRPr lang="en-US" altLang="zh-CN"/>
          </a:p>
          <a:p>
            <a:pPr eaLnBrk="1" hangingPunct="1"/>
            <a:r>
              <a:rPr lang="en-US" altLang="zh-CN"/>
              <a:t>Vnc介绍 ssh介绍 raspiconfig介绍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77AF1-0A68-4376-A640-BCD204F37E93}" type="slidenum"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4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116013" y="6237288"/>
            <a:ext cx="7416800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350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900114" y="6381750"/>
            <a:ext cx="7704137" cy="2539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050"/>
              <a:t>复旦大学电子系统导论课程讲义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3175" cy="1752600"/>
          </a:xfrm>
        </p:spPr>
        <p:txBody>
          <a:bodyPr/>
          <a:lstStyle>
            <a:lvl1pPr>
              <a:defRPr sz="375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124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42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382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557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5118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29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75075"/>
            <a:ext cx="8229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8391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116013" y="6237288"/>
            <a:ext cx="7416800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350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900114" y="6381750"/>
            <a:ext cx="7704137" cy="2539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050"/>
              <a:t>复旦大学电子系统导论课程讲义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3175" cy="1752600"/>
          </a:xfrm>
        </p:spPr>
        <p:txBody>
          <a:bodyPr/>
          <a:lstStyle>
            <a:lvl1pPr>
              <a:defRPr sz="375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67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4837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5080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6173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92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7115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4269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896938"/>
            <a:ext cx="17272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896938"/>
            <a:ext cx="17287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896938"/>
            <a:ext cx="1728788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896938"/>
            <a:ext cx="17272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2584450"/>
            <a:ext cx="1727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2584450"/>
            <a:ext cx="17287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2584450"/>
            <a:ext cx="17287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2584450"/>
            <a:ext cx="1727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4273552"/>
            <a:ext cx="1727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4273552"/>
            <a:ext cx="1728787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4273552"/>
            <a:ext cx="172878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4273552"/>
            <a:ext cx="1727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755650" y="896940"/>
            <a:ext cx="7704138" cy="51958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076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303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837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311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8056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3796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0332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29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75075"/>
            <a:ext cx="8229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537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609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71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65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063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896938"/>
            <a:ext cx="17272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896938"/>
            <a:ext cx="17287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896938"/>
            <a:ext cx="1728788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896938"/>
            <a:ext cx="17272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2584450"/>
            <a:ext cx="1727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2584450"/>
            <a:ext cx="17287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2584450"/>
            <a:ext cx="17287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2584450"/>
            <a:ext cx="1727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1116014" y="4273552"/>
            <a:ext cx="1727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2843214" y="4273552"/>
            <a:ext cx="1728787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4572001" y="4273552"/>
            <a:ext cx="172878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ss1.bdstatic.com/70cFvXSh_Q1YnxGkpoWK1HF6hhy/it/u=2623559691,1041546334&amp;fm=27&amp;gp=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2" r="40439"/>
          <a:stretch>
            <a:fillRect/>
          </a:stretch>
        </p:blipFill>
        <p:spPr bwMode="auto">
          <a:xfrm>
            <a:off x="6300789" y="4273552"/>
            <a:ext cx="17272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755650" y="896940"/>
            <a:ext cx="7704138" cy="51958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848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85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592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900114" y="6381750"/>
            <a:ext cx="7704137" cy="2539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050"/>
              <a:t>复旦大学电子系统导论课程讲义</a:t>
            </a:r>
          </a:p>
        </p:txBody>
      </p:sp>
    </p:spTree>
    <p:extLst>
      <p:ext uri="{BB962C8B-B14F-4D97-AF65-F5344CB8AC3E}">
        <p14:creationId xmlns:p14="http://schemas.microsoft.com/office/powerpoint/2010/main" val="402010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1650">
          <a:solidFill>
            <a:schemeClr val="tx1"/>
          </a:solidFill>
          <a:latin typeface="+mn-lt"/>
          <a:ea typeface="+mn-ea"/>
        </a:defRPr>
      </a:lvl2pPr>
      <a:lvl3pPr marL="766763" indent="-26312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3pPr>
      <a:lvl4pPr marL="1004888" indent="-23693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500">
          <a:solidFill>
            <a:schemeClr val="tx1"/>
          </a:solidFill>
          <a:latin typeface="+mn-lt"/>
          <a:ea typeface="+mn-ea"/>
        </a:defRPr>
      </a:lvl4pPr>
      <a:lvl5pPr marL="1260872" indent="-2547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6037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19466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22895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26324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900114" y="6381750"/>
            <a:ext cx="7704137" cy="2539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050"/>
              <a:t>复旦大学电子系统导论课程讲义</a:t>
            </a:r>
          </a:p>
        </p:txBody>
      </p:sp>
    </p:spTree>
    <p:extLst>
      <p:ext uri="{BB962C8B-B14F-4D97-AF65-F5344CB8AC3E}">
        <p14:creationId xmlns:p14="http://schemas.microsoft.com/office/powerpoint/2010/main" val="28575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1650">
          <a:solidFill>
            <a:schemeClr val="tx1"/>
          </a:solidFill>
          <a:latin typeface="+mn-lt"/>
          <a:ea typeface="+mn-ea"/>
        </a:defRPr>
      </a:lvl2pPr>
      <a:lvl3pPr marL="766763" indent="-26312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3pPr>
      <a:lvl4pPr marL="1004888" indent="-23693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500">
          <a:solidFill>
            <a:schemeClr val="tx1"/>
          </a:solidFill>
          <a:latin typeface="+mn-lt"/>
          <a:ea typeface="+mn-ea"/>
        </a:defRPr>
      </a:lvl4pPr>
      <a:lvl5pPr marL="1260872" indent="-2547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6037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19466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22895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26324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abyz.me.uk/rpi/pigpio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268413"/>
            <a:ext cx="7772400" cy="1736725"/>
          </a:xfrm>
        </p:spPr>
        <p:txBody>
          <a:bodyPr/>
          <a:lstStyle/>
          <a:p>
            <a:pPr eaLnBrk="1" hangingPunct="1"/>
            <a:r>
              <a:rPr lang="zh-CN" altLang="en-US" dirty="0"/>
              <a:t>直流电机和</a:t>
            </a:r>
            <a:r>
              <a:rPr lang="en-US" altLang="zh-CN" dirty="0"/>
              <a:t>PWM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FE6544B2-ED3F-4864-8E2D-830A9B0A8BBA}" type="datetime1">
              <a:rPr lang="zh-CN" altLang="en-US" smtClean="0"/>
              <a:pPr eaLnBrk="1" hangingPunct="1"/>
              <a:t>2024/2/24</a:t>
            </a:fld>
            <a:endParaRPr lang="zh-CN" altLang="zh-CN" dirty="0"/>
          </a:p>
          <a:p>
            <a:pPr eaLnBrk="1" hangingPunct="1"/>
            <a:r>
              <a:rPr lang="zh-CN" altLang="en-US"/>
              <a:t>电子系统导论教学团队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885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2558642" y="1954634"/>
            <a:ext cx="4823671" cy="2239861"/>
          </a:xfrm>
        </p:spPr>
        <p:txBody>
          <a:bodyPr/>
          <a:lstStyle/>
          <a:p>
            <a:pPr lvl="1">
              <a:defRPr/>
            </a:pPr>
            <a:endParaRPr lang="en-US" altLang="zh-CN" sz="1500" dirty="0"/>
          </a:p>
          <a:p>
            <a:pPr lvl="1">
              <a:defRPr/>
            </a:pPr>
            <a:endParaRPr lang="en-US" altLang="zh-CN" sz="1500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电机驱动板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866" y="928068"/>
            <a:ext cx="4645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dirty="0"/>
              <a:t>这块驱动板的核心是</a:t>
            </a:r>
            <a:r>
              <a:rPr lang="en-US" altLang="zh-CN" dirty="0"/>
              <a:t>L298N</a:t>
            </a:r>
            <a:r>
              <a:rPr lang="zh-CN" altLang="en-US" dirty="0"/>
              <a:t>芯片，该芯片包含了两个</a:t>
            </a:r>
            <a:r>
              <a:rPr lang="en-US" altLang="zh-CN" dirty="0"/>
              <a:t>H</a:t>
            </a:r>
            <a:r>
              <a:rPr lang="zh-CN" altLang="en-US" dirty="0"/>
              <a:t>桥结构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下方中间的</a:t>
            </a:r>
            <a:r>
              <a:rPr lang="en-US" altLang="zh-CN" dirty="0"/>
              <a:t>6</a:t>
            </a:r>
            <a:r>
              <a:rPr lang="zh-CN" altLang="en-US" dirty="0"/>
              <a:t>个引脚，分别控制两边的电机：</a:t>
            </a:r>
            <a:r>
              <a:rPr lang="en-US" altLang="zh-CN" dirty="0"/>
              <a:t> ENA, IN1, IN2, IN3, IN4, ENB</a:t>
            </a:r>
            <a:r>
              <a:rPr lang="zh-CN" altLang="en-US" dirty="0"/>
              <a:t> 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1E9A96-23D6-4586-ACEC-D8735831E97B}"/>
              </a:ext>
            </a:extLst>
          </p:cNvPr>
          <p:cNvGrpSpPr/>
          <p:nvPr/>
        </p:nvGrpSpPr>
        <p:grpSpPr>
          <a:xfrm>
            <a:off x="3852782" y="228242"/>
            <a:ext cx="4761615" cy="5418084"/>
            <a:chOff x="3280807" y="204044"/>
            <a:chExt cx="4761615" cy="541808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79FCA69-C366-48A9-BC7B-4FF56198EB7E}"/>
                </a:ext>
              </a:extLst>
            </p:cNvPr>
            <p:cNvSpPr txBox="1"/>
            <p:nvPr/>
          </p:nvSpPr>
          <p:spPr>
            <a:xfrm>
              <a:off x="3280807" y="2721593"/>
              <a:ext cx="676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电源正极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861E94C-5719-49E2-ADDA-4FDCE60A3983}"/>
                </a:ext>
              </a:extLst>
            </p:cNvPr>
            <p:cNvSpPr txBox="1"/>
            <p:nvPr/>
          </p:nvSpPr>
          <p:spPr>
            <a:xfrm>
              <a:off x="3380079" y="3333999"/>
              <a:ext cx="423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地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65213B-D728-4882-BE3E-4C956E4FFF45}"/>
                </a:ext>
              </a:extLst>
            </p:cNvPr>
            <p:cNvSpPr txBox="1"/>
            <p:nvPr/>
          </p:nvSpPr>
          <p:spPr>
            <a:xfrm>
              <a:off x="4831931" y="211064"/>
              <a:ext cx="171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电机</a:t>
              </a:r>
              <a:r>
                <a:rPr lang="en-US" altLang="zh-CN" dirty="0"/>
                <a:t>A</a:t>
              </a:r>
              <a:r>
                <a:rPr lang="zh-CN" altLang="en-US" dirty="0"/>
                <a:t>接口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E8E49B1-1951-4964-895B-812BC19E68FF}"/>
                </a:ext>
              </a:extLst>
            </p:cNvPr>
            <p:cNvSpPr txBox="1"/>
            <p:nvPr/>
          </p:nvSpPr>
          <p:spPr>
            <a:xfrm>
              <a:off x="6222036" y="204044"/>
              <a:ext cx="1504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电机</a:t>
              </a:r>
              <a:r>
                <a:rPr lang="en-US" altLang="zh-CN" dirty="0"/>
                <a:t>B</a:t>
              </a:r>
              <a:r>
                <a:rPr lang="zh-CN" altLang="en-US" dirty="0"/>
                <a:t>接口</a:t>
              </a:r>
            </a:p>
          </p:txBody>
        </p: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312B8DB7-F7DD-41FB-8B8B-75098DAC8122}"/>
                </a:ext>
              </a:extLst>
            </p:cNvPr>
            <p:cNvSpPr/>
            <p:nvPr/>
          </p:nvSpPr>
          <p:spPr>
            <a:xfrm rot="16200000">
              <a:off x="6732276" y="387912"/>
              <a:ext cx="350729" cy="726509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大括号 21">
              <a:extLst>
                <a:ext uri="{FF2B5EF4-FFF2-40B4-BE49-F238E27FC236}">
                  <a16:creationId xmlns:a16="http://schemas.microsoft.com/office/drawing/2014/main" id="{B34AE772-94B7-49FC-8E21-84531804F77C}"/>
                </a:ext>
              </a:extLst>
            </p:cNvPr>
            <p:cNvSpPr/>
            <p:nvPr/>
          </p:nvSpPr>
          <p:spPr>
            <a:xfrm rot="16200000">
              <a:off x="5512795" y="387912"/>
              <a:ext cx="350729" cy="726509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07847A-8890-47D2-8D5D-99AE5C6216C1}"/>
                </a:ext>
              </a:extLst>
            </p:cNvPr>
            <p:cNvSpPr txBox="1"/>
            <p:nvPr/>
          </p:nvSpPr>
          <p:spPr>
            <a:xfrm>
              <a:off x="4684542" y="4975797"/>
              <a:ext cx="3210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从左至右为：</a:t>
              </a:r>
              <a:r>
                <a:rPr lang="en-US" altLang="zh-CN" dirty="0"/>
                <a:t>ENA,IN1,IN2,IN3,IN4,ENB</a:t>
              </a:r>
              <a:r>
                <a:rPr lang="zh-CN" altLang="en-US" dirty="0"/>
                <a:t> 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E3B929A-3C52-4B68-A4FE-2F3CCAA9C7C8}"/>
                </a:ext>
              </a:extLst>
            </p:cNvPr>
            <p:cNvCxnSpPr>
              <a:cxnSpLocks/>
            </p:cNvCxnSpPr>
            <p:nvPr/>
          </p:nvCxnSpPr>
          <p:spPr>
            <a:xfrm>
              <a:off x="3902452" y="3074564"/>
              <a:ext cx="5493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6CC0457-9245-4F46-9BF5-7CE532018B3D}"/>
                </a:ext>
              </a:extLst>
            </p:cNvPr>
            <p:cNvCxnSpPr>
              <a:cxnSpLocks/>
            </p:cNvCxnSpPr>
            <p:nvPr/>
          </p:nvCxnSpPr>
          <p:spPr>
            <a:xfrm>
              <a:off x="3909328" y="3427535"/>
              <a:ext cx="5355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右大括号 25">
              <a:extLst>
                <a:ext uri="{FF2B5EF4-FFF2-40B4-BE49-F238E27FC236}">
                  <a16:creationId xmlns:a16="http://schemas.microsoft.com/office/drawing/2014/main" id="{342C6777-D337-4596-8333-DF2D6FB6AE33}"/>
                </a:ext>
              </a:extLst>
            </p:cNvPr>
            <p:cNvSpPr/>
            <p:nvPr/>
          </p:nvSpPr>
          <p:spPr>
            <a:xfrm rot="5400000">
              <a:off x="6133980" y="4143661"/>
              <a:ext cx="321171" cy="95070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CDB5732-A15F-4145-8C20-82A5306FA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8" t="31308" r="22088" b="18171"/>
            <a:stretch/>
          </p:blipFill>
          <p:spPr>
            <a:xfrm>
              <a:off x="4537154" y="1002329"/>
              <a:ext cx="3505268" cy="3463386"/>
            </a:xfrm>
            <a:prstGeom prst="rect">
              <a:avLst/>
            </a:prstGeom>
          </p:spPr>
        </p:pic>
      </p:grpSp>
      <p:pic>
        <p:nvPicPr>
          <p:cNvPr id="36" name="Picture 2" descr="https://gimg2.baidu.com/image_search/src=http%3A%2F%2Ffile.elecfans.com%2Fweb1%2FM00%2FCB%2FB8%2Fo4YBAF-WPb2AGJnJAADJjd1oOw0696.png&amp;refer=http%3A%2F%2Ffile.elecfans.com&amp;app=2002&amp;size=f9999,10000&amp;q=a80&amp;n=0&amp;g=0n&amp;fmt=jpeg?sec=1644803723&amp;t=d6eb086e8483d2bd8d01d329123e8ad6">
            <a:extLst>
              <a:ext uri="{FF2B5EF4-FFF2-40B4-BE49-F238E27FC236}">
                <a16:creationId xmlns:a16="http://schemas.microsoft.com/office/drawing/2014/main" id="{7D64BED0-A28D-4F29-A9A8-919DF2A51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10"/>
          <a:stretch/>
        </p:blipFill>
        <p:spPr bwMode="auto">
          <a:xfrm>
            <a:off x="710893" y="2154175"/>
            <a:ext cx="2685820" cy="20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gimg2.baidu.com/image_search/src=http%3A%2F%2Ffile.elecfans.com%2Fweb1%2FM00%2FCB%2FB8%2Fo4YBAF-WPb2AGJnJAADJjd1oOw0696.png&amp;refer=http%3A%2F%2Ffile.elecfans.com&amp;app=2002&amp;size=f9999,10000&amp;q=a80&amp;n=0&amp;g=0n&amp;fmt=jpeg?sec=1644803723&amp;t=d6eb086e8483d2bd8d01d329123e8ad6">
            <a:extLst>
              <a:ext uri="{FF2B5EF4-FFF2-40B4-BE49-F238E27FC236}">
                <a16:creationId xmlns:a16="http://schemas.microsoft.com/office/drawing/2014/main" id="{E5E66F7D-D55D-49EB-B547-D7A3D5BDA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8"/>
          <a:stretch/>
        </p:blipFill>
        <p:spPr bwMode="auto">
          <a:xfrm>
            <a:off x="791458" y="4288004"/>
            <a:ext cx="2693973" cy="20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9119086-B469-4DD8-A032-CAA3B1DCB8CF}"/>
              </a:ext>
            </a:extLst>
          </p:cNvPr>
          <p:cNvSpPr txBox="1"/>
          <p:nvPr/>
        </p:nvSpPr>
        <p:spPr>
          <a:xfrm>
            <a:off x="2948342" y="3836292"/>
            <a:ext cx="67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桥结构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43BE9-FE24-4DCD-AA22-8654171216B7}"/>
              </a:ext>
            </a:extLst>
          </p:cNvPr>
          <p:cNvSpPr/>
          <p:nvPr/>
        </p:nvSpPr>
        <p:spPr>
          <a:xfrm>
            <a:off x="486395" y="2154175"/>
            <a:ext cx="3390650" cy="420414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1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2558642" y="1954634"/>
            <a:ext cx="4823671" cy="2239861"/>
          </a:xfrm>
        </p:spPr>
        <p:txBody>
          <a:bodyPr/>
          <a:lstStyle/>
          <a:p>
            <a:pPr lvl="1">
              <a:defRPr/>
            </a:pPr>
            <a:endParaRPr lang="en-US" altLang="zh-CN" sz="1500" dirty="0"/>
          </a:p>
          <a:p>
            <a:pPr lvl="1">
              <a:defRPr/>
            </a:pPr>
            <a:endParaRPr lang="en-US" altLang="zh-CN" sz="1500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电机驱动板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866" y="893699"/>
            <a:ext cx="27543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65000"/>
              <a:defRPr/>
            </a:pPr>
            <a:r>
              <a:rPr lang="zh-CN" altLang="en-US" b="1" dirty="0"/>
              <a:t>注意事项：</a:t>
            </a:r>
            <a:endParaRPr lang="en-US" altLang="zh-CN" b="1" dirty="0"/>
          </a:p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FF0000"/>
                </a:solidFill>
              </a:rPr>
              <a:t>树莓派和驱动板的逻辑部分需要共地即</a:t>
            </a:r>
            <a:r>
              <a:rPr lang="en-US" altLang="zh-CN" dirty="0">
                <a:solidFill>
                  <a:srgbClr val="FF0000"/>
                </a:solidFill>
              </a:rPr>
              <a:t>GND</a:t>
            </a:r>
            <a:r>
              <a:rPr lang="zh-CN" altLang="en-US" dirty="0">
                <a:solidFill>
                  <a:srgbClr val="FF0000"/>
                </a:solidFill>
              </a:rPr>
              <a:t>连在一起</a:t>
            </a:r>
            <a:r>
              <a:rPr lang="zh-CN" altLang="en-US" dirty="0"/>
              <a:t>，否则树莓派的逻辑就无法被驱动板识别。</a:t>
            </a:r>
            <a:endParaRPr lang="en-US" altLang="zh-CN" dirty="0"/>
          </a:p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CN" dirty="0"/>
          </a:p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dirty="0"/>
              <a:t>如果树莓派未使用锂电池供电：树莓派的</a:t>
            </a:r>
            <a:r>
              <a:rPr lang="en-US" altLang="zh-CN" dirty="0"/>
              <a:t>GND</a:t>
            </a:r>
            <a:r>
              <a:rPr lang="zh-CN" altLang="en-US" dirty="0"/>
              <a:t>需要和电池负极一同接到</a:t>
            </a:r>
            <a:r>
              <a:rPr lang="en-US" altLang="zh-CN" dirty="0"/>
              <a:t>GND</a:t>
            </a:r>
            <a:r>
              <a:rPr lang="zh-CN" altLang="en-US" dirty="0"/>
              <a:t>端以共地</a:t>
            </a:r>
            <a:endParaRPr lang="en-US" altLang="zh-CN" dirty="0"/>
          </a:p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CN" dirty="0"/>
          </a:p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dirty="0"/>
              <a:t>如果树莓派也使用锂电池供电，则本身就共地，</a:t>
            </a:r>
            <a:r>
              <a:rPr lang="en-US" altLang="zh-CN" dirty="0"/>
              <a:t>GND</a:t>
            </a:r>
            <a:r>
              <a:rPr lang="zh-CN" altLang="en-US" dirty="0"/>
              <a:t>端接入电池负极即可（</a:t>
            </a:r>
            <a:r>
              <a:rPr lang="zh-CN" altLang="en-US" dirty="0">
                <a:solidFill>
                  <a:srgbClr val="FF0000"/>
                </a:solidFill>
              </a:rPr>
              <a:t>建议使用电池供电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099F58F-352F-4246-9F00-C9BA0AF90AF0}"/>
              </a:ext>
            </a:extLst>
          </p:cNvPr>
          <p:cNvGrpSpPr/>
          <p:nvPr/>
        </p:nvGrpSpPr>
        <p:grpSpPr>
          <a:xfrm>
            <a:off x="3264029" y="413768"/>
            <a:ext cx="4761615" cy="5381656"/>
            <a:chOff x="3280807" y="204044"/>
            <a:chExt cx="4761615" cy="538165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6BF464D-2F74-4620-BA89-7B8F1DAD37EB}"/>
                </a:ext>
              </a:extLst>
            </p:cNvPr>
            <p:cNvSpPr txBox="1"/>
            <p:nvPr/>
          </p:nvSpPr>
          <p:spPr>
            <a:xfrm>
              <a:off x="3280807" y="2721593"/>
              <a:ext cx="676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电源正极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65835DC-60B1-4236-83E7-E59F1E28AF1B}"/>
                </a:ext>
              </a:extLst>
            </p:cNvPr>
            <p:cNvSpPr txBox="1"/>
            <p:nvPr/>
          </p:nvSpPr>
          <p:spPr>
            <a:xfrm>
              <a:off x="3380079" y="3333999"/>
              <a:ext cx="423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地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E2CC47E-200C-4ECA-9465-E42E7B584DB4}"/>
                </a:ext>
              </a:extLst>
            </p:cNvPr>
            <p:cNvSpPr txBox="1"/>
            <p:nvPr/>
          </p:nvSpPr>
          <p:spPr>
            <a:xfrm>
              <a:off x="4831931" y="211064"/>
              <a:ext cx="171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电机</a:t>
              </a:r>
              <a:r>
                <a:rPr lang="en-US" altLang="zh-CN" dirty="0"/>
                <a:t>A</a:t>
              </a:r>
              <a:r>
                <a:rPr lang="zh-CN" altLang="en-US" dirty="0"/>
                <a:t>接口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2BD94C8-00A7-4744-AED5-ACB30946D0D4}"/>
                </a:ext>
              </a:extLst>
            </p:cNvPr>
            <p:cNvSpPr txBox="1"/>
            <p:nvPr/>
          </p:nvSpPr>
          <p:spPr>
            <a:xfrm>
              <a:off x="6222036" y="204044"/>
              <a:ext cx="1504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电机</a:t>
              </a:r>
              <a:r>
                <a:rPr lang="en-US" altLang="zh-CN" dirty="0"/>
                <a:t>B</a:t>
              </a:r>
              <a:r>
                <a:rPr lang="zh-CN" altLang="en-US" dirty="0"/>
                <a:t>接口</a:t>
              </a:r>
            </a:p>
          </p:txBody>
        </p:sp>
        <p:sp>
          <p:nvSpPr>
            <p:cNvPr id="26" name="右大括号 25">
              <a:extLst>
                <a:ext uri="{FF2B5EF4-FFF2-40B4-BE49-F238E27FC236}">
                  <a16:creationId xmlns:a16="http://schemas.microsoft.com/office/drawing/2014/main" id="{371D6B6E-FCE6-4A39-B1DD-E45E7A262A0F}"/>
                </a:ext>
              </a:extLst>
            </p:cNvPr>
            <p:cNvSpPr/>
            <p:nvPr/>
          </p:nvSpPr>
          <p:spPr>
            <a:xfrm rot="16200000">
              <a:off x="6732276" y="387912"/>
              <a:ext cx="350729" cy="726509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大括号 26">
              <a:extLst>
                <a:ext uri="{FF2B5EF4-FFF2-40B4-BE49-F238E27FC236}">
                  <a16:creationId xmlns:a16="http://schemas.microsoft.com/office/drawing/2014/main" id="{B10F306B-EC47-4CDA-B151-28E4BD27A033}"/>
                </a:ext>
              </a:extLst>
            </p:cNvPr>
            <p:cNvSpPr/>
            <p:nvPr/>
          </p:nvSpPr>
          <p:spPr>
            <a:xfrm rot="16200000">
              <a:off x="5512795" y="387912"/>
              <a:ext cx="350729" cy="726509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6ED868B-77AE-4EE3-AD05-CA8CE96B7281}"/>
                </a:ext>
              </a:extLst>
            </p:cNvPr>
            <p:cNvSpPr txBox="1"/>
            <p:nvPr/>
          </p:nvSpPr>
          <p:spPr>
            <a:xfrm>
              <a:off x="4824223" y="4939369"/>
              <a:ext cx="2931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从左至右为：</a:t>
              </a:r>
              <a:r>
                <a:rPr lang="en-US" altLang="zh-CN" dirty="0"/>
                <a:t>ENA,IN1,IN2,IN3,IN4,ENB</a:t>
              </a:r>
              <a:r>
                <a:rPr lang="zh-CN" altLang="en-US" dirty="0"/>
                <a:t> 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EA819DE-D32E-4DED-8AA9-DD0A34E941AC}"/>
                </a:ext>
              </a:extLst>
            </p:cNvPr>
            <p:cNvCxnSpPr>
              <a:cxnSpLocks/>
            </p:cNvCxnSpPr>
            <p:nvPr/>
          </p:nvCxnSpPr>
          <p:spPr>
            <a:xfrm>
              <a:off x="3902452" y="3074564"/>
              <a:ext cx="5493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CFFDD7B-12D1-4E91-BDD0-C6450FA4C951}"/>
                </a:ext>
              </a:extLst>
            </p:cNvPr>
            <p:cNvCxnSpPr>
              <a:cxnSpLocks/>
            </p:cNvCxnSpPr>
            <p:nvPr/>
          </p:nvCxnSpPr>
          <p:spPr>
            <a:xfrm>
              <a:off x="3909328" y="3427535"/>
              <a:ext cx="5355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2CE14172-8C47-4993-BD24-87BEF84EC65F}"/>
                </a:ext>
              </a:extLst>
            </p:cNvPr>
            <p:cNvSpPr/>
            <p:nvPr/>
          </p:nvSpPr>
          <p:spPr>
            <a:xfrm rot="5400000">
              <a:off x="6133980" y="4143661"/>
              <a:ext cx="321171" cy="95070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4017A76-455E-4C4A-A262-D34ADE06E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8" t="31308" r="22088" b="18171"/>
            <a:stretch/>
          </p:blipFill>
          <p:spPr>
            <a:xfrm>
              <a:off x="4537154" y="1002329"/>
              <a:ext cx="3505268" cy="3463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38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2558642" y="1954634"/>
            <a:ext cx="4823671" cy="2239861"/>
          </a:xfrm>
        </p:spPr>
        <p:txBody>
          <a:bodyPr/>
          <a:lstStyle/>
          <a:p>
            <a:pPr lvl="1">
              <a:defRPr/>
            </a:pPr>
            <a:endParaRPr lang="en-US" altLang="zh-CN" sz="1500" dirty="0"/>
          </a:p>
          <a:p>
            <a:pPr lvl="1">
              <a:defRPr/>
            </a:pPr>
            <a:endParaRPr lang="en-US" altLang="zh-CN" sz="1500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电机驱动板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6866" y="2901833"/>
            <a:ext cx="4079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树莓派控制驱动板通常有两种方法。</a:t>
            </a:r>
            <a:endParaRPr lang="en-US" altLang="zh-CN" dirty="0"/>
          </a:p>
          <a:p>
            <a:r>
              <a:rPr lang="zh-CN" altLang="en-US" dirty="0"/>
              <a:t>方法一：</a:t>
            </a:r>
            <a:r>
              <a:rPr lang="en-US" altLang="zh-CN" dirty="0"/>
              <a:t>IN1</a:t>
            </a:r>
            <a:r>
              <a:rPr lang="zh-CN" altLang="en-US" dirty="0"/>
              <a:t>和</a:t>
            </a:r>
            <a:r>
              <a:rPr lang="en-US" altLang="zh-CN" dirty="0"/>
              <a:t>IN2</a:t>
            </a:r>
            <a:r>
              <a:rPr lang="zh-CN" altLang="en-US" dirty="0"/>
              <a:t>端输入固定电平，</a:t>
            </a:r>
            <a:r>
              <a:rPr lang="en-US" altLang="zh-CN" dirty="0"/>
              <a:t>ENA</a:t>
            </a:r>
            <a:r>
              <a:rPr lang="zh-CN" altLang="en-US" dirty="0"/>
              <a:t>端输入</a:t>
            </a:r>
            <a:r>
              <a:rPr lang="en-US" altLang="zh-CN" dirty="0"/>
              <a:t>PWM</a:t>
            </a:r>
            <a:r>
              <a:rPr lang="zh-CN" altLang="en-US" dirty="0"/>
              <a:t>波。当</a:t>
            </a:r>
            <a:r>
              <a:rPr lang="en-US" altLang="zh-CN" dirty="0"/>
              <a:t>PWM</a:t>
            </a:r>
            <a:r>
              <a:rPr lang="zh-CN" altLang="en-US" dirty="0"/>
              <a:t>在高电平时，电机加速；</a:t>
            </a:r>
            <a:r>
              <a:rPr lang="en-US" altLang="zh-CN" dirty="0"/>
              <a:t>PWM</a:t>
            </a:r>
            <a:r>
              <a:rPr lang="zh-CN" altLang="en-US" dirty="0"/>
              <a:t>在低电平时，电机停止。</a:t>
            </a:r>
            <a:endParaRPr lang="en-US" altLang="zh-CN" dirty="0"/>
          </a:p>
          <a:p>
            <a:r>
              <a:rPr lang="zh-CN" altLang="en-US" dirty="0"/>
              <a:t>方法二：</a:t>
            </a:r>
            <a:r>
              <a:rPr lang="en-US" altLang="zh-CN" dirty="0"/>
              <a:t>ENA</a:t>
            </a:r>
            <a:r>
              <a:rPr lang="zh-CN" altLang="en-US" dirty="0"/>
              <a:t>端和</a:t>
            </a:r>
            <a:r>
              <a:rPr lang="en-US" altLang="zh-CN" dirty="0"/>
              <a:t>IN1</a:t>
            </a:r>
            <a:r>
              <a:rPr lang="zh-CN" altLang="en-US" dirty="0"/>
              <a:t>（或</a:t>
            </a:r>
            <a:r>
              <a:rPr lang="en-US" altLang="zh-CN" dirty="0"/>
              <a:t>IN2</a:t>
            </a:r>
            <a:r>
              <a:rPr lang="zh-CN" altLang="en-US" dirty="0"/>
              <a:t>）端输入固定电平，</a:t>
            </a:r>
            <a:r>
              <a:rPr lang="en-US" altLang="zh-CN" dirty="0"/>
              <a:t>IN2</a:t>
            </a:r>
            <a:r>
              <a:rPr lang="zh-CN" altLang="en-US" dirty="0"/>
              <a:t>（或</a:t>
            </a:r>
            <a:r>
              <a:rPr lang="en-US" altLang="zh-CN" dirty="0"/>
              <a:t>IN1</a:t>
            </a:r>
            <a:r>
              <a:rPr lang="zh-CN" altLang="en-US" dirty="0"/>
              <a:t>）端输入</a:t>
            </a:r>
            <a:r>
              <a:rPr lang="en-US" altLang="zh-CN" dirty="0"/>
              <a:t>PWM</a:t>
            </a:r>
            <a:r>
              <a:rPr lang="zh-CN" altLang="en-US" dirty="0"/>
              <a:t>波。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DF5D21-3E68-4E15-B416-86C1CD7DF30A}"/>
              </a:ext>
            </a:extLst>
          </p:cNvPr>
          <p:cNvSpPr txBox="1"/>
          <p:nvPr/>
        </p:nvSpPr>
        <p:spPr>
          <a:xfrm>
            <a:off x="428917" y="1540031"/>
            <a:ext cx="317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右边是一组电机接口控制信号的真值表。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59FFD2-D67B-4616-A21E-B13C5301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927" y="2381821"/>
            <a:ext cx="4143083" cy="20943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9636203-13CC-42A6-B1D5-66FA8BB7385B}"/>
              </a:ext>
            </a:extLst>
          </p:cNvPr>
          <p:cNvSpPr txBox="1"/>
          <p:nvPr/>
        </p:nvSpPr>
        <p:spPr>
          <a:xfrm>
            <a:off x="5277600" y="4563828"/>
            <a:ext cx="220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严防电机堵转！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会烧坏电机！！</a:t>
            </a:r>
          </a:p>
        </p:txBody>
      </p:sp>
    </p:spTree>
    <p:extLst>
      <p:ext uri="{BB962C8B-B14F-4D97-AF65-F5344CB8AC3E}">
        <p14:creationId xmlns:p14="http://schemas.microsoft.com/office/powerpoint/2010/main" val="175720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那么，用多少频率的</a:t>
            </a:r>
            <a:r>
              <a:rPr lang="en-US" altLang="zh-CN" dirty="0"/>
              <a:t>PWM</a:t>
            </a:r>
            <a:r>
              <a:rPr lang="zh-CN" altLang="en-US" dirty="0"/>
              <a:t>比较合适？</a:t>
            </a:r>
            <a:endParaRPr lang="en-US" altLang="zh-CN" dirty="0"/>
          </a:p>
          <a:p>
            <a:r>
              <a:rPr lang="zh-CN" altLang="en-US" dirty="0"/>
              <a:t>如果频率太低，直流电机将会产生明显的抖动。</a:t>
            </a:r>
            <a:endParaRPr lang="en-US" altLang="zh-CN" dirty="0"/>
          </a:p>
          <a:p>
            <a:r>
              <a:rPr lang="zh-CN" altLang="en-US" dirty="0"/>
              <a:t>如果频率太高，直流电机很可能会转不起来，因为电机转子的角速度的建立需要一定时间。</a:t>
            </a:r>
            <a:endParaRPr lang="en-US" altLang="zh-CN" dirty="0"/>
          </a:p>
          <a:p>
            <a:r>
              <a:rPr lang="zh-CN" altLang="en-US" dirty="0"/>
              <a:t>一般人的耳朵能听到的频率范围在几十</a:t>
            </a:r>
            <a:r>
              <a:rPr lang="en-US" altLang="zh-CN" dirty="0"/>
              <a:t>Hz</a:t>
            </a:r>
            <a:r>
              <a:rPr lang="zh-CN" altLang="en-US" dirty="0"/>
              <a:t>到近</a:t>
            </a:r>
            <a:r>
              <a:rPr lang="en-US" altLang="zh-CN" dirty="0"/>
              <a:t>20kHz</a:t>
            </a:r>
            <a:r>
              <a:rPr lang="zh-CN" altLang="en-US" dirty="0"/>
              <a:t>之间，如果频率在这个范围内，会听到比较明显的啸叫。</a:t>
            </a:r>
            <a:endParaRPr lang="en-US" altLang="zh-CN" dirty="0"/>
          </a:p>
          <a:p>
            <a:r>
              <a:rPr lang="zh-CN" altLang="en-US" dirty="0"/>
              <a:t>所以选择一个合适的频率是一个权衡的过程。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经过实验，对于我们小车上的电机，用</a:t>
            </a:r>
            <a:r>
              <a:rPr lang="en-US" altLang="zh-CN" dirty="0"/>
              <a:t>50Hz</a:t>
            </a:r>
            <a:r>
              <a:rPr lang="zh-CN" altLang="en-US" dirty="0"/>
              <a:t>到一两百</a:t>
            </a:r>
            <a:r>
              <a:rPr lang="en-US" altLang="zh-CN" dirty="0"/>
              <a:t>Hz</a:t>
            </a:r>
            <a:r>
              <a:rPr lang="zh-CN" altLang="en-US" dirty="0"/>
              <a:t>的频率已经不会产生明显的抖动，而且频率不算高，即便是软件</a:t>
            </a:r>
            <a:r>
              <a:rPr lang="en-US" altLang="zh-CN" dirty="0"/>
              <a:t>PWM</a:t>
            </a:r>
            <a:r>
              <a:rPr lang="zh-CN" altLang="en-US" dirty="0"/>
              <a:t>也能胜任。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用树莓派控制</a:t>
            </a:r>
            <a:r>
              <a:rPr lang="en-US" altLang="zh-CN" dirty="0"/>
              <a:t>PWM</a:t>
            </a:r>
            <a:r>
              <a:rPr lang="zh-CN" altLang="en-US" dirty="0"/>
              <a:t>给直流电机调速</a:t>
            </a:r>
          </a:p>
        </p:txBody>
      </p:sp>
    </p:spTree>
    <p:extLst>
      <p:ext uri="{BB962C8B-B14F-4D97-AF65-F5344CB8AC3E}">
        <p14:creationId xmlns:p14="http://schemas.microsoft.com/office/powerpoint/2010/main" val="112272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对于微处理器，一般可以分为软件</a:t>
            </a:r>
            <a:r>
              <a:rPr lang="en-US" altLang="zh-CN" dirty="0"/>
              <a:t>PWM</a:t>
            </a:r>
            <a:r>
              <a:rPr lang="zh-CN" altLang="en-US" dirty="0"/>
              <a:t>和硬件</a:t>
            </a:r>
            <a:r>
              <a:rPr lang="en-US" altLang="zh-CN" dirty="0"/>
              <a:t>PWM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</a:t>
            </a:r>
            <a:r>
              <a:rPr lang="en-US" altLang="zh-CN" dirty="0"/>
              <a:t>PWM</a:t>
            </a:r>
            <a:r>
              <a:rPr lang="zh-CN" altLang="en-US" dirty="0"/>
              <a:t>：先在目标</a:t>
            </a:r>
            <a:r>
              <a:rPr lang="en-US" altLang="zh-CN" dirty="0"/>
              <a:t>GPIO</a:t>
            </a:r>
            <a:r>
              <a:rPr lang="zh-CN" altLang="en-US" dirty="0"/>
              <a:t>上输出一个电平（高电平或低电平），持续一段时间，然后把电平取反，再持续一段时间，再取反，循环往复。这种方式的精度一般较低，受到定时器精度、操作系统调度等影响，并且一般依赖于</a:t>
            </a:r>
            <a:r>
              <a:rPr lang="en-US" altLang="zh-CN" dirty="0"/>
              <a:t>CPU</a:t>
            </a:r>
            <a:r>
              <a:rPr lang="zh-CN" altLang="en-US" dirty="0"/>
              <a:t>中断，会占用少量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</a:t>
            </a:r>
            <a:r>
              <a:rPr lang="en-US" altLang="zh-CN" dirty="0"/>
              <a:t>PWM</a:t>
            </a:r>
            <a:r>
              <a:rPr lang="zh-CN" altLang="en-US" dirty="0"/>
              <a:t>：有些</a:t>
            </a:r>
            <a:r>
              <a:rPr lang="en-US" altLang="zh-CN" dirty="0"/>
              <a:t>CPU</a:t>
            </a:r>
            <a:r>
              <a:rPr lang="zh-CN" altLang="en-US" dirty="0"/>
              <a:t>自带</a:t>
            </a:r>
            <a:r>
              <a:rPr lang="en-US" altLang="zh-CN" dirty="0"/>
              <a:t>PWM</a:t>
            </a:r>
            <a:r>
              <a:rPr lang="zh-CN" altLang="en-US" dirty="0"/>
              <a:t>硬件，只要给出期望的频率和占空比，这些硬件就会独立产生</a:t>
            </a:r>
            <a:r>
              <a:rPr lang="en-US" altLang="zh-CN" dirty="0"/>
              <a:t>PWM</a:t>
            </a:r>
            <a:r>
              <a:rPr lang="zh-CN" altLang="en-US" dirty="0"/>
              <a:t>波，依赖于内部的硬件定时电路，精度通常较高，而且不需要占用额外的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在接下来的例子里，我们将会使用</a:t>
            </a:r>
            <a:r>
              <a:rPr lang="en-US" altLang="zh-CN" dirty="0" err="1"/>
              <a:t>RPi.GPIO</a:t>
            </a:r>
            <a:r>
              <a:rPr lang="zh-CN" altLang="en-US" dirty="0"/>
              <a:t>模块的</a:t>
            </a:r>
            <a:r>
              <a:rPr lang="en-US" altLang="zh-CN" dirty="0"/>
              <a:t>PWM</a:t>
            </a:r>
            <a:r>
              <a:rPr lang="zh-CN" altLang="en-US" dirty="0"/>
              <a:t>类产生</a:t>
            </a:r>
            <a:r>
              <a:rPr lang="en-US" altLang="zh-CN" dirty="0"/>
              <a:t>PWM</a:t>
            </a:r>
            <a:r>
              <a:rPr lang="zh-CN" altLang="en-US" dirty="0"/>
              <a:t>波，这个模块产生的</a:t>
            </a:r>
            <a:r>
              <a:rPr lang="en-US" altLang="zh-CN" dirty="0"/>
              <a:t>PWM</a:t>
            </a:r>
            <a:r>
              <a:rPr lang="zh-CN" altLang="en-US" dirty="0"/>
              <a:t>全部是软件</a:t>
            </a:r>
            <a:r>
              <a:rPr lang="en-US" altLang="zh-CN" dirty="0"/>
              <a:t>PWM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如何用树莓派产生</a:t>
            </a:r>
            <a:r>
              <a:rPr lang="en-US" altLang="zh-CN" dirty="0"/>
              <a:t>PWM</a:t>
            </a:r>
            <a:r>
              <a:rPr lang="zh-CN" altLang="en-US" dirty="0"/>
              <a:t>波</a:t>
            </a:r>
          </a:p>
        </p:txBody>
      </p:sp>
    </p:spTree>
    <p:extLst>
      <p:ext uri="{BB962C8B-B14F-4D97-AF65-F5344CB8AC3E}">
        <p14:creationId xmlns:p14="http://schemas.microsoft.com/office/powerpoint/2010/main" val="75666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用树莓派产生</a:t>
            </a:r>
            <a:r>
              <a:rPr lang="en-US" altLang="zh-CN" dirty="0"/>
              <a:t>PWM</a:t>
            </a:r>
            <a:r>
              <a:rPr lang="zh-CN" altLang="en-US" dirty="0"/>
              <a:t>波</a:t>
            </a:r>
            <a:r>
              <a:rPr lang="en-US" altLang="zh-CN" dirty="0"/>
              <a:t>——</a:t>
            </a:r>
            <a:r>
              <a:rPr lang="zh-CN" altLang="en-US" dirty="0"/>
              <a:t>直接控制</a:t>
            </a:r>
            <a:r>
              <a:rPr lang="en-US" altLang="zh-CN" dirty="0"/>
              <a:t>GPIO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5576" y="1343768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这段代码要实现功能是：让</a:t>
            </a:r>
            <a:r>
              <a:rPr lang="en-US" altLang="zh-CN" dirty="0"/>
              <a:t>GPIO21</a:t>
            </a:r>
            <a:r>
              <a:rPr lang="zh-CN" altLang="en-US" dirty="0"/>
              <a:t>输出频率为</a:t>
            </a:r>
            <a:r>
              <a:rPr lang="en-US" altLang="zh-CN" dirty="0"/>
              <a:t>40Hz</a:t>
            </a:r>
            <a:r>
              <a:rPr lang="zh-CN" altLang="en-US" dirty="0"/>
              <a:t>，占空比为</a:t>
            </a:r>
            <a:r>
              <a:rPr lang="en-US" altLang="zh-CN" dirty="0"/>
              <a:t>40%</a:t>
            </a:r>
            <a:r>
              <a:rPr lang="zh-CN" altLang="en-US" dirty="0"/>
              <a:t>的</a:t>
            </a:r>
            <a:r>
              <a:rPr lang="en-US" altLang="zh-CN" dirty="0"/>
              <a:t>PWM</a:t>
            </a:r>
            <a:r>
              <a:rPr lang="zh-CN" altLang="en-US" dirty="0"/>
              <a:t>波，采用定时</a:t>
            </a:r>
            <a:r>
              <a:rPr lang="en-US" altLang="zh-CN" dirty="0"/>
              <a:t>-</a:t>
            </a:r>
            <a:r>
              <a:rPr lang="zh-CN" altLang="en-US" dirty="0"/>
              <a:t>翻转的方法实现。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35577" y="2994167"/>
            <a:ext cx="28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设定一些参数。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06865" y="4379162"/>
            <a:ext cx="34728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定义一个方法：</a:t>
            </a:r>
            <a:endParaRPr lang="en-US" altLang="zh-CN" dirty="0"/>
          </a:p>
          <a:p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calc_delay_period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duty)</a:t>
            </a:r>
          </a:p>
          <a:p>
            <a:r>
              <a:rPr lang="zh-CN" altLang="en-US" dirty="0"/>
              <a:t>计算高电平和低电平的持续时间，单位是毫秒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25D72B-F4EF-4EB0-9365-52B55EEB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00" y="1447607"/>
            <a:ext cx="4208619" cy="38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用树莓派产生</a:t>
            </a:r>
            <a:r>
              <a:rPr lang="en-US" altLang="zh-CN" dirty="0"/>
              <a:t>PWM</a:t>
            </a:r>
            <a:r>
              <a:rPr lang="zh-CN" altLang="en-US" dirty="0"/>
              <a:t>波</a:t>
            </a:r>
            <a:r>
              <a:rPr lang="en-US" altLang="zh-CN" dirty="0"/>
              <a:t>——</a:t>
            </a:r>
            <a:r>
              <a:rPr lang="zh-CN" altLang="en-US" dirty="0"/>
              <a:t>直接控制</a:t>
            </a:r>
            <a:r>
              <a:rPr lang="en-US" altLang="zh-CN" dirty="0"/>
              <a:t>GPIO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6020" y="3964019"/>
            <a:ext cx="7269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随后进入无限循环，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方法进行延时控制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这个例子有助于理解</a:t>
            </a:r>
            <a:r>
              <a:rPr lang="en-US" altLang="zh-CN" dirty="0"/>
              <a:t>PWM</a:t>
            </a:r>
            <a:r>
              <a:rPr lang="zh-CN" altLang="en-US" dirty="0"/>
              <a:t>波的产生原理，但是实际应用中肯定不能这样。因为这样需要持续占用</a:t>
            </a:r>
            <a:r>
              <a:rPr lang="en-US" altLang="zh-CN" dirty="0"/>
              <a:t>CPU</a:t>
            </a:r>
            <a:r>
              <a:rPr lang="zh-CN" altLang="en-US" dirty="0"/>
              <a:t>资源，而且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/>
              <a:t>的精度很低，所以频率和占空比的取值都受到很大的限制。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这个例子的完整代码见 </a:t>
            </a:r>
            <a:r>
              <a:rPr lang="en-US" altLang="zh-CN" dirty="0"/>
              <a:t>pwm_sleep.py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0" y="1038209"/>
            <a:ext cx="7362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8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PWM</a:t>
            </a:r>
            <a:r>
              <a:rPr lang="zh-CN" altLang="en-US" dirty="0"/>
              <a:t>波并控制电机</a:t>
            </a:r>
            <a:r>
              <a:rPr lang="en-US" altLang="zh-CN" dirty="0"/>
              <a:t>——</a:t>
            </a:r>
            <a:r>
              <a:rPr lang="zh-CN" altLang="en-US" dirty="0"/>
              <a:t>引入按键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2588" y="1485324"/>
            <a:ext cx="3158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zh-CN" altLang="en-US" dirty="0"/>
              <a:t>库可以很方便地产生</a:t>
            </a:r>
            <a:r>
              <a:rPr lang="en-US" altLang="zh-CN" dirty="0"/>
              <a:t>PWM</a:t>
            </a:r>
            <a:r>
              <a:rPr lang="zh-CN" altLang="en-US" dirty="0"/>
              <a:t>波。现在，我们尝试用</a:t>
            </a:r>
            <a:r>
              <a:rPr lang="en-US" altLang="zh-CN" dirty="0"/>
              <a:t>PWM</a:t>
            </a:r>
            <a:r>
              <a:rPr lang="zh-CN" altLang="en-US" dirty="0"/>
              <a:t>波控制小车的电机，并使用两个按键改变占空比，以达到调速的目的，按上面的按键可以使转速档位增大，按下面的按键则使转速档位减小。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87" y="940527"/>
            <a:ext cx="588488" cy="4925784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5694828" y="1881837"/>
            <a:ext cx="2717651" cy="4008690"/>
            <a:chOff x="5032737" y="1125540"/>
            <a:chExt cx="2609035" cy="380596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37" y="1125540"/>
              <a:ext cx="2609035" cy="3805964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H="1">
              <a:off x="5159829" y="4297680"/>
              <a:ext cx="953588" cy="653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5159829" y="1578922"/>
              <a:ext cx="953588" cy="1002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327650" y="3370217"/>
              <a:ext cx="485323" cy="659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5327650" y="2508068"/>
              <a:ext cx="460309" cy="80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肘形连接符 21"/>
          <p:cNvCxnSpPr/>
          <p:nvPr/>
        </p:nvCxnSpPr>
        <p:spPr>
          <a:xfrm rot="10800000" flipV="1">
            <a:off x="4638925" y="3120022"/>
            <a:ext cx="1842566" cy="1356373"/>
          </a:xfrm>
          <a:prstGeom prst="bentConnector3">
            <a:avLst>
              <a:gd name="adj1" fmla="val 5933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0800000" flipV="1">
            <a:off x="4638925" y="4572184"/>
            <a:ext cx="1842566" cy="167248"/>
          </a:xfrm>
          <a:prstGeom prst="bent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593716" y="4826681"/>
            <a:ext cx="1045206" cy="139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582395" y="5209525"/>
            <a:ext cx="1056527" cy="130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3582395" y="5463582"/>
            <a:ext cx="1056527" cy="1383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>
            <a:off x="4638922" y="1108612"/>
            <a:ext cx="1206076" cy="923855"/>
          </a:xfrm>
          <a:prstGeom prst="bentConnector3">
            <a:avLst>
              <a:gd name="adj1" fmla="val 7316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/>
          <p:nvPr/>
        </p:nvCxnSpPr>
        <p:spPr>
          <a:xfrm>
            <a:off x="4813543" y="1586516"/>
            <a:ext cx="1188475" cy="626579"/>
          </a:xfrm>
          <a:prstGeom prst="bentConnector3">
            <a:avLst>
              <a:gd name="adj1" fmla="val 3931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5686" y="4315547"/>
            <a:ext cx="600888" cy="1369237"/>
            <a:chOff x="3953067" y="4309959"/>
            <a:chExt cx="600888" cy="1369237"/>
          </a:xfrm>
        </p:grpSpPr>
        <p:sp>
          <p:nvSpPr>
            <p:cNvPr id="29" name="文本框 28"/>
            <p:cNvSpPr txBox="1"/>
            <p:nvPr/>
          </p:nvSpPr>
          <p:spPr>
            <a:xfrm>
              <a:off x="3953067" y="4776542"/>
              <a:ext cx="5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55797" y="5043330"/>
              <a:ext cx="5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84764" y="5309864"/>
              <a:ext cx="5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038035" y="4547669"/>
              <a:ext cx="5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028441" y="4309959"/>
              <a:ext cx="3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892391" y="940527"/>
            <a:ext cx="65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3V3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003152" y="1255576"/>
            <a:ext cx="71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6950" y="4153432"/>
            <a:ext cx="2399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这个例子的完整代码见 </a:t>
            </a:r>
            <a:r>
              <a:rPr lang="en-US" altLang="zh-CN" dirty="0"/>
              <a:t>pwm_button.py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AE9DBF9-B769-4115-BF28-D6BE517261FE}"/>
              </a:ext>
            </a:extLst>
          </p:cNvPr>
          <p:cNvGrpSpPr/>
          <p:nvPr/>
        </p:nvGrpSpPr>
        <p:grpSpPr>
          <a:xfrm>
            <a:off x="2610923" y="4639374"/>
            <a:ext cx="1192381" cy="1166483"/>
            <a:chOff x="964879" y="1961202"/>
            <a:chExt cx="1126791" cy="1107492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68D8FAA-0973-43D6-B009-B4DFB3A9E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9082" y="1961202"/>
              <a:ext cx="382588" cy="1107492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E532A10-7227-4EDD-B4F3-53540974D822}"/>
                </a:ext>
              </a:extLst>
            </p:cNvPr>
            <p:cNvSpPr txBox="1"/>
            <p:nvPr/>
          </p:nvSpPr>
          <p:spPr>
            <a:xfrm>
              <a:off x="964879" y="1961202"/>
              <a:ext cx="74674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ENA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BE62072-7BD6-4A7D-B579-426E29DBC0F8}"/>
                </a:ext>
              </a:extLst>
            </p:cNvPr>
            <p:cNvSpPr txBox="1"/>
            <p:nvPr/>
          </p:nvSpPr>
          <p:spPr>
            <a:xfrm>
              <a:off x="964879" y="2330282"/>
              <a:ext cx="74674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IN2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1129C3-73A3-42EB-80EC-E98B9F8D736D}"/>
                </a:ext>
              </a:extLst>
            </p:cNvPr>
            <p:cNvSpPr txBox="1"/>
            <p:nvPr/>
          </p:nvSpPr>
          <p:spPr>
            <a:xfrm>
              <a:off x="964879" y="2690432"/>
              <a:ext cx="74674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IN1</a:t>
              </a:r>
              <a:endParaRPr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957752" y="2618509"/>
            <a:ext cx="7065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10k</a:t>
            </a:r>
            <a:r>
              <a:rPr lang="el-GR" altLang="zh-CN" sz="1600" dirty="0"/>
              <a:t>Ω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957752" y="4782130"/>
            <a:ext cx="7065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10k</a:t>
            </a:r>
            <a:r>
              <a:rPr lang="el-GR" altLang="zh-CN" sz="1600" dirty="0"/>
              <a:t>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4072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PWM</a:t>
            </a:r>
            <a:r>
              <a:rPr lang="zh-CN" altLang="en-US" dirty="0"/>
              <a:t>波并控制电机</a:t>
            </a:r>
            <a:r>
              <a:rPr lang="en-US" altLang="zh-CN" dirty="0"/>
              <a:t>——</a:t>
            </a:r>
            <a:r>
              <a:rPr lang="zh-CN" altLang="en-US" dirty="0"/>
              <a:t>引入按键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3143" y="1103962"/>
            <a:ext cx="30305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首先定义一些变量和常量：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zh-CN" altLang="en-US" dirty="0"/>
              <a:t>和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zh-CN" altLang="en-US" dirty="0"/>
              <a:t>分别为减速和加速的按键；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DUTYS</a:t>
            </a:r>
            <a:r>
              <a:rPr lang="zh-CN" altLang="en-US" dirty="0"/>
              <a:t>是查找表，表示不同档位时占空比的值（</a:t>
            </a:r>
            <a:r>
              <a:rPr lang="en-US" altLang="zh-CN" dirty="0"/>
              <a:t>0~100</a:t>
            </a:r>
            <a:r>
              <a:rPr lang="zh-CN" altLang="en-US" dirty="0"/>
              <a:t>）；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duty_level</a:t>
            </a:r>
            <a:r>
              <a:rPr lang="zh-CN" altLang="en-US" dirty="0"/>
              <a:t>是一个变量，表示当前占空比的档位，此处初始化为最大档位，即占空比</a:t>
            </a:r>
            <a:r>
              <a:rPr lang="en-US" altLang="zh-CN" dirty="0"/>
              <a:t>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然后，如以前所学，设置各</a:t>
            </a:r>
            <a:r>
              <a:rPr lang="en-US" altLang="zh-CN" dirty="0"/>
              <a:t>GPIO</a:t>
            </a:r>
            <a:r>
              <a:rPr lang="zh-CN" altLang="en-US" dirty="0"/>
              <a:t>的输入输出模式和初始值。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其中</a:t>
            </a:r>
            <a:r>
              <a:rPr lang="en-US" altLang="zh-CN" dirty="0">
                <a:solidFill>
                  <a:srgbClr val="FF0000"/>
                </a:solidFill>
              </a:rPr>
              <a:t>I1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I2</a:t>
            </a:r>
            <a:r>
              <a:rPr lang="zh-CN" altLang="en-US" dirty="0">
                <a:solidFill>
                  <a:srgbClr val="FF0000"/>
                </a:solidFill>
              </a:rPr>
              <a:t>控制了电机的转向</a:t>
            </a:r>
            <a:r>
              <a:rPr lang="zh-CN" altLang="en-US" dirty="0"/>
              <a:t>，如果发现实际情况与预期不符，只要在代码中或硬件连线上把</a:t>
            </a:r>
            <a:r>
              <a:rPr lang="en-US" altLang="zh-CN" dirty="0"/>
              <a:t>I1</a:t>
            </a:r>
            <a:r>
              <a:rPr lang="zh-CN" altLang="en-US" dirty="0"/>
              <a:t>和</a:t>
            </a:r>
            <a:r>
              <a:rPr lang="en-US" altLang="zh-CN" dirty="0"/>
              <a:t>I2</a:t>
            </a:r>
            <a:r>
              <a:rPr lang="zh-CN" altLang="en-US" dirty="0"/>
              <a:t>的值互换即可。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69" y="1298575"/>
            <a:ext cx="4552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7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RPi.GPIO</a:t>
            </a:r>
            <a:r>
              <a:rPr lang="zh-CN" altLang="en-US" dirty="0"/>
              <a:t>库的</a:t>
            </a:r>
            <a:r>
              <a:rPr lang="en-US" altLang="zh-CN" dirty="0"/>
              <a:t>PWM</a:t>
            </a:r>
            <a:r>
              <a:rPr lang="zh-CN" altLang="en-US" dirty="0"/>
              <a:t>功能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1398" y="2386292"/>
            <a:ext cx="719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接下来，这行代码创建了一个</a:t>
            </a:r>
            <a:r>
              <a:rPr lang="en-US" altLang="zh-CN" dirty="0"/>
              <a:t>PWM</a:t>
            </a:r>
            <a:r>
              <a:rPr lang="zh-CN" altLang="en-US" dirty="0"/>
              <a:t>类的实例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r>
              <a:rPr lang="zh-CN" altLang="en-US" dirty="0"/>
              <a:t>，创建时需要指定两个参数：第一个参数指定输出引脚，第二个参数指定</a:t>
            </a:r>
            <a:r>
              <a:rPr lang="en-US" altLang="zh-CN" dirty="0"/>
              <a:t>PWM</a:t>
            </a:r>
            <a:r>
              <a:rPr lang="zh-CN" altLang="en-US" dirty="0"/>
              <a:t>波的频率。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51398" y="4249355"/>
            <a:ext cx="719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执行这行代码之后，相应的引脚开始持续产生</a:t>
            </a:r>
            <a:r>
              <a:rPr lang="en-US" altLang="zh-CN" dirty="0"/>
              <a:t>PWM</a:t>
            </a:r>
            <a:r>
              <a:rPr lang="zh-CN" altLang="en-US" dirty="0"/>
              <a:t>输出。需要指定一个参数：占空比的值。范围是</a:t>
            </a:r>
            <a:r>
              <a:rPr lang="en-US" altLang="zh-CN" dirty="0"/>
              <a:t>0~100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98" y="1819744"/>
            <a:ext cx="5150578" cy="366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98" y="3446591"/>
            <a:ext cx="6419850" cy="6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了解直流电机的控制方法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了解</a:t>
            </a:r>
            <a:r>
              <a:rPr lang="en-US" altLang="zh-CN" sz="2400" dirty="0"/>
              <a:t>PWM</a:t>
            </a:r>
            <a:r>
              <a:rPr lang="zh-CN" altLang="en-US" sz="2400" dirty="0"/>
              <a:t>的基本概念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掌握树莓派</a:t>
            </a:r>
            <a:r>
              <a:rPr lang="en-US" altLang="zh-CN" sz="2400" dirty="0"/>
              <a:t>PWM</a:t>
            </a:r>
            <a:r>
              <a:rPr lang="zh-CN" altLang="en-US" sz="2400" dirty="0"/>
              <a:t>的编程方法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掌握通过</a:t>
            </a:r>
            <a:r>
              <a:rPr lang="en-US" altLang="zh-CN" sz="2400" dirty="0"/>
              <a:t>PWM</a:t>
            </a:r>
            <a:r>
              <a:rPr lang="zh-CN" altLang="en-US" sz="2400" dirty="0"/>
              <a:t>来控制直流电机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14437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RPi.GPIO</a:t>
            </a:r>
            <a:r>
              <a:rPr lang="zh-CN" altLang="en-US" dirty="0"/>
              <a:t>库的</a:t>
            </a:r>
            <a:r>
              <a:rPr lang="en-US" altLang="zh-CN" dirty="0"/>
              <a:t>PWM</a:t>
            </a:r>
            <a:r>
              <a:rPr lang="zh-CN" altLang="en-US" dirty="0"/>
              <a:t>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7523" y="4193177"/>
            <a:ext cx="74458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现在，初始化工作完成了。我们开始准备和按键相关的事项。定义两个方法：</a:t>
            </a:r>
            <a:endParaRPr lang="en-US" altLang="zh-CN" b="1" dirty="0"/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btn_pressed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返回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zh-CN" altLang="en-US" dirty="0"/>
              <a:t>值，表示某个按键此刻是否被按下。</a:t>
            </a:r>
            <a:endParaRPr lang="en-US" altLang="zh-CN" b="1" dirty="0"/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update_duty_level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(delta)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lang="zh-CN" altLang="en-US" dirty="0"/>
              <a:t>为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zh-CN" altLang="en-US" dirty="0"/>
              <a:t>或者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zh-CN" altLang="en-US" dirty="0"/>
              <a:t>，表示占空比的档位增加或减少一档，据此算出新的占空比档位，然后调用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ChangeDutyCycle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(duty)</a:t>
            </a:r>
            <a:r>
              <a:rPr lang="zh-CN" altLang="en-US" dirty="0"/>
              <a:t>方法更新占空比。参数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duty</a:t>
            </a:r>
            <a:r>
              <a:rPr lang="zh-CN" altLang="en-US" dirty="0"/>
              <a:t>同样是</a:t>
            </a:r>
            <a:r>
              <a:rPr lang="en-US" altLang="zh-CN" dirty="0"/>
              <a:t>0~100</a:t>
            </a:r>
            <a:r>
              <a:rPr lang="zh-CN" altLang="en-US" dirty="0"/>
              <a:t>之间的数。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74775"/>
            <a:ext cx="8277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RPi.GPIO</a:t>
            </a:r>
            <a:r>
              <a:rPr lang="zh-CN" altLang="en-US" dirty="0"/>
              <a:t>库的</a:t>
            </a:r>
            <a:r>
              <a:rPr lang="en-US" altLang="zh-CN" dirty="0"/>
              <a:t>PWM</a:t>
            </a:r>
            <a:r>
              <a:rPr lang="zh-CN" altLang="en-US" dirty="0"/>
              <a:t>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209" y="1256168"/>
            <a:ext cx="37193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最后，在程序的主线中加入一个无限的循环，用以检测按键是否按下。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为了能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zh-CN" altLang="en-US" dirty="0"/>
              <a:t>退出程序并做好收尾工作，同样在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zh-CN" altLang="en-US" dirty="0"/>
              <a:t>的外层套了一个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try...except...</a:t>
            </a:r>
            <a:r>
              <a:rPr lang="zh-CN" altLang="en-US" dirty="0"/>
              <a:t>表达，用以接收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zh-CN" altLang="en-US" dirty="0"/>
              <a:t>的信号。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在程序结束前，不仅要调用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GPIO.cleanup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/>
              <a:t>，还要调用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pwm.stop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/>
              <a:t>来停止</a:t>
            </a:r>
            <a:r>
              <a:rPr lang="en-US" altLang="zh-CN" dirty="0"/>
              <a:t>PWM</a:t>
            </a:r>
            <a:r>
              <a:rPr lang="zh-CN" altLang="en-US" dirty="0"/>
              <a:t>输出，否则程序结束后，这个</a:t>
            </a:r>
            <a:r>
              <a:rPr lang="en-US" altLang="zh-CN" dirty="0"/>
              <a:t>PWM</a:t>
            </a:r>
            <a:r>
              <a:rPr lang="zh-CN" altLang="en-US" dirty="0"/>
              <a:t>会持续输出，造成不必要的能耗以及以外损坏的风险。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37" y="890586"/>
            <a:ext cx="4415963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0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RPi.GPIO</a:t>
            </a:r>
            <a:r>
              <a:rPr lang="zh-CN" altLang="en-US" dirty="0"/>
              <a:t>库的</a:t>
            </a:r>
            <a:r>
              <a:rPr lang="en-US" altLang="zh-CN" dirty="0"/>
              <a:t>PWM</a:t>
            </a:r>
            <a:r>
              <a:rPr lang="zh-CN" altLang="en-US" dirty="0"/>
              <a:t>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5739" y="850500"/>
            <a:ext cx="38419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循环体部分是由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if...else...</a:t>
            </a:r>
            <a:r>
              <a:rPr lang="zh-CN" altLang="en-US" dirty="0"/>
              <a:t>并列组成的，每个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if...else...</a:t>
            </a:r>
            <a:r>
              <a:rPr lang="zh-CN" altLang="en-US" dirty="0"/>
              <a:t>各自负责检测一个按键。以第一个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if...else...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btn1_released</a:t>
            </a:r>
            <a:r>
              <a:rPr lang="zh-CN" altLang="en-US" dirty="0"/>
              <a:t>为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zh-CN" altLang="en-US" dirty="0"/>
              <a:t>，表示上个时刻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zh-CN" altLang="en-US" dirty="0"/>
              <a:t>没有被按下。在这种情况下，如果检测到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zh-CN" altLang="en-US" dirty="0"/>
              <a:t>被按下，说明现在用户确实正在进行按键的动作，</a:t>
            </a:r>
            <a:r>
              <a:rPr lang="zh-CN" altLang="en-US" i="1" dirty="0"/>
              <a:t>而不是由于上次按住按键还没有释放而导致的误判。</a:t>
            </a:r>
            <a:r>
              <a:rPr lang="zh-CN" altLang="en-US" dirty="0"/>
              <a:t>经过</a:t>
            </a:r>
            <a:r>
              <a:rPr lang="en-US" altLang="zh-CN" dirty="0"/>
              <a:t>10ms</a:t>
            </a:r>
            <a:r>
              <a:rPr lang="zh-CN" altLang="en-US" dirty="0"/>
              <a:t>的去抖动延时之后，调用之前的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update_duty_level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/>
              <a:t>函数来实现占空比的更新，并把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btn1_released</a:t>
            </a:r>
            <a:r>
              <a:rPr lang="zh-CN" altLang="en-US" dirty="0"/>
              <a:t>置为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btn1_released</a:t>
            </a:r>
            <a:r>
              <a:rPr lang="zh-CN" altLang="en-US" dirty="0"/>
              <a:t>为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zh-CN" altLang="en-US" dirty="0"/>
              <a:t>，表示上次循环检测到按下了按键。如果这次循环没有检测到按下了按键，说明已经松开了按键，于是把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btn1_released</a:t>
            </a:r>
            <a:r>
              <a:rPr lang="zh-CN" altLang="en-US" dirty="0"/>
              <a:t>置为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37" y="890586"/>
            <a:ext cx="4415963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2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让小车跑起来</a:t>
            </a:r>
            <a:r>
              <a:rPr lang="en-US" altLang="zh-CN" dirty="0"/>
              <a:t>——</a:t>
            </a:r>
            <a:r>
              <a:rPr lang="zh-CN" altLang="en-US" dirty="0"/>
              <a:t>用键盘控制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74132" y="1477561"/>
            <a:ext cx="3365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现在，我们要写个程序让小车的两个轮子一起转，并且可以在电脑中输入指令，控制小车的动作。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仍然使用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zh-CN" altLang="en-US" dirty="0"/>
              <a:t>模块。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驱动板和树莓派的连线如图所示，用到的</a:t>
            </a:r>
            <a:r>
              <a:rPr lang="en-US" altLang="zh-CN" dirty="0"/>
              <a:t>GPIO</a:t>
            </a:r>
            <a:r>
              <a:rPr lang="zh-CN" altLang="en-US" dirty="0"/>
              <a:t>口为：</a:t>
            </a:r>
            <a:endParaRPr lang="en-US" altLang="zh-CN" dirty="0"/>
          </a:p>
          <a:p>
            <a:r>
              <a:rPr lang="en-US" altLang="zh-CN" dirty="0"/>
              <a:t>13, 19, 26</a:t>
            </a:r>
          </a:p>
          <a:p>
            <a:r>
              <a:rPr lang="en-US" altLang="zh-CN" dirty="0"/>
              <a:t>16, 20, 21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74132" y="4802532"/>
            <a:ext cx="2399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这个例子的完整代码见 </a:t>
            </a:r>
            <a:r>
              <a:rPr lang="en-US" altLang="zh-CN" dirty="0"/>
              <a:t>pwm_keyboard.py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ECC793F9-CB49-4EB8-BB7F-7B9558E4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84" y="755671"/>
            <a:ext cx="588488" cy="4925784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1D36E597-D977-4EEB-BCEA-504B91F23D6A}"/>
              </a:ext>
            </a:extLst>
          </p:cNvPr>
          <p:cNvGrpSpPr/>
          <p:nvPr/>
        </p:nvGrpSpPr>
        <p:grpSpPr>
          <a:xfrm>
            <a:off x="4239187" y="4437739"/>
            <a:ext cx="1196952" cy="1166483"/>
            <a:chOff x="969289" y="1961202"/>
            <a:chExt cx="1122381" cy="1107492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23AAC865-DEC8-40DF-8B0A-B5BE07AF2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082" y="1961202"/>
              <a:ext cx="382588" cy="110749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BE21EA-D4C4-4813-A222-1E4B9E44A27C}"/>
                </a:ext>
              </a:extLst>
            </p:cNvPr>
            <p:cNvSpPr txBox="1"/>
            <p:nvPr/>
          </p:nvSpPr>
          <p:spPr>
            <a:xfrm>
              <a:off x="969289" y="1961202"/>
              <a:ext cx="74233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ENA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3A6FA94-1372-4646-8211-A164EF8E52EB}"/>
                </a:ext>
              </a:extLst>
            </p:cNvPr>
            <p:cNvSpPr txBox="1"/>
            <p:nvPr/>
          </p:nvSpPr>
          <p:spPr>
            <a:xfrm>
              <a:off x="1008726" y="2330282"/>
              <a:ext cx="702900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IN2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3EFA883-8079-406D-B170-874B2968885A}"/>
                </a:ext>
              </a:extLst>
            </p:cNvPr>
            <p:cNvSpPr txBox="1"/>
            <p:nvPr/>
          </p:nvSpPr>
          <p:spPr>
            <a:xfrm>
              <a:off x="1008726" y="2690432"/>
              <a:ext cx="702900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IN1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C696EBD-02D3-4490-BCBF-2CB513757F9A}"/>
              </a:ext>
            </a:extLst>
          </p:cNvPr>
          <p:cNvGrpSpPr/>
          <p:nvPr/>
        </p:nvGrpSpPr>
        <p:grpSpPr>
          <a:xfrm>
            <a:off x="5232985" y="4632241"/>
            <a:ext cx="1171701" cy="768073"/>
            <a:chOff x="3467221" y="4829560"/>
            <a:chExt cx="1171701" cy="768073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B708997-5E18-4EDA-B7B0-031C960DA3BB}"/>
                </a:ext>
              </a:extLst>
            </p:cNvPr>
            <p:cNvCxnSpPr/>
            <p:nvPr/>
          </p:nvCxnSpPr>
          <p:spPr>
            <a:xfrm>
              <a:off x="3467221" y="4829560"/>
              <a:ext cx="1171701" cy="13641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0EB45DB-0B71-4A3D-9445-D67AEA6C05A5}"/>
                </a:ext>
              </a:extLst>
            </p:cNvPr>
            <p:cNvCxnSpPr/>
            <p:nvPr/>
          </p:nvCxnSpPr>
          <p:spPr>
            <a:xfrm>
              <a:off x="3467221" y="5220217"/>
              <a:ext cx="1171701" cy="239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4D97016-FEAD-46C8-8468-58074BA91154}"/>
                </a:ext>
              </a:extLst>
            </p:cNvPr>
            <p:cNvCxnSpPr/>
            <p:nvPr/>
          </p:nvCxnSpPr>
          <p:spPr>
            <a:xfrm flipV="1">
              <a:off x="3467221" y="5463581"/>
              <a:ext cx="1171701" cy="13405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6853977-CA12-41D4-B90C-45FB35A673D0}"/>
              </a:ext>
            </a:extLst>
          </p:cNvPr>
          <p:cNvGrpSpPr/>
          <p:nvPr/>
        </p:nvGrpSpPr>
        <p:grpSpPr>
          <a:xfrm>
            <a:off x="7660673" y="4683020"/>
            <a:ext cx="1363172" cy="1166483"/>
            <a:chOff x="1122607" y="3662836"/>
            <a:chExt cx="1363172" cy="1166483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A860B2FD-1A95-4F2A-8E80-02B66C5A3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2607" y="3662836"/>
              <a:ext cx="398515" cy="1166483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4378D72-EB8A-491B-BC7D-B00D0B2AF961}"/>
                </a:ext>
              </a:extLst>
            </p:cNvPr>
            <p:cNvSpPr txBox="1"/>
            <p:nvPr/>
          </p:nvSpPr>
          <p:spPr>
            <a:xfrm>
              <a:off x="1523735" y="3662836"/>
              <a:ext cx="96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ENB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497CBA8-7A33-40FB-85EB-8B549F77E428}"/>
                </a:ext>
              </a:extLst>
            </p:cNvPr>
            <p:cNvSpPr txBox="1"/>
            <p:nvPr/>
          </p:nvSpPr>
          <p:spPr>
            <a:xfrm>
              <a:off x="1523735" y="4051575"/>
              <a:ext cx="663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IN4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5F7C28B-561C-466C-8D1D-6BC53CD39112}"/>
                </a:ext>
              </a:extLst>
            </p:cNvPr>
            <p:cNvSpPr txBox="1"/>
            <p:nvPr/>
          </p:nvSpPr>
          <p:spPr>
            <a:xfrm>
              <a:off x="1523735" y="4430909"/>
              <a:ext cx="84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IN3</a:t>
              </a:r>
              <a:endParaRPr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A1F9BB2-0F52-4032-B38E-EC5220EFE61B}"/>
              </a:ext>
            </a:extLst>
          </p:cNvPr>
          <p:cNvGrpSpPr/>
          <p:nvPr/>
        </p:nvGrpSpPr>
        <p:grpSpPr>
          <a:xfrm rot="10800000">
            <a:off x="6612384" y="4885115"/>
            <a:ext cx="1265890" cy="768073"/>
            <a:chOff x="3373031" y="4831374"/>
            <a:chExt cx="1265890" cy="768073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D1DA8B4-895B-43FA-927F-9EB663EC42B1}"/>
                </a:ext>
              </a:extLst>
            </p:cNvPr>
            <p:cNvCxnSpPr/>
            <p:nvPr/>
          </p:nvCxnSpPr>
          <p:spPr>
            <a:xfrm rot="10800000" flipH="1" flipV="1">
              <a:off x="3373031" y="4831374"/>
              <a:ext cx="1265890" cy="13460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7C567F0-01EF-4831-934B-3AF74A184E20}"/>
                </a:ext>
              </a:extLst>
            </p:cNvPr>
            <p:cNvCxnSpPr/>
            <p:nvPr/>
          </p:nvCxnSpPr>
          <p:spPr>
            <a:xfrm rot="10800000" flipH="1" flipV="1">
              <a:off x="3373031" y="5218300"/>
              <a:ext cx="1265890" cy="431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0BFA4C1-7F35-4667-AF25-CAFC5D34E04C}"/>
                </a:ext>
              </a:extLst>
            </p:cNvPr>
            <p:cNvCxnSpPr/>
            <p:nvPr/>
          </p:nvCxnSpPr>
          <p:spPr>
            <a:xfrm rot="10800000" flipH="1">
              <a:off x="3373031" y="5463581"/>
              <a:ext cx="1265889" cy="1358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A5751AA-8A1C-4CEC-8216-43AA03F3726C}"/>
              </a:ext>
            </a:extLst>
          </p:cNvPr>
          <p:cNvGrpSpPr/>
          <p:nvPr/>
        </p:nvGrpSpPr>
        <p:grpSpPr>
          <a:xfrm>
            <a:off x="5790681" y="4611149"/>
            <a:ext cx="524078" cy="831706"/>
            <a:chOff x="3726216" y="2987495"/>
            <a:chExt cx="524078" cy="831706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14ED373-D628-44A5-9692-087C256B0E41}"/>
                </a:ext>
              </a:extLst>
            </p:cNvPr>
            <p:cNvSpPr txBox="1"/>
            <p:nvPr/>
          </p:nvSpPr>
          <p:spPr>
            <a:xfrm>
              <a:off x="3726216" y="2987495"/>
              <a:ext cx="5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0EC57D2-BA94-4B08-AFC5-80BE85EB7B3F}"/>
                </a:ext>
              </a:extLst>
            </p:cNvPr>
            <p:cNvSpPr txBox="1"/>
            <p:nvPr/>
          </p:nvSpPr>
          <p:spPr>
            <a:xfrm>
              <a:off x="3726216" y="3232872"/>
              <a:ext cx="5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0A6E823-F475-4531-9454-90DC317592A9}"/>
                </a:ext>
              </a:extLst>
            </p:cNvPr>
            <p:cNvSpPr txBox="1"/>
            <p:nvPr/>
          </p:nvSpPr>
          <p:spPr>
            <a:xfrm>
              <a:off x="3734374" y="3449869"/>
              <a:ext cx="5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26</a:t>
              </a:r>
              <a:endParaRPr lang="zh-CN" altLang="en-US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075A9DD-5820-4F39-9F83-DB133407360A}"/>
              </a:ext>
            </a:extLst>
          </p:cNvPr>
          <p:cNvGrpSpPr/>
          <p:nvPr/>
        </p:nvGrpSpPr>
        <p:grpSpPr>
          <a:xfrm>
            <a:off x="6767387" y="4858000"/>
            <a:ext cx="555732" cy="831706"/>
            <a:chOff x="3726216" y="2987495"/>
            <a:chExt cx="524078" cy="831706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689F38-A163-49D7-A45A-7F9EA6701549}"/>
                </a:ext>
              </a:extLst>
            </p:cNvPr>
            <p:cNvSpPr txBox="1"/>
            <p:nvPr/>
          </p:nvSpPr>
          <p:spPr>
            <a:xfrm>
              <a:off x="3726216" y="2987495"/>
              <a:ext cx="5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72E40E4-4773-49C6-A25B-FDDCB4A24A72}"/>
                </a:ext>
              </a:extLst>
            </p:cNvPr>
            <p:cNvSpPr txBox="1"/>
            <p:nvPr/>
          </p:nvSpPr>
          <p:spPr>
            <a:xfrm>
              <a:off x="3726216" y="3232872"/>
              <a:ext cx="429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C758D42-8360-46DF-BF5E-E83161F11706}"/>
                </a:ext>
              </a:extLst>
            </p:cNvPr>
            <p:cNvSpPr txBox="1"/>
            <p:nvPr/>
          </p:nvSpPr>
          <p:spPr>
            <a:xfrm>
              <a:off x="3734374" y="3449869"/>
              <a:ext cx="51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755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让小车跑起来</a:t>
            </a:r>
            <a:r>
              <a:rPr lang="en-US" altLang="zh-CN" dirty="0"/>
              <a:t>——</a:t>
            </a:r>
            <a:r>
              <a:rPr lang="zh-CN" altLang="en-US" dirty="0"/>
              <a:t>用键盘控制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09193" y="1255637"/>
            <a:ext cx="19960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有了上个实验的经验，这次的代码显得很简单。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先定义一些变量和常量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</a:t>
            </a:r>
            <a:r>
              <a:rPr lang="en-US" altLang="zh-CN" dirty="0"/>
              <a:t>GPIO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</a:t>
            </a:r>
            <a:r>
              <a:rPr lang="en-US" altLang="zh-CN" dirty="0"/>
              <a:t>PWM</a:t>
            </a:r>
            <a:r>
              <a:rPr lang="zh-CN" altLang="en-US" dirty="0"/>
              <a:t>。这次创建了</a:t>
            </a:r>
            <a:r>
              <a:rPr lang="en-US" altLang="zh-CN" dirty="0"/>
              <a:t>2</a:t>
            </a:r>
            <a:r>
              <a:rPr lang="zh-CN" altLang="en-US" dirty="0"/>
              <a:t>个独立的</a:t>
            </a:r>
            <a:r>
              <a:rPr lang="en-US" altLang="zh-CN" dirty="0"/>
              <a:t>PWM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28" y="839407"/>
            <a:ext cx="6386372" cy="52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2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让小车跑起来</a:t>
            </a:r>
            <a:r>
              <a:rPr lang="en-US" altLang="zh-CN" dirty="0"/>
              <a:t>——</a:t>
            </a:r>
            <a:r>
              <a:rPr lang="zh-CN" altLang="en-US" dirty="0"/>
              <a:t>用键盘控制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37155" y="4312345"/>
            <a:ext cx="6890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随后又是一个循环，接收键盘的输入以改变占空比。</a:t>
            </a:r>
            <a:r>
              <a:rPr lang="en-US" altLang="zh-CN" dirty="0"/>
              <a:t>’w’, ’a’, ’s’, ’d’ </a:t>
            </a:r>
            <a:r>
              <a:rPr lang="zh-CN" altLang="en-US" dirty="0"/>
              <a:t>分别表示前进、左转、停止和右转，</a:t>
            </a:r>
            <a:r>
              <a:rPr lang="en-US" altLang="zh-CN" dirty="0"/>
              <a:t>’q’ </a:t>
            </a:r>
            <a:r>
              <a:rPr lang="zh-CN" altLang="en-US" dirty="0"/>
              <a:t>表示退出程序。退出之前别忘了收尾工作。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如果小车跑得太快或太慢，可以调节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DUTY_A</a:t>
            </a:r>
            <a:r>
              <a:rPr lang="zh-CN" altLang="en-US" dirty="0"/>
              <a:t>和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DUTY_B</a:t>
            </a:r>
            <a:r>
              <a:rPr lang="zh-CN" altLang="en-US" dirty="0"/>
              <a:t>的值。不过当占空比小于</a:t>
            </a:r>
            <a:r>
              <a:rPr lang="en-US" altLang="zh-CN" dirty="0"/>
              <a:t>15</a:t>
            </a:r>
            <a:r>
              <a:rPr lang="zh-CN" altLang="en-US" dirty="0"/>
              <a:t>左右的时候，小车是跑不动的。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950020"/>
            <a:ext cx="81248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85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925717"/>
            <a:ext cx="8229600" cy="29210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pigpio</a:t>
            </a:r>
            <a:r>
              <a:rPr lang="zh-CN" altLang="en-US" dirty="0"/>
              <a:t>是一个用</a:t>
            </a:r>
            <a:r>
              <a:rPr lang="en-US" altLang="zh-CN" dirty="0"/>
              <a:t>C</a:t>
            </a:r>
            <a:r>
              <a:rPr lang="zh-CN" altLang="en-US" dirty="0"/>
              <a:t>语言编写的高效的树莓派</a:t>
            </a:r>
            <a:r>
              <a:rPr lang="en-US" altLang="zh-CN" dirty="0"/>
              <a:t>GPIO</a:t>
            </a:r>
            <a:r>
              <a:rPr lang="zh-CN" altLang="en-US" dirty="0"/>
              <a:t>库，适用于所有版本的树莓派，有</a:t>
            </a:r>
            <a:r>
              <a:rPr lang="en-US" altLang="zh-CN" dirty="0"/>
              <a:t>python2</a:t>
            </a:r>
            <a:r>
              <a:rPr lang="zh-CN" altLang="en-US" dirty="0"/>
              <a:t>和</a:t>
            </a:r>
            <a:r>
              <a:rPr lang="en-US" altLang="zh-CN" dirty="0"/>
              <a:t>python3</a:t>
            </a:r>
            <a:r>
              <a:rPr lang="zh-CN" altLang="en-US" dirty="0"/>
              <a:t>的接口，并且已经预装在</a:t>
            </a:r>
            <a:r>
              <a:rPr lang="en-US" altLang="zh-CN" dirty="0" err="1"/>
              <a:t>Raspbian</a:t>
            </a:r>
            <a:r>
              <a:rPr lang="zh-CN" altLang="en-US" dirty="0"/>
              <a:t>上了</a:t>
            </a:r>
            <a:endParaRPr lang="en-US" altLang="zh-CN" dirty="0"/>
          </a:p>
          <a:p>
            <a:r>
              <a:rPr lang="en-US" altLang="zh-CN" dirty="0" err="1"/>
              <a:t>pigpio</a:t>
            </a:r>
            <a:r>
              <a:rPr lang="zh-CN" altLang="en-US" dirty="0"/>
              <a:t>基于底层硬件，因此控制精度高，速度快。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GPIO0~31</a:t>
            </a:r>
            <a:r>
              <a:rPr lang="zh-CN" altLang="en-US" dirty="0"/>
              <a:t>上独立产生基于硬件定时器的软件</a:t>
            </a:r>
            <a:r>
              <a:rPr lang="en-US" altLang="zh-CN" dirty="0"/>
              <a:t>PWM</a:t>
            </a:r>
          </a:p>
          <a:p>
            <a:r>
              <a:rPr lang="en-US" altLang="zh-CN" dirty="0"/>
              <a:t>BCM2711</a:t>
            </a:r>
            <a:r>
              <a:rPr lang="zh-CN" altLang="en-US" dirty="0"/>
              <a:t>上有两个</a:t>
            </a:r>
            <a:r>
              <a:rPr lang="en-US" altLang="zh-CN" dirty="0"/>
              <a:t>channel</a:t>
            </a:r>
            <a:r>
              <a:rPr lang="zh-CN" altLang="en-US" dirty="0"/>
              <a:t>的硬件</a:t>
            </a:r>
            <a:r>
              <a:rPr lang="en-US" altLang="zh-CN" dirty="0"/>
              <a:t>PWM</a:t>
            </a:r>
            <a:r>
              <a:rPr lang="zh-CN" altLang="en-US" dirty="0"/>
              <a:t>，用</a:t>
            </a:r>
            <a:r>
              <a:rPr lang="en-US" altLang="zh-CN" dirty="0" err="1"/>
              <a:t>pigpio</a:t>
            </a:r>
            <a:r>
              <a:rPr lang="zh-CN" altLang="en-US" dirty="0"/>
              <a:t>可以调用，不过树莓派</a:t>
            </a:r>
            <a:r>
              <a:rPr lang="en-US" altLang="zh-CN" dirty="0"/>
              <a:t>4 model B</a:t>
            </a:r>
            <a:r>
              <a:rPr lang="zh-CN" altLang="en-US" dirty="0"/>
              <a:t>只支持调用</a:t>
            </a:r>
            <a:r>
              <a:rPr lang="en-US" altLang="zh-CN" dirty="0"/>
              <a:t>channel 0</a:t>
            </a:r>
          </a:p>
          <a:p>
            <a:r>
              <a:rPr lang="en-US" altLang="zh-CN" dirty="0" err="1"/>
              <a:t>pigpio</a:t>
            </a:r>
            <a:r>
              <a:rPr lang="zh-CN" altLang="en-US" dirty="0"/>
              <a:t>文档</a:t>
            </a:r>
            <a:r>
              <a:rPr lang="en-US" altLang="zh-CN" dirty="0"/>
              <a:t>: </a:t>
            </a:r>
            <a:r>
              <a:rPr lang="en-US" altLang="zh-CN" i="1" dirty="0">
                <a:hlinkClick r:id="rId2"/>
              </a:rPr>
              <a:t>http://abyz.me.uk/rpi/pigpio</a:t>
            </a:r>
            <a:endParaRPr lang="en-US" altLang="zh-CN" i="1" dirty="0"/>
          </a:p>
          <a:p>
            <a:r>
              <a:rPr lang="en-US" altLang="zh-CN" dirty="0" err="1"/>
              <a:t>pigpio</a:t>
            </a:r>
            <a:r>
              <a:rPr lang="zh-CN" altLang="en-US" dirty="0"/>
              <a:t>的完整例子见 </a:t>
            </a:r>
            <a:r>
              <a:rPr lang="en-US" altLang="zh-CN" dirty="0"/>
              <a:t>pwm_pigpio.py</a:t>
            </a:r>
          </a:p>
          <a:p>
            <a:endParaRPr lang="en-US" altLang="zh-CN" i="1" dirty="0"/>
          </a:p>
          <a:p>
            <a:endParaRPr lang="en-US" altLang="zh-CN" i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更精确的</a:t>
            </a:r>
            <a:r>
              <a:rPr lang="en-US" altLang="zh-CN" dirty="0"/>
              <a:t>PWM</a:t>
            </a:r>
            <a:r>
              <a:rPr lang="zh-CN" altLang="en-US" dirty="0"/>
              <a:t>波</a:t>
            </a:r>
            <a:r>
              <a:rPr lang="en-US" altLang="zh-CN" dirty="0"/>
              <a:t>——</a:t>
            </a:r>
            <a:r>
              <a:rPr lang="zh-CN" altLang="en-US" dirty="0"/>
              <a:t>硬件</a:t>
            </a:r>
            <a:r>
              <a:rPr lang="en-US" altLang="zh-CN" dirty="0"/>
              <a:t>PWM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62" y="1127181"/>
            <a:ext cx="3005138" cy="20859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125540"/>
            <a:ext cx="4754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右图是使用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RPi.GPIO.PWM</a:t>
            </a:r>
            <a:r>
              <a:rPr lang="zh-CN" altLang="en-US" dirty="0"/>
              <a:t>产生</a:t>
            </a:r>
            <a:r>
              <a:rPr lang="en-US" altLang="zh-CN" dirty="0"/>
              <a:t>PWM</a:t>
            </a:r>
            <a:r>
              <a:rPr lang="zh-CN" altLang="en-US" dirty="0"/>
              <a:t>波的期望值和实际值（来自</a:t>
            </a:r>
            <a:r>
              <a:rPr lang="en-US" altLang="zh-CN" dirty="0"/>
              <a:t>Raspberry Pi Cookbook</a:t>
            </a:r>
            <a:r>
              <a:rPr lang="zh-CN" altLang="en-US" dirty="0"/>
              <a:t>）。可以看到这个模块产生的</a:t>
            </a:r>
            <a:r>
              <a:rPr lang="en-US" altLang="zh-CN" dirty="0"/>
              <a:t>PWM</a:t>
            </a:r>
            <a:r>
              <a:rPr lang="zh-CN" altLang="en-US" dirty="0"/>
              <a:t>的稳定性其实很差。实际测量结果和这个表格基本相符。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树莓派上还有其他的库可以产生性能更好的</a:t>
            </a:r>
            <a:r>
              <a:rPr lang="en-US" altLang="zh-CN" dirty="0"/>
              <a:t>PWM</a:t>
            </a:r>
            <a:r>
              <a:rPr lang="zh-CN" altLang="en-US" dirty="0"/>
              <a:t>波，比如下面要介绍的</a:t>
            </a:r>
            <a:r>
              <a:rPr lang="en-US" altLang="zh-CN" dirty="0" err="1"/>
              <a:t>pigpio</a:t>
            </a:r>
            <a:r>
              <a:rPr lang="zh-CN" altLang="en-US" dirty="0"/>
              <a:t>库。</a:t>
            </a:r>
          </a:p>
        </p:txBody>
      </p:sp>
    </p:spTree>
    <p:extLst>
      <p:ext uri="{BB962C8B-B14F-4D97-AF65-F5344CB8AC3E}">
        <p14:creationId xmlns:p14="http://schemas.microsoft.com/office/powerpoint/2010/main" val="62740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25540"/>
            <a:ext cx="8229600" cy="4862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pigpio</a:t>
            </a:r>
            <a:r>
              <a:rPr lang="zh-CN" altLang="en-US" dirty="0"/>
              <a:t>库包含一个名为</a:t>
            </a:r>
            <a:r>
              <a:rPr lang="en-US" altLang="zh-CN" dirty="0" err="1"/>
              <a:t>pigpiod</a:t>
            </a:r>
            <a:r>
              <a:rPr lang="zh-CN" altLang="en-US" dirty="0"/>
              <a:t>的</a:t>
            </a:r>
            <a:r>
              <a:rPr lang="en-US" altLang="zh-CN" dirty="0"/>
              <a:t>daemon</a:t>
            </a:r>
            <a:r>
              <a:rPr lang="zh-CN" altLang="en-US" dirty="0"/>
              <a:t>（常驻内存提供服务的进程），在使用</a:t>
            </a:r>
            <a:r>
              <a:rPr lang="en-US" altLang="zh-CN" dirty="0" err="1"/>
              <a:t>pigpio</a:t>
            </a:r>
            <a:r>
              <a:rPr lang="zh-CN" altLang="en-US" dirty="0"/>
              <a:t>的任何功能以前，必须先确保</a:t>
            </a:r>
            <a:r>
              <a:rPr lang="en-US" altLang="zh-CN" dirty="0"/>
              <a:t>daemon</a:t>
            </a:r>
            <a:r>
              <a:rPr lang="zh-CN" altLang="en-US" dirty="0"/>
              <a:t>处于运行状态，然后创建一个实例连接该</a:t>
            </a:r>
            <a:r>
              <a:rPr lang="en-US" altLang="zh-CN" dirty="0"/>
              <a:t>daemon</a:t>
            </a:r>
            <a:r>
              <a:rPr lang="zh-CN" altLang="en-US" dirty="0"/>
              <a:t>。连接成功后，这个实例就能提供</a:t>
            </a:r>
            <a:r>
              <a:rPr lang="en-US" altLang="zh-CN" dirty="0" err="1"/>
              <a:t>pigpio</a:t>
            </a:r>
            <a:r>
              <a:rPr lang="zh-CN" altLang="en-US" dirty="0"/>
              <a:t>的所有功能。具体地说：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首先启动</a:t>
            </a:r>
            <a:r>
              <a:rPr lang="en-US" altLang="zh-CN" sz="1800" dirty="0" err="1"/>
              <a:t>pigpiod</a:t>
            </a:r>
            <a:r>
              <a:rPr lang="en-US" altLang="zh-CN" sz="1800" dirty="0"/>
              <a:t>. </a:t>
            </a:r>
            <a:r>
              <a:rPr lang="zh-CN" altLang="en-US" sz="1800" dirty="0"/>
              <a:t>在终端输入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			</a:t>
            </a:r>
            <a:r>
              <a:rPr lang="en-US" altLang="zh-CN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pigpiod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zh-CN" altLang="en-US" sz="1800" dirty="0"/>
              <a:t>如果要确保</a:t>
            </a:r>
            <a:r>
              <a:rPr lang="en-US" altLang="zh-CN" sz="1800" dirty="0" err="1"/>
              <a:t>pigpiod</a:t>
            </a:r>
            <a:r>
              <a:rPr lang="zh-CN" altLang="en-US" sz="1800" dirty="0"/>
              <a:t>是否已成功开启，可以用这个命令查看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			</a:t>
            </a:r>
            <a:r>
              <a:rPr lang="en-US" altLang="zh-CN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–A | </a:t>
            </a:r>
            <a:r>
              <a:rPr lang="en-US" altLang="zh-CN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pigpiod</a:t>
            </a:r>
            <a:endParaRPr lang="en-US" altLang="zh-CN" sz="16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800" dirty="0"/>
              <a:t>接着，在</a:t>
            </a:r>
            <a:r>
              <a:rPr lang="en-US" altLang="zh-CN" sz="1800" dirty="0"/>
              <a:t>python</a:t>
            </a:r>
            <a:r>
              <a:rPr lang="zh-CN" altLang="en-US" sz="1800" dirty="0"/>
              <a:t>代码中，引入</a:t>
            </a:r>
            <a:r>
              <a:rPr lang="en-US" altLang="zh-CN" sz="1800" dirty="0" err="1"/>
              <a:t>pigpio</a:t>
            </a:r>
            <a:r>
              <a:rPr lang="zh-CN" altLang="en-US" sz="1800" dirty="0"/>
              <a:t>模块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			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pigpio</a:t>
            </a:r>
            <a:endParaRPr lang="en-US" altLang="zh-CN" sz="16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800" dirty="0"/>
              <a:t>然后，调用以下方法创建一个连接</a:t>
            </a:r>
            <a:r>
              <a:rPr lang="en-US" altLang="zh-CN" sz="1800" dirty="0"/>
              <a:t>daemon</a:t>
            </a:r>
            <a:r>
              <a:rPr lang="zh-CN" altLang="en-US" sz="1800" dirty="0"/>
              <a:t>的实例 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</a:p>
          <a:p>
            <a:pPr marL="0" indent="0">
              <a:buNone/>
            </a:pPr>
            <a:r>
              <a:rPr lang="en-US" altLang="zh-CN" sz="1600" dirty="0"/>
              <a:t>			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pi = </a:t>
            </a:r>
            <a:r>
              <a:rPr lang="en-US" altLang="zh-CN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pigpio.pi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zh-CN" altLang="en-US" sz="1800" dirty="0"/>
              <a:t>可以检查是否连接成功：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			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lang="en-US" altLang="zh-CN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pi.connected</a:t>
            </a: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			    exit()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pigpio</a:t>
            </a:r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423459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pigpio</a:t>
            </a:r>
            <a:r>
              <a:rPr lang="zh-CN" altLang="en-US" dirty="0"/>
              <a:t>使用方法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199" y="112554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然后就可以任意使用</a:t>
            </a:r>
            <a:r>
              <a:rPr lang="en-US" altLang="zh-CN" dirty="0" err="1"/>
              <a:t>pigpio</a:t>
            </a:r>
            <a:r>
              <a:rPr lang="zh-CN" altLang="en-US" dirty="0"/>
              <a:t>了。右边是在</a:t>
            </a:r>
            <a:r>
              <a:rPr lang="en-US" altLang="zh-CN" dirty="0"/>
              <a:t>GPIO21</a:t>
            </a:r>
            <a:r>
              <a:rPr lang="zh-CN" altLang="en-US" dirty="0"/>
              <a:t>上产生频率为</a:t>
            </a:r>
            <a:r>
              <a:rPr lang="en-US" altLang="zh-CN" dirty="0"/>
              <a:t>8000Hz</a:t>
            </a:r>
            <a:r>
              <a:rPr lang="zh-CN" altLang="en-US" dirty="0"/>
              <a:t>，占空比为</a:t>
            </a:r>
            <a:r>
              <a:rPr lang="en-US" altLang="zh-CN" dirty="0"/>
              <a:t>30%</a:t>
            </a:r>
            <a:r>
              <a:rPr lang="zh-CN" altLang="en-US" dirty="0"/>
              <a:t>的</a:t>
            </a:r>
            <a:r>
              <a:rPr lang="en-US" altLang="zh-CN" dirty="0"/>
              <a:t>PWM</a:t>
            </a:r>
            <a:r>
              <a:rPr lang="zh-CN" altLang="en-US" dirty="0"/>
              <a:t>波的示例代码。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21</a:t>
            </a:r>
            <a:r>
              <a:rPr lang="zh-CN" altLang="en-US" dirty="0"/>
              <a:t>表示</a:t>
            </a:r>
            <a:r>
              <a:rPr lang="en-US" altLang="zh-CN" dirty="0"/>
              <a:t>GPIO21</a:t>
            </a:r>
            <a:r>
              <a:rPr lang="zh-CN" altLang="en-US" dirty="0"/>
              <a:t>，</a:t>
            </a:r>
            <a:r>
              <a:rPr lang="en-US" altLang="zh-CN" dirty="0" err="1"/>
              <a:t>pigpio</a:t>
            </a:r>
            <a:r>
              <a:rPr lang="zh-CN" altLang="en-US" dirty="0"/>
              <a:t>库强制使用</a:t>
            </a:r>
            <a:r>
              <a:rPr lang="en-US" altLang="zh-CN" dirty="0"/>
              <a:t>Broadcom number</a:t>
            </a:r>
            <a:r>
              <a:rPr lang="zh-CN" altLang="en-US" dirty="0"/>
              <a:t>表示</a:t>
            </a:r>
            <a:r>
              <a:rPr lang="en-US" altLang="zh-CN" dirty="0"/>
              <a:t>GPIO</a:t>
            </a:r>
            <a:r>
              <a:rPr lang="zh-CN" altLang="en-US" dirty="0"/>
              <a:t>，相当于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RPi.GPIO.BCM</a:t>
            </a:r>
            <a:r>
              <a:rPr lang="en-US" altLang="zh-CN" dirty="0"/>
              <a:t>. 0~31</a:t>
            </a:r>
            <a:r>
              <a:rPr lang="zh-CN" altLang="en-US" dirty="0"/>
              <a:t>号</a:t>
            </a:r>
            <a:r>
              <a:rPr lang="en-US" altLang="zh-CN" dirty="0"/>
              <a:t>GPIO</a:t>
            </a:r>
            <a:r>
              <a:rPr lang="zh-CN" altLang="en-US" dirty="0"/>
              <a:t>都可以用这些方法独立产生</a:t>
            </a:r>
            <a:r>
              <a:rPr lang="en-US" altLang="zh-CN" dirty="0"/>
              <a:t>PWM</a:t>
            </a:r>
            <a:r>
              <a:rPr lang="zh-CN" altLang="en-US" dirty="0"/>
              <a:t>波（不过我们的板子上只有</a:t>
            </a:r>
            <a:r>
              <a:rPr lang="en-US" altLang="zh-CN" dirty="0"/>
              <a:t>2~27</a:t>
            </a:r>
            <a:r>
              <a:rPr lang="zh-CN" altLang="en-US" dirty="0"/>
              <a:t>号</a:t>
            </a:r>
            <a:r>
              <a:rPr lang="en-US" altLang="zh-CN" dirty="0"/>
              <a:t>GPIO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57199" y="3344964"/>
            <a:ext cx="8229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pi.set_PWM_frequency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(channel,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n-ea"/>
                <a:cs typeface="Courier New" panose="02070309020205020404" pitchFamily="49" charset="0"/>
              </a:rPr>
              <a:t>设置</a:t>
            </a:r>
            <a:r>
              <a:rPr lang="en-US" altLang="zh-CN" dirty="0">
                <a:cs typeface="Courier New" panose="02070309020205020404" pitchFamily="49" charset="0"/>
              </a:rPr>
              <a:t>PWM</a:t>
            </a:r>
            <a:r>
              <a:rPr lang="zh-CN" altLang="en-US" dirty="0">
                <a:latin typeface="+mn-ea"/>
                <a:cs typeface="Courier New" panose="02070309020205020404" pitchFamily="49" charset="0"/>
              </a:rPr>
              <a:t>波的频率。注意它不能</a:t>
            </a:r>
            <a:r>
              <a:rPr lang="zh-CN" altLang="en-US" dirty="0"/>
              <a:t>设置任意频率，只能在</a:t>
            </a:r>
            <a:r>
              <a:rPr lang="en-US" altLang="zh-CN" dirty="0"/>
              <a:t>18</a:t>
            </a:r>
            <a:r>
              <a:rPr lang="zh-CN" altLang="en-US" dirty="0"/>
              <a:t>个频率中选一个，具体由当前底层硬件的采样率决定（见后一页），底层的采样率则是由</a:t>
            </a:r>
            <a:r>
              <a:rPr lang="en-US" altLang="zh-CN" dirty="0"/>
              <a:t>daemon</a:t>
            </a:r>
            <a:r>
              <a:rPr lang="zh-CN" altLang="en-US" dirty="0"/>
              <a:t>启动时决定的。在启动</a:t>
            </a:r>
            <a:r>
              <a:rPr lang="en-US" altLang="zh-CN" dirty="0" err="1"/>
              <a:t>deamon</a:t>
            </a:r>
            <a:r>
              <a:rPr lang="zh-CN" altLang="en-US" dirty="0"/>
              <a:t>的命令后面加上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–s value</a:t>
            </a:r>
            <a:r>
              <a:rPr lang="zh-CN" altLang="en-US" dirty="0"/>
              <a:t>参数就可以把采样率设定为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value(us)</a:t>
            </a:r>
            <a:r>
              <a:rPr lang="zh-CN" altLang="en-US" dirty="0"/>
              <a:t>，采样率可选的值为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1, 2, 4, 5, 8, 10</a:t>
            </a:r>
            <a:r>
              <a:rPr lang="zh-CN" altLang="en-US" dirty="0"/>
              <a:t>，默认值为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5us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pi.set_PWM_range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(channel, range)</a:t>
            </a:r>
            <a:r>
              <a:rPr lang="zh-CN" altLang="en-US" dirty="0"/>
              <a:t>方法用来更改占空比的范围，默认范围是</a:t>
            </a:r>
            <a:r>
              <a:rPr lang="en-US" altLang="zh-CN" dirty="0"/>
              <a:t>0~255</a:t>
            </a:r>
            <a:r>
              <a:rPr lang="zh-CN" altLang="en-US" dirty="0"/>
              <a:t>，经过更改后变为</a:t>
            </a:r>
            <a:r>
              <a:rPr lang="en-US" altLang="zh-CN" dirty="0"/>
              <a:t>100</a:t>
            </a:r>
            <a:r>
              <a:rPr lang="zh-CN" altLang="en-US" dirty="0"/>
              <a:t>，即</a:t>
            </a:r>
            <a:r>
              <a:rPr lang="en-US" altLang="zh-CN" dirty="0"/>
              <a:t>100</a:t>
            </a:r>
            <a:r>
              <a:rPr lang="zh-CN" altLang="en-US" dirty="0"/>
              <a:t>表示满占空比。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pi.set_PWM_dutycycle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(channel,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dutycycle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方法用来调整占空比，调用该方法后，占空比将立即被更新。同时它也是</a:t>
            </a:r>
            <a:r>
              <a:rPr lang="en-US" altLang="zh-CN" dirty="0"/>
              <a:t>PWM</a:t>
            </a:r>
            <a:r>
              <a:rPr lang="zh-CN" altLang="en-US" dirty="0"/>
              <a:t>波的开关，设置占空比为</a:t>
            </a:r>
            <a:r>
              <a:rPr lang="en-US" altLang="zh-CN" dirty="0"/>
              <a:t>0</a:t>
            </a:r>
            <a:r>
              <a:rPr lang="zh-CN" altLang="en-US" dirty="0"/>
              <a:t>就表示关闭</a:t>
            </a:r>
            <a:r>
              <a:rPr lang="en-US" altLang="zh-CN" dirty="0"/>
              <a:t>PWM</a:t>
            </a:r>
            <a:r>
              <a:rPr lang="zh-CN" altLang="en-US" dirty="0"/>
              <a:t>输出。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252541"/>
            <a:ext cx="4402553" cy="17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15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153" y="1125540"/>
            <a:ext cx="5816192" cy="390366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pigpio</a:t>
            </a:r>
            <a:r>
              <a:rPr lang="zh-CN" altLang="en-US" dirty="0"/>
              <a:t>使用方法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53788" y="5156201"/>
            <a:ext cx="40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对于每种采样率，有</a:t>
            </a:r>
            <a:r>
              <a:rPr lang="en-US" altLang="zh-CN" dirty="0"/>
              <a:t>18</a:t>
            </a:r>
            <a:r>
              <a:rPr lang="zh-CN" altLang="en-US" dirty="0"/>
              <a:t>种可选的频率。</a:t>
            </a:r>
          </a:p>
        </p:txBody>
      </p:sp>
    </p:spTree>
    <p:extLst>
      <p:ext uri="{BB962C8B-B14F-4D97-AF65-F5344CB8AC3E}">
        <p14:creationId xmlns:p14="http://schemas.microsoft.com/office/powerpoint/2010/main" val="103328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  <a:r>
              <a:rPr lang="en-US" altLang="zh-CN" dirty="0"/>
              <a:t>——</a:t>
            </a:r>
            <a:r>
              <a:rPr lang="zh-CN" altLang="en-US" dirty="0"/>
              <a:t>接线步骤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1E0397-6452-4B7A-02B0-BEF4DC5C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13" y="896725"/>
            <a:ext cx="3984447" cy="50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3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在树莓派上输出不同占空比的</a:t>
            </a:r>
            <a:r>
              <a:rPr lang="en-US" altLang="zh-CN" sz="2800" dirty="0"/>
              <a:t>PWM</a:t>
            </a:r>
            <a:r>
              <a:rPr lang="zh-CN" altLang="en-US" sz="2800" dirty="0"/>
              <a:t>波形，并用示波器进行观察</a:t>
            </a:r>
            <a:endParaRPr lang="en-US" altLang="zh-CN" sz="28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通过按键和键盘输入实时调整</a:t>
            </a:r>
            <a:r>
              <a:rPr lang="en-US" altLang="zh-CN" sz="2800" dirty="0"/>
              <a:t>PWM</a:t>
            </a:r>
            <a:r>
              <a:rPr lang="zh-CN" altLang="en-US" sz="2800" dirty="0"/>
              <a:t>的占空比并控制电机转速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69145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9852"/>
            <a:ext cx="8229600" cy="3251337"/>
          </a:xfrm>
        </p:spPr>
        <p:txBody>
          <a:bodyPr/>
          <a:lstStyle/>
          <a:p>
            <a:r>
              <a:rPr lang="en-US" altLang="zh-CN" dirty="0"/>
              <a:t>pwm_sleep.py --- </a:t>
            </a:r>
            <a:r>
              <a:rPr lang="zh-CN" altLang="en-US" dirty="0"/>
              <a:t>用</a:t>
            </a:r>
            <a:r>
              <a:rPr lang="en-US" altLang="zh-CN" dirty="0" err="1"/>
              <a:t>time.sleep</a:t>
            </a:r>
            <a:r>
              <a:rPr lang="en-US" altLang="zh-CN" dirty="0"/>
              <a:t>()</a:t>
            </a:r>
            <a:r>
              <a:rPr lang="zh-CN" altLang="en-US" dirty="0"/>
              <a:t>方法手动产生</a:t>
            </a:r>
            <a:r>
              <a:rPr lang="en-US" altLang="zh-CN" dirty="0"/>
              <a:t>PWM</a:t>
            </a:r>
            <a:r>
              <a:rPr lang="zh-CN" altLang="en-US" dirty="0"/>
              <a:t>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pwm_button.py --- </a:t>
            </a:r>
            <a:r>
              <a:rPr lang="zh-CN" altLang="en-US" dirty="0"/>
              <a:t>用</a:t>
            </a:r>
            <a:r>
              <a:rPr lang="en-US" altLang="zh-CN" dirty="0" err="1"/>
              <a:t>RPi.GPIO</a:t>
            </a:r>
            <a:r>
              <a:rPr lang="zh-CN" altLang="en-US" dirty="0"/>
              <a:t>模块产生</a:t>
            </a:r>
            <a:r>
              <a:rPr lang="en-US" altLang="zh-CN" dirty="0"/>
              <a:t>PWM</a:t>
            </a:r>
            <a:r>
              <a:rPr lang="zh-CN" altLang="en-US" dirty="0"/>
              <a:t>波控制一个电机，用两</a:t>
            </a:r>
            <a:r>
              <a:rPr lang="zh-CN" altLang="en-US"/>
              <a:t>个按钮可以调速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pwm_keyboard.py --- </a:t>
            </a:r>
            <a:r>
              <a:rPr lang="zh-CN" altLang="en-US" dirty="0"/>
              <a:t>用</a:t>
            </a:r>
            <a:r>
              <a:rPr lang="en-US" altLang="zh-CN" dirty="0" err="1"/>
              <a:t>RPi.GPIO</a:t>
            </a:r>
            <a:r>
              <a:rPr lang="zh-CN" altLang="en-US" dirty="0"/>
              <a:t>模块产生</a:t>
            </a:r>
            <a:r>
              <a:rPr lang="en-US" altLang="zh-CN" dirty="0"/>
              <a:t>PWM</a:t>
            </a:r>
            <a:r>
              <a:rPr lang="zh-CN" altLang="en-US" dirty="0"/>
              <a:t>波控制两个电机，用键盘输入控制小车前进、停止、左转、右转。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pwm_pigpio.py --- </a:t>
            </a:r>
            <a:r>
              <a:rPr lang="zh-CN" altLang="en-US" dirty="0"/>
              <a:t>用</a:t>
            </a:r>
            <a:r>
              <a:rPr lang="en-US" altLang="zh-CN" dirty="0" err="1"/>
              <a:t>pigpio</a:t>
            </a:r>
            <a:r>
              <a:rPr lang="zh-CN" altLang="en-US" dirty="0"/>
              <a:t>库产生高频率、高精度的</a:t>
            </a:r>
            <a:r>
              <a:rPr lang="en-US" altLang="zh-CN" dirty="0"/>
              <a:t>PWM</a:t>
            </a:r>
            <a:r>
              <a:rPr lang="zh-CN" altLang="en-US" dirty="0"/>
              <a:t>波的示例。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</a:t>
            </a:r>
          </a:p>
        </p:txBody>
      </p:sp>
    </p:spTree>
    <p:extLst>
      <p:ext uri="{BB962C8B-B14F-4D97-AF65-F5344CB8AC3E}">
        <p14:creationId xmlns:p14="http://schemas.microsoft.com/office/powerpoint/2010/main" val="2622548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815642-B3F6-4870-8DFE-C1714F75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6122"/>
            <a:ext cx="8229600" cy="48625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电机驱动板的作用是什么？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为什么电机要和树莓派“共地”？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FC1BC6-B771-4587-B96F-211FE9CA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实验报告中需要回答的问题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813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本课件由以下同学协助编写</a:t>
            </a:r>
            <a:endParaRPr lang="en-US" altLang="zh-CN" dirty="0"/>
          </a:p>
          <a:p>
            <a:pPr lvl="1"/>
            <a:r>
              <a:rPr lang="zh-CN" altLang="en-US" dirty="0"/>
              <a:t>马锦玙（</a:t>
            </a:r>
            <a:r>
              <a:rPr lang="en-US" altLang="zh-CN" dirty="0"/>
              <a:t>14307130171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黎林（</a:t>
            </a:r>
            <a:r>
              <a:rPr lang="en-US" altLang="zh-CN" dirty="0"/>
              <a:t>22210720160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骆一铭（</a:t>
            </a:r>
            <a:r>
              <a:rPr lang="en-US" altLang="zh-CN" dirty="0"/>
              <a:t>22210720188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2771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53774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413"/>
            <a:ext cx="7876903" cy="48625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用一根</a:t>
            </a:r>
            <a:r>
              <a:rPr lang="en-US" altLang="zh-CN" dirty="0"/>
              <a:t>C-C</a:t>
            </a:r>
            <a:r>
              <a:rPr lang="zh-CN" altLang="en-US" dirty="0"/>
              <a:t>充电线将电压转换模块和充电宝连接，提供</a:t>
            </a:r>
            <a:r>
              <a:rPr lang="en-US" altLang="zh-CN" dirty="0"/>
              <a:t>9V</a:t>
            </a:r>
            <a:r>
              <a:rPr lang="zh-CN" altLang="en-US" dirty="0"/>
              <a:t>电压给电机驱动。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将电压转换模块的</a:t>
            </a:r>
            <a:r>
              <a:rPr lang="en-US" altLang="zh-CN" dirty="0"/>
              <a:t>EH2.54</a:t>
            </a:r>
            <a:r>
              <a:rPr lang="zh-CN" altLang="en-US" dirty="0"/>
              <a:t>插座和电机驱动模块的</a:t>
            </a:r>
            <a:r>
              <a:rPr lang="en-US" altLang="zh-CN" dirty="0"/>
              <a:t>EH2.54</a:t>
            </a:r>
            <a:r>
              <a:rPr lang="zh-CN" altLang="en-US" dirty="0"/>
              <a:t>插头相连，注意正负极。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ENA, IN2, IN1, ENB, IN4, IN3</a:t>
            </a:r>
            <a:r>
              <a:rPr lang="zh-CN" altLang="en-US" dirty="0"/>
              <a:t>和树莓派的</a:t>
            </a:r>
            <a:r>
              <a:rPr lang="en-US" altLang="zh-CN" dirty="0"/>
              <a:t>GPIO</a:t>
            </a:r>
            <a:r>
              <a:rPr lang="zh-CN" altLang="en-US" dirty="0"/>
              <a:t>相连，具体取决于需求。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电压转换模块的</a:t>
            </a:r>
            <a:r>
              <a:rPr lang="en-US" altLang="zh-CN" dirty="0"/>
              <a:t>USB-A</a:t>
            </a:r>
            <a:r>
              <a:rPr lang="zh-CN" altLang="en-US" dirty="0"/>
              <a:t>口连接</a:t>
            </a:r>
            <a:r>
              <a:rPr lang="en-US" altLang="zh-CN" dirty="0"/>
              <a:t>A-C</a:t>
            </a:r>
            <a:r>
              <a:rPr lang="zh-CN" altLang="en-US" dirty="0"/>
              <a:t>线给树莓派提供</a:t>
            </a:r>
            <a:r>
              <a:rPr lang="en-US" altLang="zh-CN" dirty="0"/>
              <a:t>5V</a:t>
            </a:r>
            <a:r>
              <a:rPr lang="zh-CN" altLang="en-US" dirty="0"/>
              <a:t>供电。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如果线太长，小车要在地上跑，可以想办法收一下线或固定一下。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  <a:r>
              <a:rPr lang="en-US" altLang="zh-CN" dirty="0"/>
              <a:t>——</a:t>
            </a:r>
            <a:r>
              <a:rPr lang="zh-CN" altLang="en-US" dirty="0"/>
              <a:t>接线步骤</a:t>
            </a:r>
          </a:p>
        </p:txBody>
      </p:sp>
    </p:spTree>
    <p:extLst>
      <p:ext uri="{BB962C8B-B14F-4D97-AF65-F5344CB8AC3E}">
        <p14:creationId xmlns:p14="http://schemas.microsoft.com/office/powerpoint/2010/main" val="35615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系统结构</a:t>
            </a:r>
          </a:p>
        </p:txBody>
      </p:sp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4BE631C2-C0CD-4466-A5CF-EA098950E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6364" y="1744103"/>
            <a:ext cx="8229600" cy="3646884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              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                              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1B63AFF1-AE01-443D-8C0F-E3C7311E6866}"/>
              </a:ext>
            </a:extLst>
          </p:cNvPr>
          <p:cNvSpPr/>
          <p:nvPr/>
        </p:nvSpPr>
        <p:spPr>
          <a:xfrm>
            <a:off x="272069" y="2924618"/>
            <a:ext cx="830836" cy="938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充电宝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E245863-0800-4D4A-B234-1D57A1BCDA0D}"/>
              </a:ext>
            </a:extLst>
          </p:cNvPr>
          <p:cNvSpPr/>
          <p:nvPr/>
        </p:nvSpPr>
        <p:spPr>
          <a:xfrm>
            <a:off x="1650305" y="2979072"/>
            <a:ext cx="596400" cy="836194"/>
          </a:xfrm>
          <a:prstGeom prst="rect">
            <a:avLst/>
          </a:prstGeom>
          <a:solidFill>
            <a:srgbClr val="0A6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电压转换模块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C42C135-1743-4EFA-A4B9-A8AF780C6B70}"/>
              </a:ext>
            </a:extLst>
          </p:cNvPr>
          <p:cNvSpPr/>
          <p:nvPr/>
        </p:nvSpPr>
        <p:spPr>
          <a:xfrm>
            <a:off x="4033864" y="3755902"/>
            <a:ext cx="942137" cy="1390475"/>
          </a:xfrm>
          <a:prstGeom prst="rect">
            <a:avLst/>
          </a:prstGeom>
          <a:solidFill>
            <a:srgbClr val="06835B"/>
          </a:solidFill>
          <a:ln>
            <a:solidFill>
              <a:srgbClr val="00B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树莓派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FEF1636-AE62-4252-9E91-B7C8A6EB20A9}"/>
              </a:ext>
            </a:extLst>
          </p:cNvPr>
          <p:cNvSpPr/>
          <p:nvPr/>
        </p:nvSpPr>
        <p:spPr>
          <a:xfrm>
            <a:off x="5563387" y="1775200"/>
            <a:ext cx="1525273" cy="1409440"/>
          </a:xfrm>
          <a:prstGeom prst="rect">
            <a:avLst/>
          </a:prstGeom>
          <a:solidFill>
            <a:srgbClr val="0F73A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电机驱动板</a:t>
            </a: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4F30A452-5969-44C2-BED4-9D17BDF7A24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1102905" y="3393864"/>
            <a:ext cx="547400" cy="330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D15E4CA0-56BF-4521-8898-072FDE1AC4EE}"/>
              </a:ext>
            </a:extLst>
          </p:cNvPr>
          <p:cNvCxnSpPr>
            <a:cxnSpLocks/>
            <a:stCxn id="92" idx="2"/>
            <a:endCxn id="93" idx="1"/>
          </p:cNvCxnSpPr>
          <p:nvPr/>
        </p:nvCxnSpPr>
        <p:spPr>
          <a:xfrm rot="16200000" flipH="1">
            <a:off x="2673247" y="3090523"/>
            <a:ext cx="635874" cy="208535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B5F6CE91-5D80-4420-966D-A339DCB8A99A}"/>
              </a:ext>
            </a:extLst>
          </p:cNvPr>
          <p:cNvSpPr/>
          <p:nvPr/>
        </p:nvSpPr>
        <p:spPr>
          <a:xfrm>
            <a:off x="8087785" y="1892022"/>
            <a:ext cx="676372" cy="1025000"/>
          </a:xfrm>
          <a:prstGeom prst="rect">
            <a:avLst/>
          </a:prstGeom>
          <a:solidFill>
            <a:srgbClr val="202123"/>
          </a:solidFill>
          <a:ln>
            <a:solidFill>
              <a:srgbClr val="191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电机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D9AC876-81B5-408E-82C1-3AF85ADBAC3A}"/>
              </a:ext>
            </a:extLst>
          </p:cNvPr>
          <p:cNvSpPr txBox="1"/>
          <p:nvPr/>
        </p:nvSpPr>
        <p:spPr>
          <a:xfrm>
            <a:off x="1942149" y="2589021"/>
            <a:ext cx="14483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2.54mm</a:t>
            </a:r>
            <a:r>
              <a:rPr lang="zh-CN" altLang="en-US" sz="1350" dirty="0"/>
              <a:t>插头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1F1762C-CC71-4850-95E6-7CF164B99B03}"/>
              </a:ext>
            </a:extLst>
          </p:cNvPr>
          <p:cNvSpPr txBox="1"/>
          <p:nvPr/>
        </p:nvSpPr>
        <p:spPr>
          <a:xfrm>
            <a:off x="2572065" y="4507578"/>
            <a:ext cx="9434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5V</a:t>
            </a:r>
            <a:r>
              <a:rPr lang="zh-CN" altLang="en-US" sz="1350" dirty="0"/>
              <a:t>电压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DE71A26-AF87-4BAB-8BD0-8934B654B08F}"/>
              </a:ext>
            </a:extLst>
          </p:cNvPr>
          <p:cNvSpPr txBox="1"/>
          <p:nvPr/>
        </p:nvSpPr>
        <p:spPr>
          <a:xfrm rot="18746211">
            <a:off x="5166642" y="3597620"/>
            <a:ext cx="5521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控制</a:t>
            </a: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4C1E9DF3-FB14-4CD7-B104-7ECB6398B67B}"/>
              </a:ext>
            </a:extLst>
          </p:cNvPr>
          <p:cNvSpPr/>
          <p:nvPr/>
        </p:nvSpPr>
        <p:spPr>
          <a:xfrm rot="18746211">
            <a:off x="4768859" y="3817897"/>
            <a:ext cx="1719346" cy="198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468EC2C1-EB6B-4BDC-B1C1-315A1A04598A}"/>
              </a:ext>
            </a:extLst>
          </p:cNvPr>
          <p:cNvSpPr/>
          <p:nvPr/>
        </p:nvSpPr>
        <p:spPr>
          <a:xfrm>
            <a:off x="7230975" y="2304499"/>
            <a:ext cx="725804" cy="150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DFA9B06-7F76-435E-8931-5B3EABD20633}"/>
              </a:ext>
            </a:extLst>
          </p:cNvPr>
          <p:cNvSpPr txBox="1"/>
          <p:nvPr/>
        </p:nvSpPr>
        <p:spPr>
          <a:xfrm>
            <a:off x="7346411" y="2053805"/>
            <a:ext cx="5319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驱动</a:t>
            </a:r>
          </a:p>
        </p:txBody>
      </p:sp>
      <p:sp>
        <p:nvSpPr>
          <p:cNvPr id="104" name="箭头: 右 38">
            <a:extLst>
              <a:ext uri="{FF2B5EF4-FFF2-40B4-BE49-F238E27FC236}">
                <a16:creationId xmlns:a16="http://schemas.microsoft.com/office/drawing/2014/main" id="{46EF3E93-5962-4A29-BDAA-AA67C405E83B}"/>
              </a:ext>
            </a:extLst>
          </p:cNvPr>
          <p:cNvSpPr/>
          <p:nvPr/>
        </p:nvSpPr>
        <p:spPr>
          <a:xfrm rot="10800000">
            <a:off x="7219664" y="2524427"/>
            <a:ext cx="725804" cy="150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5" name="箭头: 上弧形 104">
            <a:extLst>
              <a:ext uri="{FF2B5EF4-FFF2-40B4-BE49-F238E27FC236}">
                <a16:creationId xmlns:a16="http://schemas.microsoft.com/office/drawing/2014/main" id="{34DA6960-F109-49C1-BFF5-D33218A7F263}"/>
              </a:ext>
            </a:extLst>
          </p:cNvPr>
          <p:cNvSpPr/>
          <p:nvPr/>
        </p:nvSpPr>
        <p:spPr>
          <a:xfrm rot="8230589">
            <a:off x="5000571" y="4123612"/>
            <a:ext cx="2150190" cy="4163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D1E647B-C7A1-4A94-9D02-B5F36432E06B}"/>
              </a:ext>
            </a:extLst>
          </p:cNvPr>
          <p:cNvSpPr txBox="1"/>
          <p:nvPr/>
        </p:nvSpPr>
        <p:spPr>
          <a:xfrm rot="19030589">
            <a:off x="5746560" y="4580084"/>
            <a:ext cx="9870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测速反馈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90DB6C0-D464-483F-80BA-99698C36A7E3}"/>
              </a:ext>
            </a:extLst>
          </p:cNvPr>
          <p:cNvSpPr txBox="1"/>
          <p:nvPr/>
        </p:nvSpPr>
        <p:spPr>
          <a:xfrm>
            <a:off x="7160907" y="2795354"/>
            <a:ext cx="9870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测速反馈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652BD2F-7161-4CF4-902B-BA0E219EB705}"/>
              </a:ext>
            </a:extLst>
          </p:cNvPr>
          <p:cNvCxnSpPr>
            <a:cxnSpLocks/>
          </p:cNvCxnSpPr>
          <p:nvPr/>
        </p:nvCxnSpPr>
        <p:spPr>
          <a:xfrm>
            <a:off x="7373100" y="4931272"/>
            <a:ext cx="4415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B669D3A-68FB-4EB2-90F2-01FC59E25FD3}"/>
              </a:ext>
            </a:extLst>
          </p:cNvPr>
          <p:cNvSpPr txBox="1"/>
          <p:nvPr/>
        </p:nvSpPr>
        <p:spPr>
          <a:xfrm>
            <a:off x="7860884" y="4788044"/>
            <a:ext cx="9870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电源线</a:t>
            </a:r>
          </a:p>
        </p:txBody>
      </p:sp>
      <p:sp>
        <p:nvSpPr>
          <p:cNvPr id="110" name="箭头: 右 38">
            <a:extLst>
              <a:ext uri="{FF2B5EF4-FFF2-40B4-BE49-F238E27FC236}">
                <a16:creationId xmlns:a16="http://schemas.microsoft.com/office/drawing/2014/main" id="{40972BB5-E63A-475D-A070-99E1B0C56054}"/>
              </a:ext>
            </a:extLst>
          </p:cNvPr>
          <p:cNvSpPr/>
          <p:nvPr/>
        </p:nvSpPr>
        <p:spPr>
          <a:xfrm>
            <a:off x="7249498" y="5215235"/>
            <a:ext cx="565157" cy="160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861A8B6-164D-4F23-B70A-6A1A3C55D967}"/>
              </a:ext>
            </a:extLst>
          </p:cNvPr>
          <p:cNvSpPr txBox="1"/>
          <p:nvPr/>
        </p:nvSpPr>
        <p:spPr>
          <a:xfrm>
            <a:off x="7878387" y="5156945"/>
            <a:ext cx="9870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信号线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EBF94E0-6FC4-421D-8C31-6558D2FA66EA}"/>
              </a:ext>
            </a:extLst>
          </p:cNvPr>
          <p:cNvSpPr/>
          <p:nvPr/>
        </p:nvSpPr>
        <p:spPr>
          <a:xfrm>
            <a:off x="158172" y="1744104"/>
            <a:ext cx="3232334" cy="360738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1EB5D49-1826-41BB-B836-9536A5AC7AE2}"/>
              </a:ext>
            </a:extLst>
          </p:cNvPr>
          <p:cNvSpPr txBox="1"/>
          <p:nvPr/>
        </p:nvSpPr>
        <p:spPr>
          <a:xfrm>
            <a:off x="1129320" y="5046907"/>
            <a:ext cx="1228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电源系统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6D4A1B6-07CB-4F19-A939-D2786BC8F129}"/>
              </a:ext>
            </a:extLst>
          </p:cNvPr>
          <p:cNvSpPr/>
          <p:nvPr/>
        </p:nvSpPr>
        <p:spPr>
          <a:xfrm>
            <a:off x="3689045" y="3347432"/>
            <a:ext cx="1993806" cy="222515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B9CC25-FCCF-4249-9F1A-0ACD40426F05}"/>
              </a:ext>
            </a:extLst>
          </p:cNvPr>
          <p:cNvSpPr txBox="1"/>
          <p:nvPr/>
        </p:nvSpPr>
        <p:spPr>
          <a:xfrm>
            <a:off x="4071587" y="5283584"/>
            <a:ext cx="1228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控制系统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1272599-68DE-495E-A892-73916E299BD3}"/>
              </a:ext>
            </a:extLst>
          </p:cNvPr>
          <p:cNvSpPr/>
          <p:nvPr/>
        </p:nvSpPr>
        <p:spPr>
          <a:xfrm>
            <a:off x="5198400" y="1380932"/>
            <a:ext cx="3731895" cy="189778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0000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FEE7E6E-13A5-444C-B242-22EFBECFF332}"/>
              </a:ext>
            </a:extLst>
          </p:cNvPr>
          <p:cNvSpPr txBox="1"/>
          <p:nvPr/>
        </p:nvSpPr>
        <p:spPr>
          <a:xfrm>
            <a:off x="7125680" y="1483548"/>
            <a:ext cx="1228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动力系统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74ED4D0-A742-4188-B9BE-E8068A176FE5}"/>
              </a:ext>
            </a:extLst>
          </p:cNvPr>
          <p:cNvSpPr txBox="1"/>
          <p:nvPr/>
        </p:nvSpPr>
        <p:spPr>
          <a:xfrm>
            <a:off x="1057027" y="2997553"/>
            <a:ext cx="7032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C-C</a:t>
            </a:r>
            <a:r>
              <a:rPr lang="zh-CN" altLang="en-US" sz="1350" dirty="0"/>
              <a:t>线</a:t>
            </a:r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87CB99FB-EDE0-485C-A118-D3D95DF10351}"/>
              </a:ext>
            </a:extLst>
          </p:cNvPr>
          <p:cNvCxnSpPr>
            <a:cxnSpLocks/>
            <a:stCxn id="92" idx="0"/>
            <a:endCxn id="94" idx="1"/>
          </p:cNvCxnSpPr>
          <p:nvPr/>
        </p:nvCxnSpPr>
        <p:spPr>
          <a:xfrm rot="5400000" flipH="1" flipV="1">
            <a:off x="3506369" y="922057"/>
            <a:ext cx="499152" cy="36148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787938F-5BBC-4806-B461-3BCCCFC3B020}"/>
              </a:ext>
            </a:extLst>
          </p:cNvPr>
          <p:cNvSpPr txBox="1"/>
          <p:nvPr/>
        </p:nvSpPr>
        <p:spPr>
          <a:xfrm>
            <a:off x="3911957" y="2111817"/>
            <a:ext cx="1228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9V</a:t>
            </a:r>
            <a:r>
              <a:rPr lang="zh-CN" altLang="en-US" sz="1350" dirty="0"/>
              <a:t>电压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B740AB3-E656-49CA-BB04-C5262C1597FF}"/>
              </a:ext>
            </a:extLst>
          </p:cNvPr>
          <p:cNvSpPr txBox="1"/>
          <p:nvPr/>
        </p:nvSpPr>
        <p:spPr>
          <a:xfrm>
            <a:off x="1989676" y="3892561"/>
            <a:ext cx="1228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USB-A</a:t>
            </a:r>
            <a:r>
              <a:rPr lang="zh-CN" altLang="en-US" sz="1350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22302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29953" y="1042781"/>
            <a:ext cx="4914433" cy="2956849"/>
          </a:xfrm>
        </p:spPr>
        <p:txBody>
          <a:bodyPr/>
          <a:lstStyle/>
          <a:p>
            <a:pPr>
              <a:defRPr/>
            </a:pPr>
            <a:r>
              <a:rPr lang="zh-CN" altLang="en-US" sz="1800" dirty="0"/>
              <a:t>能将直流电能转换成机械能的旋转电机。</a:t>
            </a:r>
            <a:endParaRPr lang="en-US" altLang="zh-CN" sz="1800" dirty="0"/>
          </a:p>
          <a:p>
            <a:pPr>
              <a:defRPr/>
            </a:pPr>
            <a:r>
              <a:rPr lang="zh-CN" altLang="en-US" sz="1800" dirty="0"/>
              <a:t>通常搭配减速齿轮（齿轮箱）使用</a:t>
            </a:r>
            <a:endParaRPr lang="en-US" altLang="zh-CN" sz="1800" dirty="0"/>
          </a:p>
          <a:p>
            <a:pPr>
              <a:defRPr/>
            </a:pPr>
            <a:r>
              <a:rPr lang="zh-CN" altLang="en-US" sz="1800" b="1" dirty="0"/>
              <a:t>组成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定子：产生磁场，永磁体或电磁铁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转子：线圈，通电产生电磁扭矩</a:t>
            </a: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r>
              <a:rPr lang="zh-CN" altLang="en-US" sz="1800" b="1" dirty="0"/>
              <a:t>简单地说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有两个输入端，</a:t>
            </a:r>
            <a:r>
              <a:rPr lang="zh-CN" altLang="en-US" sz="1800" dirty="0">
                <a:solidFill>
                  <a:srgbClr val="FF0000"/>
                </a:solidFill>
              </a:rPr>
              <a:t>不分正负</a:t>
            </a:r>
            <a:r>
              <a:rPr lang="zh-CN" altLang="en-US" sz="1800" dirty="0"/>
              <a:t>，有电压差就会转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把输入电压的正负对换，就会反着转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电压差恒定，转速恒定，电压增大，转速增大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如果给它加上间歇性通断的电压，电机就会“加速</a:t>
            </a:r>
            <a:r>
              <a:rPr lang="en-US" altLang="zh-CN" sz="1800" dirty="0"/>
              <a:t>-</a:t>
            </a:r>
            <a:r>
              <a:rPr lang="zh-CN" altLang="en-US" sz="1800" dirty="0"/>
              <a:t>减速</a:t>
            </a:r>
            <a:r>
              <a:rPr lang="en-US" altLang="zh-CN" sz="1800" dirty="0"/>
              <a:t>-</a:t>
            </a:r>
            <a:r>
              <a:rPr lang="zh-CN" altLang="en-US" sz="1800" dirty="0"/>
              <a:t>加速</a:t>
            </a:r>
            <a:r>
              <a:rPr lang="en-US" altLang="zh-CN" sz="1800" dirty="0"/>
              <a:t>-</a:t>
            </a:r>
            <a:r>
              <a:rPr lang="zh-CN" altLang="en-US" sz="1800" dirty="0"/>
              <a:t>减速</a:t>
            </a:r>
            <a:r>
              <a:rPr lang="en-US" altLang="zh-CN" sz="1800" dirty="0"/>
              <a:t>-</a:t>
            </a:r>
            <a:r>
              <a:rPr lang="zh-CN" altLang="en-US" sz="1800" dirty="0"/>
              <a:t>加速</a:t>
            </a:r>
            <a:r>
              <a:rPr lang="en-US" altLang="zh-CN" sz="1800" dirty="0"/>
              <a:t>……</a:t>
            </a:r>
            <a:r>
              <a:rPr lang="zh-CN" altLang="en-US" sz="1800" dirty="0"/>
              <a:t>”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如果这个电压“通断”足够快，就会使电机转速较稳定地维持在某一数值。这个“数值”取决于输入电压的平均值。</a:t>
            </a:r>
            <a:endParaRPr lang="en-US" altLang="zh-CN" sz="1800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直流电机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769645" y="893699"/>
            <a:ext cx="2501900" cy="968645"/>
            <a:chOff x="3124200" y="3428999"/>
            <a:chExt cx="3067050" cy="1187450"/>
          </a:xfrm>
        </p:grpSpPr>
        <p:sp>
          <p:nvSpPr>
            <p:cNvPr id="9" name="椭圆 8"/>
            <p:cNvSpPr/>
            <p:nvPr/>
          </p:nvSpPr>
          <p:spPr>
            <a:xfrm>
              <a:off x="4064000" y="3428999"/>
              <a:ext cx="1187450" cy="11874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272068" y="3575728"/>
              <a:ext cx="698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/>
                <a:t>M</a:t>
              </a:r>
              <a:endParaRPr lang="zh-CN" altLang="en-US" sz="4400" dirty="0"/>
            </a:p>
          </p:txBody>
        </p:sp>
        <p:cxnSp>
          <p:nvCxnSpPr>
            <p:cNvPr id="11" name="直接连接符 10"/>
            <p:cNvCxnSpPr>
              <a:stCxn id="9" idx="2"/>
            </p:cNvCxnSpPr>
            <p:nvPr/>
          </p:nvCxnSpPr>
          <p:spPr>
            <a:xfrm flipH="1">
              <a:off x="3124200" y="4022724"/>
              <a:ext cx="939800" cy="3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5251450" y="4035421"/>
              <a:ext cx="939800" cy="3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255" y="2228850"/>
            <a:ext cx="1485900" cy="1200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66" y="3316525"/>
            <a:ext cx="1565544" cy="12473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CC7ED18-F140-4F13-8B14-BA86E3CA1C13}"/>
              </a:ext>
            </a:extLst>
          </p:cNvPr>
          <p:cNvSpPr txBox="1"/>
          <p:nvPr/>
        </p:nvSpPr>
        <p:spPr>
          <a:xfrm>
            <a:off x="6536273" y="5110646"/>
            <a:ext cx="121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如何可控的调节直流电机的速度呢？</a:t>
            </a:r>
          </a:p>
        </p:txBody>
      </p:sp>
    </p:spTree>
    <p:extLst>
      <p:ext uri="{BB962C8B-B14F-4D97-AF65-F5344CB8AC3E}">
        <p14:creationId xmlns:p14="http://schemas.microsoft.com/office/powerpoint/2010/main" val="4159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PWM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802255" y="939602"/>
            <a:ext cx="6752089" cy="4364110"/>
          </a:xfrm>
        </p:spPr>
        <p:txBody>
          <a:bodyPr/>
          <a:lstStyle/>
          <a:p>
            <a:pPr>
              <a:buNone/>
            </a:pPr>
            <a:r>
              <a:rPr lang="en-US" altLang="zh-CN" sz="21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1800" dirty="0">
                <a:latin typeface="+mn-ea"/>
              </a:rPr>
              <a:t>PWM(Pulse Width Modulation)</a:t>
            </a:r>
            <a:r>
              <a:rPr lang="zh-CN" altLang="en-US" sz="1800" dirty="0">
                <a:latin typeface="+mn-ea"/>
              </a:rPr>
              <a:t>，中文译为脉冲宽度调制，是利用数字输出来对模拟电路进行控制的一种非常有效的技术，广泛应用在从测量、通信到功率控制与变换的许多领域中。</a:t>
            </a:r>
            <a:endParaRPr lang="en-US" altLang="zh-CN" sz="1800" dirty="0">
              <a:latin typeface="+mn-ea"/>
            </a:endParaRPr>
          </a:p>
          <a:p>
            <a:pPr>
              <a:buNone/>
            </a:pPr>
            <a:endParaRPr lang="zh-CN" altLang="en-US" sz="1800" dirty="0">
              <a:latin typeface="+mn-ea"/>
            </a:endParaRPr>
          </a:p>
          <a:p>
            <a:pPr>
              <a:buNone/>
            </a:pPr>
            <a:endParaRPr lang="en-US" altLang="zh-CN" sz="1800" dirty="0">
              <a:latin typeface="+mn-ea"/>
            </a:endParaRPr>
          </a:p>
          <a:p>
            <a:endParaRPr lang="en-US" altLang="zh-CN" sz="2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上图是</a:t>
            </a:r>
            <a:r>
              <a:rPr lang="en-US" altLang="zh-CN" sz="1800" dirty="0">
                <a:latin typeface="+mn-ea"/>
              </a:rPr>
              <a:t>PWM</a:t>
            </a:r>
            <a:r>
              <a:rPr lang="zh-CN" altLang="en-US" sz="1800" dirty="0">
                <a:latin typeface="+mn-ea"/>
              </a:rPr>
              <a:t>波的波形示意图。在实际应用中，</a:t>
            </a:r>
            <a:r>
              <a:rPr lang="en-US" altLang="zh-CN" sz="1800" dirty="0">
                <a:latin typeface="+mn-ea"/>
              </a:rPr>
              <a:t>PWM</a:t>
            </a:r>
            <a:r>
              <a:rPr lang="zh-CN" altLang="en-US" sz="1800" dirty="0">
                <a:latin typeface="+mn-ea"/>
              </a:rPr>
              <a:t>波的占空比是</a:t>
            </a:r>
            <a:r>
              <a:rPr lang="en-US" altLang="zh-CN" sz="1800" dirty="0">
                <a:latin typeface="+mn-ea"/>
              </a:rPr>
              <a:t>PWM</a:t>
            </a:r>
            <a:r>
              <a:rPr lang="zh-CN" altLang="en-US" sz="1800" dirty="0">
                <a:latin typeface="+mn-ea"/>
              </a:rPr>
              <a:t>的主要特性。</a:t>
            </a:r>
            <a:endParaRPr lang="en-US" altLang="zh-CN" sz="1800" dirty="0">
              <a:latin typeface="+mn-ea"/>
            </a:endParaRPr>
          </a:p>
          <a:p>
            <a:pPr>
              <a:buNone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1800" dirty="0">
                <a:latin typeface="+mn-ea"/>
              </a:rPr>
              <a:t>·</a:t>
            </a:r>
            <a:r>
              <a:rPr lang="zh-CN" altLang="en-US" sz="1800" dirty="0">
                <a:latin typeface="+mn-ea"/>
              </a:rPr>
              <a:t>占空比</a:t>
            </a:r>
            <a:r>
              <a:rPr lang="en-US" altLang="zh-CN" sz="1800" dirty="0">
                <a:latin typeface="+mn-ea"/>
              </a:rPr>
              <a:t> = </a:t>
            </a:r>
            <a:r>
              <a:rPr lang="zh-CN" altLang="en-US" sz="1800" dirty="0">
                <a:latin typeface="+mn-ea"/>
              </a:rPr>
              <a:t>脉宽 </a:t>
            </a:r>
            <a:r>
              <a:rPr lang="en-US" altLang="zh-CN" sz="1800" dirty="0">
                <a:latin typeface="+mn-ea"/>
              </a:rPr>
              <a:t>/ </a:t>
            </a:r>
            <a:r>
              <a:rPr lang="zh-CN" altLang="en-US" sz="1800" dirty="0">
                <a:latin typeface="+mn-ea"/>
              </a:rPr>
              <a:t>周期</a:t>
            </a:r>
            <a:endParaRPr lang="en-US" altLang="zh-CN" sz="1800" dirty="0">
              <a:latin typeface="+mn-ea"/>
            </a:endParaRPr>
          </a:p>
          <a:p>
            <a:pPr>
              <a:buNone/>
            </a:pPr>
            <a:r>
              <a:rPr lang="en-US" altLang="zh-CN" sz="1800" dirty="0">
                <a:latin typeface="+mn-ea"/>
              </a:rPr>
              <a:t>	·</a:t>
            </a:r>
            <a:r>
              <a:rPr lang="zh-CN" altLang="en-US" sz="1800" dirty="0">
                <a:latin typeface="+mn-ea"/>
              </a:rPr>
              <a:t>调节占空比：可以固定脉宽，改变周期；也可以固定周期，改变脉宽。我们通常采用后者。</a:t>
            </a:r>
            <a:endParaRPr lang="en-US" altLang="zh-CN" sz="1800" dirty="0">
              <a:latin typeface="+mn-ea"/>
            </a:endParaRPr>
          </a:p>
          <a:p>
            <a:pPr>
              <a:buNone/>
            </a:pPr>
            <a:r>
              <a:rPr lang="en-US" altLang="zh-CN" sz="1800" dirty="0">
                <a:latin typeface="+mn-ea"/>
              </a:rPr>
              <a:t>	·</a:t>
            </a:r>
            <a:r>
              <a:rPr lang="zh-CN" altLang="en-US" sz="1800" dirty="0">
                <a:latin typeface="+mn-ea"/>
              </a:rPr>
              <a:t>占空比越大，从整个周期来看，平均电压越高；占空比越小则平均电压越低。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589656" y="1889439"/>
            <a:ext cx="4895875" cy="1851145"/>
            <a:chOff x="368429" y="866973"/>
            <a:chExt cx="5003671" cy="1891903"/>
          </a:xfrm>
        </p:grpSpPr>
        <p:cxnSp>
          <p:nvCxnSpPr>
            <p:cNvPr id="27" name="直接连接符 26"/>
            <p:cNvCxnSpPr/>
            <p:nvPr/>
          </p:nvCxnSpPr>
          <p:spPr>
            <a:xfrm flipV="1">
              <a:off x="1917700" y="1524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911350" y="1530350"/>
              <a:ext cx="7239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635250" y="153035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635250" y="2054225"/>
              <a:ext cx="4381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3067050" y="1524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060700" y="1530350"/>
              <a:ext cx="7239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3784600" y="153035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784600" y="2063750"/>
              <a:ext cx="4381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4216400" y="1524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210050" y="1530350"/>
              <a:ext cx="7239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933950" y="153035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933950" y="2063750"/>
              <a:ext cx="4381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1917700" y="1066800"/>
              <a:ext cx="0" cy="3746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 flipV="1">
              <a:off x="2635250" y="1066800"/>
              <a:ext cx="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1917700" y="2165349"/>
              <a:ext cx="0" cy="42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3067050" y="2171699"/>
              <a:ext cx="0" cy="419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917700" y="1193800"/>
              <a:ext cx="717550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917700" y="2444749"/>
              <a:ext cx="1155700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2001044" y="866973"/>
              <a:ext cx="550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脉宽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206626" y="2451099"/>
              <a:ext cx="550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周期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181100" y="1530350"/>
              <a:ext cx="457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181100" y="2054225"/>
              <a:ext cx="457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368429" y="1370111"/>
              <a:ext cx="905937" cy="31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3.3V/5V </a:t>
              </a:r>
              <a:endParaRPr lang="zh-CN" altLang="en-US" sz="14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4701" y="1900336"/>
              <a:ext cx="322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0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14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630" y="980752"/>
            <a:ext cx="6043205" cy="501017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PWM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48835" y="2286000"/>
            <a:ext cx="461665" cy="299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同周期，不同占空比的</a:t>
            </a:r>
            <a:r>
              <a:rPr lang="en-US" altLang="zh-CN" dirty="0"/>
              <a:t>PWM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2558642" y="1954634"/>
            <a:ext cx="4823671" cy="2239861"/>
          </a:xfrm>
        </p:spPr>
        <p:txBody>
          <a:bodyPr/>
          <a:lstStyle/>
          <a:p>
            <a:pPr lvl="1">
              <a:defRPr/>
            </a:pPr>
            <a:endParaRPr lang="en-US" altLang="zh-CN" sz="1500" dirty="0"/>
          </a:p>
          <a:p>
            <a:pPr lvl="1">
              <a:defRPr/>
            </a:pPr>
            <a:endParaRPr lang="en-US" altLang="zh-CN" sz="1500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PWM</a:t>
            </a:r>
            <a:r>
              <a:rPr lang="zh-CN" altLang="en-US" dirty="0"/>
              <a:t>给直流电机调速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866" y="893699"/>
            <a:ext cx="810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dirty="0"/>
              <a:t>常用</a:t>
            </a:r>
            <a:r>
              <a:rPr lang="en-US" altLang="zh-CN" dirty="0"/>
              <a:t>PWM</a:t>
            </a:r>
            <a:r>
              <a:rPr lang="zh-CN" altLang="en-US" dirty="0"/>
              <a:t>波作为直流电机的输入，可以通过改变</a:t>
            </a:r>
            <a:r>
              <a:rPr lang="en-US" altLang="zh-CN" dirty="0"/>
              <a:t>PWM</a:t>
            </a:r>
            <a:r>
              <a:rPr lang="zh-CN" altLang="en-US" dirty="0"/>
              <a:t>波的占空比方便地给直流电机调速。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222867" y="1909559"/>
            <a:ext cx="4042180" cy="1362161"/>
            <a:chOff x="3307084" y="3065161"/>
            <a:chExt cx="4042180" cy="1362161"/>
          </a:xfrm>
        </p:grpSpPr>
        <p:sp>
          <p:nvSpPr>
            <p:cNvPr id="9" name="椭圆 8"/>
            <p:cNvSpPr/>
            <p:nvPr/>
          </p:nvSpPr>
          <p:spPr>
            <a:xfrm>
              <a:off x="5230678" y="3065161"/>
              <a:ext cx="968645" cy="9686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00406" y="3184853"/>
              <a:ext cx="569791" cy="627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/>
                <a:t>M</a:t>
              </a:r>
              <a:endParaRPr lang="zh-CN" altLang="en-US" sz="4400" dirty="0"/>
            </a:p>
          </p:txBody>
        </p:sp>
        <p:cxnSp>
          <p:nvCxnSpPr>
            <p:cNvPr id="11" name="直接连接符 10"/>
            <p:cNvCxnSpPr>
              <a:stCxn id="9" idx="2"/>
            </p:cNvCxnSpPr>
            <p:nvPr/>
          </p:nvCxnSpPr>
          <p:spPr>
            <a:xfrm flipH="1">
              <a:off x="4464050" y="3549484"/>
              <a:ext cx="766628" cy="2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199322" y="3559841"/>
              <a:ext cx="766628" cy="2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6943619" y="3557553"/>
              <a:ext cx="1935" cy="654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6582636" y="4209179"/>
              <a:ext cx="766628" cy="2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6682637" y="4317917"/>
              <a:ext cx="521963" cy="32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6817573" y="4426680"/>
              <a:ext cx="252089" cy="6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3307084" y="3932072"/>
              <a:ext cx="1291652" cy="301622"/>
              <a:chOff x="2165350" y="1955800"/>
              <a:chExt cx="2311400" cy="539750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2171700" y="1955800"/>
                <a:ext cx="0" cy="533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165350" y="1962150"/>
                <a:ext cx="7239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2889250" y="1962150"/>
                <a:ext cx="0" cy="533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889250" y="2486025"/>
                <a:ext cx="4381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3321050" y="1955800"/>
                <a:ext cx="0" cy="533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314700" y="1962150"/>
                <a:ext cx="7239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4038600" y="1962150"/>
                <a:ext cx="0" cy="533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038600" y="2495550"/>
                <a:ext cx="4381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25"/>
          <p:cNvSpPr txBox="1"/>
          <p:nvPr/>
        </p:nvSpPr>
        <p:spPr>
          <a:xfrm>
            <a:off x="406866" y="3794162"/>
            <a:ext cx="8103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dirty="0"/>
              <a:t>但是，一般小型处理器的引脚不能直接驱动直流电机。因为直流电机将电能转换为机械能，需要比较大的电流提供电能，我们的小车上的直流电机所需的电流可能是安培级的，而树莓派的</a:t>
            </a:r>
            <a:r>
              <a:rPr lang="en-US" altLang="zh-CN" dirty="0"/>
              <a:t>GPIO</a:t>
            </a:r>
            <a:r>
              <a:rPr lang="zh-CN" altLang="en-US" dirty="0"/>
              <a:t>只能提供毫安级的电流。</a:t>
            </a:r>
            <a:endParaRPr lang="en-US" altLang="zh-CN" dirty="0"/>
          </a:p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CN" dirty="0"/>
          </a:p>
          <a:p>
            <a:pPr marL="266700" indent="-2667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dirty="0"/>
              <a:t>所以需要有个驱动电路，它有输出大电流的能力，能接收树莓派的控制信号，并按照树莓派的意思让电机转或不转。</a:t>
            </a:r>
          </a:p>
        </p:txBody>
      </p:sp>
    </p:spTree>
    <p:extLst>
      <p:ext uri="{BB962C8B-B14F-4D97-AF65-F5344CB8AC3E}">
        <p14:creationId xmlns:p14="http://schemas.microsoft.com/office/powerpoint/2010/main" val="387088748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3064</Words>
  <Application>Microsoft Office PowerPoint</Application>
  <PresentationFormat>全屏显示(4:3)</PresentationFormat>
  <Paragraphs>276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Microsoft YaHei UI</vt:lpstr>
      <vt:lpstr>等线</vt:lpstr>
      <vt:lpstr>宋体</vt:lpstr>
      <vt:lpstr>Arial</vt:lpstr>
      <vt:lpstr>Courier New</vt:lpstr>
      <vt:lpstr>Garamond</vt:lpstr>
      <vt:lpstr>Times New Roman</vt:lpstr>
      <vt:lpstr>Wingdings</vt:lpstr>
      <vt:lpstr>Edge</vt:lpstr>
      <vt:lpstr>1_Edge</vt:lpstr>
      <vt:lpstr>直流电机和PWM</vt:lpstr>
      <vt:lpstr>实验目的</vt:lpstr>
      <vt:lpstr>准备工作——接线步骤</vt:lpstr>
      <vt:lpstr>准备工作——接线步骤</vt:lpstr>
      <vt:lpstr>系统结构</vt:lpstr>
      <vt:lpstr>直流电机</vt:lpstr>
      <vt:lpstr> PWM</vt:lpstr>
      <vt:lpstr> PWM</vt:lpstr>
      <vt:lpstr>用PWM给直流电机调速</vt:lpstr>
      <vt:lpstr>电机驱动板</vt:lpstr>
      <vt:lpstr>电机驱动板</vt:lpstr>
      <vt:lpstr>电机驱动板</vt:lpstr>
      <vt:lpstr>用树莓派控制PWM给直流电机调速</vt:lpstr>
      <vt:lpstr>如何用树莓派产生PWM波</vt:lpstr>
      <vt:lpstr>用树莓派产生PWM波——直接控制GPIO</vt:lpstr>
      <vt:lpstr>用树莓派产生PWM波——直接控制GPIO</vt:lpstr>
      <vt:lpstr>产生PWM波并控制电机——引入按键</vt:lpstr>
      <vt:lpstr>产生PWM波并控制电机——引入按键</vt:lpstr>
      <vt:lpstr>用RPi.GPIO库的PWM功能</vt:lpstr>
      <vt:lpstr>用RPi.GPIO库的PWM功能</vt:lpstr>
      <vt:lpstr>用RPi.GPIO库的PWM功能</vt:lpstr>
      <vt:lpstr>用RPi.GPIO库的PWM功能</vt:lpstr>
      <vt:lpstr>让小车跑起来——用键盘控制</vt:lpstr>
      <vt:lpstr>让小车跑起来——用键盘控制</vt:lpstr>
      <vt:lpstr>让小车跑起来——用键盘控制</vt:lpstr>
      <vt:lpstr>更精确的PWM波——硬件PWM</vt:lpstr>
      <vt:lpstr>pigpio使用方法</vt:lpstr>
      <vt:lpstr>pigpio使用方法</vt:lpstr>
      <vt:lpstr>pigpio使用方法</vt:lpstr>
      <vt:lpstr>实验内容</vt:lpstr>
      <vt:lpstr>附件</vt:lpstr>
      <vt:lpstr>实验报告中需要回答的问题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树莓派信号输入简介</dc:title>
  <dc:creator>王建宸</dc:creator>
  <cp:lastModifiedBy>Administrator</cp:lastModifiedBy>
  <cp:revision>730</cp:revision>
  <dcterms:created xsi:type="dcterms:W3CDTF">2017-10-15T14:39:54Z</dcterms:created>
  <dcterms:modified xsi:type="dcterms:W3CDTF">2024-02-24T07:00:32Z</dcterms:modified>
</cp:coreProperties>
</file>