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0"/>
  </p:notesMasterIdLst>
  <p:sldIdLst>
    <p:sldId id="267" r:id="rId3"/>
    <p:sldId id="281" r:id="rId4"/>
    <p:sldId id="282" r:id="rId5"/>
    <p:sldId id="257" r:id="rId6"/>
    <p:sldId id="270" r:id="rId7"/>
    <p:sldId id="284" r:id="rId8"/>
    <p:sldId id="269" r:id="rId9"/>
    <p:sldId id="283" r:id="rId10"/>
    <p:sldId id="276" r:id="rId11"/>
    <p:sldId id="271" r:id="rId12"/>
    <p:sldId id="272" r:id="rId13"/>
    <p:sldId id="274" r:id="rId14"/>
    <p:sldId id="278" r:id="rId15"/>
    <p:sldId id="279" r:id="rId16"/>
    <p:sldId id="280" r:id="rId17"/>
    <p:sldId id="285" r:id="rId18"/>
    <p:sldId id="26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EE3591-629F-4997-A013-512175E5CDA8}">
          <p14:sldIdLst>
            <p14:sldId id="267"/>
            <p14:sldId id="281"/>
            <p14:sldId id="282"/>
            <p14:sldId id="257"/>
            <p14:sldId id="270"/>
            <p14:sldId id="284"/>
            <p14:sldId id="269"/>
            <p14:sldId id="283"/>
            <p14:sldId id="276"/>
            <p14:sldId id="271"/>
            <p14:sldId id="272"/>
            <p14:sldId id="274"/>
            <p14:sldId id="278"/>
            <p14:sldId id="279"/>
            <p14:sldId id="280"/>
            <p14:sldId id="285"/>
            <p14:sldId id="266"/>
          </p14:sldIdLst>
        </p14:section>
        <p14:section name="无标题节" id="{FC191231-5D6E-468F-B706-DDAAB97650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D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94847"/>
  </p:normalViewPr>
  <p:slideViewPr>
    <p:cSldViewPr snapToGrid="0">
      <p:cViewPr varScale="1">
        <p:scale>
          <a:sx n="72" d="100"/>
          <a:sy n="72" d="100"/>
        </p:scale>
        <p:origin x="10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FEE7-DE41-40B6-AE7D-27EACA5DB4C8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AFFCE-4BAB-4CAA-ADEA-8651AC97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7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5D8F4-29D2-4A61-BA54-9D59101BBDF9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首先介绍一下树莓派是啥 与计算机的联系  </a:t>
            </a:r>
            <a:endParaRPr lang="en-US" altLang="zh-CN"/>
          </a:p>
          <a:p>
            <a:pPr eaLnBrk="1" hangingPunct="1"/>
            <a:r>
              <a:rPr lang="zh-CN" altLang="en-US"/>
              <a:t>系统之于树莓派的意义 适合于树莓派的系统 与电脑系统的差别</a:t>
            </a:r>
            <a:endParaRPr lang="en-US" altLang="zh-CN"/>
          </a:p>
          <a:p>
            <a:pPr eaLnBrk="1" hangingPunct="1"/>
            <a:r>
              <a:rPr lang="zh-CN" altLang="en-US"/>
              <a:t>介绍下</a:t>
            </a:r>
            <a:r>
              <a:rPr lang="en-US" altLang="zh-CN"/>
              <a:t>raspian之于开发的意义</a:t>
            </a:r>
          </a:p>
          <a:p>
            <a:pPr eaLnBrk="1" hangingPunct="1"/>
            <a:r>
              <a:rPr lang="zh-CN" altLang="en-US"/>
              <a:t>介绍系统安装方法</a:t>
            </a:r>
            <a:endParaRPr lang="en-US" altLang="zh-CN"/>
          </a:p>
          <a:p>
            <a:pPr eaLnBrk="1" hangingPunct="1"/>
            <a:r>
              <a:rPr lang="en-US" altLang="zh-CN"/>
              <a:t>Vnc介绍 ssh介绍 raspiconfig介绍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77AF1-0A68-4376-A640-BCD204F37E93}" type="slidenum"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4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116013" y="6237288"/>
            <a:ext cx="7416800" cy="30008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350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124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42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382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57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511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839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116013" y="6237288"/>
            <a:ext cx="7416800" cy="30008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350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67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483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5080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17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92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7115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4269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896938"/>
            <a:ext cx="17287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896938"/>
            <a:ext cx="1728788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2584450"/>
            <a:ext cx="17287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2584450"/>
            <a:ext cx="17287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4273552"/>
            <a:ext cx="1728787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4273552"/>
            <a:ext cx="172878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755650" y="896940"/>
            <a:ext cx="7704138" cy="51958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076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303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837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311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8056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3796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0332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53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609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71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65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063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896938"/>
            <a:ext cx="17287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896938"/>
            <a:ext cx="1728788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2584450"/>
            <a:ext cx="17287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2584450"/>
            <a:ext cx="17287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4273552"/>
            <a:ext cx="1728787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4273552"/>
            <a:ext cx="172878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755650" y="896940"/>
            <a:ext cx="7704138" cy="51958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848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85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592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</p:spTree>
    <p:extLst>
      <p:ext uri="{BB962C8B-B14F-4D97-AF65-F5344CB8AC3E}">
        <p14:creationId xmlns:p14="http://schemas.microsoft.com/office/powerpoint/2010/main" val="4020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1650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500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</p:spTree>
    <p:extLst>
      <p:ext uri="{BB962C8B-B14F-4D97-AF65-F5344CB8AC3E}">
        <p14:creationId xmlns:p14="http://schemas.microsoft.com/office/powerpoint/2010/main" val="28575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1650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500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268413"/>
            <a:ext cx="7772400" cy="1736725"/>
          </a:xfrm>
        </p:spPr>
        <p:txBody>
          <a:bodyPr/>
          <a:lstStyle/>
          <a:p>
            <a:pPr eaLnBrk="1" hangingPunct="1"/>
            <a:r>
              <a:rPr lang="zh-CN" altLang="en-US" dirty="0"/>
              <a:t>定时与计数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FE6544B2-ED3F-4864-8E2D-830A9B0A8BBA}" type="datetime1">
              <a:rPr lang="zh-CN" altLang="en-US" smtClean="0"/>
              <a:pPr eaLnBrk="1" hangingPunct="1"/>
              <a:t>2023/6/12</a:t>
            </a:fld>
            <a:endParaRPr lang="zh-CN" altLang="zh-CN" dirty="0"/>
          </a:p>
          <a:p>
            <a:pPr eaLnBrk="1" hangingPunct="1"/>
            <a:r>
              <a:rPr lang="zh-CN" altLang="en-US"/>
              <a:t>电子系统导论教学团队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85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06866" y="893697"/>
            <a:ext cx="8359182" cy="4556127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功能</a:t>
            </a:r>
            <a:endParaRPr lang="en-US" altLang="zh-CN" sz="18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lvl="1"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检测信号的上升沿和下降沿，并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在检测到边缘时执行线程回调函数。</a:t>
            </a: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defRPr/>
            </a:pP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使用方法</a:t>
            </a:r>
            <a:endParaRPr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>
              <a:defRPr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my_callback</a:t>
            </a:r>
            <a:r>
              <a:rPr lang="en-US" altLang="zh-CN" dirty="0"/>
              <a:t>(channel)</a:t>
            </a:r>
            <a:r>
              <a:rPr lang="zh-CN" altLang="en-US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定义一个回调函数。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/>
              <a:t>    global </a:t>
            </a:r>
            <a:r>
              <a:rPr lang="en-US" altLang="zh-CN" dirty="0" err="1"/>
              <a:t>lcounter</a:t>
            </a:r>
            <a:r>
              <a:rPr lang="zh-CN" altLang="en-US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引入全局变量</a:t>
            </a:r>
            <a:r>
              <a:rPr lang="en-US" altLang="zh-CN" dirty="0" err="1">
                <a:solidFill>
                  <a:srgbClr val="FF0000"/>
                </a:solidFill>
              </a:rPr>
              <a:t>lcounter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 err="1">
                <a:solidFill>
                  <a:srgbClr val="FF0000"/>
                </a:solidFill>
              </a:rPr>
              <a:t>rcounter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/>
              <a:t>    global </a:t>
            </a:r>
            <a:r>
              <a:rPr lang="en-US" altLang="zh-CN" dirty="0" err="1"/>
              <a:t>rcounter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    if (channel == LS):</a:t>
            </a:r>
            <a:r>
              <a:rPr lang="zh-CN" altLang="en-US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判断是哪个通道触发了调回，并给相应的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lcounter</a:t>
            </a:r>
            <a:r>
              <a:rPr lang="en-US" altLang="zh-CN" dirty="0"/>
              <a:t> += 1</a:t>
            </a:r>
            <a:r>
              <a:rPr lang="zh-CN" altLang="en-US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//counter</a:t>
            </a:r>
            <a:r>
              <a:rPr lang="zh-CN" altLang="en-US" dirty="0">
                <a:solidFill>
                  <a:srgbClr val="FF0000"/>
                </a:solidFill>
              </a:rPr>
              <a:t>加一。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(channel==RS):</a:t>
            </a:r>
          </a:p>
          <a:p>
            <a:pPr lvl="1"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rcounter</a:t>
            </a:r>
            <a:r>
              <a:rPr lang="en-US" altLang="zh-CN" dirty="0"/>
              <a:t> += 1</a:t>
            </a:r>
          </a:p>
          <a:p>
            <a:pPr lvl="1">
              <a:defRPr/>
            </a:pPr>
            <a:r>
              <a:rPr lang="en-US" altLang="zh-CN" dirty="0" err="1"/>
              <a:t>GPIO.add_event_detect</a:t>
            </a:r>
            <a:r>
              <a:rPr lang="en-US" altLang="zh-CN" dirty="0"/>
              <a:t>(</a:t>
            </a:r>
            <a:r>
              <a:rPr lang="en-US" altLang="zh-CN" dirty="0" err="1"/>
              <a:t>LS,GPIO.RISING,callback</a:t>
            </a:r>
            <a:r>
              <a:rPr lang="en-US" altLang="zh-CN" dirty="0"/>
              <a:t>=</a:t>
            </a:r>
            <a:r>
              <a:rPr lang="en-US" altLang="zh-CN" dirty="0" err="1"/>
              <a:t>my_callback</a:t>
            </a:r>
            <a:r>
              <a:rPr lang="en-US" altLang="zh-CN" dirty="0"/>
              <a:t>) </a:t>
            </a:r>
          </a:p>
          <a:p>
            <a:pPr lvl="1">
              <a:defRPr/>
            </a:pPr>
            <a:r>
              <a:rPr lang="en-US" altLang="zh-CN" dirty="0" err="1"/>
              <a:t>GPIO.add_event_detect</a:t>
            </a:r>
            <a:r>
              <a:rPr lang="en-US" altLang="zh-CN" dirty="0"/>
              <a:t>(</a:t>
            </a:r>
            <a:r>
              <a:rPr lang="en-US" altLang="zh-CN" dirty="0" err="1"/>
              <a:t>RS,GPIO.RISING,callback</a:t>
            </a:r>
            <a:r>
              <a:rPr lang="en-US" altLang="zh-CN" dirty="0"/>
              <a:t>=</a:t>
            </a:r>
            <a:r>
              <a:rPr lang="en-US" altLang="zh-CN" dirty="0" err="1"/>
              <a:t>my_callback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添加两个边沿检测，并调回</a:t>
            </a:r>
            <a:r>
              <a:rPr lang="en-US" altLang="zh-CN" dirty="0" err="1">
                <a:solidFill>
                  <a:srgbClr val="FF0000"/>
                </a:solidFill>
              </a:rPr>
              <a:t>my_callback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GPIO.RISING </a:t>
            </a:r>
            <a:r>
              <a:rPr lang="zh-CN" altLang="en-US" dirty="0"/>
              <a:t>也可以使用</a:t>
            </a:r>
            <a:r>
              <a:rPr lang="en-US" altLang="zh-CN" dirty="0"/>
              <a:t>GPIO.FALLING</a:t>
            </a:r>
            <a:r>
              <a:rPr lang="zh-CN" altLang="en-US" dirty="0"/>
              <a:t>、</a:t>
            </a:r>
            <a:r>
              <a:rPr lang="en-US" altLang="zh-CN" dirty="0"/>
              <a:t>GPIO.BOTH </a:t>
            </a:r>
            <a:r>
              <a:rPr lang="zh-CN" altLang="en-US" dirty="0"/>
              <a:t>对边缘进行检测。</a:t>
            </a:r>
            <a:endParaRPr lang="en-US" altLang="zh-CN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en-US" altLang="zh-CN" b="1" dirty="0" err="1"/>
              <a:t>event_detected</a:t>
            </a:r>
            <a:r>
              <a:rPr lang="en-US" altLang="zh-CN" b="1" dirty="0"/>
              <a:t>() </a:t>
            </a:r>
            <a:r>
              <a:rPr lang="zh-CN" altLang="en-US" b="1" dirty="0"/>
              <a:t>函数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70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b="1" dirty="0"/>
              <a:t>测速函数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3572280" y="710421"/>
            <a:ext cx="5571720" cy="514134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设置全局变量</a:t>
            </a:r>
            <a:r>
              <a:rPr lang="en-US" altLang="zh-CN" dirty="0" err="1">
                <a:solidFill>
                  <a:srgbClr val="FF0000"/>
                </a:solidFill>
              </a:rPr>
              <a:t>lspeed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rspeed</a:t>
            </a:r>
            <a:r>
              <a:rPr lang="zh-CN" altLang="en-US" dirty="0">
                <a:solidFill>
                  <a:srgbClr val="FF0000"/>
                </a:solidFill>
              </a:rPr>
              <a:t>，用于向主函数传递电机速度。</a:t>
            </a:r>
          </a:p>
          <a:p>
            <a:pPr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lcounter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 err="1">
                <a:solidFill>
                  <a:srgbClr val="FF0000"/>
                </a:solidFill>
              </a:rPr>
              <a:t>rcounter</a:t>
            </a:r>
            <a:r>
              <a:rPr lang="zh-CN" altLang="en-US" dirty="0">
                <a:solidFill>
                  <a:srgbClr val="FF0000"/>
                </a:solidFill>
              </a:rPr>
              <a:t>用于记录从上一次被清零开始，两个霍尔传感器收到了多少个方波。</a:t>
            </a:r>
          </a:p>
          <a:p>
            <a:pPr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每当</a:t>
            </a:r>
            <a:r>
              <a:rPr lang="en-US" altLang="zh-CN" dirty="0">
                <a:solidFill>
                  <a:srgbClr val="FF0000"/>
                </a:solidFill>
              </a:rPr>
              <a:t>LS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RS</a:t>
            </a:r>
            <a:r>
              <a:rPr lang="zh-CN" altLang="en-US" dirty="0">
                <a:solidFill>
                  <a:srgbClr val="FF0000"/>
                </a:solidFill>
              </a:rPr>
              <a:t>收到一个上升沿，就会调用一次</a:t>
            </a:r>
            <a:r>
              <a:rPr lang="en-US" altLang="zh-CN" dirty="0" err="1">
                <a:solidFill>
                  <a:srgbClr val="FF0000"/>
                </a:solidFill>
              </a:rPr>
              <a:t>my_callback</a:t>
            </a:r>
            <a:r>
              <a:rPr lang="zh-CN" altLang="en-US" dirty="0">
                <a:solidFill>
                  <a:srgbClr val="FF0000"/>
                </a:solidFill>
              </a:rPr>
              <a:t> ，使相应的</a:t>
            </a:r>
            <a:r>
              <a:rPr lang="en-US" altLang="zh-CN" dirty="0">
                <a:solidFill>
                  <a:srgbClr val="FF0000"/>
                </a:solidFill>
              </a:rPr>
              <a:t>counter</a:t>
            </a:r>
            <a:r>
              <a:rPr lang="zh-CN" altLang="en-US" dirty="0">
                <a:solidFill>
                  <a:srgbClr val="FF0000"/>
                </a:solidFill>
              </a:rPr>
              <a:t>增加一。</a:t>
            </a:r>
          </a:p>
          <a:p>
            <a:pPr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getspeed</a:t>
            </a:r>
            <a:r>
              <a:rPr lang="zh-CN" altLang="en-US" dirty="0">
                <a:solidFill>
                  <a:srgbClr val="FF0000"/>
                </a:solidFill>
              </a:rPr>
              <a:t>函数每隔一秒读取一次</a:t>
            </a:r>
            <a:r>
              <a:rPr lang="en-US" altLang="zh-CN" dirty="0">
                <a:solidFill>
                  <a:srgbClr val="FF0000"/>
                </a:solidFill>
              </a:rPr>
              <a:t>counter</a:t>
            </a:r>
            <a:r>
              <a:rPr lang="zh-CN" altLang="en-US" dirty="0">
                <a:solidFill>
                  <a:srgbClr val="FF0000"/>
                </a:solidFill>
              </a:rPr>
              <a:t>值并转换成速度传递给相应的</a:t>
            </a:r>
            <a:r>
              <a:rPr lang="en-US" altLang="zh-CN" dirty="0">
                <a:solidFill>
                  <a:srgbClr val="FF0000"/>
                </a:solidFill>
              </a:rPr>
              <a:t>speed</a:t>
            </a:r>
            <a:r>
              <a:rPr lang="zh-CN" altLang="en-US" dirty="0">
                <a:solidFill>
                  <a:srgbClr val="FF0000"/>
                </a:solidFill>
              </a:rPr>
              <a:t>，然后将</a:t>
            </a:r>
            <a:r>
              <a:rPr lang="en-US" altLang="zh-CN" dirty="0">
                <a:solidFill>
                  <a:srgbClr val="FF0000"/>
                </a:solidFill>
              </a:rPr>
              <a:t>counter</a:t>
            </a:r>
            <a:r>
              <a:rPr lang="zh-CN" altLang="en-US" dirty="0">
                <a:solidFill>
                  <a:srgbClr val="FF0000"/>
                </a:solidFill>
              </a:rPr>
              <a:t>清零。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注：“</a:t>
            </a:r>
            <a:r>
              <a:rPr lang="en-US" altLang="zh-CN" dirty="0">
                <a:solidFill>
                  <a:srgbClr val="FF0000"/>
                </a:solidFill>
              </a:rPr>
              <a:t>/585.0</a:t>
            </a:r>
            <a:r>
              <a:rPr lang="zh-CN" altLang="en-US" dirty="0">
                <a:solidFill>
                  <a:srgbClr val="FF0000"/>
                </a:solidFill>
              </a:rPr>
              <a:t>”是因为轮子转一圈会有</a:t>
            </a:r>
            <a:r>
              <a:rPr lang="en-US" altLang="zh-CN" dirty="0">
                <a:solidFill>
                  <a:srgbClr val="FF0000"/>
                </a:solidFill>
              </a:rPr>
              <a:t>585</a:t>
            </a:r>
            <a:r>
              <a:rPr lang="zh-CN" altLang="en-US" dirty="0">
                <a:solidFill>
                  <a:srgbClr val="FF0000"/>
                </a:solidFill>
              </a:rPr>
              <a:t>个脉冲，用“</a:t>
            </a:r>
            <a:r>
              <a:rPr lang="en-US" altLang="zh-CN" dirty="0">
                <a:solidFill>
                  <a:srgbClr val="FF0000"/>
                </a:solidFill>
              </a:rPr>
              <a:t>.0</a:t>
            </a:r>
            <a:r>
              <a:rPr lang="zh-CN" altLang="en-US" dirty="0">
                <a:solidFill>
                  <a:srgbClr val="FF0000"/>
                </a:solidFill>
              </a:rPr>
              <a:t>”是为了防止</a:t>
            </a:r>
            <a:r>
              <a:rPr lang="en-US" altLang="zh-CN" dirty="0">
                <a:solidFill>
                  <a:srgbClr val="FF0000"/>
                </a:solidFill>
              </a:rPr>
              <a:t>speed</a:t>
            </a:r>
            <a:r>
              <a:rPr lang="zh-CN" altLang="en-US" dirty="0">
                <a:solidFill>
                  <a:srgbClr val="FF0000"/>
                </a:solidFill>
              </a:rPr>
              <a:t>被自动取整。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004CBC-6E4A-4323-BB54-C9E60545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866" y="711608"/>
            <a:ext cx="5588795" cy="46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06866" y="893697"/>
            <a:ext cx="8359182" cy="4556127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导入</a:t>
            </a:r>
            <a:r>
              <a:rPr lang="en-US" altLang="zh-CN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Threading</a:t>
            </a: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模块</a:t>
            </a:r>
          </a:p>
          <a:p>
            <a:pPr>
              <a:defRPr/>
            </a:pPr>
            <a:endParaRPr lang="zh-CN" altLang="en-US" sz="18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创建新线程</a:t>
            </a:r>
          </a:p>
          <a:p>
            <a:pPr marL="0" indent="0">
              <a:buNone/>
              <a:defRPr/>
            </a:pPr>
            <a:endParaRPr lang="zh-CN" altLang="en-US" sz="18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开启线程</a:t>
            </a:r>
            <a:endParaRPr lang="en-US" altLang="zh-CN" sz="18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Threading</a:t>
            </a:r>
            <a:r>
              <a:rPr lang="zh-CN" altLang="en-US" dirty="0"/>
              <a:t>模块创建线程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" y="1237391"/>
            <a:ext cx="2032000" cy="29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2847" r="-295" b="664"/>
          <a:stretch/>
        </p:blipFill>
        <p:spPr>
          <a:xfrm>
            <a:off x="727456" y="2555251"/>
            <a:ext cx="4127500" cy="2682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56" y="1951883"/>
            <a:ext cx="4189379" cy="2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测量</a:t>
            </a:r>
            <a:r>
              <a:rPr lang="en-US" altLang="zh-CN" dirty="0" err="1"/>
              <a:t>pwm</a:t>
            </a:r>
            <a:r>
              <a:rPr lang="zh-CN" altLang="en-US" dirty="0"/>
              <a:t>与车轮速度的关系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6" y="1128330"/>
            <a:ext cx="4508500" cy="43307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4423" y="1128330"/>
            <a:ext cx="4211619" cy="4862512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开启</a:t>
            </a:r>
            <a:r>
              <a:rPr kumimoji="1" lang="en-US" altLang="zh-CN" dirty="0" err="1">
                <a:solidFill>
                  <a:srgbClr val="FF0000"/>
                </a:solidFill>
              </a:rPr>
              <a:t>getspeed</a:t>
            </a:r>
            <a:r>
              <a:rPr kumimoji="1" lang="zh-CN" altLang="en-US" dirty="0">
                <a:solidFill>
                  <a:srgbClr val="FF0000"/>
                </a:solidFill>
              </a:rPr>
              <a:t>函数为一个线程，它会不停的统计光电门输入的上升沿，并每隔一秒把全局变量更新为前一秒的速度。单位：圈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秒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主函数每隔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</a:rPr>
              <a:t>秒增加一次</a:t>
            </a:r>
            <a:r>
              <a:rPr kumimoji="1" lang="en-US" altLang="zh-CN" dirty="0" err="1">
                <a:solidFill>
                  <a:srgbClr val="FF0000"/>
                </a:solidFill>
              </a:rPr>
              <a:t>pwm</a:t>
            </a:r>
            <a:r>
              <a:rPr kumimoji="1" lang="zh-CN" altLang="en-US" dirty="0">
                <a:solidFill>
                  <a:srgbClr val="FF0000"/>
                </a:solidFill>
              </a:rPr>
              <a:t>的占空比（本例中步长为</a:t>
            </a:r>
            <a:r>
              <a:rPr kumimoji="1" lang="en-US" altLang="zh-CN" dirty="0">
                <a:solidFill>
                  <a:srgbClr val="FF0000"/>
                </a:solidFill>
              </a:rPr>
              <a:t>5%</a:t>
            </a:r>
            <a:r>
              <a:rPr kumimoji="1" lang="zh-CN" altLang="en-US" dirty="0">
                <a:solidFill>
                  <a:srgbClr val="FF0000"/>
                </a:solidFill>
              </a:rPr>
              <a:t>）。并读取一次新占空比下的两个</a:t>
            </a:r>
            <a:r>
              <a:rPr kumimoji="1" lang="en-US" altLang="zh-CN" dirty="0">
                <a:solidFill>
                  <a:srgbClr val="FF0000"/>
                </a:solidFill>
              </a:rPr>
              <a:t>speed</a:t>
            </a:r>
            <a:r>
              <a:rPr kumimoji="1" lang="zh-CN" altLang="en-US" dirty="0">
                <a:solidFill>
                  <a:srgbClr val="FF0000"/>
                </a:solidFill>
              </a:rPr>
              <a:t>，存入两个数组中。</a:t>
            </a:r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显示出</a:t>
            </a:r>
            <a:r>
              <a:rPr kumimoji="1" lang="en-US" altLang="zh-CN" dirty="0" err="1">
                <a:solidFill>
                  <a:srgbClr val="FF0000"/>
                </a:solidFill>
              </a:rPr>
              <a:t>lspeed</a:t>
            </a:r>
            <a:r>
              <a:rPr kumimoji="1" lang="zh-CN" altLang="en-US" dirty="0">
                <a:solidFill>
                  <a:srgbClr val="FF0000"/>
                </a:solidFill>
              </a:rPr>
              <a:t>与</a:t>
            </a:r>
            <a:r>
              <a:rPr kumimoji="1" lang="en-US" altLang="zh-CN" dirty="0" err="1">
                <a:solidFill>
                  <a:srgbClr val="FF0000"/>
                </a:solidFill>
              </a:rPr>
              <a:t>rspeed</a:t>
            </a:r>
            <a:r>
              <a:rPr kumimoji="1" lang="zh-CN" altLang="en-US" dirty="0">
                <a:solidFill>
                  <a:srgbClr val="FF0000"/>
                </a:solidFill>
              </a:rPr>
              <a:t>关于</a:t>
            </a:r>
            <a:r>
              <a:rPr kumimoji="1" lang="en-US" altLang="zh-CN" dirty="0" err="1">
                <a:solidFill>
                  <a:srgbClr val="FF0000"/>
                </a:solidFill>
              </a:rPr>
              <a:t>pwm</a:t>
            </a:r>
            <a:r>
              <a:rPr kumimoji="1" lang="zh-CN" altLang="en-US" dirty="0">
                <a:solidFill>
                  <a:srgbClr val="FF0000"/>
                </a:solidFill>
              </a:rPr>
              <a:t>的关系图像。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注：</a:t>
            </a:r>
            <a:r>
              <a:rPr kumimoji="1" lang="en-US" altLang="zh-CN" dirty="0">
                <a:solidFill>
                  <a:srgbClr val="FF0000"/>
                </a:solidFill>
              </a:rPr>
              <a:t>threading</a:t>
            </a:r>
            <a:r>
              <a:rPr kumimoji="1" lang="zh-CN" altLang="en-US" dirty="0">
                <a:solidFill>
                  <a:srgbClr val="FF0000"/>
                </a:solidFill>
              </a:rPr>
              <a:t>没有提供停止线程的方法，关闭图像后可以使用⌃</a:t>
            </a:r>
            <a:r>
              <a:rPr kumimoji="1" lang="en-US" altLang="zh-CN" dirty="0">
                <a:solidFill>
                  <a:srgbClr val="FF0000"/>
                </a:solidFill>
              </a:rPr>
              <a:t>+z</a:t>
            </a:r>
            <a:r>
              <a:rPr kumimoji="1" lang="zh-CN" altLang="en-US" dirty="0">
                <a:solidFill>
                  <a:srgbClr val="FF0000"/>
                </a:solidFill>
              </a:rPr>
              <a:t>结束程序。</a:t>
            </a:r>
          </a:p>
        </p:txBody>
      </p:sp>
    </p:spTree>
    <p:extLst>
      <p:ext uri="{BB962C8B-B14F-4D97-AF65-F5344CB8AC3E}">
        <p14:creationId xmlns:p14="http://schemas.microsoft.com/office/powerpoint/2010/main" val="49022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06866" y="893697"/>
            <a:ext cx="8359182" cy="4556127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图像示例：</a:t>
            </a:r>
          </a:p>
          <a:p>
            <a:pPr>
              <a:defRPr/>
            </a:pPr>
            <a:r>
              <a:rPr lang="en-US" altLang="zh-CN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X</a:t>
            </a: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轴：</a:t>
            </a:r>
            <a:r>
              <a:rPr lang="en-US" altLang="zh-CN" sz="1800" dirty="0" err="1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pwm</a:t>
            </a:r>
            <a:r>
              <a:rPr lang="en-US" altLang="zh-CN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/%</a:t>
            </a: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			蓝色：左轮</a:t>
            </a:r>
          </a:p>
          <a:p>
            <a:pPr>
              <a:defRPr/>
            </a:pPr>
            <a:r>
              <a:rPr lang="en-US" altLang="zh-CN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Y</a:t>
            </a: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轴：速度</a:t>
            </a:r>
            <a:r>
              <a:rPr lang="en-US" altLang="zh-CN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/</a:t>
            </a: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（圈</a:t>
            </a:r>
            <a:r>
              <a:rPr lang="en-US" altLang="zh-CN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/</a:t>
            </a: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秒）		黄色：右轮</a:t>
            </a:r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绘制速度</a:t>
            </a:r>
            <a:r>
              <a:rPr lang="en-US" altLang="zh-CN" dirty="0"/>
              <a:t>-</a:t>
            </a:r>
            <a:r>
              <a:rPr lang="en-US" altLang="zh-CN" dirty="0" err="1"/>
              <a:t>pwm</a:t>
            </a:r>
            <a:r>
              <a:rPr lang="zh-CN" altLang="en-US" dirty="0"/>
              <a:t>图像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t="10897" r="9500" b="6838"/>
          <a:stretch/>
        </p:blipFill>
        <p:spPr>
          <a:xfrm>
            <a:off x="406866" y="1868618"/>
            <a:ext cx="7347473" cy="42169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6348" y="2292626"/>
            <a:ext cx="45719" cy="1126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6348" y="3115438"/>
            <a:ext cx="45719" cy="1126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347" y="3977117"/>
            <a:ext cx="45719" cy="1126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6347" y="4838796"/>
            <a:ext cx="45719" cy="1126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6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通过转接板，将霍尔编码器和树莓派连接，并通过定时计数方式测量转速与</a:t>
            </a:r>
            <a:r>
              <a:rPr lang="en-US" altLang="zh-CN" sz="2800" dirty="0"/>
              <a:t>PWM</a:t>
            </a:r>
            <a:r>
              <a:rPr lang="zh-CN" altLang="en-US" sz="2800" dirty="0"/>
              <a:t>占空比的关系。</a:t>
            </a:r>
            <a:endParaRPr lang="en-US" altLang="zh-CN" sz="2800" dirty="0"/>
          </a:p>
          <a:p>
            <a:pPr lvl="1"/>
            <a:r>
              <a:rPr lang="zh-CN" altLang="en-US" sz="2500" dirty="0"/>
              <a:t>先连接单侧轮子的霍尔编码器同树莓派连线，测速绘图；</a:t>
            </a:r>
            <a:endParaRPr lang="en-US" altLang="zh-CN" sz="2500" dirty="0"/>
          </a:p>
          <a:p>
            <a:pPr lvl="1"/>
            <a:r>
              <a:rPr lang="zh-CN" altLang="en-US" sz="2500" dirty="0"/>
              <a:t>再连接双侧轮子的霍尔编码器同树莓派连线，测速绘图；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972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7EF49F-084F-4425-956E-0BE9EFCF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请问本次实验为什么需要采用多线程？能否只用单线程完成？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如果发现轮子不转，如何分步排查故障？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如果发现两个轮子转速差异很大，如何分步确定原因？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C72331-9B53-4DE0-A768-95895F28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实验报告中需要回答的问题</a:t>
            </a:r>
          </a:p>
        </p:txBody>
      </p:sp>
    </p:spTree>
    <p:extLst>
      <p:ext uri="{BB962C8B-B14F-4D97-AF65-F5344CB8AC3E}">
        <p14:creationId xmlns:p14="http://schemas.microsoft.com/office/powerpoint/2010/main" val="139266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本课件由以下同学协助编写</a:t>
            </a:r>
            <a:endParaRPr lang="en-US" altLang="zh-CN" dirty="0"/>
          </a:p>
          <a:p>
            <a:pPr lvl="1"/>
            <a:r>
              <a:rPr lang="zh-CN" altLang="en-US" dirty="0"/>
              <a:t>叶诏辉（</a:t>
            </a:r>
            <a:r>
              <a:rPr lang="en-US" altLang="zh-CN" dirty="0"/>
              <a:t>16307130039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王建宸（</a:t>
            </a:r>
            <a:r>
              <a:rPr lang="en-US" altLang="zh-CN" dirty="0"/>
              <a:t>16307130029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2771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5377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了解霍尔码盘的基本原理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掌握树莓派定时计数的方法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5406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霍尔效应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205C8B1-6D93-449E-9A48-6A08FAB5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66" y="893697"/>
            <a:ext cx="5278317" cy="52486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霍尔效应是电磁效应的一种，是美国物理学家霍尔于</a:t>
            </a:r>
            <a:r>
              <a:rPr lang="en-US" altLang="zh-CN" dirty="0"/>
              <a:t>1879</a:t>
            </a:r>
            <a:r>
              <a:rPr lang="zh-CN" altLang="en-US" dirty="0"/>
              <a:t>年在研究金属的导电机制时发现的。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当电流垂直于外磁场通过半导体时，载流子发生偏转，垂直于电流和磁场的方向会产生一附加电场，从而在半导体的两端产生电势差，这一现象就是霍尔效应，这个电势差也被称为霍尔电势差。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sz="1800" dirty="0"/>
              <a:t>打个比方：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好比一条路， 本来大家是均匀的分布在路面上</a:t>
            </a: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往前移动。当有磁场时， 大家可能会被推到靠路的右边行走。故路 </a:t>
            </a: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导体</a:t>
            </a: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</a:rPr>
              <a:t>) 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的两侧，就会产生电压差。</a:t>
            </a:r>
            <a:endParaRPr lang="en-US" altLang="zh-CN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/>
              <a:t>霍尔效应产生的电子流动方向使用左手定则判断。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800" dirty="0"/>
          </a:p>
        </p:txBody>
      </p:sp>
      <p:pic>
        <p:nvPicPr>
          <p:cNvPr id="1026" name="Picture 2" descr="一文解析霍尔效应传感器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8" r="16798"/>
          <a:stretch/>
        </p:blipFill>
        <p:spPr bwMode="auto">
          <a:xfrm>
            <a:off x="5603531" y="1046000"/>
            <a:ext cx="3441077" cy="29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0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霍尔编码器电机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914401"/>
            <a:ext cx="4214191" cy="4364110"/>
          </a:xfrm>
        </p:spPr>
        <p:txBody>
          <a:bodyPr/>
          <a:lstStyle/>
          <a:p>
            <a:r>
              <a:rPr lang="zh-CN" altLang="en-US" sz="21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lang="en-US" altLang="zh-CN" sz="2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sz="2000" dirty="0"/>
              <a:t>额定电压：</a:t>
            </a:r>
            <a:r>
              <a:rPr lang="en-US" altLang="zh-CN" sz="2000" dirty="0"/>
              <a:t>DC 6V</a:t>
            </a:r>
          </a:p>
          <a:p>
            <a:pPr lvl="1"/>
            <a:r>
              <a:rPr lang="zh-CN" altLang="en-US" sz="2000" dirty="0"/>
              <a:t>工作电压：</a:t>
            </a:r>
            <a:r>
              <a:rPr lang="en-US" altLang="zh-CN" sz="2000" dirty="0"/>
              <a:t>DC 5-13V</a:t>
            </a:r>
          </a:p>
          <a:p>
            <a:pPr lvl="1"/>
            <a:r>
              <a:rPr lang="zh-CN" altLang="en-US" sz="2000" dirty="0"/>
              <a:t>工作电流：</a:t>
            </a:r>
            <a:r>
              <a:rPr lang="en-US" altLang="zh-CN" sz="2000" dirty="0"/>
              <a:t>390mA</a:t>
            </a:r>
          </a:p>
          <a:p>
            <a:pPr lvl="1"/>
            <a:r>
              <a:rPr lang="zh-CN" altLang="en-US" sz="2000" dirty="0"/>
              <a:t>传感器类型：霍尔式</a:t>
            </a:r>
          </a:p>
          <a:p>
            <a:pPr lvl="1"/>
            <a:r>
              <a:rPr lang="zh-CN" altLang="en-US" sz="2000" dirty="0"/>
              <a:t>减速比：</a:t>
            </a:r>
            <a:r>
              <a:rPr lang="en-US" altLang="zh-CN" sz="2000" dirty="0"/>
              <a:t>1:45 </a:t>
            </a:r>
            <a:r>
              <a:rPr lang="zh-CN" altLang="en-US" sz="2000" dirty="0"/>
              <a:t>（电机转</a:t>
            </a:r>
            <a:r>
              <a:rPr lang="en-US" altLang="zh-CN" sz="2000" dirty="0"/>
              <a:t>45</a:t>
            </a:r>
            <a:r>
              <a:rPr lang="zh-CN" altLang="en-US" sz="2000" dirty="0"/>
              <a:t>圈，车轮转</a:t>
            </a:r>
            <a:r>
              <a:rPr lang="en-US" altLang="zh-CN" sz="2000" dirty="0"/>
              <a:t>1</a:t>
            </a:r>
            <a:r>
              <a:rPr lang="zh-CN" altLang="en-US" sz="2000" dirty="0"/>
              <a:t>圈）</a:t>
            </a:r>
            <a:endParaRPr lang="en-US" altLang="zh-CN" sz="2000" dirty="0"/>
          </a:p>
          <a:p>
            <a:pPr lvl="1"/>
            <a:r>
              <a:rPr lang="zh-CN" altLang="en-US" sz="2000" dirty="0"/>
              <a:t>分辨率：</a:t>
            </a:r>
            <a:r>
              <a:rPr lang="en-US" altLang="zh-CN" sz="2000" dirty="0"/>
              <a:t>585</a:t>
            </a:r>
            <a:r>
              <a:rPr lang="zh-CN" altLang="en-US" sz="2000" dirty="0"/>
              <a:t>脉冲</a:t>
            </a:r>
            <a:r>
              <a:rPr lang="en-US" altLang="zh-CN" sz="2000" dirty="0"/>
              <a:t>/</a:t>
            </a:r>
            <a:r>
              <a:rPr lang="zh-CN" altLang="en-US" sz="2000" dirty="0"/>
              <a:t>车轮转</a:t>
            </a:r>
            <a:r>
              <a:rPr lang="en-US" altLang="zh-CN" sz="2000" dirty="0"/>
              <a:t>1</a:t>
            </a:r>
            <a:r>
              <a:rPr lang="zh-CN" altLang="en-US" sz="2000" dirty="0"/>
              <a:t>圈</a:t>
            </a:r>
            <a:endParaRPr lang="en-US" altLang="zh-CN" sz="2000" dirty="0"/>
          </a:p>
          <a:p>
            <a:pPr>
              <a:buNone/>
            </a:pPr>
            <a:endParaRPr lang="zh-CN" altLang="en-US" sz="135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97" y="1441174"/>
            <a:ext cx="4376848" cy="4283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5E09FE-4620-4552-86B9-C34042F2F7BB}"/>
              </a:ext>
            </a:extLst>
          </p:cNvPr>
          <p:cNvSpPr/>
          <p:nvPr/>
        </p:nvSpPr>
        <p:spPr>
          <a:xfrm>
            <a:off x="4829452" y="4749553"/>
            <a:ext cx="1251752" cy="337352"/>
          </a:xfrm>
          <a:prstGeom prst="rect">
            <a:avLst/>
          </a:prstGeom>
          <a:solidFill>
            <a:srgbClr val="FD9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4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6866" y="893698"/>
                <a:ext cx="7786157" cy="268245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endParaRPr lang="en-US" altLang="zh-CN" sz="1800" dirty="0">
                  <a:latin typeface="Microsoft YaHei UI" pitchFamily="34" charset="-122"/>
                  <a:ea typeface="Microsoft YaHei UI" pitchFamily="34" charset="-122"/>
                  <a:cs typeface="Arial Unicode MS" pitchFamily="34" charset="-122"/>
                </a:endParaRPr>
              </a:p>
              <a:p>
                <a:pPr>
                  <a:defRPr/>
                </a:pPr>
                <a:r>
                  <a:rPr lang="zh-CN" altLang="en-US" sz="1800" dirty="0"/>
                  <a:t>当电机转动时，电机后部的磁体跟随电机一起转动，根据霍尔效应，磁场变化将引起霍尔传感器电压的高低变化</a:t>
                </a:r>
                <a:endParaRPr lang="en-US" altLang="zh-CN" sz="1800" dirty="0"/>
              </a:p>
              <a:p>
                <a:pPr>
                  <a:defRPr/>
                </a:pPr>
                <a:r>
                  <a:rPr lang="zh-CN" altLang="en-US" sz="1800" dirty="0"/>
                  <a:t>该电压变化经过整形后，变成连续的高低电平变化</a:t>
                </a:r>
                <a:r>
                  <a:rPr lang="en-US" altLang="zh-CN" sz="1800" dirty="0"/>
                  <a:t>——</a:t>
                </a:r>
                <a:r>
                  <a:rPr lang="zh-CN" altLang="en-US" sz="1800" dirty="0"/>
                  <a:t>即方波信号</a:t>
                </a:r>
                <a:endParaRPr lang="en-US" altLang="zh-CN" sz="1800" dirty="0"/>
              </a:p>
              <a:p>
                <a:pPr>
                  <a:defRPr/>
                </a:pPr>
                <a:r>
                  <a:rPr lang="zh-CN" altLang="en-US" sz="1800" dirty="0"/>
                  <a:t>车轮旋转一圈，将产生</a:t>
                </a:r>
                <a:r>
                  <a:rPr lang="en-US" altLang="zh-CN" sz="1800" dirty="0"/>
                  <a:t>585</a:t>
                </a:r>
                <a:r>
                  <a:rPr lang="zh-CN" altLang="en-US" sz="1800" dirty="0"/>
                  <a:t>个高低交替的脉冲 （右图红框为一个脉冲）</a:t>
                </a:r>
                <a:endParaRPr lang="en-US" altLang="zh-CN" sz="1800" dirty="0"/>
              </a:p>
              <a:p>
                <a:pPr>
                  <a:defRPr/>
                </a:pPr>
                <a:r>
                  <a:rPr lang="zh-CN" altLang="en-US" sz="1800" b="1" dirty="0">
                    <a:solidFill>
                      <a:srgbClr val="FF0000"/>
                    </a:solidFill>
                  </a:rPr>
                  <a:t>可以用手动转一</a:t>
                </a:r>
                <a:r>
                  <a:rPr lang="zh-CN" altLang="en-US" sz="1800" b="1">
                    <a:solidFill>
                      <a:srgbClr val="FF0000"/>
                    </a:solidFill>
                  </a:rPr>
                  <a:t>圈来大致确认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脉冲数量</a:t>
                </a:r>
                <a:endParaRPr lang="en-US" altLang="zh-CN" sz="1800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zh-CN" altLang="en-US" sz="1800" dirty="0"/>
                  <a:t>通过计算时间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dirty="0"/>
                  <a:t>内监测到的上升沿数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800" dirty="0"/>
                  <a:t>，可以算出车速：</a:t>
                </a:r>
              </a:p>
              <a:p>
                <a:pPr>
                  <a:defRPr/>
                </a:pP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charset="0"/>
                          </a:rPr>
                          <m:t>𝑝𝑖</m:t>
                        </m:r>
                        <m:r>
                          <a:rPr lang="en-US" altLang="zh-CN" sz="1800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sz="18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sz="1800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sz="1800" b="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585</m:t>
                        </m:r>
                        <m:r>
                          <a:rPr lang="en-US" altLang="zh-CN" sz="1800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sz="1800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800" b="0" dirty="0"/>
                  <a:t>(</a:t>
                </a:r>
                <a:r>
                  <a:rPr lang="en-US" altLang="zh-CN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1800" b="0" dirty="0"/>
                  <a:t>为车轮直径）</a:t>
                </a:r>
                <a:endParaRPr lang="en-US" altLang="zh-CN" sz="1800" dirty="0"/>
              </a:p>
              <a:p>
                <a:pPr lvl="1">
                  <a:defRPr/>
                </a:pPr>
                <a:endParaRPr lang="en-US" altLang="zh-CN" sz="1500" dirty="0"/>
              </a:p>
            </p:txBody>
          </p:sp>
        </mc:Choice>
        <mc:Fallback>
          <p:sp>
            <p:nvSpPr>
              <p:cNvPr id="921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866" y="893698"/>
                <a:ext cx="7786157" cy="2682452"/>
              </a:xfrm>
              <a:blipFill>
                <a:blip r:embed="rId2"/>
                <a:stretch>
                  <a:fillRect r="-470" b="-4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霍尔编码器测速原理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9" y="5202303"/>
            <a:ext cx="5448300" cy="76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3CF6B1-975B-4167-B200-A46125FC7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28"/>
          <a:stretch/>
        </p:blipFill>
        <p:spPr>
          <a:xfrm>
            <a:off x="6276975" y="3712346"/>
            <a:ext cx="2867025" cy="198200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86B0AB6-BCBB-405C-8687-A68A18783DA7}"/>
              </a:ext>
            </a:extLst>
          </p:cNvPr>
          <p:cNvSpPr/>
          <p:nvPr/>
        </p:nvSpPr>
        <p:spPr>
          <a:xfrm>
            <a:off x="6900236" y="3723820"/>
            <a:ext cx="1476581" cy="466659"/>
          </a:xfrm>
          <a:prstGeom prst="wedgeRoundRectCallout">
            <a:avLst>
              <a:gd name="adj1" fmla="val -5833"/>
              <a:gd name="adj2" fmla="val 163326"/>
              <a:gd name="adj3" fmla="val 16667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霍尔传感器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ECA6BE90-E3EE-4BFE-9AAA-BE234F8B61AC}"/>
              </a:ext>
            </a:extLst>
          </p:cNvPr>
          <p:cNvSpPr/>
          <p:nvPr/>
        </p:nvSpPr>
        <p:spPr>
          <a:xfrm>
            <a:off x="5787738" y="4182078"/>
            <a:ext cx="1065320" cy="466659"/>
          </a:xfrm>
          <a:prstGeom prst="wedgeRoundRectCallout">
            <a:avLst>
              <a:gd name="adj1" fmla="val 36667"/>
              <a:gd name="adj2" fmla="val 108157"/>
              <a:gd name="adj3" fmla="val 16667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磁体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A7FD62-39F9-43D4-BBF4-DC3358E95D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667099" y="3957149"/>
            <a:ext cx="3057525" cy="8858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D55677-C148-44D5-BA1C-DBCA9254A323}"/>
              </a:ext>
            </a:extLst>
          </p:cNvPr>
          <p:cNvSpPr txBox="1"/>
          <p:nvPr/>
        </p:nvSpPr>
        <p:spPr>
          <a:xfrm>
            <a:off x="406867" y="4057710"/>
            <a:ext cx="96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霍尔编码器信号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115AA6-765A-4960-967B-45D34C6E9EC0}"/>
              </a:ext>
            </a:extLst>
          </p:cNvPr>
          <p:cNvSpPr txBox="1"/>
          <p:nvPr/>
        </p:nvSpPr>
        <p:spPr>
          <a:xfrm>
            <a:off x="406867" y="5060083"/>
            <a:ext cx="96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整形后</a:t>
            </a:r>
            <a:endParaRPr lang="en-US" altLang="zh-CN" sz="1400" dirty="0"/>
          </a:p>
          <a:p>
            <a:r>
              <a:rPr lang="zh-CN" altLang="en-US" sz="1400" dirty="0"/>
              <a:t>信号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77AB905-4266-47A5-9B33-C057FC058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438" y="2569467"/>
            <a:ext cx="1400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7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B95F28F9-76C8-4B19-81AB-2ACB4A62A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8" t="31308" r="22088" b="18171"/>
          <a:stretch/>
        </p:blipFill>
        <p:spPr>
          <a:xfrm>
            <a:off x="6388824" y="993612"/>
            <a:ext cx="2240270" cy="2213502"/>
          </a:xfrm>
          <a:prstGeom prst="rect">
            <a:avLst/>
          </a:prstGeom>
        </p:spPr>
      </p:pic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06866" y="1176471"/>
            <a:ext cx="8222228" cy="4865781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引脚介绍</a:t>
            </a:r>
            <a:endParaRPr lang="en-US" altLang="zh-CN" sz="20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和编码器相关的引脚如右图红框所示</a:t>
            </a:r>
            <a:endParaRPr lang="en-US" altLang="zh-CN" sz="16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其中</a:t>
            </a:r>
            <a:r>
              <a:rPr lang="en-US" altLang="zh-CN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B1A</a:t>
            </a: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B1B</a:t>
            </a: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是一个电机的两相输出，</a:t>
            </a:r>
            <a:r>
              <a:rPr lang="en-US" altLang="zh-CN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B2A</a:t>
            </a: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B2B</a:t>
            </a: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是</a:t>
            </a:r>
            <a:endParaRPr lang="en-US" altLang="zh-CN" sz="16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344487" lvl="1" indent="0">
              <a:buNone/>
              <a:defRPr/>
            </a:pP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    另一个电机的两相输出，每组中任选一个就可以获取转速。</a:t>
            </a:r>
            <a:endParaRPr lang="en-US" altLang="zh-CN" sz="16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258365" lvl="1" indent="0">
              <a:buNone/>
              <a:defRPr/>
            </a:pPr>
            <a:endParaRPr lang="en-US" altLang="zh-CN" sz="16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258365" lvl="1" indent="0">
              <a:buNone/>
              <a:defRPr/>
            </a:pPr>
            <a:endParaRPr lang="en-US" altLang="zh-CN" sz="16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503634" lvl="2" indent="0">
              <a:buNone/>
              <a:defRPr/>
            </a:pPr>
            <a:endParaRPr lang="en-US" altLang="zh-CN" sz="20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503634" lvl="2" indent="0">
              <a:buNone/>
              <a:defRPr/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503634" lvl="2" indent="0">
              <a:buNone/>
              <a:defRPr/>
            </a:pPr>
            <a:endParaRPr lang="en-US" altLang="zh-CN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503634" lvl="2" indent="0">
              <a:buNone/>
              <a:defRPr/>
            </a:pPr>
            <a:endParaRPr lang="en-US" altLang="zh-CN" sz="20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marL="503634" lvl="2" indent="0">
              <a:buNone/>
              <a:defRPr/>
            </a:pPr>
            <a:endParaRPr lang="en-US" altLang="zh-CN" sz="20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操作步骤</a:t>
            </a:r>
            <a:endParaRPr lang="en-US" altLang="zh-CN" sz="20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连接时，先利用下发的白色排线，将电机和电机驱动板连接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连接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B2A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、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B1A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引脚和树莓派</a:t>
            </a:r>
            <a:r>
              <a:rPr lang="en-US" altLang="zh-CN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GPIO6</a:t>
            </a: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、</a:t>
            </a:r>
            <a:r>
              <a:rPr lang="en-US" altLang="zh-CN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GPIO12</a:t>
            </a:r>
            <a:r>
              <a:rPr lang="zh-CN" altLang="en-US" sz="16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引脚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lvl="1">
              <a:defRPr/>
            </a:pPr>
            <a:endParaRPr lang="en-US" altLang="zh-CN" sz="15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树莓派与霍尔编码器连接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1DE32B-0D1B-4236-A423-4EBE0ADB125D}"/>
              </a:ext>
            </a:extLst>
          </p:cNvPr>
          <p:cNvSpPr txBox="1"/>
          <p:nvPr/>
        </p:nvSpPr>
        <p:spPr>
          <a:xfrm>
            <a:off x="6535331" y="4685384"/>
            <a:ext cx="6569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霍尔编码器输出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27909C-DE58-4D5B-BCC0-349FB4E031A7}"/>
              </a:ext>
            </a:extLst>
          </p:cNvPr>
          <p:cNvSpPr txBox="1"/>
          <p:nvPr/>
        </p:nvSpPr>
        <p:spPr>
          <a:xfrm>
            <a:off x="7582698" y="4564924"/>
            <a:ext cx="48761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电机驱动板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DCFD39-43EF-416D-8DA0-F4E0D736A7A0}"/>
              </a:ext>
            </a:extLst>
          </p:cNvPr>
          <p:cNvSpPr txBox="1"/>
          <p:nvPr/>
        </p:nvSpPr>
        <p:spPr>
          <a:xfrm>
            <a:off x="8383951" y="4823883"/>
            <a:ext cx="48761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树莓派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205AFB6E-E609-44E0-B57E-3F453080C2BF}"/>
              </a:ext>
            </a:extLst>
          </p:cNvPr>
          <p:cNvSpPr/>
          <p:nvPr/>
        </p:nvSpPr>
        <p:spPr>
          <a:xfrm>
            <a:off x="7232933" y="5183478"/>
            <a:ext cx="310619" cy="240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B1B5CB8-838A-4DD2-92FD-52C9B1A89CED}"/>
              </a:ext>
            </a:extLst>
          </p:cNvPr>
          <p:cNvSpPr/>
          <p:nvPr/>
        </p:nvSpPr>
        <p:spPr>
          <a:xfrm>
            <a:off x="8071823" y="5183477"/>
            <a:ext cx="310619" cy="240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6CCA24-5798-4114-8117-2D250A4A3016}"/>
              </a:ext>
            </a:extLst>
          </p:cNvPr>
          <p:cNvSpPr txBox="1"/>
          <p:nvPr/>
        </p:nvSpPr>
        <p:spPr>
          <a:xfrm>
            <a:off x="6304445" y="3363968"/>
            <a:ext cx="244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从左至右为：</a:t>
            </a:r>
            <a:r>
              <a:rPr lang="en-US" altLang="zh-CN" dirty="0"/>
              <a:t>B2B</a:t>
            </a:r>
            <a:r>
              <a:rPr lang="zh-CN" altLang="en-US" dirty="0"/>
              <a:t>，</a:t>
            </a:r>
            <a:r>
              <a:rPr lang="en-US" altLang="zh-CN" dirty="0"/>
              <a:t>B2A</a:t>
            </a:r>
            <a:r>
              <a:rPr lang="zh-CN" altLang="en-US" dirty="0"/>
              <a:t>，</a:t>
            </a:r>
            <a:r>
              <a:rPr lang="en-US" altLang="zh-CN" dirty="0"/>
              <a:t>B1B</a:t>
            </a:r>
            <a:r>
              <a:rPr lang="zh-CN" altLang="en-US" dirty="0"/>
              <a:t>，</a:t>
            </a:r>
            <a:r>
              <a:rPr lang="en-US" altLang="zh-CN" dirty="0"/>
              <a:t>B1A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C7A193-F286-4FBC-97C2-88AA6B813A96}"/>
              </a:ext>
            </a:extLst>
          </p:cNvPr>
          <p:cNvSpPr/>
          <p:nvPr/>
        </p:nvSpPr>
        <p:spPr>
          <a:xfrm>
            <a:off x="6525087" y="2769833"/>
            <a:ext cx="603682" cy="437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6CB5B1-1336-4E22-85A7-CF05DE9AA905}"/>
              </a:ext>
            </a:extLst>
          </p:cNvPr>
          <p:cNvSpPr txBox="1"/>
          <p:nvPr/>
        </p:nvSpPr>
        <p:spPr>
          <a:xfrm>
            <a:off x="951317" y="2532503"/>
            <a:ext cx="4808677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注意！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B2A</a:t>
            </a:r>
            <a:r>
              <a:rPr lang="zh-CN" altLang="en-US" dirty="0"/>
              <a:t>、</a:t>
            </a:r>
            <a:r>
              <a:rPr lang="en-US" altLang="zh-CN" dirty="0"/>
              <a:t>B2B</a:t>
            </a:r>
            <a:r>
              <a:rPr lang="zh-CN" altLang="en-US" dirty="0"/>
              <a:t>则对应被</a:t>
            </a:r>
            <a:r>
              <a:rPr lang="en-US" altLang="zh-CN" dirty="0"/>
              <a:t>ENA</a:t>
            </a:r>
            <a:r>
              <a:rPr lang="zh-CN" altLang="en-US" dirty="0"/>
              <a:t>、</a:t>
            </a:r>
            <a:r>
              <a:rPr lang="en-US" altLang="zh-CN" dirty="0"/>
              <a:t>IN1</a:t>
            </a:r>
            <a:r>
              <a:rPr lang="zh-CN" altLang="en-US" dirty="0"/>
              <a:t>、</a:t>
            </a:r>
            <a:r>
              <a:rPr lang="en-US" altLang="zh-CN" dirty="0"/>
              <a:t>IN2</a:t>
            </a:r>
            <a:r>
              <a:rPr lang="zh-CN" altLang="en-US" dirty="0"/>
              <a:t>三个管脚控制的电机；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B1A</a:t>
            </a:r>
            <a:r>
              <a:rPr lang="zh-CN" altLang="en-US" dirty="0"/>
              <a:t>、</a:t>
            </a:r>
            <a:r>
              <a:rPr lang="en-US" altLang="zh-CN" dirty="0"/>
              <a:t>B1B</a:t>
            </a:r>
            <a:r>
              <a:rPr lang="zh-CN" altLang="en-US" dirty="0"/>
              <a:t>是对应</a:t>
            </a:r>
            <a:r>
              <a:rPr lang="en-US" altLang="zh-CN" dirty="0"/>
              <a:t>ENB</a:t>
            </a:r>
            <a:r>
              <a:rPr lang="zh-CN" altLang="en-US" dirty="0"/>
              <a:t>、</a:t>
            </a:r>
            <a:r>
              <a:rPr lang="en-US" altLang="zh-CN" dirty="0"/>
              <a:t>IN3</a:t>
            </a:r>
            <a:r>
              <a:rPr lang="zh-CN" altLang="en-US" dirty="0"/>
              <a:t>、</a:t>
            </a:r>
            <a:r>
              <a:rPr lang="en-US" altLang="zh-CN" dirty="0"/>
              <a:t>IN4</a:t>
            </a:r>
            <a:r>
              <a:rPr lang="zh-CN" altLang="en-US" dirty="0"/>
              <a:t>三个管脚控制的电机速度数据的输出口；</a:t>
            </a:r>
            <a:endParaRPr lang="en-US" altLang="zh-CN" dirty="0"/>
          </a:p>
          <a:p>
            <a:r>
              <a:rPr lang="zh-CN" altLang="en-US" dirty="0"/>
              <a:t>明确对应关系，才能自由调节代码和硬件接线的对应关系。</a:t>
            </a:r>
          </a:p>
        </p:txBody>
      </p:sp>
    </p:spTree>
    <p:extLst>
      <p:ext uri="{BB962C8B-B14F-4D97-AF65-F5344CB8AC3E}">
        <p14:creationId xmlns:p14="http://schemas.microsoft.com/office/powerpoint/2010/main" val="19094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06867" y="893697"/>
            <a:ext cx="6298734" cy="1215519"/>
          </a:xfrm>
        </p:spPr>
        <p:txBody>
          <a:bodyPr/>
          <a:lstStyle/>
          <a:p>
            <a:pPr>
              <a:defRPr/>
            </a:pPr>
            <a:r>
              <a:rPr lang="zh-CN" altLang="en-US" sz="2100" dirty="0"/>
              <a:t>本实验需要霍尔编码器测电机速度，因此需要能够控制电机。</a:t>
            </a:r>
          </a:p>
          <a:p>
            <a:pPr>
              <a:defRPr/>
            </a:pPr>
            <a:r>
              <a:rPr lang="zh-CN" altLang="en-US" sz="2100" dirty="0"/>
              <a:t>电机驱动板的连接与第</a:t>
            </a:r>
            <a:r>
              <a:rPr lang="en-US" altLang="zh-CN" sz="2100" dirty="0"/>
              <a:t>9</a:t>
            </a:r>
            <a:r>
              <a:rPr lang="zh-CN" altLang="en-US" sz="2100" dirty="0"/>
              <a:t>节相同。</a:t>
            </a:r>
            <a:endParaRPr lang="en-US" altLang="zh-CN" sz="2100" dirty="0"/>
          </a:p>
          <a:p>
            <a:pPr>
              <a:defRPr/>
            </a:pPr>
            <a:r>
              <a:rPr lang="en-US" altLang="zh-CN" sz="2100" dirty="0"/>
              <a:t>GPIO</a:t>
            </a:r>
            <a:r>
              <a:rPr lang="zh-CN" altLang="en-US" sz="2100" dirty="0"/>
              <a:t>连接效果如图，</a:t>
            </a:r>
            <a:r>
              <a:rPr lang="en-US" altLang="zh-CN" sz="2100" dirty="0"/>
              <a:t>B2A</a:t>
            </a:r>
            <a:r>
              <a:rPr lang="zh-CN" altLang="en-US" sz="2100" dirty="0"/>
              <a:t>测</a:t>
            </a:r>
            <a:r>
              <a:rPr lang="en-US" altLang="zh-CN" sz="2100" dirty="0"/>
              <a:t>A</a:t>
            </a:r>
            <a:r>
              <a:rPr lang="zh-CN" altLang="en-US" sz="2100" dirty="0"/>
              <a:t>电机的速度，</a:t>
            </a:r>
            <a:r>
              <a:rPr lang="en-US" altLang="zh-CN" sz="2100" dirty="0"/>
              <a:t>B1A</a:t>
            </a:r>
            <a:r>
              <a:rPr lang="zh-CN" altLang="en-US" sz="2100" dirty="0"/>
              <a:t>测</a:t>
            </a:r>
            <a:r>
              <a:rPr lang="en-US" altLang="zh-CN" sz="2100" dirty="0"/>
              <a:t>B</a:t>
            </a:r>
            <a:r>
              <a:rPr lang="zh-CN" altLang="en-US" sz="2100" dirty="0"/>
              <a:t>电机的速度</a:t>
            </a:r>
            <a:endParaRPr lang="en-US" altLang="zh-CN" sz="21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电机连接（一种参考接法）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18560" y="733616"/>
            <a:ext cx="1620260" cy="1286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4E6A144-8140-41BB-B332-7FA9D94C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66" y="733616"/>
            <a:ext cx="588488" cy="492578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F75D8431-AB07-4F30-AB28-A54048D8C15B}"/>
              </a:ext>
            </a:extLst>
          </p:cNvPr>
          <p:cNvGrpSpPr/>
          <p:nvPr/>
        </p:nvGrpSpPr>
        <p:grpSpPr>
          <a:xfrm>
            <a:off x="4861102" y="4432463"/>
            <a:ext cx="1192381" cy="1166483"/>
            <a:chOff x="964879" y="1961202"/>
            <a:chExt cx="1126791" cy="110749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E02D206-CDC9-4A97-AC01-FCC3DC916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082" y="1961202"/>
              <a:ext cx="382588" cy="110749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0D4D56-1CC5-4B5D-974C-E6A33E810ED5}"/>
                </a:ext>
              </a:extLst>
            </p:cNvPr>
            <p:cNvSpPr txBox="1"/>
            <p:nvPr/>
          </p:nvSpPr>
          <p:spPr>
            <a:xfrm>
              <a:off x="964880" y="1961202"/>
              <a:ext cx="746747" cy="64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ENA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D75F44E-B839-4289-A886-D4EF18C7F2D5}"/>
                </a:ext>
              </a:extLst>
            </p:cNvPr>
            <p:cNvSpPr txBox="1"/>
            <p:nvPr/>
          </p:nvSpPr>
          <p:spPr>
            <a:xfrm>
              <a:off x="964879" y="233028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B60F21-E27E-41FC-B217-1210AD269A3C}"/>
                </a:ext>
              </a:extLst>
            </p:cNvPr>
            <p:cNvSpPr txBox="1"/>
            <p:nvPr/>
          </p:nvSpPr>
          <p:spPr>
            <a:xfrm>
              <a:off x="964879" y="269043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IN1</a:t>
              </a:r>
              <a:endParaRPr lang="zh-CN" altLang="en-US" dirty="0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C636E70-4E88-4A5D-9D7F-26C1CEFAD05B}"/>
              </a:ext>
            </a:extLst>
          </p:cNvPr>
          <p:cNvCxnSpPr>
            <a:cxnSpLocks/>
          </p:cNvCxnSpPr>
          <p:nvPr/>
        </p:nvCxnSpPr>
        <p:spPr>
          <a:xfrm>
            <a:off x="5843895" y="4619770"/>
            <a:ext cx="1045206" cy="139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AFA9D95-DB68-46E9-82F1-E03A33D4CD28}"/>
              </a:ext>
            </a:extLst>
          </p:cNvPr>
          <p:cNvCxnSpPr>
            <a:cxnSpLocks/>
          </p:cNvCxnSpPr>
          <p:nvPr/>
        </p:nvCxnSpPr>
        <p:spPr>
          <a:xfrm>
            <a:off x="5832574" y="5002614"/>
            <a:ext cx="1056527" cy="130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61075EB-AE8D-4C39-8387-58B0AFFD0A3B}"/>
              </a:ext>
            </a:extLst>
          </p:cNvPr>
          <p:cNvCxnSpPr>
            <a:cxnSpLocks/>
          </p:cNvCxnSpPr>
          <p:nvPr/>
        </p:nvCxnSpPr>
        <p:spPr>
          <a:xfrm flipV="1">
            <a:off x="5832574" y="5256671"/>
            <a:ext cx="1056527" cy="1383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cxnSpLocks/>
          </p:cNvCxnSpPr>
          <p:nvPr/>
        </p:nvCxnSpPr>
        <p:spPr>
          <a:xfrm>
            <a:off x="6344234" y="4279697"/>
            <a:ext cx="496240" cy="220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cxnSpLocks/>
          </p:cNvCxnSpPr>
          <p:nvPr/>
        </p:nvCxnSpPr>
        <p:spPr>
          <a:xfrm flipV="1">
            <a:off x="7131225" y="4464363"/>
            <a:ext cx="623120" cy="3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0056C4-93B4-4960-BD97-699D03F5ED96}"/>
              </a:ext>
            </a:extLst>
          </p:cNvPr>
          <p:cNvGrpSpPr/>
          <p:nvPr/>
        </p:nvGrpSpPr>
        <p:grpSpPr>
          <a:xfrm>
            <a:off x="8175150" y="4682686"/>
            <a:ext cx="1363172" cy="1166483"/>
            <a:chOff x="1122607" y="3662836"/>
            <a:chExt cx="1363172" cy="1166483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8FEC1EF-33DE-483A-AAC1-2AAEAED30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2607" y="3662836"/>
              <a:ext cx="398515" cy="1166483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704A66C-D571-46F2-9361-A786C5296C0E}"/>
                </a:ext>
              </a:extLst>
            </p:cNvPr>
            <p:cNvSpPr txBox="1"/>
            <p:nvPr/>
          </p:nvSpPr>
          <p:spPr>
            <a:xfrm>
              <a:off x="1523735" y="3662836"/>
              <a:ext cx="96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ENB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9270E55-6A5E-4BE5-A880-E7440DF4F8FF}"/>
                </a:ext>
              </a:extLst>
            </p:cNvPr>
            <p:cNvSpPr txBox="1"/>
            <p:nvPr/>
          </p:nvSpPr>
          <p:spPr>
            <a:xfrm>
              <a:off x="1523735" y="4051575"/>
              <a:ext cx="663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IN4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8AA4895-4C0A-4FAF-A56C-2A81B7679763}"/>
                </a:ext>
              </a:extLst>
            </p:cNvPr>
            <p:cNvSpPr txBox="1"/>
            <p:nvPr/>
          </p:nvSpPr>
          <p:spPr>
            <a:xfrm>
              <a:off x="1523735" y="4430909"/>
              <a:ext cx="84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IN3</a:t>
              </a:r>
              <a:endParaRPr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18ADB1D-4063-49D4-BB0C-79EC08AB4FAB}"/>
              </a:ext>
            </a:extLst>
          </p:cNvPr>
          <p:cNvGrpSpPr/>
          <p:nvPr/>
        </p:nvGrpSpPr>
        <p:grpSpPr>
          <a:xfrm rot="10800000">
            <a:off x="7126861" y="4884781"/>
            <a:ext cx="1265890" cy="768073"/>
            <a:chOff x="3373031" y="4831374"/>
            <a:chExt cx="1265890" cy="768073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BEF0D7-E8F1-4090-AC09-A30A001AE3A9}"/>
                </a:ext>
              </a:extLst>
            </p:cNvPr>
            <p:cNvCxnSpPr/>
            <p:nvPr/>
          </p:nvCxnSpPr>
          <p:spPr>
            <a:xfrm rot="10800000" flipH="1" flipV="1">
              <a:off x="3373031" y="4831374"/>
              <a:ext cx="1265890" cy="13460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A2EEB42-8B7E-4CC4-BDB8-58FBBE805BDB}"/>
                </a:ext>
              </a:extLst>
            </p:cNvPr>
            <p:cNvCxnSpPr/>
            <p:nvPr/>
          </p:nvCxnSpPr>
          <p:spPr>
            <a:xfrm rot="10800000" flipH="1" flipV="1">
              <a:off x="3373031" y="5218300"/>
              <a:ext cx="1265890" cy="431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67F9E49-4C6E-4586-8001-996D52C4B6C3}"/>
                </a:ext>
              </a:extLst>
            </p:cNvPr>
            <p:cNvCxnSpPr/>
            <p:nvPr/>
          </p:nvCxnSpPr>
          <p:spPr>
            <a:xfrm rot="10800000" flipH="1">
              <a:off x="3373031" y="5463581"/>
              <a:ext cx="1265889" cy="1358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A4156A3-66A0-4CFB-983C-605D0C6DF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8" t="31308" r="22088" b="18171"/>
          <a:stretch/>
        </p:blipFill>
        <p:spPr>
          <a:xfrm>
            <a:off x="792039" y="2901377"/>
            <a:ext cx="3464520" cy="3423124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C927066-75D5-45DD-A85E-FB5AF2D1CEC6}"/>
              </a:ext>
            </a:extLst>
          </p:cNvPr>
          <p:cNvSpPr/>
          <p:nvPr/>
        </p:nvSpPr>
        <p:spPr>
          <a:xfrm>
            <a:off x="1114680" y="5551504"/>
            <a:ext cx="814926" cy="281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0C4029-102F-4CBA-85AC-1476961E8C98}"/>
              </a:ext>
            </a:extLst>
          </p:cNvPr>
          <p:cNvSpPr txBox="1"/>
          <p:nvPr/>
        </p:nvSpPr>
        <p:spPr>
          <a:xfrm>
            <a:off x="5742866" y="3957397"/>
            <a:ext cx="68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B2A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77A544-E697-4EB3-8DAC-F19E1683B70B}"/>
              </a:ext>
            </a:extLst>
          </p:cNvPr>
          <p:cNvSpPr txBox="1"/>
          <p:nvPr/>
        </p:nvSpPr>
        <p:spPr>
          <a:xfrm>
            <a:off x="7740182" y="4212307"/>
            <a:ext cx="7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B1A</a:t>
            </a:r>
            <a:endParaRPr kumimoji="1"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70A3FC0-CE6E-4BB4-B5B0-FEBEC95C3AA1}"/>
              </a:ext>
            </a:extLst>
          </p:cNvPr>
          <p:cNvSpPr/>
          <p:nvPr/>
        </p:nvSpPr>
        <p:spPr>
          <a:xfrm>
            <a:off x="7654089" y="4212306"/>
            <a:ext cx="1476596" cy="17362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7444BB6-5C1C-4C1A-ADD0-4E35BCE0F389}"/>
              </a:ext>
            </a:extLst>
          </p:cNvPr>
          <p:cNvSpPr/>
          <p:nvPr/>
        </p:nvSpPr>
        <p:spPr>
          <a:xfrm>
            <a:off x="4858490" y="3909980"/>
            <a:ext cx="1622915" cy="2038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电机连接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17562" y="4180838"/>
            <a:ext cx="6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B2A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656698" y="4514550"/>
            <a:ext cx="7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B1A</a:t>
            </a:r>
            <a:endParaRPr kumimoji="1" lang="zh-CN" altLang="en-US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4E6A144-8140-41BB-B332-7FA9D94C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14" y="969592"/>
            <a:ext cx="588488" cy="492578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F75D8431-AB07-4F30-AB28-A54048D8C15B}"/>
              </a:ext>
            </a:extLst>
          </p:cNvPr>
          <p:cNvGrpSpPr/>
          <p:nvPr/>
        </p:nvGrpSpPr>
        <p:grpSpPr>
          <a:xfrm>
            <a:off x="4752950" y="4668439"/>
            <a:ext cx="1192381" cy="1166483"/>
            <a:chOff x="964879" y="1961202"/>
            <a:chExt cx="1126791" cy="110749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E02D206-CDC9-4A97-AC01-FCC3DC916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082" y="1961202"/>
              <a:ext cx="382588" cy="110749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0D4D56-1CC5-4B5D-974C-E6A33E810ED5}"/>
                </a:ext>
              </a:extLst>
            </p:cNvPr>
            <p:cNvSpPr txBox="1"/>
            <p:nvPr/>
          </p:nvSpPr>
          <p:spPr>
            <a:xfrm>
              <a:off x="964880" y="1961202"/>
              <a:ext cx="746747" cy="64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ENA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D75F44E-B839-4289-A886-D4EF18C7F2D5}"/>
                </a:ext>
              </a:extLst>
            </p:cNvPr>
            <p:cNvSpPr txBox="1"/>
            <p:nvPr/>
          </p:nvSpPr>
          <p:spPr>
            <a:xfrm>
              <a:off x="964879" y="233028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B60F21-E27E-41FC-B217-1210AD269A3C}"/>
                </a:ext>
              </a:extLst>
            </p:cNvPr>
            <p:cNvSpPr txBox="1"/>
            <p:nvPr/>
          </p:nvSpPr>
          <p:spPr>
            <a:xfrm>
              <a:off x="964879" y="269043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IN1</a:t>
              </a:r>
              <a:endParaRPr lang="zh-CN" altLang="en-US" dirty="0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C636E70-4E88-4A5D-9D7F-26C1CEFAD05B}"/>
              </a:ext>
            </a:extLst>
          </p:cNvPr>
          <p:cNvCxnSpPr>
            <a:cxnSpLocks/>
          </p:cNvCxnSpPr>
          <p:nvPr/>
        </p:nvCxnSpPr>
        <p:spPr>
          <a:xfrm>
            <a:off x="5735743" y="4855746"/>
            <a:ext cx="1045206" cy="139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AFA9D95-DB68-46E9-82F1-E03A33D4CD28}"/>
              </a:ext>
            </a:extLst>
          </p:cNvPr>
          <p:cNvCxnSpPr>
            <a:cxnSpLocks/>
          </p:cNvCxnSpPr>
          <p:nvPr/>
        </p:nvCxnSpPr>
        <p:spPr>
          <a:xfrm>
            <a:off x="5724422" y="5238590"/>
            <a:ext cx="1056527" cy="130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61075EB-AE8D-4C39-8387-58B0AFFD0A3B}"/>
              </a:ext>
            </a:extLst>
          </p:cNvPr>
          <p:cNvCxnSpPr>
            <a:cxnSpLocks/>
          </p:cNvCxnSpPr>
          <p:nvPr/>
        </p:nvCxnSpPr>
        <p:spPr>
          <a:xfrm flipV="1">
            <a:off x="5724422" y="5492647"/>
            <a:ext cx="1056527" cy="1383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cxnSpLocks/>
          </p:cNvCxnSpPr>
          <p:nvPr/>
        </p:nvCxnSpPr>
        <p:spPr>
          <a:xfrm>
            <a:off x="6236082" y="4515673"/>
            <a:ext cx="496240" cy="220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cxnSpLocks/>
          </p:cNvCxnSpPr>
          <p:nvPr/>
        </p:nvCxnSpPr>
        <p:spPr>
          <a:xfrm flipV="1">
            <a:off x="7023073" y="4700339"/>
            <a:ext cx="623120" cy="3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0056C4-93B4-4960-BD97-699D03F5ED96}"/>
              </a:ext>
            </a:extLst>
          </p:cNvPr>
          <p:cNvGrpSpPr/>
          <p:nvPr/>
        </p:nvGrpSpPr>
        <p:grpSpPr>
          <a:xfrm>
            <a:off x="8066998" y="4918662"/>
            <a:ext cx="1363172" cy="1166483"/>
            <a:chOff x="1122607" y="3662836"/>
            <a:chExt cx="1363172" cy="1166483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8FEC1EF-33DE-483A-AAC1-2AAEAED30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2607" y="3662836"/>
              <a:ext cx="398515" cy="1166483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704A66C-D571-46F2-9361-A786C5296C0E}"/>
                </a:ext>
              </a:extLst>
            </p:cNvPr>
            <p:cNvSpPr txBox="1"/>
            <p:nvPr/>
          </p:nvSpPr>
          <p:spPr>
            <a:xfrm>
              <a:off x="1523735" y="3662836"/>
              <a:ext cx="96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ENB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9270E55-6A5E-4BE5-A880-E7440DF4F8FF}"/>
                </a:ext>
              </a:extLst>
            </p:cNvPr>
            <p:cNvSpPr txBox="1"/>
            <p:nvPr/>
          </p:nvSpPr>
          <p:spPr>
            <a:xfrm>
              <a:off x="1523735" y="4051575"/>
              <a:ext cx="663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IN4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8AA4895-4C0A-4FAF-A56C-2A81B7679763}"/>
                </a:ext>
              </a:extLst>
            </p:cNvPr>
            <p:cNvSpPr txBox="1"/>
            <p:nvPr/>
          </p:nvSpPr>
          <p:spPr>
            <a:xfrm>
              <a:off x="1523735" y="4430909"/>
              <a:ext cx="84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IN3</a:t>
              </a:r>
              <a:endParaRPr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18ADB1D-4063-49D4-BB0C-79EC08AB4FAB}"/>
              </a:ext>
            </a:extLst>
          </p:cNvPr>
          <p:cNvGrpSpPr/>
          <p:nvPr/>
        </p:nvGrpSpPr>
        <p:grpSpPr>
          <a:xfrm rot="10800000">
            <a:off x="7018709" y="5120757"/>
            <a:ext cx="1265890" cy="768073"/>
            <a:chOff x="3373031" y="4831374"/>
            <a:chExt cx="1265890" cy="768073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BEF0D7-E8F1-4090-AC09-A30A001AE3A9}"/>
                </a:ext>
              </a:extLst>
            </p:cNvPr>
            <p:cNvCxnSpPr/>
            <p:nvPr/>
          </p:nvCxnSpPr>
          <p:spPr>
            <a:xfrm rot="10800000" flipH="1" flipV="1">
              <a:off x="3373031" y="4831374"/>
              <a:ext cx="1265890" cy="13460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A2EEB42-8B7E-4CC4-BDB8-58FBBE805BDB}"/>
                </a:ext>
              </a:extLst>
            </p:cNvPr>
            <p:cNvCxnSpPr/>
            <p:nvPr/>
          </p:nvCxnSpPr>
          <p:spPr>
            <a:xfrm rot="10800000" flipH="1" flipV="1">
              <a:off x="3373031" y="5218300"/>
              <a:ext cx="1265890" cy="431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67F9E49-4C6E-4586-8001-996D52C4B6C3}"/>
                </a:ext>
              </a:extLst>
            </p:cNvPr>
            <p:cNvCxnSpPr/>
            <p:nvPr/>
          </p:nvCxnSpPr>
          <p:spPr>
            <a:xfrm rot="10800000" flipH="1">
              <a:off x="3373031" y="5463581"/>
              <a:ext cx="1265889" cy="1358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7789750-9BC1-4D81-B02A-FE8A3322A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0" y="923721"/>
            <a:ext cx="5174137" cy="30812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2DCE24-4138-4C9D-977A-23D496E6C634}"/>
              </a:ext>
            </a:extLst>
          </p:cNvPr>
          <p:cNvSpPr txBox="1"/>
          <p:nvPr/>
        </p:nvSpPr>
        <p:spPr>
          <a:xfrm>
            <a:off x="766916" y="4955458"/>
            <a:ext cx="30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电机与</a:t>
            </a:r>
            <a:r>
              <a:rPr lang="en-US" altLang="zh-CN" dirty="0"/>
              <a:t>B</a:t>
            </a:r>
            <a:r>
              <a:rPr lang="zh-CN" altLang="en-US" dirty="0"/>
              <a:t>电机到底连接哪个轮子根据需求自行决定！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D5502FB-4297-4609-99D2-3FA81DCB3894}"/>
              </a:ext>
            </a:extLst>
          </p:cNvPr>
          <p:cNvSpPr/>
          <p:nvPr/>
        </p:nvSpPr>
        <p:spPr>
          <a:xfrm>
            <a:off x="4760729" y="4101490"/>
            <a:ext cx="1622915" cy="2038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5AF4533-B053-4F78-8E57-6FB5CBE4F04A}"/>
              </a:ext>
            </a:extLst>
          </p:cNvPr>
          <p:cNvSpPr/>
          <p:nvPr/>
        </p:nvSpPr>
        <p:spPr>
          <a:xfrm>
            <a:off x="7454797" y="4232413"/>
            <a:ext cx="1622915" cy="2038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06866" y="893697"/>
            <a:ext cx="8359182" cy="4556127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设置各</a:t>
            </a:r>
            <a:r>
              <a:rPr lang="en-US" altLang="zh-CN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GPIO</a:t>
            </a:r>
            <a:r>
              <a:rPr lang="zh-CN" altLang="en-US" sz="1800" dirty="0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与</a:t>
            </a:r>
            <a:r>
              <a:rPr lang="en-US" altLang="zh-CN" sz="1800" dirty="0" err="1">
                <a:latin typeface="Microsoft YaHei UI" pitchFamily="34" charset="-122"/>
                <a:ea typeface="Microsoft YaHei UI" pitchFamily="34" charset="-122"/>
                <a:cs typeface="Arial Unicode MS" pitchFamily="34" charset="-122"/>
              </a:rPr>
              <a:t>pwm</a:t>
            </a:r>
            <a:endParaRPr lang="zh-CN" altLang="en-US" sz="1800" dirty="0">
              <a:latin typeface="Microsoft YaHei UI" pitchFamily="34" charset="-122"/>
              <a:ea typeface="Microsoft YaHei UI" pitchFamily="34" charset="-122"/>
              <a:cs typeface="Arial Unicode MS" pitchFamily="34" charset="-122"/>
            </a:endParaRPr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接口定义与初始化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0" y="1221167"/>
            <a:ext cx="6527800" cy="3543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7244" y="4799385"/>
            <a:ext cx="667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导入用于计时、多线程与绘图的库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定义并初始化</a:t>
            </a:r>
            <a:r>
              <a:rPr kumimoji="1" lang="en-US" altLang="zh-CN" dirty="0">
                <a:solidFill>
                  <a:srgbClr val="FF0000"/>
                </a:solidFill>
              </a:rPr>
              <a:t>GPIO</a:t>
            </a:r>
            <a:r>
              <a:rPr kumimoji="1" lang="zh-CN" altLang="en-US" dirty="0">
                <a:solidFill>
                  <a:srgbClr val="FF0000"/>
                </a:solidFill>
              </a:rPr>
              <a:t>管脚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设置用于控制两轮的</a:t>
            </a:r>
            <a:r>
              <a:rPr kumimoji="1" lang="en-US" altLang="zh-CN" dirty="0" err="1">
                <a:solidFill>
                  <a:srgbClr val="FF0000"/>
                </a:solidFill>
              </a:rPr>
              <a:t>pwm</a:t>
            </a:r>
            <a:r>
              <a:rPr kumimoji="1" lang="zh-CN" altLang="en-US" dirty="0">
                <a:solidFill>
                  <a:srgbClr val="FF0000"/>
                </a:solidFill>
              </a:rPr>
              <a:t>，初始化为：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频率：</a:t>
            </a:r>
            <a:r>
              <a:rPr kumimoji="1" lang="en-US" altLang="zh-CN" dirty="0">
                <a:solidFill>
                  <a:srgbClr val="FF0000"/>
                </a:solidFill>
              </a:rPr>
              <a:t>50Hz</a:t>
            </a:r>
            <a:r>
              <a:rPr kumimoji="1" lang="zh-CN" altLang="en-US" dirty="0">
                <a:solidFill>
                  <a:srgbClr val="FF0000"/>
                </a:solidFill>
              </a:rPr>
              <a:t>；占空比：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5704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1260</Words>
  <Application>Microsoft Office PowerPoint</Application>
  <PresentationFormat>全屏显示(4:3)</PresentationFormat>
  <Paragraphs>152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 Unicode MS</vt:lpstr>
      <vt:lpstr>Microsoft YaHei UI</vt:lpstr>
      <vt:lpstr>等线</vt:lpstr>
      <vt:lpstr>宋体</vt:lpstr>
      <vt:lpstr>Microsoft YaHei</vt:lpstr>
      <vt:lpstr>arial</vt:lpstr>
      <vt:lpstr>arial</vt:lpstr>
      <vt:lpstr>Cambria Math</vt:lpstr>
      <vt:lpstr>Garamond</vt:lpstr>
      <vt:lpstr>Times New Roman</vt:lpstr>
      <vt:lpstr>Wingdings</vt:lpstr>
      <vt:lpstr>Edge</vt:lpstr>
      <vt:lpstr>1_Edge</vt:lpstr>
      <vt:lpstr>定时与计数</vt:lpstr>
      <vt:lpstr>实验目的</vt:lpstr>
      <vt:lpstr>霍尔效应</vt:lpstr>
      <vt:lpstr> 霍尔编码器电机</vt:lpstr>
      <vt:lpstr>霍尔编码器测速原理</vt:lpstr>
      <vt:lpstr>树莓派与霍尔编码器连接</vt:lpstr>
      <vt:lpstr>电机连接（一种参考接法）</vt:lpstr>
      <vt:lpstr>电机连接</vt:lpstr>
      <vt:lpstr>接口定义与初始化</vt:lpstr>
      <vt:lpstr>event_detected() 函数 </vt:lpstr>
      <vt:lpstr>测速函数 </vt:lpstr>
      <vt:lpstr>使用Threading模块创建线程</vt:lpstr>
      <vt:lpstr>测量pwm与车轮速度的关系</vt:lpstr>
      <vt:lpstr>绘制速度-pwm图像</vt:lpstr>
      <vt:lpstr>实验内容</vt:lpstr>
      <vt:lpstr>实验报告中需要回答的问题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树莓派信号输入简介</dc:title>
  <dc:creator>王建宸</dc:creator>
  <cp:lastModifiedBy>Administrator</cp:lastModifiedBy>
  <cp:revision>164</cp:revision>
  <dcterms:created xsi:type="dcterms:W3CDTF">2017-10-15T14:39:54Z</dcterms:created>
  <dcterms:modified xsi:type="dcterms:W3CDTF">2023-06-12T03:07:11Z</dcterms:modified>
</cp:coreProperties>
</file>