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4182" r:id="rId2"/>
  </p:sldMasterIdLst>
  <p:notesMasterIdLst>
    <p:notesMasterId r:id="rId24"/>
  </p:notesMasterIdLst>
  <p:handoutMasterIdLst>
    <p:handoutMasterId r:id="rId25"/>
  </p:handoutMasterIdLst>
  <p:sldIdLst>
    <p:sldId id="258" r:id="rId3"/>
    <p:sldId id="336" r:id="rId4"/>
    <p:sldId id="339" r:id="rId5"/>
    <p:sldId id="320" r:id="rId6"/>
    <p:sldId id="316" r:id="rId7"/>
    <p:sldId id="331" r:id="rId8"/>
    <p:sldId id="328" r:id="rId9"/>
    <p:sldId id="330" r:id="rId10"/>
    <p:sldId id="313" r:id="rId11"/>
    <p:sldId id="319" r:id="rId12"/>
    <p:sldId id="329" r:id="rId13"/>
    <p:sldId id="334" r:id="rId14"/>
    <p:sldId id="269" r:id="rId15"/>
    <p:sldId id="324" r:id="rId16"/>
    <p:sldId id="326" r:id="rId17"/>
    <p:sldId id="327" r:id="rId18"/>
    <p:sldId id="332" r:id="rId19"/>
    <p:sldId id="335" r:id="rId20"/>
    <p:sldId id="337" r:id="rId21"/>
    <p:sldId id="340" r:id="rId22"/>
    <p:sldId id="333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1D13E5"/>
    <a:srgbClr val="25D329"/>
    <a:srgbClr val="08F050"/>
    <a:srgbClr val="FF0066"/>
    <a:srgbClr val="66928B"/>
    <a:srgbClr val="0033CC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6" autoAdjust="0"/>
    <p:restoredTop sz="90909" autoAdjust="0"/>
  </p:normalViewPr>
  <p:slideViewPr>
    <p:cSldViewPr>
      <p:cViewPr varScale="1">
        <p:scale>
          <a:sx n="100" d="100"/>
          <a:sy n="100" d="100"/>
        </p:scale>
        <p:origin x="160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062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01C210D-4115-4442-B734-32275F70A1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00498A-FB50-44C0-9A6E-A81C7C296A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08BD58E-64D5-4224-B27A-AE4EBA9E7AD3}" type="datetimeFigureOut">
              <a:rPr lang="zh-CN" altLang="en-US"/>
              <a:pPr>
                <a:defRPr/>
              </a:pPr>
              <a:t>2023/4/24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CDAE56-7C05-490B-A4AF-27A7980992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462694-DB8C-4135-AED2-3407A4EA8A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1DA5B0E-6DBD-4ACD-BA35-A2C2338556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49B04A4-B1CB-4DB9-90B3-8F5F785B55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E89BE73-DA15-4200-BA18-D017AA502E1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CBD750BC-D10F-4D89-A3B6-9D81E3795E5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6FCD4A3C-3D01-4FAF-8E34-B893DB43075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341ECC42-DF09-4CF0-8AC5-79F01A223EA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8A08BA69-2F2C-40DF-905C-24C7FC041B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F997DB8-D93F-4C4F-989E-D79E5E8BA3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1AB0F5C7-4B02-4285-8E57-597C7246AB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BAEA1B8-F9F0-42C3-9F42-92427036F0AB}" type="slidenum">
              <a:rPr lang="zh-CN" altLang="en-US" smtClean="0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12933E83-75BF-4F71-A6F6-443138E48E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9BB574E-AA9B-4BAE-990B-79553F4E3C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6288529A-C549-4355-AD46-573E1E6A8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3B16F8D-E7DE-4E1F-BB7D-BD01B50ED975}" type="slidenum">
              <a:rPr lang="zh-CN" altLang="en-US" smtClean="0"/>
              <a:pPr>
                <a:spcBef>
                  <a:spcPct val="0"/>
                </a:spcBef>
              </a:pPr>
              <a:t>9</a:t>
            </a:fld>
            <a:endParaRPr lang="en-US" altLang="zh-CN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E32B4F99-09E5-4B90-8E0A-58C56DAE20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75FD6DF-0893-45D8-BE26-F828292F9D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6D6E99FD-7DC5-4AD8-B039-E5F56364A3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A4E1CC6-E00A-4C16-BE8B-88C9DBF64E33}" type="slidenum">
              <a:rPr lang="zh-CN" altLang="en-US" smtClean="0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3DC629D3-559E-41D8-931D-D2088FBCA8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4170C23D-5CC2-4EDA-9438-627F131707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D921CEE8-159E-427D-8A78-DEFA359DA7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069C1F6-4C0B-485A-8580-982A40C33725}" type="slidenum">
              <a:rPr lang="zh-CN" altLang="en-US" smtClean="0"/>
              <a:pPr>
                <a:spcBef>
                  <a:spcPct val="0"/>
                </a:spcBef>
              </a:pPr>
              <a:t>11</a:t>
            </a:fld>
            <a:endParaRPr lang="en-US" altLang="zh-CN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4E7AF31-913C-4095-BF83-DC0D3CE17C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0EC3D607-D564-477B-8E42-D0079149C0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581C1CAA-39D5-4906-B57B-C0616C486A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294CD3C3-B00C-49BE-83F2-BE34655CC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3F1990A9-9D58-4CC9-93EA-3BA0BF64AE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369FC39-D0DA-4A2C-A431-266D79322E3C}" type="slidenum">
              <a:rPr lang="zh-CN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93EE0C8F-2A52-4891-9C87-3AD5018A3A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789BC4D6-5334-4552-AD0F-E938CCC79D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789DFE55-0FF0-4378-92E0-7D8ECA327F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3940EE3-9047-41D9-A093-4D27C751A60E}" type="slidenum">
              <a:rPr lang="zh-CN" altLang="en-US" smtClean="0">
                <a:latin typeface="Times New Roman" panose="02020603050405020304" pitchFamily="18" charset="0"/>
              </a:rPr>
              <a:pPr/>
              <a:t>18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C32293CF-5286-471F-9046-C857C60AB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C307881F-BCFF-4CB9-9E94-443904B1A3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A3608E55-4743-42F0-9EA4-7130A2BCDE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6013" y="6237288"/>
            <a:ext cx="741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84C2E6D0-9A2C-49E9-A429-E9DFCADAB9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00113" y="6381750"/>
            <a:ext cx="77041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1400" dirty="0"/>
              <a:t>复旦大学电子工程系电子系统导论课程讲义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zh-CN"/>
              <a:t>单击此处编辑母版标题样式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en-US" altLang="zh-CN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6455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3342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64615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7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62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68413"/>
            <a:ext cx="4038600" cy="23542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75075"/>
            <a:ext cx="4038600" cy="235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25341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7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62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62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92630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7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8229600" cy="23542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775075"/>
            <a:ext cx="8229600" cy="235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4377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D50FCDED-94AF-467B-B9AD-B99A10E4F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0AC05168-5C20-4D0C-B666-23F9041F8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33EF48AC-9B10-4EE9-A450-DD0EB92FA7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6013" y="6237288"/>
            <a:ext cx="741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13CD632A-53FD-4D15-A096-7276F4CF86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00113" y="6381750"/>
            <a:ext cx="77041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1400" dirty="0"/>
              <a:t>复旦大学电子工程系电子系统导论课程讲义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zh-CN"/>
              <a:t>单击此处编辑母版标题样式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en-US" altLang="zh-CN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0862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97526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96620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862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62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525713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6600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43410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247885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068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461696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58547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38621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169693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7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62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68413"/>
            <a:ext cx="4038600" cy="23542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75075"/>
            <a:ext cx="4038600" cy="235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83050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7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62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62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59218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7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8229600" cy="23542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775075"/>
            <a:ext cx="8229600" cy="235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9168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3026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862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62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6678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671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9674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141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4902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39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376BD23-3529-4293-AC48-4C5792C055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2EE54AB-B3CB-44F0-83EC-DBC7B9FDC8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1028" name="Freeform 7">
            <a:extLst>
              <a:ext uri="{FF2B5EF4-FFF2-40B4-BE49-F238E27FC236}">
                <a16:creationId xmlns:a16="http://schemas.microsoft.com/office/drawing/2014/main" id="{73E12BC4-E140-43D2-AC3A-73183EBA0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8">
            <a:extLst>
              <a:ext uri="{FF2B5EF4-FFF2-40B4-BE49-F238E27FC236}">
                <a16:creationId xmlns:a16="http://schemas.microsoft.com/office/drawing/2014/main" id="{76E57DBD-22A5-4CED-98EC-F552FA305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10">
            <a:extLst>
              <a:ext uri="{FF2B5EF4-FFF2-40B4-BE49-F238E27FC236}">
                <a16:creationId xmlns:a16="http://schemas.microsoft.com/office/drawing/2014/main" id="{191085E2-D74F-4EEE-BE46-276BBE90FB4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00113" y="6381750"/>
            <a:ext cx="77041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1400" dirty="0"/>
              <a:t>复旦大学电子工程系电子系统导论课程讲义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5" r:id="rId1"/>
    <p:sldLayoutId id="2147484529" r:id="rId2"/>
    <p:sldLayoutId id="2147484530" r:id="rId3"/>
    <p:sldLayoutId id="2147484531" r:id="rId4"/>
    <p:sldLayoutId id="2147484532" r:id="rId5"/>
    <p:sldLayoutId id="2147484533" r:id="rId6"/>
    <p:sldLayoutId id="2147484534" r:id="rId7"/>
    <p:sldLayoutId id="2147484535" r:id="rId8"/>
    <p:sldLayoutId id="2147484536" r:id="rId9"/>
    <p:sldLayoutId id="2147484537" r:id="rId10"/>
    <p:sldLayoutId id="2147484538" r:id="rId11"/>
    <p:sldLayoutId id="2147484539" r:id="rId12"/>
    <p:sldLayoutId id="2147484540" r:id="rId13"/>
    <p:sldLayoutId id="2147484541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2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B6B0F16-7740-433F-89AB-E35246614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48ADD38-7EB0-458F-94A1-DF090576CB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2052" name="Freeform 7">
            <a:extLst>
              <a:ext uri="{FF2B5EF4-FFF2-40B4-BE49-F238E27FC236}">
                <a16:creationId xmlns:a16="http://schemas.microsoft.com/office/drawing/2014/main" id="{CBE59D8A-8237-4810-8AD5-CDDC4DD1C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" name="Line 8">
            <a:extLst>
              <a:ext uri="{FF2B5EF4-FFF2-40B4-BE49-F238E27FC236}">
                <a16:creationId xmlns:a16="http://schemas.microsoft.com/office/drawing/2014/main" id="{357F1515-77C3-44F0-8F65-8C36EFC125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10">
            <a:extLst>
              <a:ext uri="{FF2B5EF4-FFF2-40B4-BE49-F238E27FC236}">
                <a16:creationId xmlns:a16="http://schemas.microsoft.com/office/drawing/2014/main" id="{127FD02B-3929-4864-9577-577EB1408BB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00113" y="6381750"/>
            <a:ext cx="77041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1400" dirty="0"/>
              <a:t>复旦大学电子工程系电子系统导论课程讲义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6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  <p:sldLayoutId id="2147484553" r:id="rId13"/>
    <p:sldLayoutId id="2147484554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2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png"/><Relationship Id="rId9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7D54DBF-86EB-4C1D-B8E8-320F11AEC6B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650" y="1268413"/>
            <a:ext cx="7772400" cy="1736725"/>
          </a:xfrm>
        </p:spPr>
        <p:txBody>
          <a:bodyPr/>
          <a:lstStyle/>
          <a:p>
            <a:pPr eaLnBrk="1" hangingPunct="1"/>
            <a:r>
              <a:rPr lang="zh-CN" altLang="en-US"/>
              <a:t>自动控制</a:t>
            </a:r>
            <a:endParaRPr lang="en-US" altLang="zh-CN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943CE3B-E0EF-42E0-A901-9F099BB7F72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fld id="{71F5D1F5-00FD-45BD-8D1B-A834048D59B5}" type="datetime1">
              <a:rPr lang="zh-CN" altLang="en-US" smtClean="0"/>
              <a:pPr eaLnBrk="1" hangingPunct="1"/>
              <a:t>2023/4/24</a:t>
            </a:fld>
            <a:endParaRPr lang="zh-CN" altLang="zh-CN"/>
          </a:p>
          <a:p>
            <a:pPr eaLnBrk="1" hangingPunct="1"/>
            <a:r>
              <a:rPr lang="zh-CN" altLang="en-US"/>
              <a:t>电子系统导论教学团队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2">
            <a:extLst>
              <a:ext uri="{FF2B5EF4-FFF2-40B4-BE49-F238E27FC236}">
                <a16:creationId xmlns:a16="http://schemas.microsoft.com/office/drawing/2014/main" id="{A5C3AE90-AE82-4E6A-A834-1BA37900E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610372"/>
            <a:ext cx="4367212" cy="327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>
            <a:extLst>
              <a:ext uri="{FF2B5EF4-FFF2-40B4-BE49-F238E27FC236}">
                <a16:creationId xmlns:a16="http://schemas.microsoft.com/office/drawing/2014/main" id="{F8F4CCF6-7CD7-404A-81C5-F1C04A944D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PID</a:t>
            </a:r>
            <a:r>
              <a:rPr lang="zh-CN" altLang="en-US"/>
              <a:t>参数整定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245F49E-DADD-46EC-B934-320D5DF25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18488" cy="4860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000" dirty="0"/>
              <a:t>PID</a:t>
            </a:r>
            <a:r>
              <a:rPr lang="zh-CN" altLang="en-US" sz="2000" dirty="0"/>
              <a:t>控制的难点不是编程，而是控制器的参数整定，以下只介绍手动调参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1600" dirty="0"/>
              <a:t>独立增加参数的影响</a:t>
            </a:r>
            <a:r>
              <a:rPr lang="en-US" altLang="zh-CN" sz="1600" dirty="0"/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0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1600" dirty="0"/>
              <a:t>输入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r(t)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1600" dirty="0"/>
              <a:t>阶跃响应，不同参数下的输出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y(t)</a:t>
            </a:r>
            <a:r>
              <a:rPr lang="zh-CN" altLang="en-US" sz="1600" dirty="0"/>
              <a:t>响应</a:t>
            </a:r>
            <a:endParaRPr lang="en-US" altLang="zh-CN" sz="16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600" dirty="0"/>
              <a:t>   </a:t>
            </a:r>
            <a:r>
              <a:rPr lang="zh-CN" altLang="en-US" sz="2000" dirty="0"/>
              <a:t>                                                   </a:t>
            </a:r>
            <a:endParaRPr lang="en-US" altLang="zh-CN" sz="20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0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0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                                                  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                                                 </a:t>
            </a:r>
            <a:endParaRPr lang="en-US" altLang="zh-CN" sz="16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dirty="0"/>
              <a:t>                                                          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0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  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104010"/>
              </p:ext>
            </p:extLst>
          </p:nvPr>
        </p:nvGraphicFramePr>
        <p:xfrm>
          <a:off x="1187624" y="2060848"/>
          <a:ext cx="6912384" cy="1175541"/>
        </p:xfrm>
        <a:graphic>
          <a:graphicData uri="http://schemas.openxmlformats.org/drawingml/2006/table">
            <a:tbl>
              <a:tblPr/>
              <a:tblGrid>
                <a:gridCol w="1152064">
                  <a:extLst>
                    <a:ext uri="{9D8B030D-6E8A-4147-A177-3AD203B41FA5}">
                      <a16:colId xmlns:a16="http://schemas.microsoft.com/office/drawing/2014/main" val="2863497037"/>
                    </a:ext>
                  </a:extLst>
                </a:gridCol>
                <a:gridCol w="1152064">
                  <a:extLst>
                    <a:ext uri="{9D8B030D-6E8A-4147-A177-3AD203B41FA5}">
                      <a16:colId xmlns:a16="http://schemas.microsoft.com/office/drawing/2014/main" val="3228617404"/>
                    </a:ext>
                  </a:extLst>
                </a:gridCol>
                <a:gridCol w="1152064">
                  <a:extLst>
                    <a:ext uri="{9D8B030D-6E8A-4147-A177-3AD203B41FA5}">
                      <a16:colId xmlns:a16="http://schemas.microsoft.com/office/drawing/2014/main" val="890700046"/>
                    </a:ext>
                  </a:extLst>
                </a:gridCol>
                <a:gridCol w="1152064">
                  <a:extLst>
                    <a:ext uri="{9D8B030D-6E8A-4147-A177-3AD203B41FA5}">
                      <a16:colId xmlns:a16="http://schemas.microsoft.com/office/drawing/2014/main" val="3659525228"/>
                    </a:ext>
                  </a:extLst>
                </a:gridCol>
                <a:gridCol w="1152064">
                  <a:extLst>
                    <a:ext uri="{9D8B030D-6E8A-4147-A177-3AD203B41FA5}">
                      <a16:colId xmlns:a16="http://schemas.microsoft.com/office/drawing/2014/main" val="930069533"/>
                    </a:ext>
                  </a:extLst>
                </a:gridCol>
                <a:gridCol w="1152064">
                  <a:extLst>
                    <a:ext uri="{9D8B030D-6E8A-4147-A177-3AD203B41FA5}">
                      <a16:colId xmlns:a16="http://schemas.microsoft.com/office/drawing/2014/main" val="689204640"/>
                    </a:ext>
                  </a:extLst>
                </a:gridCol>
              </a:tblGrid>
              <a:tr h="2055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</a:rPr>
                        <a:t>调整方式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</a:rPr>
                        <a:t>上升时间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超调量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安定时间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稳态误差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</a:rPr>
                        <a:t>稳定性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86490"/>
                  </a:ext>
                </a:extLst>
              </a:tr>
              <a:tr h="320727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↑ </a:t>
                      </a:r>
                      <a:r>
                        <a:rPr lang="en-US" sz="1400" dirty="0" err="1">
                          <a:effectLst/>
                        </a:rPr>
                        <a:t>K</a:t>
                      </a:r>
                      <a:r>
                        <a:rPr lang="en-US" sz="1400" baseline="-25000" dirty="0" err="1">
                          <a:effectLst/>
                        </a:rPr>
                        <a:t>p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减少 ↓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增加 ↑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小幅增加 ↗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减少 ↓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变差 ↓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020805"/>
                  </a:ext>
                </a:extLst>
              </a:tr>
              <a:tr h="320727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↑ K</a:t>
                      </a:r>
                      <a:r>
                        <a:rPr lang="en-US" sz="1400" baseline="-25000" dirty="0">
                          <a:effectLst/>
                        </a:rPr>
                        <a:t>i</a:t>
                      </a:r>
                      <a:endParaRPr lang="en-US" sz="1400" dirty="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小幅减少 ↘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增加↑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增加 ↑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大幅减少↓↓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变差↓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75617"/>
                  </a:ext>
                </a:extLst>
              </a:tr>
              <a:tr h="320727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↑ K</a:t>
                      </a:r>
                      <a:r>
                        <a:rPr lang="en-US" sz="1400" baseline="-25000">
                          <a:effectLst/>
                        </a:rPr>
                        <a:t>d</a:t>
                      </a:r>
                      <a:endParaRPr lang="en-US" sz="1400">
                        <a:effectLst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小幅减少 ↘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减少↓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减少↓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变动不大→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变好 ↑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66417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ADA1B86-AB97-4ADE-A78D-85EF2D26B8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PID</a:t>
            </a:r>
            <a:r>
              <a:rPr lang="zh-CN" altLang="en-US"/>
              <a:t>参数整定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17A440F-A5AC-45DE-8276-D1844C83DC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18488" cy="4860925"/>
          </a:xfrm>
        </p:spPr>
        <p:txBody>
          <a:bodyPr/>
          <a:lstStyle/>
          <a:p>
            <a:pPr marL="344487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16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0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  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dirty="0"/>
              <a:t>调参秘诀：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1800" dirty="0"/>
              <a:t>先调比例系数，再调微分系数，有需要再加积分系数。</a:t>
            </a:r>
            <a:endParaRPr lang="en-US" altLang="zh-CN" sz="1800" dirty="0"/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2000" dirty="0"/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对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系统输出影响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1800" dirty="0"/>
              <a:t>增大比例系数使系统反应灵敏，调节速度加快，并且可以减小稳态误差。但是比例系数过大会使超调量增大，振荡次数增加，调节时间加长，动态性能变坏，比例系数太大甚至会使闭环系统不稳定；</a:t>
            </a:r>
            <a:endParaRPr lang="en-US" altLang="zh-CN" sz="1800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1800" dirty="0"/>
              <a:t>增大微分系数可以减小超调量和稳定时间。</a:t>
            </a:r>
            <a:endParaRPr lang="en-US" altLang="zh-CN" sz="1800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1800" dirty="0"/>
              <a:t>增大积分系数会减小稳态误差，但会增大超调量和稳定时间；</a:t>
            </a:r>
            <a:endParaRPr lang="en-US" altLang="zh-CN" sz="1800" dirty="0"/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0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800" dirty="0"/>
              <a:t>            </a:t>
            </a:r>
            <a:br>
              <a:rPr lang="zh-CN" altLang="en-US" sz="1800" dirty="0"/>
            </a:br>
            <a:endParaRPr lang="en-US" altLang="zh-CN" sz="18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0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16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0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/>
              <a:t>                                                   </a:t>
            </a:r>
            <a:endParaRPr lang="en-US" altLang="zh-CN" sz="20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0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0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                                                  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             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0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8603F0F9-B243-4275-B49F-4E9223F4C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离散型</a:t>
            </a:r>
            <a:r>
              <a:rPr lang="en-US" altLang="zh-CN"/>
              <a:t>PID</a:t>
            </a:r>
            <a:endParaRPr lang="zh-CN" altLang="en-US"/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3BFEC88C-246D-42B2-80A1-F57FFB5C60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0550" y="1089025"/>
            <a:ext cx="8229600" cy="4860925"/>
          </a:xfrm>
        </p:spPr>
        <p:txBody>
          <a:bodyPr/>
          <a:lstStyle/>
          <a:p>
            <a:r>
              <a:rPr lang="zh-CN" altLang="en-US"/>
              <a:t>在计算机上进行</a:t>
            </a:r>
            <a:r>
              <a:rPr lang="en-US" altLang="zh-CN"/>
              <a:t>PID</a:t>
            </a:r>
            <a:r>
              <a:rPr lang="zh-CN" altLang="en-US"/>
              <a:t>调节时只能用离散型</a:t>
            </a:r>
            <a:r>
              <a:rPr lang="en-US" altLang="zh-CN"/>
              <a:t>PID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假设采样间隔为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/>
              <a:t>，则在第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r>
              <a:rPr lang="zh-CN" altLang="en-US"/>
              <a:t>时刻： </a:t>
            </a:r>
          </a:p>
          <a:p>
            <a:pPr lvl="1"/>
            <a:r>
              <a:rPr lang="zh-CN" altLang="en-US"/>
              <a:t>偏差</a:t>
            </a:r>
            <a:r>
              <a:rPr lang="en-US" altLang="zh-CN"/>
              <a:t> </a:t>
            </a:r>
          </a:p>
          <a:p>
            <a:pPr lvl="1"/>
            <a:r>
              <a:rPr lang="zh-CN" altLang="en-US"/>
              <a:t>积分环节用加和的形式表示，即</a:t>
            </a:r>
            <a:endParaRPr lang="en-US" altLang="zh-CN"/>
          </a:p>
          <a:p>
            <a:pPr lvl="1"/>
            <a:r>
              <a:rPr lang="zh-CN" altLang="en-US"/>
              <a:t>差分环节用斜率的形式表示，即</a:t>
            </a:r>
            <a:r>
              <a:rPr lang="en-US" altLang="zh-CN"/>
              <a:t> 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-1)</a:t>
            </a:r>
            <a:endParaRPr lang="en-US" altLang="zh-CN"/>
          </a:p>
          <a:p>
            <a:pPr lvl="1"/>
            <a:r>
              <a:rPr lang="zh-CN" altLang="en-US"/>
              <a:t>从而有位置式</a:t>
            </a:r>
            <a:r>
              <a:rPr lang="en-US" altLang="zh-CN"/>
              <a:t>PID </a:t>
            </a:r>
            <a:r>
              <a:rPr lang="zh-CN" altLang="en-US"/>
              <a:t>：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由两次的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u(k)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相减可以得到增量式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PID: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532" name="图片 4">
            <a:extLst>
              <a:ext uri="{FF2B5EF4-FFF2-40B4-BE49-F238E27FC236}">
                <a16:creationId xmlns:a16="http://schemas.microsoft.com/office/drawing/2014/main" id="{819DBFC3-4CA1-49A7-BA15-31A683866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016125"/>
            <a:ext cx="23590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图片 7">
            <a:extLst>
              <a:ext uri="{FF2B5EF4-FFF2-40B4-BE49-F238E27FC236}">
                <a16:creationId xmlns:a16="http://schemas.microsoft.com/office/drawing/2014/main" id="{93434EFD-8BEA-49A5-A632-D427E8718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00" y="2422525"/>
            <a:ext cx="20494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535" name="对象 1">
            <a:extLst>
              <a:ext uri="{FF2B5EF4-FFF2-40B4-BE49-F238E27FC236}">
                <a16:creationId xmlns:a16="http://schemas.microsoft.com/office/drawing/2014/main" id="{F1EE05ED-663B-4CB5-AC40-4A9423A92C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1" name="Equation" r:id="rId5" imgW="435285" imgH="677109" progId="Equation.DSMT4">
                  <p:embed/>
                </p:oleObj>
              </mc:Choice>
              <mc:Fallback>
                <p:oleObj name="Equation" r:id="rId5" imgW="435285" imgH="677109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6" name="图片 2">
            <a:extLst>
              <a:ext uri="{FF2B5EF4-FFF2-40B4-BE49-F238E27FC236}">
                <a16:creationId xmlns:a16="http://schemas.microsoft.com/office/drawing/2014/main" id="{EEE5D5DF-DF85-49BA-BBC1-C91437E5A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5086350"/>
            <a:ext cx="7629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对象 2"/>
          <p:cNvGraphicFramePr>
            <a:graphicFrameLocks noChangeAspect="1"/>
          </p:cNvGraphicFramePr>
          <p:nvPr/>
        </p:nvGraphicFramePr>
        <p:xfrm>
          <a:off x="1331913" y="3644900"/>
          <a:ext cx="568801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2" name="Equation" r:id="rId8" imgW="2908300" imgH="444500" progId="Equation.DSMT4">
                  <p:embed/>
                </p:oleObj>
              </mc:Choice>
              <mc:Fallback>
                <p:oleObj name="Equation" r:id="rId8" imgW="2908300" imgH="444500" progId="Equation.DSMT4">
                  <p:embed/>
                  <p:pic>
                    <p:nvPicPr>
                      <p:cNvPr id="22536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644900"/>
                        <a:ext cx="5688012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2"/>
          <p:cNvSpPr>
            <a:spLocks noGrp="1"/>
          </p:cNvSpPr>
          <p:nvPr>
            <p:ph idx="1"/>
          </p:nvPr>
        </p:nvSpPr>
        <p:spPr>
          <a:xfrm>
            <a:off x="406867" y="893697"/>
            <a:ext cx="6298734" cy="1215519"/>
          </a:xfrm>
        </p:spPr>
        <p:txBody>
          <a:bodyPr/>
          <a:lstStyle/>
          <a:p>
            <a:pPr>
              <a:defRPr/>
            </a:pPr>
            <a:r>
              <a:rPr lang="zh-CN" altLang="en-US" sz="2100" dirty="0"/>
              <a:t>本实验需要霍尔编码器测电机速度，因此需要能够控制电机。</a:t>
            </a:r>
          </a:p>
          <a:p>
            <a:pPr>
              <a:defRPr/>
            </a:pPr>
            <a:r>
              <a:rPr lang="zh-CN" altLang="en-US" sz="2100" dirty="0"/>
              <a:t>电机驱动板的连接与第</a:t>
            </a:r>
            <a:r>
              <a:rPr lang="en-US" altLang="zh-CN" sz="2100" dirty="0"/>
              <a:t>9</a:t>
            </a:r>
            <a:r>
              <a:rPr lang="zh-CN" altLang="en-US" sz="2100" dirty="0"/>
              <a:t>节相同。</a:t>
            </a:r>
            <a:endParaRPr lang="en-US" altLang="zh-CN" sz="2100" dirty="0"/>
          </a:p>
          <a:p>
            <a:pPr>
              <a:defRPr/>
            </a:pPr>
            <a:r>
              <a:rPr lang="en-US" altLang="zh-CN" sz="2100" dirty="0"/>
              <a:t>GPIO</a:t>
            </a:r>
            <a:r>
              <a:rPr lang="zh-CN" altLang="en-US" sz="2100" dirty="0"/>
              <a:t>连接效果如图，</a:t>
            </a:r>
            <a:r>
              <a:rPr lang="en-US" altLang="zh-CN" sz="2100" dirty="0"/>
              <a:t>B2A</a:t>
            </a:r>
            <a:r>
              <a:rPr lang="zh-CN" altLang="en-US" sz="2100" dirty="0"/>
              <a:t>测</a:t>
            </a:r>
            <a:r>
              <a:rPr lang="en-US" altLang="zh-CN" sz="2100" dirty="0"/>
              <a:t>A</a:t>
            </a:r>
            <a:r>
              <a:rPr lang="zh-CN" altLang="en-US" sz="2100" dirty="0"/>
              <a:t>电机的速度，</a:t>
            </a:r>
            <a:r>
              <a:rPr lang="en-US" altLang="zh-CN" sz="2100" dirty="0"/>
              <a:t>B1A</a:t>
            </a:r>
            <a:r>
              <a:rPr lang="zh-CN" altLang="en-US" sz="2100" dirty="0"/>
              <a:t>测</a:t>
            </a:r>
            <a:r>
              <a:rPr lang="en-US" altLang="zh-CN" sz="2100" dirty="0"/>
              <a:t>B</a:t>
            </a:r>
            <a:r>
              <a:rPr lang="zh-CN" altLang="en-US" sz="2100" dirty="0"/>
              <a:t>电机的速度</a:t>
            </a:r>
            <a:endParaRPr lang="en-US" altLang="zh-CN" sz="2100" dirty="0"/>
          </a:p>
        </p:txBody>
      </p:sp>
      <p:sp>
        <p:nvSpPr>
          <p:cNvPr id="11267" name="标题 1"/>
          <p:cNvSpPr>
            <a:spLocks noGrp="1"/>
          </p:cNvSpPr>
          <p:nvPr>
            <p:ph type="title"/>
          </p:nvPr>
        </p:nvSpPr>
        <p:spPr>
          <a:xfrm>
            <a:off x="406866" y="257905"/>
            <a:ext cx="7148469" cy="635794"/>
          </a:xfrm>
        </p:spPr>
        <p:txBody>
          <a:bodyPr/>
          <a:lstStyle/>
          <a:p>
            <a:r>
              <a:rPr lang="zh-CN" altLang="en-US" dirty="0"/>
              <a:t>电机连接（一种参考接法）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91237" y="41944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18560" y="733616"/>
            <a:ext cx="1620260" cy="12862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14E6A144-8140-41BB-B332-7FA9D94C0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66" y="733616"/>
            <a:ext cx="588488" cy="4925784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F75D8431-AB07-4F30-AB28-A54048D8C15B}"/>
              </a:ext>
            </a:extLst>
          </p:cNvPr>
          <p:cNvGrpSpPr/>
          <p:nvPr/>
        </p:nvGrpSpPr>
        <p:grpSpPr>
          <a:xfrm>
            <a:off x="4861102" y="4432463"/>
            <a:ext cx="1192381" cy="1166483"/>
            <a:chOff x="964879" y="1961202"/>
            <a:chExt cx="1126791" cy="1107492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DE02D206-CDC9-4A97-AC01-FCC3DC916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9082" y="1961202"/>
              <a:ext cx="382588" cy="1107492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50D4D56-1CC5-4B5D-974C-E6A33E810ED5}"/>
                </a:ext>
              </a:extLst>
            </p:cNvPr>
            <p:cNvSpPr txBox="1"/>
            <p:nvPr/>
          </p:nvSpPr>
          <p:spPr>
            <a:xfrm>
              <a:off x="964880" y="1961202"/>
              <a:ext cx="746747" cy="645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ENA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D75F44E-B839-4289-A886-D4EF18C7F2D5}"/>
                </a:ext>
              </a:extLst>
            </p:cNvPr>
            <p:cNvSpPr txBox="1"/>
            <p:nvPr/>
          </p:nvSpPr>
          <p:spPr>
            <a:xfrm>
              <a:off x="964879" y="2330282"/>
              <a:ext cx="746747" cy="350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IN2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4B60F21-E27E-41FC-B217-1210AD269A3C}"/>
                </a:ext>
              </a:extLst>
            </p:cNvPr>
            <p:cNvSpPr txBox="1"/>
            <p:nvPr/>
          </p:nvSpPr>
          <p:spPr>
            <a:xfrm>
              <a:off x="964879" y="2690432"/>
              <a:ext cx="746747" cy="350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IN1</a:t>
              </a:r>
              <a:endParaRPr lang="zh-CN" altLang="en-US" dirty="0"/>
            </a:p>
          </p:txBody>
        </p:sp>
      </p:grp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C636E70-4E88-4A5D-9D7F-26C1CEFAD05B}"/>
              </a:ext>
            </a:extLst>
          </p:cNvPr>
          <p:cNvCxnSpPr>
            <a:cxnSpLocks/>
          </p:cNvCxnSpPr>
          <p:nvPr/>
        </p:nvCxnSpPr>
        <p:spPr>
          <a:xfrm>
            <a:off x="5843895" y="4619770"/>
            <a:ext cx="1045206" cy="13929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AFA9D95-DB68-46E9-82F1-E03A33D4CD28}"/>
              </a:ext>
            </a:extLst>
          </p:cNvPr>
          <p:cNvCxnSpPr>
            <a:cxnSpLocks/>
          </p:cNvCxnSpPr>
          <p:nvPr/>
        </p:nvCxnSpPr>
        <p:spPr>
          <a:xfrm>
            <a:off x="5832574" y="5002614"/>
            <a:ext cx="1056527" cy="1309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61075EB-AE8D-4C39-8387-58B0AFFD0A3B}"/>
              </a:ext>
            </a:extLst>
          </p:cNvPr>
          <p:cNvCxnSpPr>
            <a:cxnSpLocks/>
          </p:cNvCxnSpPr>
          <p:nvPr/>
        </p:nvCxnSpPr>
        <p:spPr>
          <a:xfrm flipV="1">
            <a:off x="5832574" y="5256671"/>
            <a:ext cx="1056527" cy="13836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cxnSpLocks/>
          </p:cNvCxnSpPr>
          <p:nvPr/>
        </p:nvCxnSpPr>
        <p:spPr>
          <a:xfrm>
            <a:off x="6344234" y="4279697"/>
            <a:ext cx="496240" cy="220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cxnSpLocks/>
          </p:cNvCxnSpPr>
          <p:nvPr/>
        </p:nvCxnSpPr>
        <p:spPr>
          <a:xfrm flipV="1">
            <a:off x="7131225" y="4464363"/>
            <a:ext cx="623120" cy="3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70056C4-93B4-4960-BD97-699D03F5ED96}"/>
              </a:ext>
            </a:extLst>
          </p:cNvPr>
          <p:cNvGrpSpPr/>
          <p:nvPr/>
        </p:nvGrpSpPr>
        <p:grpSpPr>
          <a:xfrm>
            <a:off x="8175150" y="4682686"/>
            <a:ext cx="1363172" cy="1166483"/>
            <a:chOff x="1122607" y="3662836"/>
            <a:chExt cx="1363172" cy="1166483"/>
          </a:xfrm>
        </p:grpSpPr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C8FEC1EF-33DE-483A-AAC1-2AAEAED30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2607" y="3662836"/>
              <a:ext cx="398515" cy="1166483"/>
            </a:xfrm>
            <a:prstGeom prst="rect">
              <a:avLst/>
            </a:prstGeom>
          </p:spPr>
        </p:pic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9704A66C-D571-46F2-9361-A786C5296C0E}"/>
                </a:ext>
              </a:extLst>
            </p:cNvPr>
            <p:cNvSpPr txBox="1"/>
            <p:nvPr/>
          </p:nvSpPr>
          <p:spPr>
            <a:xfrm>
              <a:off x="1523735" y="3662836"/>
              <a:ext cx="962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ENB</a:t>
              </a:r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9270E55-6A5E-4BE5-A880-E7440DF4F8FF}"/>
                </a:ext>
              </a:extLst>
            </p:cNvPr>
            <p:cNvSpPr txBox="1"/>
            <p:nvPr/>
          </p:nvSpPr>
          <p:spPr>
            <a:xfrm>
              <a:off x="1523735" y="4051575"/>
              <a:ext cx="663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IN4</a:t>
              </a:r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B8AA4895-4C0A-4FAF-A56C-2A81B7679763}"/>
                </a:ext>
              </a:extLst>
            </p:cNvPr>
            <p:cNvSpPr txBox="1"/>
            <p:nvPr/>
          </p:nvSpPr>
          <p:spPr>
            <a:xfrm>
              <a:off x="1523735" y="4430909"/>
              <a:ext cx="844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IN3</a:t>
              </a:r>
              <a:endParaRPr lang="zh-CN" altLang="en-US" dirty="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418ADB1D-4063-49D4-BB0C-79EC08AB4FAB}"/>
              </a:ext>
            </a:extLst>
          </p:cNvPr>
          <p:cNvGrpSpPr/>
          <p:nvPr/>
        </p:nvGrpSpPr>
        <p:grpSpPr>
          <a:xfrm rot="10800000">
            <a:off x="7126861" y="4884781"/>
            <a:ext cx="1265890" cy="768073"/>
            <a:chOff x="3373031" y="4831374"/>
            <a:chExt cx="1265890" cy="768073"/>
          </a:xfrm>
        </p:grpSpPr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DBEF0D7-E8F1-4090-AC09-A30A001AE3A9}"/>
                </a:ext>
              </a:extLst>
            </p:cNvPr>
            <p:cNvCxnSpPr/>
            <p:nvPr/>
          </p:nvCxnSpPr>
          <p:spPr>
            <a:xfrm rot="10800000" flipH="1" flipV="1">
              <a:off x="3373031" y="4831374"/>
              <a:ext cx="1265890" cy="13460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7A2EEB42-8B7E-4CC4-BDB8-58FBBE805BDB}"/>
                </a:ext>
              </a:extLst>
            </p:cNvPr>
            <p:cNvCxnSpPr/>
            <p:nvPr/>
          </p:nvCxnSpPr>
          <p:spPr>
            <a:xfrm rot="10800000" flipH="1" flipV="1">
              <a:off x="3373031" y="5218300"/>
              <a:ext cx="1265890" cy="431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67F9E49-4C6E-4586-8001-996D52C4B6C3}"/>
                </a:ext>
              </a:extLst>
            </p:cNvPr>
            <p:cNvCxnSpPr/>
            <p:nvPr/>
          </p:nvCxnSpPr>
          <p:spPr>
            <a:xfrm rot="10800000" flipH="1">
              <a:off x="3373031" y="5463581"/>
              <a:ext cx="1265889" cy="13586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AA4156A3-66A0-4CFB-983C-605D0C6DF9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78" t="31308" r="22088" b="18171"/>
          <a:stretch/>
        </p:blipFill>
        <p:spPr>
          <a:xfrm>
            <a:off x="792039" y="2901377"/>
            <a:ext cx="3464520" cy="3423124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DC927066-75D5-45DD-A85E-FB5AF2D1CEC6}"/>
              </a:ext>
            </a:extLst>
          </p:cNvPr>
          <p:cNvSpPr/>
          <p:nvPr/>
        </p:nvSpPr>
        <p:spPr>
          <a:xfrm>
            <a:off x="1114680" y="5551504"/>
            <a:ext cx="814926" cy="2815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C0C4029-102F-4CBA-85AC-1476961E8C98}"/>
              </a:ext>
            </a:extLst>
          </p:cNvPr>
          <p:cNvSpPr txBox="1"/>
          <p:nvPr/>
        </p:nvSpPr>
        <p:spPr>
          <a:xfrm>
            <a:off x="5742866" y="3957397"/>
            <a:ext cx="68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B2A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D77A544-E697-4EB3-8DAC-F19E1683B70B}"/>
              </a:ext>
            </a:extLst>
          </p:cNvPr>
          <p:cNvSpPr txBox="1"/>
          <p:nvPr/>
        </p:nvSpPr>
        <p:spPr>
          <a:xfrm>
            <a:off x="7740182" y="4212307"/>
            <a:ext cx="70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B1A</a:t>
            </a:r>
            <a:endParaRPr kumimoji="1"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70A3FC0-CE6E-4BB4-B5B0-FEBEC95C3AA1}"/>
              </a:ext>
            </a:extLst>
          </p:cNvPr>
          <p:cNvSpPr/>
          <p:nvPr/>
        </p:nvSpPr>
        <p:spPr>
          <a:xfrm>
            <a:off x="7654089" y="4212306"/>
            <a:ext cx="1476596" cy="17362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D7444BB6-5C1C-4C1A-ADD0-4E35BCE0F389}"/>
              </a:ext>
            </a:extLst>
          </p:cNvPr>
          <p:cNvSpPr/>
          <p:nvPr/>
        </p:nvSpPr>
        <p:spPr>
          <a:xfrm>
            <a:off x="4858490" y="3909980"/>
            <a:ext cx="1622915" cy="20385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87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1BCB169E-E38A-40C2-ABE9-8DAD0B7661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PID</a:t>
            </a:r>
            <a:r>
              <a:rPr lang="zh-CN" altLang="en-US"/>
              <a:t>控制双轮小车直行</a:t>
            </a:r>
            <a:r>
              <a:rPr lang="en-US" altLang="zh-CN"/>
              <a:t>(Python</a:t>
            </a:r>
            <a:r>
              <a:rPr lang="zh-CN" altLang="en-US"/>
              <a:t>实现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252ADA-05C5-47B0-A5D1-A8FBE8EC2A10}"/>
              </a:ext>
            </a:extLst>
          </p:cNvPr>
          <p:cNvSpPr txBox="1"/>
          <p:nvPr/>
        </p:nvSpPr>
        <p:spPr>
          <a:xfrm>
            <a:off x="457200" y="4292600"/>
            <a:ext cx="8075613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600" dirty="0"/>
              <a:t>定义一个</a:t>
            </a:r>
            <a:r>
              <a:rPr lang="en-US" altLang="zh-CN" sz="1600" dirty="0"/>
              <a:t>PID</a:t>
            </a:r>
            <a:r>
              <a:rPr lang="zh-CN" altLang="en-US" sz="1600" dirty="0"/>
              <a:t>类，其中实例变量</a:t>
            </a:r>
            <a:r>
              <a:rPr lang="en-US" altLang="zh-CN" sz="1600" dirty="0" err="1"/>
              <a:t>Kp</a:t>
            </a:r>
            <a:r>
              <a:rPr lang="zh-CN" altLang="en-US" sz="1600" dirty="0"/>
              <a:t>、</a:t>
            </a:r>
            <a:r>
              <a:rPr lang="en-US" altLang="zh-CN" sz="1600" dirty="0"/>
              <a:t>Ki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Kd</a:t>
            </a:r>
            <a:r>
              <a:rPr lang="zh-CN" altLang="en-US" sz="1600" dirty="0"/>
              <a:t>分别为</a:t>
            </a:r>
            <a:r>
              <a:rPr lang="en-US" altLang="zh-CN" sz="1600" dirty="0"/>
              <a:t>PID</a:t>
            </a:r>
            <a:r>
              <a:rPr lang="zh-CN" altLang="en-US" sz="1600" dirty="0"/>
              <a:t>三个参数，</a:t>
            </a:r>
            <a:r>
              <a:rPr lang="en-US" altLang="zh-CN" sz="1600" dirty="0" err="1"/>
              <a:t>err_pre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err_last</a:t>
            </a:r>
            <a:r>
              <a:rPr lang="zh-CN" altLang="en-US" sz="1600" dirty="0"/>
              <a:t>分别为当前和上一次理想转速和实际转速的差值，</a:t>
            </a:r>
            <a:r>
              <a:rPr lang="en-US" altLang="zh-CN" sz="1600" dirty="0"/>
              <a:t>u</a:t>
            </a:r>
            <a:r>
              <a:rPr lang="zh-CN" altLang="en-US" sz="1600" dirty="0"/>
              <a:t>为</a:t>
            </a:r>
            <a:r>
              <a:rPr lang="en-US" altLang="zh-CN" sz="1600" dirty="0"/>
              <a:t>PID</a:t>
            </a:r>
            <a:r>
              <a:rPr lang="zh-CN" altLang="en-US" sz="1600" dirty="0"/>
              <a:t>的输出，</a:t>
            </a:r>
            <a:r>
              <a:rPr lang="en-US" altLang="zh-CN" sz="1600" dirty="0"/>
              <a:t>integral</a:t>
            </a:r>
            <a:r>
              <a:rPr lang="zh-CN" altLang="en-US" sz="1600" dirty="0"/>
              <a:t>为累计偏差量，</a:t>
            </a:r>
            <a:r>
              <a:rPr lang="en-US" altLang="zh-CN" sz="1600" dirty="0" err="1"/>
              <a:t>ideal_speed</a:t>
            </a:r>
            <a:r>
              <a:rPr lang="zh-CN" altLang="en-US" sz="1600" dirty="0"/>
              <a:t>为理想转速，</a:t>
            </a:r>
            <a:r>
              <a:rPr lang="en-US" altLang="zh-CN" sz="1600" dirty="0" err="1"/>
              <a:t>last_duty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pre_duty</a:t>
            </a:r>
            <a:r>
              <a:rPr lang="zh-CN" altLang="en-US" sz="1600" dirty="0"/>
              <a:t>分别为上一次和当前占空比</a:t>
            </a:r>
            <a:r>
              <a:rPr lang="en-US" altLang="zh-CN" sz="1600" dirty="0"/>
              <a:t>(%)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600" dirty="0"/>
              <a:t>通过</a:t>
            </a:r>
            <a:r>
              <a:rPr lang="en-US" altLang="zh-CN" sz="1600" dirty="0"/>
              <a:t>__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__</a:t>
            </a:r>
            <a:r>
              <a:rPr lang="zh-CN" altLang="en-US" sz="1600" dirty="0"/>
              <a:t>方法初始化实例变量，创建</a:t>
            </a:r>
            <a:r>
              <a:rPr lang="en-US" altLang="zh-CN" sz="1600" dirty="0"/>
              <a:t>PID</a:t>
            </a:r>
            <a:r>
              <a:rPr lang="zh-CN" altLang="en-US" sz="1600" dirty="0"/>
              <a:t>类实例时可以传入各实例变量的参数。</a:t>
            </a:r>
          </a:p>
        </p:txBody>
      </p:sp>
      <p:pic>
        <p:nvPicPr>
          <p:cNvPr id="25604" name="内容占位符 4">
            <a:extLst>
              <a:ext uri="{FF2B5EF4-FFF2-40B4-BE49-F238E27FC236}">
                <a16:creationId xmlns:a16="http://schemas.microsoft.com/office/drawing/2014/main" id="{B88CCED7-06E8-4ED2-AEF7-55B9DDD952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112838"/>
            <a:ext cx="6143625" cy="314325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5BD9FC02-86A8-4993-A52B-95485C33D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PID</a:t>
            </a:r>
            <a:r>
              <a:rPr lang="zh-CN" altLang="en-US"/>
              <a:t>控制双轮小车直行</a:t>
            </a:r>
            <a:r>
              <a:rPr lang="en-US" altLang="zh-CN"/>
              <a:t>(Python</a:t>
            </a:r>
            <a:r>
              <a:rPr lang="zh-CN" altLang="en-US"/>
              <a:t>实现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3AEF8D-4425-4EF9-86AC-B23CEFB2EF7E}"/>
              </a:ext>
            </a:extLst>
          </p:cNvPr>
          <p:cNvSpPr txBox="1"/>
          <p:nvPr/>
        </p:nvSpPr>
        <p:spPr>
          <a:xfrm>
            <a:off x="331788" y="4165600"/>
            <a:ext cx="8075612" cy="1284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dirty="0" err="1"/>
              <a:t>feedback_value</a:t>
            </a:r>
            <a:r>
              <a:rPr lang="zh-CN" altLang="en-US" dirty="0"/>
              <a:t>为实际测得的转速，由此更新</a:t>
            </a:r>
            <a:r>
              <a:rPr lang="en-US" altLang="zh-CN" dirty="0" err="1"/>
              <a:t>err_pre</a:t>
            </a:r>
            <a:r>
              <a:rPr lang="zh-CN" altLang="en-US" dirty="0"/>
              <a:t>以及</a:t>
            </a:r>
            <a:r>
              <a:rPr lang="en-US" altLang="zh-CN" dirty="0"/>
              <a:t>integral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dirty="0"/>
              <a:t>根据离散形式</a:t>
            </a:r>
            <a:r>
              <a:rPr lang="en-US" altLang="zh-CN" dirty="0"/>
              <a:t>PID</a:t>
            </a:r>
            <a:r>
              <a:rPr lang="zh-CN" altLang="en-US" dirty="0"/>
              <a:t>公式（位置型），计算每一次调节的输出</a:t>
            </a:r>
            <a:r>
              <a:rPr lang="en-US" altLang="zh-CN" dirty="0"/>
              <a:t>u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dirty="0"/>
              <a:t>更新</a:t>
            </a:r>
            <a:r>
              <a:rPr lang="en-US" altLang="zh-CN" dirty="0" err="1"/>
              <a:t>err_last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 err="1"/>
              <a:t>pre_duty</a:t>
            </a:r>
            <a:r>
              <a:rPr lang="zh-CN" altLang="en-US" dirty="0"/>
              <a:t>和</a:t>
            </a:r>
            <a:r>
              <a:rPr lang="en-US" altLang="zh-CN" dirty="0" err="1"/>
              <a:t>last_duty</a:t>
            </a:r>
            <a:r>
              <a:rPr lang="zh-CN" altLang="en-US" dirty="0"/>
              <a:t>，要注意占空比范围是</a:t>
            </a:r>
            <a:r>
              <a:rPr lang="en-US" altLang="zh-CN" dirty="0"/>
              <a:t>0-100(%)</a:t>
            </a:r>
            <a:r>
              <a:rPr lang="zh-CN" altLang="en-US" dirty="0"/>
              <a:t>。</a:t>
            </a:r>
          </a:p>
        </p:txBody>
      </p:sp>
      <p:pic>
        <p:nvPicPr>
          <p:cNvPr id="26628" name="图片 1">
            <a:extLst>
              <a:ext uri="{FF2B5EF4-FFF2-40B4-BE49-F238E27FC236}">
                <a16:creationId xmlns:a16="http://schemas.microsoft.com/office/drawing/2014/main" id="{4E085589-6AD0-4DDC-B7FE-A1CBAEC1D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1341438"/>
            <a:ext cx="8575675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9D84E2DD-4A19-4BBF-9C9F-7978DA9B3B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PID</a:t>
            </a:r>
            <a:r>
              <a:rPr lang="zh-CN" altLang="en-US"/>
              <a:t>控制双轮小车直行</a:t>
            </a:r>
            <a:r>
              <a:rPr lang="en-US" altLang="zh-CN"/>
              <a:t>(Python</a:t>
            </a:r>
            <a:r>
              <a:rPr lang="zh-CN" altLang="en-US"/>
              <a:t>实现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BB0ACA-ECCD-440D-BB34-C8F8DCB408DC}"/>
              </a:ext>
            </a:extLst>
          </p:cNvPr>
          <p:cNvSpPr txBox="1"/>
          <p:nvPr/>
        </p:nvSpPr>
        <p:spPr>
          <a:xfrm>
            <a:off x="331788" y="3933825"/>
            <a:ext cx="8056562" cy="1754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dirty="0"/>
              <a:t>speed</a:t>
            </a:r>
            <a:r>
              <a:rPr lang="zh-CN" altLang="en-US" dirty="0"/>
              <a:t>为设定的理想转速，</a:t>
            </a:r>
            <a:r>
              <a:rPr lang="en-US" altLang="zh-CN" dirty="0" err="1"/>
              <a:t>l_origin_duty</a:t>
            </a:r>
            <a:r>
              <a:rPr lang="zh-CN" altLang="en-US" dirty="0"/>
              <a:t>和</a:t>
            </a:r>
            <a:r>
              <a:rPr lang="en-US" altLang="zh-CN" dirty="0" err="1"/>
              <a:t>r_origin_duty</a:t>
            </a:r>
            <a:r>
              <a:rPr lang="zh-CN" altLang="en-US" dirty="0"/>
              <a:t>分别为左右轮初始占空比。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dirty="0" err="1"/>
              <a:t>L_control</a:t>
            </a:r>
            <a:r>
              <a:rPr lang="zh-CN" altLang="en-US" dirty="0"/>
              <a:t>和</a:t>
            </a:r>
            <a:r>
              <a:rPr lang="en-US" altLang="zh-CN" dirty="0" err="1"/>
              <a:t>R_control</a:t>
            </a:r>
            <a:r>
              <a:rPr lang="zh-CN" altLang="en-US" dirty="0"/>
              <a:t>分别为控制左右轮的</a:t>
            </a:r>
            <a:r>
              <a:rPr lang="en-US" altLang="zh-CN" dirty="0"/>
              <a:t>PID</a:t>
            </a:r>
            <a:r>
              <a:rPr lang="zh-CN" altLang="en-US" dirty="0"/>
              <a:t>类实例，可以传入</a:t>
            </a:r>
            <a:r>
              <a:rPr lang="en-US" altLang="zh-CN" dirty="0"/>
              <a:t>PID</a:t>
            </a:r>
            <a:r>
              <a:rPr lang="zh-CN" altLang="en-US" dirty="0"/>
              <a:t>参数。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dirty="0"/>
              <a:t>时间间隔设置为</a:t>
            </a:r>
            <a:r>
              <a:rPr lang="en-US" altLang="zh-CN" dirty="0"/>
              <a:t>0.1s</a:t>
            </a:r>
            <a:r>
              <a:rPr lang="zh-CN" altLang="en-US" dirty="0"/>
              <a:t>。</a:t>
            </a:r>
          </a:p>
        </p:txBody>
      </p:sp>
      <p:sp>
        <p:nvSpPr>
          <p:cNvPr id="28676" name="文本框 2">
            <a:extLst>
              <a:ext uri="{FF2B5EF4-FFF2-40B4-BE49-F238E27FC236}">
                <a16:creationId xmlns:a16="http://schemas.microsoft.com/office/drawing/2014/main" id="{275BD995-CF0A-433B-965F-CDD0880EC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688013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(</a:t>
            </a:r>
            <a:r>
              <a:rPr lang="zh-CN" altLang="en-US"/>
              <a:t>详细代码见</a:t>
            </a:r>
            <a:r>
              <a:rPr lang="en-US" altLang="zh-CN"/>
              <a:t>pid_control.py)</a:t>
            </a:r>
            <a:endParaRPr lang="zh-CN" altLang="en-US"/>
          </a:p>
        </p:txBody>
      </p:sp>
      <p:pic>
        <p:nvPicPr>
          <p:cNvPr id="28677" name="图片 1">
            <a:extLst>
              <a:ext uri="{FF2B5EF4-FFF2-40B4-BE49-F238E27FC236}">
                <a16:creationId xmlns:a16="http://schemas.microsoft.com/office/drawing/2014/main" id="{B125D067-88DA-45C6-B063-815A18CC2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104900"/>
            <a:ext cx="7681912" cy="28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5A8EEDF0-C75A-4BA5-8DC1-9B681C46FE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PID</a:t>
            </a:r>
            <a:r>
              <a:rPr lang="zh-CN" altLang="en-US"/>
              <a:t>控制双轮小车直行</a:t>
            </a:r>
            <a:r>
              <a:rPr lang="en-US" altLang="zh-CN"/>
              <a:t>(Python</a:t>
            </a:r>
            <a:r>
              <a:rPr lang="zh-CN" altLang="en-US"/>
              <a:t>实现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37C055-A2DF-4D47-9251-F2FA2ED8BD2C}"/>
              </a:ext>
            </a:extLst>
          </p:cNvPr>
          <p:cNvSpPr txBox="1"/>
          <p:nvPr/>
        </p:nvSpPr>
        <p:spPr>
          <a:xfrm>
            <a:off x="900113" y="1196975"/>
            <a:ext cx="7272337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dirty="0"/>
              <a:t>绘制转速</a:t>
            </a:r>
            <a:r>
              <a:rPr lang="en-US" altLang="zh-CN" dirty="0"/>
              <a:t>(1/s)-</a:t>
            </a:r>
            <a:r>
              <a:rPr lang="zh-CN" altLang="en-US" dirty="0"/>
              <a:t>时间</a:t>
            </a:r>
            <a:r>
              <a:rPr lang="en-US" altLang="zh-CN" dirty="0"/>
              <a:t>(s)</a:t>
            </a:r>
            <a:r>
              <a:rPr lang="zh-CN" altLang="en-US" dirty="0"/>
              <a:t>图像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  <a:defRPr/>
            </a:pPr>
            <a:endParaRPr lang="zh-CN" altLang="en-US" dirty="0"/>
          </a:p>
        </p:txBody>
      </p:sp>
      <p:pic>
        <p:nvPicPr>
          <p:cNvPr id="29700" name="图片 5">
            <a:extLst>
              <a:ext uri="{FF2B5EF4-FFF2-40B4-BE49-F238E27FC236}">
                <a16:creationId xmlns:a16="http://schemas.microsoft.com/office/drawing/2014/main" id="{F3F471D8-22C5-4FAB-8C0B-C9A6B554C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481138"/>
            <a:ext cx="3652837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F5CE77C-22A7-42F8-8C8B-21FF4AB2DB2F}"/>
              </a:ext>
            </a:extLst>
          </p:cNvPr>
          <p:cNvSpPr txBox="1"/>
          <p:nvPr/>
        </p:nvSpPr>
        <p:spPr>
          <a:xfrm>
            <a:off x="827088" y="4618038"/>
            <a:ext cx="575945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dirty="0"/>
              <a:t>横轴是时间轴（间隔一秒）纵轴是转速（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dirty="0"/>
              <a:t>），蓝色圆点代表左轮，黄色星代表右轮。根据绘制图像以及前述</a:t>
            </a:r>
            <a:r>
              <a:rPr lang="en-US" altLang="zh-CN" dirty="0"/>
              <a:t>PID</a:t>
            </a:r>
            <a:r>
              <a:rPr lang="zh-CN" altLang="en-US" dirty="0"/>
              <a:t>参数整定方法调整参数。</a:t>
            </a:r>
            <a:endParaRPr lang="en-US" altLang="zh-CN" dirty="0"/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dirty="0"/>
              <a:t>上图输入为阶跃信号，输出为阶跃响应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7828196F-1F2D-4FCF-ACE5-A0D63E5FD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686800" cy="847725"/>
          </a:xfrm>
        </p:spPr>
        <p:txBody>
          <a:bodyPr/>
          <a:lstStyle/>
          <a:p>
            <a:r>
              <a:rPr lang="zh-CN" altLang="en-US" sz="4000"/>
              <a:t>附：增量式</a:t>
            </a:r>
            <a:r>
              <a:rPr lang="en-US" altLang="zh-CN" sz="4000"/>
              <a:t>PID</a:t>
            </a:r>
            <a:r>
              <a:rPr lang="zh-CN" altLang="en-US" sz="4000"/>
              <a:t>控制的</a:t>
            </a:r>
            <a:r>
              <a:rPr lang="en-US" altLang="zh-CN" sz="4000"/>
              <a:t>Python</a:t>
            </a:r>
            <a:r>
              <a:rPr lang="zh-CN" altLang="en-US" sz="4000"/>
              <a:t>实现示例</a:t>
            </a:r>
          </a:p>
        </p:txBody>
      </p:sp>
      <p:pic>
        <p:nvPicPr>
          <p:cNvPr id="30723" name="图片 1">
            <a:extLst>
              <a:ext uri="{FF2B5EF4-FFF2-40B4-BE49-F238E27FC236}">
                <a16:creationId xmlns:a16="http://schemas.microsoft.com/office/drawing/2014/main" id="{58DEC035-5CCC-4B20-9B70-ECAB57804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1109663"/>
            <a:ext cx="8709025" cy="432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文本框 2">
            <a:extLst>
              <a:ext uri="{FF2B5EF4-FFF2-40B4-BE49-F238E27FC236}">
                <a16:creationId xmlns:a16="http://schemas.microsoft.com/office/drawing/2014/main" id="{81D0998E-8F84-44CB-9B81-9771C227A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564188"/>
            <a:ext cx="2532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zh-CN" altLang="en-US">
                <a:solidFill>
                  <a:srgbClr val="000000"/>
                </a:solidFill>
              </a:rPr>
              <a:t>详细代码见</a:t>
            </a:r>
            <a:r>
              <a:rPr lang="en-US" altLang="zh-CN">
                <a:solidFill>
                  <a:srgbClr val="000000"/>
                </a:solidFill>
              </a:rPr>
              <a:t>inc_pid.py)</a:t>
            </a: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>
            <a:extLst>
              <a:ext uri="{FF2B5EF4-FFF2-40B4-BE49-F238E27FC236}">
                <a16:creationId xmlns:a16="http://schemas.microsoft.com/office/drawing/2014/main" id="{184FBA02-ACDC-4234-9A56-FB4090F724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通过</a:t>
            </a:r>
            <a:r>
              <a:rPr lang="en-US" altLang="zh-CN" sz="2800"/>
              <a:t>PID</a:t>
            </a:r>
            <a:r>
              <a:rPr lang="zh-CN" altLang="en-US" sz="2800"/>
              <a:t>控制，使得小车可以自主直线行走。</a:t>
            </a:r>
          </a:p>
        </p:txBody>
      </p:sp>
      <p:sp>
        <p:nvSpPr>
          <p:cNvPr id="32771" name="标题 2">
            <a:extLst>
              <a:ext uri="{FF2B5EF4-FFF2-40B4-BE49-F238E27FC236}">
                <a16:creationId xmlns:a16="http://schemas.microsoft.com/office/drawing/2014/main" id="{B8A987DD-1ADB-48BA-A5E9-85F7635D58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实验内容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1">
            <a:extLst>
              <a:ext uri="{FF2B5EF4-FFF2-40B4-BE49-F238E27FC236}">
                <a16:creationId xmlns:a16="http://schemas.microsoft.com/office/drawing/2014/main" id="{89272659-0F74-4050-AEB4-A7FAC37242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了解反馈控制的基本原理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掌握</a:t>
            </a:r>
            <a:r>
              <a:rPr lang="en-US" altLang="zh-CN" sz="2400"/>
              <a:t>PID</a:t>
            </a:r>
            <a:r>
              <a:rPr lang="zh-CN" altLang="en-US" sz="2400"/>
              <a:t>控制的基本方法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</p:txBody>
      </p:sp>
      <p:sp>
        <p:nvSpPr>
          <p:cNvPr id="9219" name="标题 2">
            <a:extLst>
              <a:ext uri="{FF2B5EF4-FFF2-40B4-BE49-F238E27FC236}">
                <a16:creationId xmlns:a16="http://schemas.microsoft.com/office/drawing/2014/main" id="{F05794D2-9A0A-4AB3-9ADD-48AC9C56D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实验目的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3B3E2-AE24-45EA-9CBC-FFA4927C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实验报告中需要回答的问题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A1BB7D-2AAC-4CF5-B121-9814D24F7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I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的各自作用是什么？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如果发现小车走不直，如何确定问题和优化？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338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8">
            <a:extLst>
              <a:ext uri="{FF2B5EF4-FFF2-40B4-BE49-F238E27FC236}">
                <a16:creationId xmlns:a16="http://schemas.microsoft.com/office/drawing/2014/main" id="{37E399D2-CF07-4B77-B17B-207CB6A265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本课件由以下同学协助编写</a:t>
            </a:r>
            <a:endParaRPr lang="en-US" altLang="zh-CN"/>
          </a:p>
          <a:p>
            <a:pPr lvl="1"/>
            <a:r>
              <a:rPr lang="zh-CN" altLang="en-US"/>
              <a:t>郝晓昱（</a:t>
            </a:r>
            <a:r>
              <a:rPr lang="en-US" altLang="zh-CN"/>
              <a:t>14307130017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卢文龙（</a:t>
            </a:r>
            <a:r>
              <a:rPr lang="en-US" altLang="zh-CN"/>
              <a:t>16307130105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34819" name="标题 7">
            <a:extLst>
              <a:ext uri="{FF2B5EF4-FFF2-40B4-BE49-F238E27FC236}">
                <a16:creationId xmlns:a16="http://schemas.microsoft.com/office/drawing/2014/main" id="{BD89F17B-F48F-4A3C-93F0-3ECC2F42A4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致谢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85D49977-28EF-4597-A187-096294A9F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自动（反馈）控制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CDAF1063-ADE4-4BFE-9725-DBDABA033F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自动控制（</a:t>
            </a:r>
            <a:r>
              <a:rPr lang="en-US" altLang="zh-CN" sz="2000" dirty="0"/>
              <a:t>automatic control</a:t>
            </a:r>
            <a:r>
              <a:rPr lang="zh-CN" altLang="en-US" sz="2000" dirty="0"/>
              <a:t>）是指在没有人直接参与的情况下，利用外加的设备或装置，使机器、设备或生产过程的某个工作状态或参数自动地按照预定的规律运行。当今的闭环自动控制技术都是基于反馈的概念以减少不确定性。反馈理论的要素包括三个部分：测量、比较和执行。测量关键的是被控变量的实际值，与期望值相比较，用这个偏差来纠正系统的响应，执行调节控制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自动化控制技术的广泛应用开始于欧洲的工业革命时期。瓦特在发明蒸汽机的同时，应用反馈原理，于</a:t>
            </a:r>
            <a:r>
              <a:rPr lang="en-US" altLang="zh-CN" sz="2000" dirty="0"/>
              <a:t>1788</a:t>
            </a:r>
            <a:r>
              <a:rPr lang="zh-CN" altLang="en-US" sz="2000" dirty="0"/>
              <a:t>年发明了离心式调速器。当负载或蒸汽量供给发生变化时，离心式调速器能够自动调节进气阀的开度，从而控制蒸汽机的转速。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常见例子：空调温控，车速控制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63E9411A-E21F-4869-918A-41502987BD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538"/>
            <a:ext cx="8229600" cy="847725"/>
          </a:xfrm>
        </p:spPr>
        <p:txBody>
          <a:bodyPr/>
          <a:lstStyle/>
          <a:p>
            <a:r>
              <a:rPr lang="en-US" altLang="zh-CN"/>
              <a:t>PID</a:t>
            </a:r>
            <a:r>
              <a:rPr lang="zh-CN" altLang="en-US"/>
              <a:t>控制</a:t>
            </a: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89272F29-1071-4AC4-94AF-8CC2C06EA1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在工程实际中，应用最为广泛的调节器控制规律为比例</a:t>
            </a:r>
            <a:r>
              <a:rPr lang="en-US" altLang="zh-CN" dirty="0"/>
              <a:t>(proportion)</a:t>
            </a:r>
            <a:r>
              <a:rPr lang="zh-CN" altLang="en-US" dirty="0"/>
              <a:t>、积分</a:t>
            </a:r>
            <a:r>
              <a:rPr lang="en-US" altLang="zh-CN" dirty="0"/>
              <a:t>(integral)</a:t>
            </a:r>
            <a:r>
              <a:rPr lang="zh-CN" altLang="en-US" dirty="0"/>
              <a:t>、微分</a:t>
            </a:r>
            <a:r>
              <a:rPr lang="en-US" altLang="zh-CN" dirty="0"/>
              <a:t>(derivative)</a:t>
            </a:r>
            <a:r>
              <a:rPr lang="zh-CN" altLang="en-US" dirty="0"/>
              <a:t>控制，简称</a:t>
            </a:r>
            <a:r>
              <a:rPr lang="en-US" altLang="zh-CN" dirty="0"/>
              <a:t>PID</a:t>
            </a:r>
            <a:r>
              <a:rPr lang="zh-CN" altLang="en-US" dirty="0"/>
              <a:t>控制，又称</a:t>
            </a:r>
            <a:r>
              <a:rPr lang="en-US" altLang="zh-CN" dirty="0"/>
              <a:t>PID</a:t>
            </a:r>
            <a:r>
              <a:rPr lang="zh-CN" altLang="en-US" dirty="0"/>
              <a:t>调节。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B4428A05-9AD5-4BB8-8179-573735DA08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538"/>
            <a:ext cx="8229600" cy="847725"/>
          </a:xfrm>
        </p:spPr>
        <p:txBody>
          <a:bodyPr/>
          <a:lstStyle/>
          <a:p>
            <a:r>
              <a:rPr lang="en-US" altLang="zh-CN"/>
              <a:t>PID</a:t>
            </a:r>
            <a:r>
              <a:rPr lang="zh-CN" altLang="en-US"/>
              <a:t>控制原理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9FC68E-19C4-476B-B6F2-13F888649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1263"/>
            <a:ext cx="8229600" cy="486251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  <a:p>
            <a:pPr lvl="1">
              <a:defRPr/>
            </a:pPr>
            <a:endParaRPr lang="zh-CN" altLang="en-US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r(t)</a:t>
            </a:r>
            <a:r>
              <a:rPr lang="zh-CN" altLang="en-US" sz="2000" dirty="0"/>
              <a:t>是所需的设定值；</a:t>
            </a:r>
            <a:endParaRPr lang="en-US" altLang="zh-CN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  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y(t)</a:t>
            </a:r>
            <a:r>
              <a:rPr lang="zh-CN" altLang="en-US" sz="2000" dirty="0"/>
              <a:t>是测量的过程输出值；</a:t>
            </a:r>
            <a:endParaRPr lang="en-US" altLang="zh-CN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  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e(t)</a:t>
            </a:r>
            <a:r>
              <a:rPr lang="zh-CN" altLang="en-US" sz="2000" dirty="0"/>
              <a:t>即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偏差是设定值与过程值的差（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r(t)-y(t)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）；</a:t>
            </a: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u(t)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000" dirty="0"/>
              <a:t>经过计算得到的控制变量，输入到控制器中。</a:t>
            </a:r>
            <a:endParaRPr lang="en-US" altLang="zh-CN" sz="2000" dirty="0"/>
          </a:p>
          <a:p>
            <a:pPr>
              <a:defRPr/>
            </a:pPr>
            <a:r>
              <a:rPr lang="en-US" altLang="zh-CN" sz="2000" dirty="0"/>
              <a:t>P : proportion</a:t>
            </a:r>
            <a:r>
              <a:rPr lang="zh-CN" altLang="en-US" sz="2000" dirty="0"/>
              <a:t>（</a:t>
            </a:r>
            <a:r>
              <a:rPr lang="zh-CN" altLang="en-US" sz="2000" b="1" dirty="0"/>
              <a:t>非负</a:t>
            </a:r>
            <a:r>
              <a:rPr lang="zh-CN" altLang="en-US" sz="2000" dirty="0"/>
              <a:t>比例系数），就是偏差乘以一个常数。</a:t>
            </a:r>
            <a:br>
              <a:rPr lang="zh-CN" altLang="en-US" sz="2000" dirty="0"/>
            </a:br>
            <a:r>
              <a:rPr lang="zh-CN" altLang="en-US" sz="2000" dirty="0"/>
              <a:t> </a:t>
            </a:r>
            <a:r>
              <a:rPr lang="en-US" altLang="zh-CN" sz="2000" dirty="0"/>
              <a:t>I : integral</a:t>
            </a:r>
            <a:r>
              <a:rPr lang="zh-CN" altLang="en-US" sz="2000" dirty="0"/>
              <a:t>（</a:t>
            </a:r>
            <a:r>
              <a:rPr lang="zh-CN" altLang="en-US" sz="2000" b="1" dirty="0"/>
              <a:t>非负</a:t>
            </a:r>
            <a:r>
              <a:rPr lang="zh-CN" altLang="en-US" sz="2000" dirty="0"/>
              <a:t>积分系数），就是对偏差进行积分运算。</a:t>
            </a:r>
            <a:br>
              <a:rPr lang="zh-CN" altLang="en-US" sz="2000" dirty="0"/>
            </a:br>
            <a:r>
              <a:rPr lang="en-US" altLang="zh-CN" sz="2000" dirty="0"/>
              <a:t>D : derivative</a:t>
            </a:r>
            <a:r>
              <a:rPr lang="zh-CN" altLang="en-US" sz="2000" dirty="0"/>
              <a:t>（</a:t>
            </a:r>
            <a:r>
              <a:rPr lang="zh-CN" altLang="en-US" sz="2000" b="1" dirty="0"/>
              <a:t>非负</a:t>
            </a:r>
            <a:r>
              <a:rPr lang="zh-CN" altLang="en-US" sz="2000" dirty="0"/>
              <a:t>微分系数），对偏差进行微分运算</a:t>
            </a:r>
            <a:r>
              <a:rPr lang="zh-CN" altLang="en-US" dirty="0"/>
              <a:t>。</a:t>
            </a:r>
            <a:endParaRPr lang="en-US" altLang="zh-CN" sz="2000" dirty="0"/>
          </a:p>
          <a:p>
            <a:pPr>
              <a:defRPr/>
            </a:pPr>
            <a:endParaRPr lang="en-US" altLang="zh-CN" sz="2000" b="1" dirty="0">
              <a:latin typeface="+mn-ea"/>
            </a:endParaRPr>
          </a:p>
        </p:txBody>
      </p:sp>
      <p:pic>
        <p:nvPicPr>
          <p:cNvPr id="12292" name="图片 1">
            <a:extLst>
              <a:ext uri="{FF2B5EF4-FFF2-40B4-BE49-F238E27FC236}">
                <a16:creationId xmlns:a16="http://schemas.microsoft.com/office/drawing/2014/main" id="{7C866908-16F1-46F8-B9D6-3FF7C57DC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211263"/>
            <a:ext cx="6480175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AutoShape 16" descr="E（t）的">
            <a:extLst>
              <a:ext uri="{FF2B5EF4-FFF2-40B4-BE49-F238E27FC236}">
                <a16:creationId xmlns:a16="http://schemas.microsoft.com/office/drawing/2014/main" id="{4C900DE6-767D-4304-8D9C-2BE47AE96F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1925" y="-1952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294" name="文本框 1">
            <a:extLst>
              <a:ext uri="{FF2B5EF4-FFF2-40B4-BE49-F238E27FC236}">
                <a16:creationId xmlns:a16="http://schemas.microsoft.com/office/drawing/2014/main" id="{C1F31304-F675-4AD8-8137-C858E2A61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1484313"/>
            <a:ext cx="1295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实体</a:t>
            </a:r>
            <a:r>
              <a:rPr lang="en-US" altLang="zh-CN" b="1"/>
              <a:t>/</a:t>
            </a:r>
            <a:r>
              <a:rPr lang="zh-CN" altLang="en-US" b="1"/>
              <a:t>过程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BD93785A-D37A-4DA2-BB01-A79D2AA77B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538"/>
            <a:ext cx="8229600" cy="847725"/>
          </a:xfrm>
        </p:spPr>
        <p:txBody>
          <a:bodyPr/>
          <a:lstStyle/>
          <a:p>
            <a:r>
              <a:rPr lang="en-US" altLang="zh-CN"/>
              <a:t>PID</a:t>
            </a:r>
            <a:r>
              <a:rPr lang="zh-CN" altLang="en-US"/>
              <a:t>控制原理</a:t>
            </a: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9770BF39-7997-4A0C-A2BE-F7154D15C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  <a:defRPr/>
            </a:pPr>
            <a:r>
              <a:rPr lang="zh-CN" altLang="en-US" dirty="0"/>
              <a:t>以控制小车速度为例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lang="zh-CN" altLang="en-US" dirty="0"/>
              <a:t>例如将小车速度设定值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r(t)</a:t>
            </a:r>
            <a:r>
              <a:rPr lang="zh-CN" altLang="en-US" dirty="0"/>
              <a:t>为</a:t>
            </a:r>
            <a:r>
              <a:rPr lang="en-US" altLang="zh-CN" dirty="0"/>
              <a:t>3m/s</a:t>
            </a:r>
            <a:r>
              <a:rPr lang="zh-CN" altLang="en-US" dirty="0"/>
              <a:t>，由码盘测得速度为</a:t>
            </a:r>
            <a:r>
              <a:rPr lang="en-US" altLang="zh-CN" dirty="0"/>
              <a:t>3.2m/s</a:t>
            </a:r>
            <a:r>
              <a:rPr lang="zh-CN" altLang="en-US" dirty="0"/>
              <a:t>，即过程输出值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y(t)</a:t>
            </a:r>
            <a:r>
              <a:rPr lang="zh-CN" altLang="en-US" dirty="0"/>
              <a:t>；偏差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e(t)</a:t>
            </a:r>
            <a:r>
              <a:rPr lang="zh-CN" altLang="en-US" dirty="0"/>
              <a:t>为</a:t>
            </a:r>
            <a:r>
              <a:rPr lang="en-US" altLang="zh-CN" dirty="0"/>
              <a:t>-0.2m/s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lang="en-US" altLang="zh-CN" dirty="0"/>
              <a:t>P</a:t>
            </a:r>
            <a:r>
              <a:rPr lang="zh-CN" altLang="en-US" dirty="0"/>
              <a:t>：将</a:t>
            </a:r>
            <a:r>
              <a:rPr lang="en-US" altLang="zh-CN" dirty="0"/>
              <a:t>-0.2m/s</a:t>
            </a:r>
            <a:r>
              <a:rPr lang="zh-CN" altLang="en-US" dirty="0"/>
              <a:t>乘以一个系数（正）输入到控制器中，以减小输出的占空比，则车轮转速将降低，向设定值靠近。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/>
              <a:t>越大则调节的灵敏度越大，但过大可能会使实际速度低于</a:t>
            </a:r>
            <a:r>
              <a:rPr lang="en-US" altLang="zh-CN" dirty="0"/>
              <a:t>3m/s</a:t>
            </a:r>
            <a:r>
              <a:rPr lang="zh-CN" altLang="en-US" dirty="0"/>
              <a:t>（超调）。</a:t>
            </a:r>
            <a:endParaRPr lang="en-US" altLang="zh-CN" dirty="0"/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4A5F9D10-E43E-4FA0-A0C3-2B4AC83FA9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538"/>
            <a:ext cx="8229600" cy="847725"/>
          </a:xfrm>
        </p:spPr>
        <p:txBody>
          <a:bodyPr/>
          <a:lstStyle/>
          <a:p>
            <a:r>
              <a:rPr lang="en-US" altLang="zh-CN"/>
              <a:t>PID</a:t>
            </a:r>
            <a:r>
              <a:rPr lang="zh-CN" altLang="en-US"/>
              <a:t>控制原理</a:t>
            </a: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E9455FAD-E989-4159-9484-AB32F4574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  <a:defRPr/>
            </a:pPr>
            <a:r>
              <a:rPr lang="zh-CN" altLang="en-US" dirty="0"/>
              <a:t>以控制小车速度为例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lang="en-US" altLang="zh-CN" dirty="0"/>
              <a:t>I</a:t>
            </a:r>
            <a:r>
              <a:rPr lang="zh-CN" altLang="en-US" dirty="0"/>
              <a:t>：只经过比例调节的小车，可能稳定后的速度为</a:t>
            </a:r>
            <a:r>
              <a:rPr lang="en-US" altLang="zh-CN" dirty="0"/>
              <a:t>3.1m/s</a:t>
            </a:r>
            <a:r>
              <a:rPr lang="zh-CN" altLang="en-US" dirty="0"/>
              <a:t>，存在稳态误差</a:t>
            </a:r>
            <a:r>
              <a:rPr lang="en-US" altLang="zh-CN" dirty="0"/>
              <a:t>-0.1m/s</a:t>
            </a:r>
            <a:r>
              <a:rPr lang="zh-CN" altLang="en-US" dirty="0"/>
              <a:t>；虽然误差很小，但是因为积分项也会随着时间的增加而加大，它推动控制器的输出增大，从而使稳态误差进一步减小，直到等于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F7F1075E-9535-49D6-ADC6-BF5DFDDD1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538"/>
            <a:ext cx="8229600" cy="847725"/>
          </a:xfrm>
        </p:spPr>
        <p:txBody>
          <a:bodyPr/>
          <a:lstStyle/>
          <a:p>
            <a:r>
              <a:rPr lang="en-US" altLang="zh-CN"/>
              <a:t>PID</a:t>
            </a:r>
            <a:r>
              <a:rPr lang="zh-CN" altLang="en-US"/>
              <a:t>控制原理</a:t>
            </a:r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26C5A326-E7B1-4DCD-BD47-8373301876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075613" cy="48625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/>
              <a:t>以控制小车速度为例</a:t>
            </a:r>
            <a:endParaRPr lang="en-US" altLang="zh-CN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/>
              <a:t>D</a:t>
            </a:r>
            <a:r>
              <a:rPr lang="zh-CN" altLang="en-US"/>
              <a:t>：小车中有些组件存在较大惯性或者滞后性，其变化总是落后于误差的变化。假设经比例调节后实际速度为</a:t>
            </a:r>
            <a:r>
              <a:rPr lang="en-US" altLang="zh-CN"/>
              <a:t>3.1m/s</a:t>
            </a:r>
            <a:r>
              <a:rPr lang="zh-CN" altLang="en-US"/>
              <a:t>，则设定速度与实际速度的差值由</a:t>
            </a:r>
            <a:r>
              <a:rPr lang="en-US" altLang="zh-CN"/>
              <a:t>-0.2m/s</a:t>
            </a:r>
            <a:r>
              <a:rPr lang="zh-CN" altLang="en-US"/>
              <a:t>变为</a:t>
            </a:r>
            <a:r>
              <a:rPr lang="en-US" altLang="zh-CN"/>
              <a:t>-0.1m/s</a:t>
            </a:r>
            <a:r>
              <a:rPr lang="zh-CN" altLang="en-US"/>
              <a:t>，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e(t)</a:t>
            </a:r>
            <a:r>
              <a:rPr lang="zh-CN" altLang="en-US"/>
              <a:t>的差分为</a:t>
            </a:r>
            <a:r>
              <a:rPr lang="en-US" altLang="zh-CN"/>
              <a:t>0.1m/s</a:t>
            </a:r>
            <a:r>
              <a:rPr lang="en-US" altLang="zh-CN" baseline="30000"/>
              <a:t>2</a:t>
            </a:r>
            <a:r>
              <a:rPr lang="zh-CN" altLang="en-US"/>
              <a:t>，将此差分乘以系数（正）加到控制变量中，相比只有比例环节减缓了速度降低的趋势（减小超调量）。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572A121-AB27-4B2E-8914-394D656782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PID</a:t>
            </a:r>
            <a:r>
              <a:rPr lang="zh-CN" altLang="en-US"/>
              <a:t>数学表达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93C1C59-1718-4953-A82B-049FD15E7C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18488" cy="48625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/>
              <a:t>整体控制功能可表达为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zh-CN" dirty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zh-CN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dirty="0"/>
              <a:t>都是非负的，分别表示比例项，积分项和微分项的系数</a:t>
            </a:r>
            <a:endParaRPr lang="en-US" altLang="zh-CN" baseline="-250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graphicFrame>
        <p:nvGraphicFramePr>
          <p:cNvPr id="16388" name="对象 6">
            <a:extLst>
              <a:ext uri="{FF2B5EF4-FFF2-40B4-BE49-F238E27FC236}">
                <a16:creationId xmlns:a16="http://schemas.microsoft.com/office/drawing/2014/main" id="{0B1D2DF7-4834-4929-86D6-2E6760227F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7650" y="2676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2676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89" name="图片 1">
            <a:extLst>
              <a:ext uri="{FF2B5EF4-FFF2-40B4-BE49-F238E27FC236}">
                <a16:creationId xmlns:a16="http://schemas.microsoft.com/office/drawing/2014/main" id="{F83D7A03-EF62-4793-9495-9C16D2BA7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27188"/>
            <a:ext cx="46291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9398</TotalTime>
  <Words>1434</Words>
  <Application>Microsoft Office PowerPoint</Application>
  <PresentationFormat>全屏显示(4:3)</PresentationFormat>
  <Paragraphs>159</Paragraphs>
  <Slides>21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宋体</vt:lpstr>
      <vt:lpstr>Arial</vt:lpstr>
      <vt:lpstr>Garamond</vt:lpstr>
      <vt:lpstr>Times New Roman</vt:lpstr>
      <vt:lpstr>Wingdings</vt:lpstr>
      <vt:lpstr>Edge</vt:lpstr>
      <vt:lpstr>1_Edge</vt:lpstr>
      <vt:lpstr>Equation</vt:lpstr>
      <vt:lpstr>自动控制</vt:lpstr>
      <vt:lpstr>实验目的</vt:lpstr>
      <vt:lpstr>自动（反馈）控制</vt:lpstr>
      <vt:lpstr>PID控制</vt:lpstr>
      <vt:lpstr>PID控制原理</vt:lpstr>
      <vt:lpstr>PID控制原理</vt:lpstr>
      <vt:lpstr>PID控制原理</vt:lpstr>
      <vt:lpstr>PID控制原理</vt:lpstr>
      <vt:lpstr>PID数学表达</vt:lpstr>
      <vt:lpstr>PID参数整定</vt:lpstr>
      <vt:lpstr>PID参数整定</vt:lpstr>
      <vt:lpstr>离散型PID</vt:lpstr>
      <vt:lpstr>电机连接（一种参考接法）</vt:lpstr>
      <vt:lpstr>PID控制双轮小车直行(Python实现)</vt:lpstr>
      <vt:lpstr>PID控制双轮小车直行(Python实现)</vt:lpstr>
      <vt:lpstr>PID控制双轮小车直行(Python实现)</vt:lpstr>
      <vt:lpstr>PID控制双轮小车直行(Python实现)</vt:lpstr>
      <vt:lpstr>附：增量式PID控制的Python实现示例</vt:lpstr>
      <vt:lpstr>实验内容</vt:lpstr>
      <vt:lpstr>实验报告中需要回答的问题</vt:lpstr>
      <vt:lpstr>致谢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Administrator</cp:lastModifiedBy>
  <cp:revision>495</cp:revision>
  <dcterms:created xsi:type="dcterms:W3CDTF">1601-01-01T00:00:00Z</dcterms:created>
  <dcterms:modified xsi:type="dcterms:W3CDTF">2023-04-24T10:58:05Z</dcterms:modified>
</cp:coreProperties>
</file>