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512" r:id="rId2"/>
    <p:sldId id="514" r:id="rId3"/>
    <p:sldId id="363" r:id="rId4"/>
    <p:sldId id="372" r:id="rId5"/>
    <p:sldId id="373" r:id="rId6"/>
    <p:sldId id="367" r:id="rId7"/>
    <p:sldId id="364" r:id="rId8"/>
    <p:sldId id="365" r:id="rId9"/>
    <p:sldId id="422" r:id="rId10"/>
    <p:sldId id="375" r:id="rId11"/>
    <p:sldId id="423" r:id="rId12"/>
    <p:sldId id="513" r:id="rId13"/>
    <p:sldId id="425" r:id="rId14"/>
    <p:sldId id="426" r:id="rId15"/>
    <p:sldId id="427" r:id="rId16"/>
    <p:sldId id="525" r:id="rId17"/>
    <p:sldId id="535" r:id="rId18"/>
    <p:sldId id="536" r:id="rId19"/>
    <p:sldId id="539" r:id="rId20"/>
    <p:sldId id="540" r:id="rId21"/>
    <p:sldId id="541" r:id="rId22"/>
    <p:sldId id="542" r:id="rId23"/>
    <p:sldId id="516" r:id="rId24"/>
    <p:sldId id="517" r:id="rId25"/>
    <p:sldId id="518" r:id="rId26"/>
    <p:sldId id="519" r:id="rId27"/>
    <p:sldId id="520" r:id="rId28"/>
    <p:sldId id="521" r:id="rId29"/>
    <p:sldId id="522" r:id="rId30"/>
    <p:sldId id="523" r:id="rId31"/>
    <p:sldId id="524" r:id="rId32"/>
    <p:sldId id="527" r:id="rId33"/>
    <p:sldId id="534" r:id="rId34"/>
    <p:sldId id="532" r:id="rId35"/>
    <p:sldId id="533" r:id="rId36"/>
    <p:sldId id="530" r:id="rId37"/>
    <p:sldId id="531" r:id="rId38"/>
    <p:sldId id="428" r:id="rId39"/>
    <p:sldId id="429" r:id="rId40"/>
    <p:sldId id="430" r:id="rId41"/>
    <p:sldId id="458" r:id="rId42"/>
    <p:sldId id="432" r:id="rId43"/>
    <p:sldId id="433" r:id="rId44"/>
    <p:sldId id="488" r:id="rId45"/>
    <p:sldId id="435" r:id="rId46"/>
    <p:sldId id="511" r:id="rId47"/>
    <p:sldId id="489" r:id="rId48"/>
    <p:sldId id="449" r:id="rId49"/>
    <p:sldId id="450" r:id="rId50"/>
    <p:sldId id="452" r:id="rId51"/>
    <p:sldId id="453" r:id="rId52"/>
    <p:sldId id="457" r:id="rId53"/>
    <p:sldId id="481" r:id="rId54"/>
    <p:sldId id="454" r:id="rId55"/>
    <p:sldId id="500" r:id="rId56"/>
    <p:sldId id="455" r:id="rId57"/>
    <p:sldId id="537" r:id="rId58"/>
    <p:sldId id="515" r:id="rId59"/>
    <p:sldId id="538" r:id="rId60"/>
    <p:sldId id="456"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1D13E5"/>
    <a:srgbClr val="25D329"/>
    <a:srgbClr val="50F0FF"/>
    <a:srgbClr val="FF0066"/>
    <a:srgbClr val="66928B"/>
    <a:srgbClr val="0033CC"/>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9365" autoAdjust="0"/>
  </p:normalViewPr>
  <p:slideViewPr>
    <p:cSldViewPr>
      <p:cViewPr varScale="1">
        <p:scale>
          <a:sx n="98" d="100"/>
          <a:sy n="98" d="100"/>
        </p:scale>
        <p:origin x="1614" y="84"/>
      </p:cViewPr>
      <p:guideLst>
        <p:guide orient="horz" pos="2169"/>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pitchFamily="18" charset="0"/>
              </a:defRPr>
            </a:lvl1pPr>
          </a:lstStyle>
          <a:p>
            <a:pPr>
              <a:defRPr/>
            </a:pPr>
            <a:endParaRPr lang="zh-CN" altLang="en-US"/>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pitchFamily="18" charset="0"/>
              </a:defRPr>
            </a:lvl1pPr>
          </a:lstStyle>
          <a:p>
            <a:pPr>
              <a:defRPr/>
            </a:pPr>
            <a:endParaRPr lang="en-US" altLang="zh-CN"/>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Tx/>
              <a:buNone/>
              <a:defRPr sz="1200">
                <a:latin typeface="Times New Roman" panose="02020603050405020304" pitchFamily="18" charset="0"/>
              </a:defRPr>
            </a:lvl1pPr>
          </a:lstStyle>
          <a:p>
            <a:pPr>
              <a:defRPr/>
            </a:pPr>
            <a:fld id="{B0448227-6722-42D7-8483-407CCA35ED3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9D91B70E-FF9C-4451-8D05-EEB73911362E}" type="slidenum">
              <a:rPr lang="zh-CN" altLang="en-US" smtClean="0">
                <a:latin typeface="Times New Roman" panose="02020603050405020304" pitchFamily="18" charset="0"/>
              </a:rPr>
              <a:t>1</a:t>
            </a:fld>
            <a:endParaRPr lang="zh-CN" altLang="en-US">
              <a:latin typeface="Times New Roman" panose="02020603050405020304" pitchFamily="18" charset="0"/>
            </a:endParaRPr>
          </a:p>
        </p:txBody>
      </p:sp>
      <p:sp>
        <p:nvSpPr>
          <p:cNvPr id="6147" name="Rectangle 2"/>
          <p:cNvSpPr>
            <a:spLocks noGrp="1" noRot="1" noChangeAspect="1" noChangeArrowheads="1" noTextEdit="1"/>
          </p:cNvSpPr>
          <p:nvPr>
            <p:ph type="sldImg" idx="4294967295"/>
          </p:nvPr>
        </p:nvSpPr>
        <p:spPr/>
      </p:sp>
      <p:sp>
        <p:nvSpPr>
          <p:cNvPr id="6148" name="Rectangle 3"/>
          <p:cNvSpPr>
            <a:spLocks noGrp="1" noChangeArrowheads="1"/>
          </p:cNvSpPr>
          <p:nvPr>
            <p:ph type="body" idx="4294967295"/>
          </p:nvPr>
        </p:nvSpPr>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idx="4294967295"/>
          </p:nvPr>
        </p:nvSpPr>
        <p:spPr/>
      </p:sp>
      <p:sp>
        <p:nvSpPr>
          <p:cNvPr id="45059" name="文本占位符 2"/>
          <p:cNvSpPr>
            <a:spLocks noGrp="1" noChangeArrowheads="1"/>
          </p:cNvSpPr>
          <p:nvPr>
            <p:ph type="body" idx="4294967295"/>
          </p:nvPr>
        </p:nvSpPr>
        <p:spPr/>
        <p:txBody>
          <a:bodyPr/>
          <a:lstStyle/>
          <a:p>
            <a:r>
              <a:rPr lang="zh-CN" altLang="en-US"/>
              <a:t>？？？？？？</a:t>
            </a:r>
          </a:p>
          <a:p>
            <a:r>
              <a:rPr lang="zh-CN" altLang="en-US"/>
              <a:t>附图</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ChangeArrowheads="1" noTextEdit="1"/>
          </p:cNvSpPr>
          <p:nvPr>
            <p:ph type="sldImg" idx="4294967295"/>
          </p:nvPr>
        </p:nvSpPr>
        <p:spPr/>
      </p:sp>
      <p:sp>
        <p:nvSpPr>
          <p:cNvPr id="49155"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p:sp>
      <p:sp>
        <p:nvSpPr>
          <p:cNvPr id="61443"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0448227-6722-42D7-8483-407CCA35ED38}" type="slidenum">
              <a:rPr lang="zh-CN" altLang="en-US" smtClean="0"/>
              <a:t>20</a:t>
            </a:fld>
            <a:endParaRPr lang="en-US" altLang="zh-CN"/>
          </a:p>
        </p:txBody>
      </p:sp>
    </p:spTree>
    <p:extLst>
      <p:ext uri="{BB962C8B-B14F-4D97-AF65-F5344CB8AC3E}">
        <p14:creationId xmlns:p14="http://schemas.microsoft.com/office/powerpoint/2010/main" val="3952450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插入霍夫变换</a:t>
            </a:r>
          </a:p>
        </p:txBody>
      </p:sp>
      <p:sp>
        <p:nvSpPr>
          <p:cNvPr id="317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BF7685-7D4E-400A-824E-80AE8A1A6418}" type="slidenum">
              <a:rPr lang="zh-CN" altLang="en-US" smtClean="0">
                <a:latin typeface="Times New Roman" panose="02020603050405020304" pitchFamily="18" charset="0"/>
              </a:rPr>
              <a:t>31</a:t>
            </a:fld>
            <a:endParaRPr lang="en-US"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插入霍夫变换</a:t>
            </a: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E13B6B-61B0-44D3-B1D7-474D9CAC24F1}" type="slidenum">
              <a:rPr lang="zh-CN" altLang="en-US" smtClean="0">
                <a:latin typeface="Times New Roman" panose="02020603050405020304" pitchFamily="18" charset="0"/>
              </a:rPr>
              <a:t>32</a:t>
            </a:fld>
            <a:endParaRPr lang="en-US"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插入霍夫变换</a:t>
            </a: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E13B6B-61B0-44D3-B1D7-474D9CAC24F1}" type="slidenum">
              <a:rPr lang="zh-CN" altLang="en-US" smtClean="0">
                <a:latin typeface="Times New Roman" panose="02020603050405020304" pitchFamily="18" charset="0"/>
              </a:rPr>
              <a:t>33</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插入霍夫变换</a:t>
            </a:r>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0848D6-B9BB-4549-ACE0-C2DEE94B7C76}" type="slidenum">
              <a:rPr lang="zh-CN" altLang="en-US" smtClean="0">
                <a:latin typeface="Times New Roman" panose="02020603050405020304" pitchFamily="18" charset="0"/>
              </a:rPr>
              <a:t>34</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插入霍夫变换</a:t>
            </a:r>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F5A9AD-4A2E-4B80-A3BE-BE8E711D8705}" type="slidenum">
              <a:rPr lang="zh-CN" altLang="en-US" smtClean="0">
                <a:latin typeface="Times New Roman" panose="02020603050405020304" pitchFamily="18" charset="0"/>
              </a:rPr>
              <a:t>35</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插入霍夫变换</a:t>
            </a:r>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C5171C-1D70-445F-9B93-BBD18E08C248}" type="slidenum">
              <a:rPr lang="zh-CN" altLang="en-US" smtClean="0">
                <a:latin typeface="Times New Roman" panose="02020603050405020304" pitchFamily="18" charset="0"/>
              </a:rPr>
              <a:t>36</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插入霍夫变换</a:t>
            </a:r>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B50EA5-D95F-4583-9E24-8220142534BD}" type="slidenum">
              <a:rPr lang="zh-CN" altLang="en-US" smtClean="0">
                <a:latin typeface="Times New Roman" panose="02020603050405020304" pitchFamily="18" charset="0"/>
              </a:rPr>
              <a:t>37</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Text Box 9"/>
          <p:cNvSpPr txBox="1">
            <a:spLocks noChangeArrowheads="1"/>
          </p:cNvSpPr>
          <p:nvPr/>
        </p:nvSpPr>
        <p:spPr bwMode="auto">
          <a:xfrm>
            <a:off x="1116013" y="6237288"/>
            <a:ext cx="741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a:p>
        </p:txBody>
      </p:sp>
      <p:sp>
        <p:nvSpPr>
          <p:cNvPr id="7" name="Text Box 11"/>
          <p:cNvSpPr txBox="1">
            <a:spLocks noChangeArrowheads="1"/>
          </p:cNvSpPr>
          <p:nvPr/>
        </p:nvSpPr>
        <p:spPr bwMode="auto">
          <a:xfrm>
            <a:off x="900113" y="6381750"/>
            <a:ext cx="770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400">
                <a:sym typeface="+mn-ea"/>
              </a:rPr>
              <a:t>复旦大学电子系统导论课程讲义</a:t>
            </a:r>
          </a:p>
        </p:txBody>
      </p:sp>
      <p:sp>
        <p:nvSpPr>
          <p:cNvPr id="34818"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noProof="1"/>
              <a:t>单击此处编辑母版标题样式</a:t>
            </a:r>
          </a:p>
        </p:txBody>
      </p:sp>
      <p:sp>
        <p:nvSpPr>
          <p:cNvPr id="3481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400"/>
            </a:lvl1pPr>
          </a:lstStyle>
          <a:p>
            <a:r>
              <a:rPr lang="en-US" altLang="zh-CN"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847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268413"/>
            <a:ext cx="4038600" cy="48625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268413"/>
            <a:ext cx="4038600" cy="235426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775075"/>
            <a:ext cx="4038600" cy="23558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847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268413"/>
            <a:ext cx="4038600" cy="48625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68413"/>
            <a:ext cx="4038600" cy="48625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847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268413"/>
            <a:ext cx="8229600" cy="235426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 y="3775075"/>
            <a:ext cx="8229600" cy="23558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68413"/>
            <a:ext cx="4038600"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68413"/>
            <a:ext cx="4038600"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1116013" y="896938"/>
            <a:ext cx="1727200"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2843213" y="896938"/>
            <a:ext cx="1728787"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4572000" y="896938"/>
            <a:ext cx="1728788"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6300788" y="896938"/>
            <a:ext cx="1727200"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1116013" y="2584450"/>
            <a:ext cx="17272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2843213" y="2584450"/>
            <a:ext cx="1728787"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4572000" y="2584450"/>
            <a:ext cx="1728788"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6300788" y="2584450"/>
            <a:ext cx="17272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1116013" y="4273550"/>
            <a:ext cx="1727200"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2843213" y="4273550"/>
            <a:ext cx="1728787"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4572000" y="4273550"/>
            <a:ext cx="172878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https://ss1.bdstatic.com/70cFvXSh_Q1YnxGkpoWK1HF6hhy/it/u=2623559691,1041546334&amp;fm=27&amp;gp=0.jpg"/>
          <p:cNvPicPr>
            <a:picLocks noChangeAspect="1" noChangeArrowheads="1"/>
          </p:cNvPicPr>
          <p:nvPr userDrawn="1"/>
        </p:nvPicPr>
        <p:blipFill>
          <a:blip r:embed="rId2">
            <a:extLst>
              <a:ext uri="{28A0092B-C50C-407E-A947-70E740481C1C}">
                <a14:useLocalDpi xmlns:a14="http://schemas.microsoft.com/office/drawing/2010/main" val="0"/>
              </a:ext>
            </a:extLst>
          </a:blip>
          <a:srcRect l="41692" r="40439"/>
          <a:stretch>
            <a:fillRect/>
          </a:stretch>
        </p:blipFill>
        <p:spPr bwMode="auto">
          <a:xfrm>
            <a:off x="6300788" y="4273550"/>
            <a:ext cx="1727200"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755650" y="896938"/>
            <a:ext cx="7704138" cy="519588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77813"/>
            <a:ext cx="8229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单击此处编辑母版标题样式</a:t>
            </a:r>
          </a:p>
        </p:txBody>
      </p:sp>
      <p:sp>
        <p:nvSpPr>
          <p:cNvPr id="1027" name="Rectangle 3"/>
          <p:cNvSpPr>
            <a:spLocks noGrp="1" noChangeArrowheads="1"/>
          </p:cNvSpPr>
          <p:nvPr>
            <p:ph type="body" idx="9"/>
          </p:nvPr>
        </p:nvSpPr>
        <p:spPr bwMode="auto">
          <a:xfrm>
            <a:off x="457200" y="1268413"/>
            <a:ext cx="82296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028"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029"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Text Box 10"/>
          <p:cNvSpPr txBox="1">
            <a:spLocks noChangeArrowheads="1"/>
          </p:cNvSpPr>
          <p:nvPr/>
        </p:nvSpPr>
        <p:spPr bwMode="auto">
          <a:xfrm>
            <a:off x="900113" y="6381750"/>
            <a:ext cx="770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400">
                <a:sym typeface="+mn-ea"/>
              </a:rPr>
              <a:t>复旦大学电子系统导论课程讲义</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2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linux.org/RPi_USB_Webcam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6.wmf"/><Relationship Id="rId5" Type="http://schemas.openxmlformats.org/officeDocument/2006/relationships/oleObject" Target="../embeddings/oleObject2.bin"/><Relationship Id="rId4" Type="http://schemas.openxmlformats.org/officeDocument/2006/relationships/image" Target="../media/image3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8.wmf"/><Relationship Id="rId5" Type="http://schemas.openxmlformats.org/officeDocument/2006/relationships/oleObject" Target="../embeddings/oleObject4.bin"/><Relationship Id="rId4" Type="http://schemas.openxmlformats.org/officeDocument/2006/relationships/image" Target="../media/image37.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7.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learnopencv.com/" TargetMode="External"/><Relationship Id="rId2" Type="http://schemas.openxmlformats.org/officeDocument/2006/relationships/hyperlink" Target="https://opencv-python-tutroals.readthedocs.io/en/latest/py_tutorials/py_tutorials.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55650" y="1268413"/>
            <a:ext cx="7772400" cy="1736725"/>
          </a:xfrm>
        </p:spPr>
        <p:txBody>
          <a:bodyPr/>
          <a:lstStyle/>
          <a:p>
            <a:pPr eaLnBrk="1" hangingPunct="1"/>
            <a:r>
              <a:rPr lang="zh-CN" altLang="en-US"/>
              <a:t>图像与视频接口</a:t>
            </a:r>
            <a:endParaRPr lang="en-US" altLang="zh-CN"/>
          </a:p>
        </p:txBody>
      </p:sp>
      <p:sp>
        <p:nvSpPr>
          <p:cNvPr id="5123" name="Rectangle 3"/>
          <p:cNvSpPr>
            <a:spLocks noGrp="1" noChangeArrowheads="1"/>
          </p:cNvSpPr>
          <p:nvPr>
            <p:ph type="subTitle" idx="1"/>
          </p:nvPr>
        </p:nvSpPr>
        <p:spPr/>
        <p:txBody>
          <a:bodyPr/>
          <a:lstStyle/>
          <a:p>
            <a:pPr eaLnBrk="1" hangingPunct="1"/>
            <a:fld id="{27389A0A-20F3-4D15-8307-2013BE5FA352}" type="datetime1">
              <a:rPr lang="zh-CN" altLang="en-US" smtClean="0"/>
              <a:t>2023/3/11</a:t>
            </a:fld>
            <a:endParaRPr lang="zh-CN" altLang="en-US" dirty="0"/>
          </a:p>
          <a:p>
            <a:pPr eaLnBrk="1" hangingPunct="1"/>
            <a:r>
              <a:rPr lang="zh-CN" altLang="en-US"/>
              <a:t>电子系统导论教学团队</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noChangeArrowheads="1"/>
          </p:cNvSpPr>
          <p:nvPr>
            <p:ph idx="1"/>
          </p:nvPr>
        </p:nvSpPr>
        <p:spPr>
          <a:xfrm>
            <a:off x="457200" y="1196975"/>
            <a:ext cx="8229600" cy="4862513"/>
          </a:xfrm>
        </p:spPr>
        <p:txBody>
          <a:bodyPr/>
          <a:lstStyle/>
          <a:p>
            <a:pPr marL="0" indent="0">
              <a:buFont typeface="Wingdings" panose="05000000000000000000" pitchFamily="2" charset="2"/>
              <a:buNone/>
            </a:pPr>
            <a:r>
              <a:rPr lang="en-US" altLang="zh-CN" sz="1500" dirty="0">
                <a:latin typeface="Calibri" panose="020F0502020204030204" pitchFamily="34" charset="0"/>
              </a:rPr>
              <a:t>import cv2</a:t>
            </a:r>
          </a:p>
          <a:p>
            <a:pPr marL="0" indent="0">
              <a:buFont typeface="Wingdings" panose="05000000000000000000" pitchFamily="2" charset="2"/>
              <a:buNone/>
            </a:pPr>
            <a:endParaRPr lang="en-US" altLang="zh-CN" sz="1200" dirty="0">
              <a:latin typeface="Calibri" panose="020F0502020204030204" pitchFamily="34" charset="0"/>
            </a:endParaRPr>
          </a:p>
          <a:p>
            <a:pPr marL="0" indent="0">
              <a:buFont typeface="Wingdings" panose="05000000000000000000" pitchFamily="2" charset="2"/>
              <a:buNone/>
            </a:pPr>
            <a:r>
              <a:rPr lang="en-US" altLang="zh-CN" sz="1500" dirty="0">
                <a:latin typeface="Calibri" panose="020F0502020204030204" pitchFamily="34" charset="0"/>
              </a:rPr>
              <a:t>cap = cv2.VideoCapture(0)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获取摄像头句柄</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只连接一个摄像头时参数写</a:t>
            </a:r>
            <a:r>
              <a:rPr lang="en-US" altLang="zh-CN" sz="1500" dirty="0">
                <a:solidFill>
                  <a:srgbClr val="C00000"/>
                </a:solidFill>
                <a:latin typeface="Calibri" panose="020F0502020204030204" pitchFamily="34" charset="0"/>
              </a:rPr>
              <a:t>0</a:t>
            </a:r>
            <a:r>
              <a:rPr lang="zh-CN" altLang="en-US" sz="1500" dirty="0">
                <a:solidFill>
                  <a:srgbClr val="C00000"/>
                </a:solidFill>
                <a:latin typeface="Calibri" panose="020F0502020204030204" pitchFamily="34" charset="0"/>
              </a:rPr>
              <a:t>即可</a:t>
            </a: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endParaRPr lang="en-US" altLang="zh-CN" sz="1200" dirty="0">
              <a:latin typeface="Calibri" panose="020F0502020204030204" pitchFamily="34" charset="0"/>
            </a:endParaRPr>
          </a:p>
          <a:p>
            <a:pPr marL="0" indent="0">
              <a:buFont typeface="Wingdings" panose="05000000000000000000" pitchFamily="2" charset="2"/>
              <a:buNone/>
            </a:pPr>
            <a:r>
              <a:rPr lang="en-US" altLang="zh-CN" sz="1500" dirty="0">
                <a:latin typeface="Calibri" panose="020F0502020204030204" pitchFamily="34" charset="0"/>
              </a:rPr>
              <a:t>while True:</a:t>
            </a:r>
          </a:p>
          <a:p>
            <a:pPr marL="0" indent="0">
              <a:buFont typeface="Wingdings" panose="05000000000000000000" pitchFamily="2" charset="2"/>
              <a:buNone/>
            </a:pPr>
            <a:r>
              <a:rPr lang="en-US" altLang="zh-CN" sz="1500" dirty="0">
                <a:latin typeface="Calibri" panose="020F0502020204030204" pitchFamily="34" charset="0"/>
              </a:rPr>
              <a:t>    ret, frame = </a:t>
            </a:r>
            <a:r>
              <a:rPr lang="en-US" altLang="zh-CN" sz="1500" dirty="0" err="1">
                <a:latin typeface="Calibri" panose="020F0502020204030204" pitchFamily="34" charset="0"/>
              </a:rPr>
              <a:t>cap.read</a:t>
            </a:r>
            <a:r>
              <a:rPr lang="en-US" altLang="zh-CN" sz="1500" dirty="0">
                <a:latin typeface="Calibri" panose="020F0502020204030204" pitchFamily="34" charset="0"/>
              </a:rPr>
              <a:t>()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读一帧</a:t>
            </a: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r>
              <a:rPr lang="en-US" altLang="zh-CN" sz="1500" dirty="0">
                <a:latin typeface="Calibri" panose="020F0502020204030204" pitchFamily="34" charset="0"/>
              </a:rPr>
              <a:t>    cv2.imshow(“display”, frame)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显示</a:t>
            </a: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r>
              <a:rPr lang="en-US" altLang="zh-CN" sz="1500" dirty="0">
                <a:latin typeface="Calibri" panose="020F0502020204030204" pitchFamily="34" charset="0"/>
              </a:rPr>
              <a:t>    key = cv2.waitKey(1) &amp; 0xFF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检测键盘</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最长等待</a:t>
            </a:r>
            <a:r>
              <a:rPr lang="en-US" altLang="zh-CN" sz="1500" dirty="0">
                <a:solidFill>
                  <a:srgbClr val="C00000"/>
                </a:solidFill>
                <a:latin typeface="Calibri" panose="020F0502020204030204" pitchFamily="34" charset="0"/>
              </a:rPr>
              <a:t>1ms (</a:t>
            </a:r>
            <a:r>
              <a:rPr lang="zh-CN" altLang="en-US" sz="1500" dirty="0">
                <a:solidFill>
                  <a:srgbClr val="C00000"/>
                </a:solidFill>
                <a:latin typeface="Calibri" panose="020F0502020204030204" pitchFamily="34" charset="0"/>
              </a:rPr>
              <a:t>注意</a:t>
            </a:r>
            <a:r>
              <a:rPr lang="en-US" altLang="zh-CN" sz="1500" dirty="0">
                <a:solidFill>
                  <a:srgbClr val="C00000"/>
                </a:solidFill>
                <a:latin typeface="Calibri" panose="020F0502020204030204" pitchFamily="34" charset="0"/>
              </a:rPr>
              <a:t>0</a:t>
            </a:r>
            <a:r>
              <a:rPr lang="zh-CN" altLang="en-US" sz="1500" dirty="0">
                <a:solidFill>
                  <a:srgbClr val="C00000"/>
                </a:solidFill>
                <a:latin typeface="Calibri" panose="020F0502020204030204" pitchFamily="34" charset="0"/>
              </a:rPr>
              <a:t>表示永远而非</a:t>
            </a:r>
            <a:r>
              <a:rPr lang="en-US" altLang="zh-CN" sz="1500" dirty="0">
                <a:solidFill>
                  <a:srgbClr val="C00000"/>
                </a:solidFill>
                <a:latin typeface="Calibri" panose="020F0502020204030204" pitchFamily="34" charset="0"/>
              </a:rPr>
              <a:t>0ms)</a:t>
            </a:r>
          </a:p>
          <a:p>
            <a:pPr marL="0" indent="0">
              <a:buFont typeface="Wingdings" panose="05000000000000000000" pitchFamily="2" charset="2"/>
              <a:buNone/>
            </a:pPr>
            <a:r>
              <a:rPr lang="en-US" altLang="zh-CN" sz="1500" dirty="0">
                <a:solidFill>
                  <a:srgbClr val="C00000"/>
                </a:solidFill>
                <a:latin typeface="Calibri" panose="020F0502020204030204" pitchFamily="34" charset="0"/>
              </a:rPr>
              <a:t>    </a:t>
            </a:r>
            <a:r>
              <a:rPr lang="en-US" altLang="zh-CN" sz="1500" dirty="0">
                <a:latin typeface="Calibri" panose="020F0502020204030204" pitchFamily="34" charset="0"/>
              </a:rPr>
              <a:t>if key == </a:t>
            </a:r>
            <a:r>
              <a:rPr lang="en-US" altLang="zh-CN" sz="1500" dirty="0" err="1">
                <a:latin typeface="Calibri" panose="020F0502020204030204" pitchFamily="34" charset="0"/>
              </a:rPr>
              <a:t>ord</a:t>
            </a:r>
            <a:r>
              <a:rPr lang="en-US" altLang="zh-CN" sz="1500" dirty="0">
                <a:latin typeface="Calibri" panose="020F0502020204030204" pitchFamily="34" charset="0"/>
              </a:rPr>
              <a:t>(‘p’):  </a:t>
            </a:r>
            <a:r>
              <a:rPr lang="en-US" altLang="zh-CN" sz="1500" dirty="0">
                <a:solidFill>
                  <a:srgbClr val="C00000"/>
                </a:solidFill>
                <a:latin typeface="Calibri" panose="020F0502020204030204" pitchFamily="34" charset="0"/>
              </a:rPr>
              <a:t># </a:t>
            </a:r>
            <a:r>
              <a:rPr lang="en-US" altLang="zh-CN" sz="1500" dirty="0" err="1">
                <a:solidFill>
                  <a:srgbClr val="C00000"/>
                </a:solidFill>
                <a:latin typeface="Calibri" panose="020F0502020204030204" pitchFamily="34" charset="0"/>
              </a:rPr>
              <a:t>ord</a:t>
            </a:r>
            <a:r>
              <a:rPr lang="en-US" altLang="zh-CN" sz="1500" dirty="0">
                <a:solidFill>
                  <a:srgbClr val="C00000"/>
                </a:solidFill>
                <a:latin typeface="Calibri" panose="020F0502020204030204" pitchFamily="34" charset="0"/>
              </a:rPr>
              <a:t>(): </a:t>
            </a:r>
            <a:r>
              <a:rPr lang="en-US" altLang="zh-CN" sz="1500" dirty="0" err="1">
                <a:solidFill>
                  <a:srgbClr val="C00000"/>
                </a:solidFill>
                <a:latin typeface="Calibri" panose="020F0502020204030204" pitchFamily="34" charset="0"/>
              </a:rPr>
              <a:t>返回对应的</a:t>
            </a:r>
            <a:r>
              <a:rPr lang="en-US" altLang="zh-CN" sz="1500" dirty="0">
                <a:solidFill>
                  <a:srgbClr val="C00000"/>
                </a:solidFill>
                <a:latin typeface="Calibri" panose="020F0502020204030204" pitchFamily="34" charset="0"/>
              </a:rPr>
              <a:t> ASCII </a:t>
            </a:r>
            <a:r>
              <a:rPr lang="en-US" altLang="zh-CN" sz="1500" dirty="0" err="1">
                <a:solidFill>
                  <a:srgbClr val="C00000"/>
                </a:solidFill>
                <a:latin typeface="Calibri" panose="020F0502020204030204" pitchFamily="34" charset="0"/>
              </a:rPr>
              <a:t>数值，或者</a:t>
            </a:r>
            <a:r>
              <a:rPr lang="en-US" altLang="zh-CN" sz="1500" dirty="0">
                <a:solidFill>
                  <a:srgbClr val="C00000"/>
                </a:solidFill>
                <a:latin typeface="Calibri" panose="020F0502020204030204" pitchFamily="34" charset="0"/>
              </a:rPr>
              <a:t> Unicode </a:t>
            </a:r>
            <a:r>
              <a:rPr lang="en-US" altLang="zh-CN" sz="1500" dirty="0" err="1">
                <a:solidFill>
                  <a:srgbClr val="C00000"/>
                </a:solidFill>
                <a:latin typeface="Calibri" panose="020F0502020204030204" pitchFamily="34" charset="0"/>
              </a:rPr>
              <a:t>数值</a:t>
            </a: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r>
              <a:rPr lang="en-US" altLang="zh-CN" sz="1500" dirty="0">
                <a:latin typeface="Calibri" panose="020F0502020204030204" pitchFamily="34" charset="0"/>
              </a:rPr>
              <a:t>        cv2.imwrite(“image.jpg”, frame)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按</a:t>
            </a:r>
            <a:r>
              <a:rPr lang="en-US" altLang="zh-CN" sz="1500" dirty="0">
                <a:solidFill>
                  <a:srgbClr val="C00000"/>
                </a:solidFill>
                <a:latin typeface="Calibri" panose="020F0502020204030204" pitchFamily="34" charset="0"/>
              </a:rPr>
              <a:t>p</a:t>
            </a:r>
            <a:r>
              <a:rPr lang="zh-CN" altLang="en-US" sz="1500" dirty="0">
                <a:solidFill>
                  <a:srgbClr val="C00000"/>
                </a:solidFill>
                <a:latin typeface="Calibri" panose="020F0502020204030204" pitchFamily="34" charset="0"/>
              </a:rPr>
              <a:t>时保存图片</a:t>
            </a: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r>
              <a:rPr lang="en-US" altLang="zh-CN" sz="1500" dirty="0">
                <a:latin typeface="Calibri" panose="020F0502020204030204" pitchFamily="34" charset="0"/>
              </a:rPr>
              <a:t>    if key == </a:t>
            </a:r>
            <a:r>
              <a:rPr lang="en-US" altLang="zh-CN" sz="1500" dirty="0" err="1">
                <a:latin typeface="Calibri" panose="020F0502020204030204" pitchFamily="34" charset="0"/>
              </a:rPr>
              <a:t>ord</a:t>
            </a:r>
            <a:r>
              <a:rPr lang="en-US" altLang="zh-CN" sz="1500" dirty="0">
                <a:latin typeface="Calibri" panose="020F0502020204030204" pitchFamily="34" charset="0"/>
              </a:rPr>
              <a:t>(‘q’): </a:t>
            </a:r>
          </a:p>
          <a:p>
            <a:pPr marL="0" indent="0">
              <a:buFont typeface="Wingdings" panose="05000000000000000000" pitchFamily="2" charset="2"/>
              <a:buNone/>
            </a:pPr>
            <a:r>
              <a:rPr lang="en-US" altLang="zh-CN" sz="1500" dirty="0">
                <a:latin typeface="Calibri" panose="020F0502020204030204" pitchFamily="34" charset="0"/>
              </a:rPr>
              <a:t>        break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按</a:t>
            </a:r>
            <a:r>
              <a:rPr lang="en-US" altLang="zh-CN" sz="1500" dirty="0">
                <a:solidFill>
                  <a:srgbClr val="C00000"/>
                </a:solidFill>
                <a:latin typeface="Calibri" panose="020F0502020204030204" pitchFamily="34" charset="0"/>
              </a:rPr>
              <a:t>q</a:t>
            </a:r>
            <a:r>
              <a:rPr lang="zh-CN" altLang="en-US" sz="1500" dirty="0">
                <a:solidFill>
                  <a:srgbClr val="C00000"/>
                </a:solidFill>
                <a:latin typeface="Calibri" panose="020F0502020204030204" pitchFamily="34" charset="0"/>
              </a:rPr>
              <a:t>时退出</a:t>
            </a: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endParaRPr lang="en-US" altLang="zh-CN" sz="1200" dirty="0">
              <a:solidFill>
                <a:srgbClr val="C00000"/>
              </a:solidFill>
              <a:latin typeface="Calibri" panose="020F0502020204030204" pitchFamily="34" charset="0"/>
            </a:endParaRPr>
          </a:p>
          <a:p>
            <a:pPr marL="0" indent="0">
              <a:buFont typeface="Wingdings" panose="05000000000000000000" pitchFamily="2" charset="2"/>
              <a:buNone/>
            </a:pPr>
            <a:r>
              <a:rPr lang="en-US" altLang="zh-CN" sz="1500" dirty="0" err="1">
                <a:latin typeface="Calibri" panose="020F0502020204030204" pitchFamily="34" charset="0"/>
              </a:rPr>
              <a:t>cap.release</a:t>
            </a:r>
            <a:r>
              <a:rPr lang="en-US" altLang="zh-CN" sz="1500" dirty="0">
                <a:latin typeface="Calibri" panose="020F0502020204030204" pitchFamily="34" charset="0"/>
              </a:rPr>
              <a:t>()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释放摄像头</a:t>
            </a: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r>
              <a:rPr lang="en-US" altLang="zh-CN" sz="1500" dirty="0">
                <a:latin typeface="Calibri" panose="020F0502020204030204" pitchFamily="34" charset="0"/>
              </a:rPr>
              <a:t>cv2.destroyAllWindows()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关闭所有显示窗体</a:t>
            </a: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endParaRPr lang="en-US" altLang="zh-CN" sz="1500" dirty="0">
              <a:solidFill>
                <a:srgbClr val="C00000"/>
              </a:solidFill>
              <a:latin typeface="Calibri" panose="020F0502020204030204" pitchFamily="34" charset="0"/>
            </a:endParaRPr>
          </a:p>
          <a:p>
            <a:pPr marL="0" indent="0">
              <a:buFont typeface="Wingdings" panose="05000000000000000000" pitchFamily="2" charset="2"/>
              <a:buNone/>
            </a:pPr>
            <a:r>
              <a:rPr lang="zh-CN" altLang="en-US" sz="1500" dirty="0">
                <a:solidFill>
                  <a:srgbClr val="C00000"/>
                </a:solidFill>
                <a:latin typeface="Calibri" panose="020F0502020204030204" pitchFamily="34" charset="0"/>
              </a:rPr>
              <a:t>注：图片保存在代码所在目录，按键不要在</a:t>
            </a:r>
            <a:r>
              <a:rPr lang="en-US" altLang="zh-CN" sz="1500" dirty="0">
                <a:solidFill>
                  <a:srgbClr val="C00000"/>
                </a:solidFill>
                <a:latin typeface="Calibri" panose="020F0502020204030204" pitchFamily="34" charset="0"/>
              </a:rPr>
              <a:t>IDE</a:t>
            </a:r>
            <a:r>
              <a:rPr lang="zh-CN" altLang="en-US" sz="1500" dirty="0">
                <a:solidFill>
                  <a:srgbClr val="C00000"/>
                </a:solidFill>
                <a:latin typeface="Calibri" panose="020F0502020204030204" pitchFamily="34" charset="0"/>
              </a:rPr>
              <a:t>的</a:t>
            </a:r>
            <a:r>
              <a:rPr lang="en-US" altLang="zh-CN" sz="1500" dirty="0" err="1">
                <a:solidFill>
                  <a:srgbClr val="C00000"/>
                </a:solidFill>
                <a:latin typeface="Calibri" panose="020F0502020204030204" pitchFamily="34" charset="0"/>
              </a:rPr>
              <a:t>cmd</a:t>
            </a:r>
            <a:r>
              <a:rPr lang="zh-CN" altLang="en-US" sz="1500" dirty="0">
                <a:solidFill>
                  <a:srgbClr val="C00000"/>
                </a:solidFill>
                <a:latin typeface="Calibri" panose="020F0502020204030204" pitchFamily="34" charset="0"/>
              </a:rPr>
              <a:t>窗口里输入，而要在外面焦点窗口输入。</a:t>
            </a:r>
            <a:endParaRPr lang="en-US" altLang="zh-CN" sz="1500" dirty="0">
              <a:solidFill>
                <a:srgbClr val="0070C0"/>
              </a:solidFill>
              <a:latin typeface="Calibri" panose="020F0502020204030204" pitchFamily="34" charset="0"/>
            </a:endParaRPr>
          </a:p>
        </p:txBody>
      </p:sp>
      <p:sp>
        <p:nvSpPr>
          <p:cNvPr id="15363" name="标题 2"/>
          <p:cNvSpPr>
            <a:spLocks noGrp="1" noChangeArrowheads="1"/>
          </p:cNvSpPr>
          <p:nvPr>
            <p:ph type="title"/>
          </p:nvPr>
        </p:nvSpPr>
        <p:spPr/>
        <p:txBody>
          <a:bodyPr/>
          <a:lstStyle/>
          <a:p>
            <a:r>
              <a:rPr lang="en-US" altLang="zh-CN" sz="4000"/>
              <a:t>OpenCV: </a:t>
            </a:r>
            <a:r>
              <a:rPr lang="zh-CN" altLang="en-US" sz="4000"/>
              <a:t>拍照、显示、保存图片</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noChangeArrowheads="1"/>
          </p:cNvSpPr>
          <p:nvPr>
            <p:ph idx="1"/>
          </p:nvPr>
        </p:nvSpPr>
        <p:spPr>
          <a:xfrm>
            <a:off x="457200" y="1124840"/>
            <a:ext cx="8229600" cy="4862513"/>
          </a:xfrm>
        </p:spPr>
        <p:txBody>
          <a:bodyPr/>
          <a:lstStyle/>
          <a:p>
            <a:pPr marL="0" indent="0" algn="just">
              <a:buFont typeface="Wingdings" panose="05000000000000000000" pitchFamily="2" charset="2"/>
              <a:buNone/>
            </a:pPr>
            <a:r>
              <a:rPr lang="en-US" altLang="zh-CN" sz="1500" dirty="0">
                <a:latin typeface="Calibri" panose="020F0502020204030204" pitchFamily="34" charset="0"/>
              </a:rPr>
              <a:t>import cv2</a:t>
            </a:r>
          </a:p>
          <a:p>
            <a:pPr marL="0" indent="0" algn="just">
              <a:buFont typeface="Wingdings" panose="05000000000000000000" pitchFamily="2" charset="2"/>
              <a:buNone/>
            </a:pPr>
            <a:endParaRPr lang="en-US" altLang="zh-CN" sz="1200" dirty="0">
              <a:latin typeface="Calibri" panose="020F0502020204030204" pitchFamily="34" charset="0"/>
            </a:endParaRPr>
          </a:p>
          <a:p>
            <a:pPr marL="0" indent="0" algn="just">
              <a:buFont typeface="Wingdings" panose="05000000000000000000" pitchFamily="2" charset="2"/>
              <a:buNone/>
            </a:pPr>
            <a:r>
              <a:rPr lang="en-US" altLang="zh-CN" sz="1500" dirty="0">
                <a:latin typeface="Calibri" panose="020F0502020204030204" pitchFamily="34" charset="0"/>
              </a:rPr>
              <a:t>cap = cv2.VideoCapture(0)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获取摄像头句柄</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只连接一个摄像头时参数写</a:t>
            </a:r>
            <a:r>
              <a:rPr lang="en-US" altLang="zh-CN" sz="1500" dirty="0">
                <a:solidFill>
                  <a:srgbClr val="C00000"/>
                </a:solidFill>
                <a:latin typeface="Calibri" panose="020F0502020204030204" pitchFamily="34" charset="0"/>
              </a:rPr>
              <a:t>0</a:t>
            </a:r>
            <a:r>
              <a:rPr lang="zh-CN" altLang="en-US" sz="1500" dirty="0">
                <a:solidFill>
                  <a:srgbClr val="C00000"/>
                </a:solidFill>
                <a:latin typeface="Calibri" panose="020F0502020204030204" pitchFamily="34" charset="0"/>
              </a:rPr>
              <a:t>即可</a:t>
            </a:r>
            <a:endParaRPr lang="en-US" altLang="zh-CN" sz="1500" dirty="0">
              <a:solidFill>
                <a:srgbClr val="C00000"/>
              </a:solidFill>
              <a:latin typeface="Calibri" panose="020F0502020204030204" pitchFamily="34" charset="0"/>
            </a:endParaRPr>
          </a:p>
          <a:p>
            <a:pPr marL="0" indent="0" algn="just">
              <a:buNone/>
            </a:pPr>
            <a:r>
              <a:rPr lang="en-US" altLang="zh-CN" sz="1500" dirty="0">
                <a:latin typeface="Calibri" panose="020F0502020204030204" pitchFamily="34" charset="0"/>
              </a:rPr>
              <a:t>out = cv2.VideoWriter("movie.avi", cv2.VideoWriter_fourcc('X', 'V', 'I', 'D'), 17, (640, 480))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打开</a:t>
            </a:r>
            <a:r>
              <a:rPr lang="en-US" altLang="zh-CN" sz="1500" dirty="0">
                <a:solidFill>
                  <a:srgbClr val="C00000"/>
                </a:solidFill>
                <a:latin typeface="Calibri" panose="020F0502020204030204" pitchFamily="34" charset="0"/>
              </a:rPr>
              <a:t>/</a:t>
            </a:r>
            <a:r>
              <a:rPr lang="zh-CN" altLang="en-US" sz="1500" dirty="0">
                <a:solidFill>
                  <a:srgbClr val="C00000"/>
                </a:solidFill>
                <a:latin typeface="Calibri" panose="020F0502020204030204" pitchFamily="34" charset="0"/>
              </a:rPr>
              <a:t>新建视频文件用于写入</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帧率</a:t>
            </a:r>
            <a:r>
              <a:rPr lang="en-US" altLang="zh-CN" sz="1500" dirty="0">
                <a:solidFill>
                  <a:srgbClr val="C00000"/>
                </a:solidFill>
                <a:latin typeface="Calibri" panose="020F0502020204030204" pitchFamily="34" charset="0"/>
              </a:rPr>
              <a:t>=17(</a:t>
            </a:r>
            <a:r>
              <a:rPr lang="zh-CN" altLang="en-US" sz="1500" dirty="0">
                <a:solidFill>
                  <a:srgbClr val="C00000"/>
                </a:solidFill>
              </a:rPr>
              <a:t>实测循环周期大约</a:t>
            </a:r>
            <a:r>
              <a:rPr lang="en-US" altLang="zh-CN" sz="1500" dirty="0">
                <a:solidFill>
                  <a:srgbClr val="C00000"/>
                </a:solidFill>
              </a:rPr>
              <a:t>0.58s</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帧尺寸</a:t>
            </a:r>
            <a:r>
              <a:rPr lang="en-US" altLang="zh-CN" sz="1500" dirty="0">
                <a:solidFill>
                  <a:srgbClr val="C00000"/>
                </a:solidFill>
                <a:latin typeface="Calibri" panose="020F0502020204030204" pitchFamily="34" charset="0"/>
              </a:rPr>
              <a:t>=640x480</a:t>
            </a:r>
          </a:p>
          <a:p>
            <a:pPr marL="0" indent="0" algn="just">
              <a:buFont typeface="Wingdings" panose="05000000000000000000" pitchFamily="2" charset="2"/>
              <a:buNone/>
            </a:pPr>
            <a:endParaRPr lang="en-US" altLang="zh-CN" sz="1200" dirty="0">
              <a:latin typeface="Calibri" panose="020F0502020204030204" pitchFamily="34" charset="0"/>
            </a:endParaRPr>
          </a:p>
          <a:p>
            <a:pPr marL="0" indent="0" algn="just">
              <a:buFont typeface="Wingdings" panose="05000000000000000000" pitchFamily="2" charset="2"/>
              <a:buNone/>
            </a:pPr>
            <a:r>
              <a:rPr lang="en-US" altLang="zh-CN" sz="1500" dirty="0">
                <a:latin typeface="Calibri" panose="020F0502020204030204" pitchFamily="34" charset="0"/>
              </a:rPr>
              <a:t>while True:</a:t>
            </a:r>
          </a:p>
          <a:p>
            <a:pPr marL="0" indent="0" algn="just">
              <a:buFont typeface="Wingdings" panose="05000000000000000000" pitchFamily="2" charset="2"/>
              <a:buNone/>
            </a:pPr>
            <a:r>
              <a:rPr lang="en-US" altLang="zh-CN" sz="1500" dirty="0">
                <a:latin typeface="Calibri" panose="020F0502020204030204" pitchFamily="34" charset="0"/>
              </a:rPr>
              <a:t>    ret, frame = </a:t>
            </a:r>
            <a:r>
              <a:rPr lang="en-US" altLang="zh-CN" sz="1500" dirty="0" err="1">
                <a:latin typeface="Calibri" panose="020F0502020204030204" pitchFamily="34" charset="0"/>
              </a:rPr>
              <a:t>cap.read</a:t>
            </a:r>
            <a:r>
              <a:rPr lang="en-US" altLang="zh-CN" sz="1500" dirty="0">
                <a:latin typeface="Calibri" panose="020F0502020204030204" pitchFamily="34" charset="0"/>
              </a:rPr>
              <a:t>()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读一帧</a:t>
            </a:r>
            <a:endParaRPr lang="en-US" altLang="zh-CN" sz="1500" dirty="0">
              <a:solidFill>
                <a:srgbClr val="C00000"/>
              </a:solidFill>
              <a:latin typeface="Calibri" panose="020F0502020204030204" pitchFamily="34" charset="0"/>
            </a:endParaRPr>
          </a:p>
          <a:p>
            <a:pPr marL="0" indent="0" algn="just">
              <a:buFont typeface="Wingdings" panose="05000000000000000000" pitchFamily="2" charset="2"/>
              <a:buNone/>
            </a:pPr>
            <a:r>
              <a:rPr lang="en-US" altLang="zh-CN" sz="1500" dirty="0">
                <a:latin typeface="Calibri" panose="020F0502020204030204" pitchFamily="34" charset="0"/>
              </a:rPr>
              <a:t>    cv2.imshow(“frame”, frame)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显示</a:t>
            </a:r>
            <a:endParaRPr lang="en-US" altLang="zh-CN" sz="1500" dirty="0">
              <a:solidFill>
                <a:srgbClr val="C00000"/>
              </a:solidFill>
              <a:latin typeface="Calibri" panose="020F0502020204030204" pitchFamily="34" charset="0"/>
            </a:endParaRPr>
          </a:p>
          <a:p>
            <a:pPr marL="0" indent="0" algn="just">
              <a:buFont typeface="Wingdings" panose="05000000000000000000" pitchFamily="2" charset="2"/>
              <a:buNone/>
            </a:pPr>
            <a:r>
              <a:rPr lang="en-US" altLang="zh-CN" sz="1500" dirty="0">
                <a:latin typeface="Calibri" panose="020F0502020204030204" pitchFamily="34" charset="0"/>
              </a:rPr>
              <a:t>    </a:t>
            </a:r>
            <a:r>
              <a:rPr lang="en-US" altLang="zh-CN" sz="1500" dirty="0" err="1">
                <a:latin typeface="Calibri" panose="020F0502020204030204" pitchFamily="34" charset="0"/>
              </a:rPr>
              <a:t>out.write</a:t>
            </a:r>
            <a:r>
              <a:rPr lang="en-US" altLang="zh-CN" sz="1500" dirty="0">
                <a:latin typeface="Calibri" panose="020F0502020204030204" pitchFamily="34" charset="0"/>
              </a:rPr>
              <a:t>(frame)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写入视频文件</a:t>
            </a:r>
            <a:endParaRPr lang="en-US" altLang="zh-CN" sz="1500" dirty="0">
              <a:solidFill>
                <a:srgbClr val="C00000"/>
              </a:solidFill>
              <a:latin typeface="Calibri" panose="020F0502020204030204" pitchFamily="34" charset="0"/>
            </a:endParaRPr>
          </a:p>
          <a:p>
            <a:pPr marL="0" indent="0" algn="just">
              <a:buFont typeface="Wingdings" panose="05000000000000000000" pitchFamily="2" charset="2"/>
              <a:buNone/>
            </a:pPr>
            <a:r>
              <a:rPr lang="en-US" altLang="zh-CN" sz="1500" dirty="0">
                <a:solidFill>
                  <a:srgbClr val="C00000"/>
                </a:solidFill>
                <a:latin typeface="Calibri" panose="020F0502020204030204" pitchFamily="34" charset="0"/>
              </a:rPr>
              <a:t>    </a:t>
            </a:r>
            <a:r>
              <a:rPr lang="en-US" altLang="zh-CN" sz="1500" dirty="0">
                <a:latin typeface="Calibri" panose="020F0502020204030204" pitchFamily="34" charset="0"/>
              </a:rPr>
              <a:t>key = </a:t>
            </a:r>
            <a:r>
              <a:rPr lang="en-US" altLang="zh-CN" sz="1500" dirty="0">
                <a:solidFill>
                  <a:srgbClr val="000000"/>
                </a:solidFill>
                <a:latin typeface="Calibri" panose="020F0502020204030204" pitchFamily="34" charset="0"/>
              </a:rPr>
              <a:t>cv2.waitKey(1) &amp; 0xFF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检测键盘</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最长等待</a:t>
            </a:r>
            <a:r>
              <a:rPr lang="en-US" altLang="zh-CN" sz="1500" dirty="0">
                <a:solidFill>
                  <a:srgbClr val="C00000"/>
                </a:solidFill>
                <a:latin typeface="Calibri" panose="020F0502020204030204" pitchFamily="34" charset="0"/>
              </a:rPr>
              <a:t>1ms</a:t>
            </a:r>
          </a:p>
          <a:p>
            <a:pPr marL="0" indent="0" algn="just">
              <a:buFont typeface="Wingdings" panose="05000000000000000000" pitchFamily="2" charset="2"/>
              <a:buNone/>
            </a:pPr>
            <a:r>
              <a:rPr lang="en-US" altLang="zh-CN" sz="1500" dirty="0">
                <a:latin typeface="Calibri" panose="020F0502020204030204" pitchFamily="34" charset="0"/>
              </a:rPr>
              <a:t>    if key == </a:t>
            </a:r>
            <a:r>
              <a:rPr lang="en-US" altLang="zh-CN" sz="1500" dirty="0" err="1">
                <a:latin typeface="Calibri" panose="020F0502020204030204" pitchFamily="34" charset="0"/>
              </a:rPr>
              <a:t>ord</a:t>
            </a:r>
            <a:r>
              <a:rPr lang="en-US" altLang="zh-CN" sz="1500" dirty="0">
                <a:latin typeface="Calibri" panose="020F0502020204030204" pitchFamily="34" charset="0"/>
              </a:rPr>
              <a:t>(‘q’): </a:t>
            </a:r>
          </a:p>
          <a:p>
            <a:pPr marL="0" indent="0" algn="just">
              <a:buFont typeface="Wingdings" panose="05000000000000000000" pitchFamily="2" charset="2"/>
              <a:buNone/>
            </a:pPr>
            <a:r>
              <a:rPr lang="en-US" altLang="zh-CN" sz="1500" dirty="0">
                <a:latin typeface="Calibri" panose="020F0502020204030204" pitchFamily="34" charset="0"/>
              </a:rPr>
              <a:t>        break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按</a:t>
            </a:r>
            <a:r>
              <a:rPr lang="en-US" altLang="zh-CN" sz="1500" dirty="0">
                <a:solidFill>
                  <a:srgbClr val="C00000"/>
                </a:solidFill>
                <a:latin typeface="Calibri" panose="020F0502020204030204" pitchFamily="34" charset="0"/>
              </a:rPr>
              <a:t>q</a:t>
            </a:r>
            <a:r>
              <a:rPr lang="zh-CN" altLang="en-US" sz="1500" dirty="0">
                <a:solidFill>
                  <a:srgbClr val="C00000"/>
                </a:solidFill>
                <a:latin typeface="Calibri" panose="020F0502020204030204" pitchFamily="34" charset="0"/>
              </a:rPr>
              <a:t>时结束</a:t>
            </a:r>
            <a:endParaRPr lang="en-US" altLang="zh-CN" sz="1500" dirty="0">
              <a:solidFill>
                <a:srgbClr val="C00000"/>
              </a:solidFill>
              <a:latin typeface="Calibri" panose="020F0502020204030204" pitchFamily="34" charset="0"/>
            </a:endParaRPr>
          </a:p>
          <a:p>
            <a:pPr marL="0" indent="0" algn="just">
              <a:buFont typeface="Wingdings" panose="05000000000000000000" pitchFamily="2" charset="2"/>
              <a:buNone/>
            </a:pPr>
            <a:endParaRPr lang="en-US" altLang="zh-CN" sz="1200" dirty="0">
              <a:solidFill>
                <a:srgbClr val="C00000"/>
              </a:solidFill>
              <a:latin typeface="Calibri" panose="020F0502020204030204" pitchFamily="34" charset="0"/>
            </a:endParaRPr>
          </a:p>
          <a:p>
            <a:pPr marL="0" indent="0" algn="just">
              <a:buFont typeface="Wingdings" panose="05000000000000000000" pitchFamily="2" charset="2"/>
              <a:buNone/>
            </a:pPr>
            <a:r>
              <a:rPr lang="en-US" altLang="zh-CN" sz="1500" dirty="0" err="1">
                <a:latin typeface="Calibri" panose="020F0502020204030204" pitchFamily="34" charset="0"/>
              </a:rPr>
              <a:t>cap.release</a:t>
            </a:r>
            <a:r>
              <a:rPr lang="en-US" altLang="zh-CN" sz="1500" dirty="0">
                <a:latin typeface="Calibri" panose="020F0502020204030204" pitchFamily="34" charset="0"/>
              </a:rPr>
              <a:t>()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释放摄像头</a:t>
            </a:r>
            <a:endParaRPr lang="en-US" altLang="zh-CN" sz="1500" dirty="0">
              <a:solidFill>
                <a:srgbClr val="C00000"/>
              </a:solidFill>
              <a:latin typeface="Calibri" panose="020F0502020204030204" pitchFamily="34" charset="0"/>
            </a:endParaRPr>
          </a:p>
          <a:p>
            <a:pPr marL="0" indent="0" algn="just">
              <a:buFont typeface="Wingdings" panose="05000000000000000000" pitchFamily="2" charset="2"/>
              <a:buNone/>
            </a:pPr>
            <a:r>
              <a:rPr lang="en-US" altLang="zh-CN" sz="1500" dirty="0" err="1">
                <a:latin typeface="Calibri" panose="020F0502020204030204" pitchFamily="34" charset="0"/>
              </a:rPr>
              <a:t>out.release</a:t>
            </a:r>
            <a:r>
              <a:rPr lang="en-US" altLang="zh-CN" sz="1500" dirty="0">
                <a:latin typeface="Calibri" panose="020F0502020204030204" pitchFamily="34" charset="0"/>
              </a:rPr>
              <a:t>()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关闭视频文件</a:t>
            </a:r>
            <a:endParaRPr lang="en-US" altLang="zh-CN" sz="1500" dirty="0">
              <a:solidFill>
                <a:srgbClr val="C00000"/>
              </a:solidFill>
              <a:latin typeface="Calibri" panose="020F0502020204030204" pitchFamily="34" charset="0"/>
            </a:endParaRPr>
          </a:p>
          <a:p>
            <a:pPr marL="0" indent="0" algn="just">
              <a:buFont typeface="Wingdings" panose="05000000000000000000" pitchFamily="2" charset="2"/>
              <a:buNone/>
            </a:pPr>
            <a:r>
              <a:rPr lang="en-US" altLang="zh-CN" sz="1500" dirty="0">
                <a:latin typeface="Calibri" panose="020F0502020204030204" pitchFamily="34" charset="0"/>
              </a:rPr>
              <a:t>cv2.destroyAllWindows()  </a:t>
            </a:r>
            <a:r>
              <a:rPr lang="en-US" altLang="zh-CN" sz="1500" dirty="0">
                <a:solidFill>
                  <a:srgbClr val="C00000"/>
                </a:solidFill>
                <a:latin typeface="Calibri" panose="020F0502020204030204" pitchFamily="34" charset="0"/>
              </a:rPr>
              <a:t># </a:t>
            </a:r>
            <a:r>
              <a:rPr lang="zh-CN" altLang="en-US" sz="1500" dirty="0">
                <a:solidFill>
                  <a:srgbClr val="C00000"/>
                </a:solidFill>
                <a:latin typeface="Calibri" panose="020F0502020204030204" pitchFamily="34" charset="0"/>
              </a:rPr>
              <a:t>关闭所有显示窗体</a:t>
            </a:r>
            <a:endParaRPr lang="en-US" altLang="zh-CN" sz="1500" dirty="0">
              <a:solidFill>
                <a:srgbClr val="C00000"/>
              </a:solidFill>
              <a:latin typeface="Calibri" panose="020F0502020204030204" pitchFamily="34" charset="0"/>
            </a:endParaRPr>
          </a:p>
          <a:p>
            <a:pPr marL="0" indent="0" algn="just">
              <a:buFont typeface="Wingdings" panose="05000000000000000000" pitchFamily="2" charset="2"/>
              <a:buNone/>
            </a:pPr>
            <a:endParaRPr lang="en-US" altLang="zh-CN" sz="1500" dirty="0">
              <a:solidFill>
                <a:srgbClr val="0070C0"/>
              </a:solidFill>
              <a:latin typeface="Calibri" panose="020F0502020204030204" pitchFamily="34" charset="0"/>
            </a:endParaRPr>
          </a:p>
          <a:p>
            <a:pPr marL="0" indent="0">
              <a:buNone/>
            </a:pPr>
            <a:r>
              <a:rPr lang="en-US" altLang="zh-CN" sz="1600" dirty="0">
                <a:solidFill>
                  <a:srgbClr val="C00000"/>
                </a:solidFill>
                <a:latin typeface="Calibri" panose="020F0502020204030204" pitchFamily="34" charset="0"/>
              </a:rPr>
              <a:t># </a:t>
            </a:r>
            <a:r>
              <a:rPr lang="zh-CN" altLang="en-US" sz="1600" dirty="0">
                <a:solidFill>
                  <a:srgbClr val="C00000"/>
                </a:solidFill>
                <a:latin typeface="Calibri" panose="020F0502020204030204" pitchFamily="34" charset="0"/>
              </a:rPr>
              <a:t>视频保存在代码所在目录</a:t>
            </a:r>
            <a:endParaRPr lang="en-US" altLang="zh-CN" sz="1600" dirty="0">
              <a:solidFill>
                <a:srgbClr val="0070C0"/>
              </a:solidFill>
              <a:latin typeface="Calibri" panose="020F0502020204030204" pitchFamily="34" charset="0"/>
            </a:endParaRPr>
          </a:p>
          <a:p>
            <a:pPr marL="0" indent="0">
              <a:buFont typeface="Wingdings" panose="05000000000000000000" pitchFamily="2" charset="2"/>
              <a:buNone/>
            </a:pPr>
            <a:endParaRPr lang="en-US" altLang="zh-CN" sz="1600" dirty="0">
              <a:solidFill>
                <a:srgbClr val="C00000"/>
              </a:solidFill>
              <a:latin typeface="Calibri" panose="020F0502020204030204" pitchFamily="34" charset="0"/>
            </a:endParaRPr>
          </a:p>
        </p:txBody>
      </p:sp>
      <p:sp>
        <p:nvSpPr>
          <p:cNvPr id="16387" name="标题 2"/>
          <p:cNvSpPr>
            <a:spLocks noGrp="1" noChangeArrowheads="1"/>
          </p:cNvSpPr>
          <p:nvPr>
            <p:ph type="title"/>
          </p:nvPr>
        </p:nvSpPr>
        <p:spPr/>
        <p:txBody>
          <a:bodyPr/>
          <a:lstStyle/>
          <a:p>
            <a:r>
              <a:rPr lang="en-US" altLang="zh-CN" sz="4000"/>
              <a:t>OpenCV: </a:t>
            </a:r>
            <a:r>
              <a:rPr lang="zh-CN" altLang="en-US" sz="4000"/>
              <a:t>摄像、显示、保存视频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p:txBody>
          <a:bodyPr/>
          <a:lstStyle/>
          <a:p>
            <a:pPr>
              <a:buClr>
                <a:srgbClr val="CC9900"/>
              </a:buClr>
            </a:pPr>
            <a:r>
              <a:rPr lang="zh-CN" altLang="en-US" sz="2000" dirty="0">
                <a:solidFill>
                  <a:srgbClr val="000000"/>
                </a:solidFill>
              </a:rPr>
              <a:t>安装：</a:t>
            </a:r>
            <a:r>
              <a:rPr lang="en-US" altLang="zh-CN" sz="2000" dirty="0">
                <a:solidFill>
                  <a:srgbClr val="7F7F7F"/>
                </a:solidFill>
              </a:rPr>
              <a:t>$</a:t>
            </a:r>
            <a:r>
              <a:rPr lang="en-US" altLang="zh-CN" sz="2000" dirty="0">
                <a:solidFill>
                  <a:srgbClr val="000000"/>
                </a:solidFill>
              </a:rPr>
              <a:t> </a:t>
            </a:r>
            <a:r>
              <a:rPr lang="en-US" altLang="zh-CN" sz="2000" dirty="0" err="1">
                <a:solidFill>
                  <a:srgbClr val="000000"/>
                </a:solidFill>
              </a:rPr>
              <a:t>sudo</a:t>
            </a:r>
            <a:r>
              <a:rPr lang="en-US" altLang="zh-CN" sz="2000" dirty="0">
                <a:solidFill>
                  <a:srgbClr val="000000"/>
                </a:solidFill>
              </a:rPr>
              <a:t> apt-get install </a:t>
            </a:r>
            <a:r>
              <a:rPr lang="en-US" altLang="zh-CN" sz="2000" dirty="0" err="1">
                <a:solidFill>
                  <a:srgbClr val="000000"/>
                </a:solidFill>
              </a:rPr>
              <a:t>vlc</a:t>
            </a:r>
            <a:endParaRPr lang="en-US" altLang="zh-CN" sz="2000" dirty="0">
              <a:solidFill>
                <a:srgbClr val="000000"/>
              </a:solidFill>
            </a:endParaRPr>
          </a:p>
          <a:p>
            <a:pPr>
              <a:buClr>
                <a:srgbClr val="CC9900"/>
              </a:buClr>
            </a:pPr>
            <a:endParaRPr lang="en-US" altLang="zh-CN" sz="1500" dirty="0">
              <a:solidFill>
                <a:srgbClr val="000000"/>
              </a:solidFill>
            </a:endParaRPr>
          </a:p>
          <a:p>
            <a:pPr>
              <a:buClr>
                <a:srgbClr val="CC9900"/>
              </a:buClr>
            </a:pPr>
            <a:r>
              <a:rPr lang="zh-CN" altLang="en-US" sz="2000" noProof="1">
                <a:solidFill>
                  <a:srgbClr val="000000"/>
                </a:solidFill>
              </a:rPr>
              <a:t>然后用</a:t>
            </a:r>
            <a:r>
              <a:rPr lang="en-US" altLang="zh-CN" sz="2000" noProof="1">
                <a:solidFill>
                  <a:srgbClr val="000000"/>
                </a:solidFill>
              </a:rPr>
              <a:t>vlc</a:t>
            </a:r>
            <a:r>
              <a:rPr lang="zh-CN" altLang="en-US" sz="2000" noProof="1">
                <a:solidFill>
                  <a:srgbClr val="000000"/>
                </a:solidFill>
              </a:rPr>
              <a:t>打开保存的</a:t>
            </a:r>
            <a:r>
              <a:rPr lang="en-US" altLang="zh-CN" sz="2000" noProof="1">
                <a:solidFill>
                  <a:srgbClr val="000000"/>
                </a:solidFill>
              </a:rPr>
              <a:t>movie.avi</a:t>
            </a:r>
            <a:r>
              <a:rPr lang="zh-CN" altLang="en-US" sz="2000" noProof="1">
                <a:solidFill>
                  <a:srgbClr val="000000"/>
                </a:solidFill>
              </a:rPr>
              <a:t>文件</a:t>
            </a:r>
            <a:endParaRPr lang="en-US" altLang="zh-CN" sz="2000" noProof="1">
              <a:solidFill>
                <a:srgbClr val="000000"/>
              </a:solidFill>
            </a:endParaRPr>
          </a:p>
          <a:p>
            <a:pPr>
              <a:buClr>
                <a:srgbClr val="CC9900"/>
              </a:buClr>
            </a:pPr>
            <a:r>
              <a:rPr lang="en-US" altLang="zh-CN" sz="2000" noProof="1">
                <a:solidFill>
                  <a:srgbClr val="000000"/>
                </a:solidFill>
              </a:rPr>
              <a:t>movie.avi</a:t>
            </a:r>
            <a:r>
              <a:rPr lang="zh-CN" altLang="en-US" sz="2000" noProof="1">
                <a:solidFill>
                  <a:srgbClr val="000000"/>
                </a:solidFill>
              </a:rPr>
              <a:t>保存在代码所在目录</a:t>
            </a:r>
            <a:endParaRPr lang="zh-CN" altLang="zh-CN" sz="2000" noProof="1">
              <a:solidFill>
                <a:srgbClr val="000000"/>
              </a:solidFill>
            </a:endParaRPr>
          </a:p>
          <a:p>
            <a:endParaRPr lang="zh-CN" altLang="en-US" dirty="0"/>
          </a:p>
        </p:txBody>
      </p:sp>
      <p:sp>
        <p:nvSpPr>
          <p:cNvPr id="17411" name="标题 2"/>
          <p:cNvSpPr>
            <a:spLocks noGrp="1"/>
          </p:cNvSpPr>
          <p:nvPr>
            <p:ph type="title"/>
          </p:nvPr>
        </p:nvSpPr>
        <p:spPr/>
        <p:txBody>
          <a:bodyPr/>
          <a:lstStyle/>
          <a:p>
            <a:r>
              <a:rPr lang="zh-CN" altLang="en-US"/>
              <a:t>回放保存的视频文件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noChangeArrowheads="1"/>
          </p:cNvSpPr>
          <p:nvPr>
            <p:ph idx="1"/>
          </p:nvPr>
        </p:nvSpPr>
        <p:spPr>
          <a:xfrm>
            <a:off x="457200" y="1196975"/>
            <a:ext cx="8386763" cy="4862513"/>
          </a:xfrm>
        </p:spPr>
        <p:txBody>
          <a:bodyPr/>
          <a:lstStyle/>
          <a:p>
            <a:pPr algn="just"/>
            <a:r>
              <a:rPr lang="zh-CN" altLang="en-US" sz="1600"/>
              <a:t>打开摄像头</a:t>
            </a:r>
            <a:r>
              <a:rPr lang="en-US" altLang="zh-CN" sz="1600"/>
              <a:t>(</a:t>
            </a:r>
            <a:r>
              <a:rPr lang="zh-CN" altLang="en-US" sz="1600"/>
              <a:t>或视频文件</a:t>
            </a:r>
            <a:r>
              <a:rPr lang="en-US" altLang="zh-CN" sz="1600"/>
              <a:t>)</a:t>
            </a:r>
            <a:r>
              <a:rPr lang="zh-CN" altLang="en-US" sz="1600"/>
              <a:t>：</a:t>
            </a:r>
            <a:endParaRPr lang="en-US" altLang="zh-CN" sz="1600"/>
          </a:p>
          <a:p>
            <a:pPr algn="just"/>
            <a:endParaRPr lang="en-US" altLang="zh-CN" sz="1600"/>
          </a:p>
          <a:p>
            <a:pPr algn="just"/>
            <a:endParaRPr lang="en-US" altLang="zh-CN" sz="1600"/>
          </a:p>
          <a:p>
            <a:pPr algn="just"/>
            <a:endParaRPr lang="en-US" altLang="zh-CN" sz="1600"/>
          </a:p>
          <a:p>
            <a:pPr marL="457200" lvl="1" indent="0" algn="just">
              <a:buFont typeface="Wingdings" panose="05000000000000000000" pitchFamily="2" charset="2"/>
              <a:buNone/>
            </a:pPr>
            <a:r>
              <a:rPr lang="en-US" altLang="zh-CN" sz="1400"/>
              <a:t>filename：打开的视频文件的名称（例如video.avi）或图像序列（例如，img_00.jpg，img_01.jpg，img_02.jpg，...）</a:t>
            </a:r>
          </a:p>
          <a:p>
            <a:pPr marL="457200" lvl="1" indent="0" algn="just">
              <a:buFont typeface="Wingdings" panose="05000000000000000000" pitchFamily="2" charset="2"/>
              <a:buNone/>
            </a:pPr>
            <a:r>
              <a:rPr lang="en-US" altLang="zh-CN" sz="1400"/>
              <a:t>device：打开的视频捕捉设备的ID（即相机索引）。 如果连接了一台摄像机，只需传递0即可。</a:t>
            </a:r>
          </a:p>
          <a:p>
            <a:pPr marL="457200" lvl="1" indent="0" algn="just">
              <a:buFont typeface="Wingdings" panose="05000000000000000000" pitchFamily="2" charset="2"/>
              <a:buNone/>
            </a:pPr>
            <a:endParaRPr lang="en-US" altLang="zh-CN" sz="1600"/>
          </a:p>
          <a:p>
            <a:pPr algn="just"/>
            <a:r>
              <a:rPr lang="zh-CN" altLang="en-US" sz="1600"/>
              <a:t>读一帧：</a:t>
            </a:r>
            <a:endParaRPr lang="en-US" altLang="zh-CN" sz="1600"/>
          </a:p>
          <a:p>
            <a:pPr algn="just"/>
            <a:endParaRPr lang="en-US" altLang="zh-CN" sz="1600"/>
          </a:p>
          <a:p>
            <a:pPr algn="just"/>
            <a:endParaRPr lang="en-US" altLang="zh-CN" sz="1600"/>
          </a:p>
          <a:p>
            <a:pPr algn="just"/>
            <a:r>
              <a:rPr lang="zh-CN" altLang="en-US" sz="1600"/>
              <a:t>释放摄像头</a:t>
            </a:r>
            <a:r>
              <a:rPr lang="en-US" altLang="zh-CN" sz="1600"/>
              <a:t>(</a:t>
            </a:r>
            <a:r>
              <a:rPr lang="zh-CN" altLang="en-US" sz="1600"/>
              <a:t>或视频文件</a:t>
            </a:r>
            <a:r>
              <a:rPr lang="en-US" altLang="zh-CN" sz="1600"/>
              <a:t>)</a:t>
            </a:r>
            <a:r>
              <a:rPr lang="zh-CN" altLang="en-US" sz="1600"/>
              <a:t>：</a:t>
            </a:r>
            <a:endParaRPr lang="en-US" altLang="zh-CN" sz="1600"/>
          </a:p>
          <a:p>
            <a:pPr algn="just"/>
            <a:endParaRPr lang="en-US" altLang="zh-CN" sz="1600"/>
          </a:p>
          <a:p>
            <a:pPr algn="just"/>
            <a:endParaRPr lang="en-US" altLang="zh-CN" sz="1600"/>
          </a:p>
          <a:p>
            <a:pPr algn="just"/>
            <a:endParaRPr lang="en-US" altLang="zh-CN" sz="1600"/>
          </a:p>
        </p:txBody>
      </p:sp>
      <p:sp>
        <p:nvSpPr>
          <p:cNvPr id="18435" name="标题 2"/>
          <p:cNvSpPr>
            <a:spLocks noGrp="1" noChangeArrowheads="1"/>
          </p:cNvSpPr>
          <p:nvPr>
            <p:ph type="title"/>
          </p:nvPr>
        </p:nvSpPr>
        <p:spPr/>
        <p:txBody>
          <a:bodyPr/>
          <a:lstStyle/>
          <a:p>
            <a:r>
              <a:rPr lang="zh-CN" altLang="en-US" sz="4000"/>
              <a:t>重要函数解析</a:t>
            </a:r>
          </a:p>
        </p:txBody>
      </p:sp>
      <p:pic>
        <p:nvPicPr>
          <p:cNvPr id="18436" name="内容占位符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4549775"/>
            <a:ext cx="39243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4"/>
          <p:cNvPicPr>
            <a:picLocks noChangeAspect="1" noChangeArrowheads="1"/>
          </p:cNvPicPr>
          <p:nvPr/>
        </p:nvPicPr>
        <p:blipFill>
          <a:blip r:embed="rId3">
            <a:extLst>
              <a:ext uri="{28A0092B-C50C-407E-A947-70E740481C1C}">
                <a14:useLocalDpi xmlns:a14="http://schemas.microsoft.com/office/drawing/2010/main" val="0"/>
              </a:ext>
            </a:extLst>
          </a:blip>
          <a:srcRect t="5351" b="54858"/>
          <a:stretch>
            <a:fillRect/>
          </a:stretch>
        </p:blipFill>
        <p:spPr bwMode="auto">
          <a:xfrm>
            <a:off x="830263" y="1587500"/>
            <a:ext cx="4895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6"/>
          <p:cNvPicPr>
            <a:picLocks noChangeAspect="1" noChangeArrowheads="1"/>
          </p:cNvPicPr>
          <p:nvPr/>
        </p:nvPicPr>
        <p:blipFill>
          <a:blip r:embed="rId3">
            <a:extLst>
              <a:ext uri="{28A0092B-C50C-407E-A947-70E740481C1C}">
                <a14:useLocalDpi xmlns:a14="http://schemas.microsoft.com/office/drawing/2010/main" val="0"/>
              </a:ext>
            </a:extLst>
          </a:blip>
          <a:srcRect t="52634" b="-2370"/>
          <a:stretch>
            <a:fillRect/>
          </a:stretch>
        </p:blipFill>
        <p:spPr bwMode="auto">
          <a:xfrm>
            <a:off x="828675" y="1876425"/>
            <a:ext cx="4895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3714750"/>
            <a:ext cx="44386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
          </p:nvPr>
        </p:nvSpPr>
        <p:spPr>
          <a:xfrm>
            <a:off x="520700" y="1181100"/>
            <a:ext cx="8089900" cy="4862513"/>
          </a:xfrm>
        </p:spPr>
        <p:txBody>
          <a:bodyPr/>
          <a:lstStyle/>
          <a:p>
            <a:pPr algn="just">
              <a:defRPr/>
            </a:pPr>
            <a:r>
              <a:rPr lang="zh-CN" altLang="en-US" sz="1600" noProof="1"/>
              <a:t>显示图像：</a:t>
            </a:r>
            <a:endParaRPr lang="en-US" altLang="zh-CN" sz="1600" noProof="1"/>
          </a:p>
          <a:p>
            <a:pPr algn="just">
              <a:defRPr/>
            </a:pPr>
            <a:endParaRPr lang="en-US" altLang="zh-CN" sz="1600" noProof="1"/>
          </a:p>
          <a:p>
            <a:pPr marL="457200" lvl="1" indent="0" algn="just">
              <a:buFont typeface="Wingdings" panose="05000000000000000000" pitchFamily="2" charset="2"/>
              <a:buNone/>
              <a:defRPr/>
            </a:pPr>
            <a:r>
              <a:rPr lang="en-US" altLang="zh-CN" sz="1350" noProof="1"/>
              <a:t>这个函数后面应该有一个waitKey函数，它显示图像指定的毫秒数。 否则，它将不会显示图像。 例如，waitKey（0）将无限显示窗口，直到任何按键（适合于图像显示）。 waitKey（25）将显示25 ms的帧，之后显示将自动关闭。 （如果你把它放在一个循环读取视频，它将逐帧显示视频）</a:t>
            </a:r>
          </a:p>
          <a:p>
            <a:pPr algn="just">
              <a:defRPr/>
            </a:pPr>
            <a:endParaRPr lang="en-US" altLang="zh-CN" sz="1600" noProof="1"/>
          </a:p>
          <a:p>
            <a:pPr marL="0" indent="0" algn="just">
              <a:buFont typeface="Wingdings" panose="05000000000000000000" pitchFamily="2" charset="2"/>
              <a:buNone/>
              <a:defRPr/>
            </a:pPr>
            <a:endParaRPr lang="en-US" altLang="zh-CN" sz="1600" noProof="1"/>
          </a:p>
          <a:p>
            <a:pPr algn="just">
              <a:defRPr/>
            </a:pPr>
            <a:endParaRPr lang="en-US" altLang="zh-CN" sz="700" noProof="1"/>
          </a:p>
          <a:p>
            <a:pPr algn="just">
              <a:defRPr/>
            </a:pPr>
            <a:r>
              <a:rPr lang="zh-CN" altLang="en-US" sz="1600" noProof="1"/>
              <a:t>写图片文件：</a:t>
            </a:r>
            <a:endParaRPr lang="en-US" altLang="zh-CN" sz="1600" noProof="1"/>
          </a:p>
          <a:p>
            <a:pPr algn="just">
              <a:defRPr/>
            </a:pPr>
            <a:endParaRPr lang="en-US" altLang="zh-CN" sz="1600" noProof="1"/>
          </a:p>
          <a:p>
            <a:pPr algn="just">
              <a:defRPr/>
            </a:pPr>
            <a:endParaRPr lang="en-US" altLang="zh-CN" sz="1600" noProof="1"/>
          </a:p>
          <a:p>
            <a:pPr marL="0" indent="0" algn="just">
              <a:buFont typeface="Wingdings" panose="05000000000000000000" pitchFamily="2" charset="2"/>
              <a:buNone/>
              <a:defRPr/>
            </a:pPr>
            <a:endParaRPr lang="en-US" altLang="zh-CN" sz="1600" noProof="1"/>
          </a:p>
          <a:p>
            <a:pPr algn="just">
              <a:defRPr/>
            </a:pPr>
            <a:endParaRPr lang="en-US" altLang="zh-CN" sz="1600" noProof="1"/>
          </a:p>
          <a:p>
            <a:pPr algn="just">
              <a:defRPr/>
            </a:pPr>
            <a:endParaRPr lang="en-US" altLang="zh-CN" sz="1600" noProof="1"/>
          </a:p>
        </p:txBody>
      </p:sp>
      <p:sp>
        <p:nvSpPr>
          <p:cNvPr id="19459" name="标题 2"/>
          <p:cNvSpPr>
            <a:spLocks noGrp="1" noChangeArrowheads="1"/>
          </p:cNvSpPr>
          <p:nvPr>
            <p:ph type="title"/>
          </p:nvPr>
        </p:nvSpPr>
        <p:spPr/>
        <p:txBody>
          <a:bodyPr/>
          <a:lstStyle/>
          <a:p>
            <a:r>
              <a:rPr lang="zh-CN" altLang="en-US" sz="4000"/>
              <a:t>重要函数解析</a:t>
            </a:r>
          </a:p>
        </p:txBody>
      </p:sp>
      <p:pic>
        <p:nvPicPr>
          <p:cNvPr id="1946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8" y="3436938"/>
            <a:ext cx="43815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8" y="1447800"/>
            <a:ext cx="3467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
          </p:nvPr>
        </p:nvSpPr>
        <p:spPr>
          <a:xfrm>
            <a:off x="457200" y="1196975"/>
            <a:ext cx="8229600" cy="4862513"/>
          </a:xfrm>
        </p:spPr>
        <p:txBody>
          <a:bodyPr/>
          <a:lstStyle/>
          <a:p>
            <a:pPr algn="just">
              <a:defRPr/>
            </a:pPr>
            <a:r>
              <a:rPr lang="zh-CN" altLang="en-US" sz="1600" noProof="1"/>
              <a:t>打开视频文件：</a:t>
            </a:r>
          </a:p>
          <a:p>
            <a:pPr algn="just">
              <a:defRPr/>
            </a:pPr>
            <a:endParaRPr lang="zh-CN" altLang="en-US" sz="1600" noProof="1"/>
          </a:p>
          <a:p>
            <a:pPr marL="457200" lvl="1" indent="0" algn="just">
              <a:buClr>
                <a:schemeClr val="accent1"/>
              </a:buClr>
              <a:buSzPct val="65000"/>
              <a:buFont typeface="Wingdings" panose="05000000000000000000" pitchFamily="2" charset="2"/>
              <a:buNone/>
              <a:defRPr/>
            </a:pPr>
            <a:r>
              <a:rPr lang="zh-CN" altLang="en-US" sz="1400" noProof="1">
                <a:cs typeface="+mn-cs"/>
              </a:rPr>
              <a:t>filename：输出视频文件的名称。</a:t>
            </a:r>
          </a:p>
          <a:p>
            <a:pPr marL="457200" lvl="1" indent="0" algn="just">
              <a:buClr>
                <a:schemeClr val="accent1"/>
              </a:buClr>
              <a:buSzPct val="65000"/>
              <a:buFont typeface="Wingdings" panose="05000000000000000000" pitchFamily="2" charset="2"/>
              <a:buNone/>
              <a:defRPr/>
            </a:pPr>
            <a:r>
              <a:rPr lang="zh-CN" altLang="en-US" sz="1400" noProof="1">
                <a:cs typeface="+mn-cs"/>
              </a:rPr>
              <a:t>fourcc：4个字符的编解码器代码，用于压缩帧。 例如，CV_FOURCC（'P'，'I'，'M'，'1'）是MPEG-1编解码器，CV_FOURCC（'M'，'J'，'P'，'G' jpeg编解码器等。代码列表可以通过FOURCC页面在视频编解码器中获得。</a:t>
            </a:r>
          </a:p>
          <a:p>
            <a:pPr marL="457200" lvl="1" indent="0" algn="just">
              <a:buClr>
                <a:schemeClr val="accent1"/>
              </a:buClr>
              <a:buSzPct val="65000"/>
              <a:buFont typeface="Wingdings" panose="05000000000000000000" pitchFamily="2" charset="2"/>
              <a:buNone/>
              <a:defRPr/>
            </a:pPr>
            <a:r>
              <a:rPr lang="zh-CN" altLang="en-US" sz="1400" noProof="1">
                <a:cs typeface="+mn-cs"/>
              </a:rPr>
              <a:t>fps：创建的视频流的帧率。</a:t>
            </a:r>
          </a:p>
          <a:p>
            <a:pPr marL="457200" lvl="1" indent="0" algn="just">
              <a:buClr>
                <a:schemeClr val="accent1"/>
              </a:buClr>
              <a:buSzPct val="65000"/>
              <a:buFont typeface="Wingdings" panose="05000000000000000000" pitchFamily="2" charset="2"/>
              <a:buNone/>
              <a:defRPr/>
            </a:pPr>
            <a:r>
              <a:rPr lang="zh-CN" altLang="en-US" sz="1400" noProof="1">
                <a:cs typeface="+mn-cs"/>
              </a:rPr>
              <a:t>frameSize：视频帧的大小。</a:t>
            </a:r>
          </a:p>
          <a:p>
            <a:pPr marL="457200" lvl="1" indent="0" algn="just">
              <a:buClr>
                <a:schemeClr val="accent1"/>
              </a:buClr>
              <a:buSzPct val="65000"/>
              <a:buFont typeface="Wingdings" panose="05000000000000000000" pitchFamily="2" charset="2"/>
              <a:buNone/>
              <a:defRPr/>
            </a:pPr>
            <a:r>
              <a:rPr lang="zh-CN" altLang="en-US" sz="1400" noProof="1">
                <a:cs typeface="+mn-cs"/>
              </a:rPr>
              <a:t>isColor：如果不是零，则编码器将预期和编码彩色帧，否则将使用灰度帧（该标记当前仅在Windows上受支持</a:t>
            </a:r>
            <a:r>
              <a:rPr lang="zh-CN" altLang="en-US" sz="1350" noProof="1">
                <a:cs typeface="+mn-cs"/>
              </a:rPr>
              <a:t>。</a:t>
            </a:r>
            <a:endParaRPr lang="en-US" altLang="zh-CN" sz="590" noProof="1">
              <a:cs typeface="+mn-cs"/>
            </a:endParaRPr>
          </a:p>
          <a:p>
            <a:pPr algn="just">
              <a:defRPr/>
            </a:pPr>
            <a:r>
              <a:rPr lang="zh-CN" altLang="en-US" sz="1600" noProof="1"/>
              <a:t>写入一帧：</a:t>
            </a:r>
            <a:endParaRPr lang="en-US" altLang="zh-CN" sz="1600" noProof="1"/>
          </a:p>
          <a:p>
            <a:pPr algn="just">
              <a:defRPr/>
            </a:pPr>
            <a:endParaRPr lang="en-US" altLang="zh-CN" sz="1600" noProof="1"/>
          </a:p>
          <a:p>
            <a:pPr algn="just">
              <a:defRPr/>
            </a:pPr>
            <a:endParaRPr lang="en-US" altLang="zh-CN" sz="1600" noProof="1"/>
          </a:p>
          <a:p>
            <a:pPr algn="just">
              <a:defRPr/>
            </a:pPr>
            <a:r>
              <a:rPr lang="zh-CN" altLang="en-US" sz="1600" noProof="1"/>
              <a:t>关闭视频文件</a:t>
            </a:r>
            <a:endParaRPr lang="en-US" altLang="zh-CN" sz="1600" noProof="1"/>
          </a:p>
          <a:p>
            <a:pPr marL="0" indent="0" algn="just">
              <a:buFont typeface="Wingdings" panose="05000000000000000000" pitchFamily="2" charset="2"/>
              <a:buNone/>
              <a:defRPr/>
            </a:pPr>
            <a:r>
              <a:rPr lang="en-US" altLang="zh-CN" sz="1250" b="1" noProof="1"/>
              <a:t>        Python:  </a:t>
            </a:r>
            <a:r>
              <a:rPr lang="en-US" altLang="zh-CN" sz="1250" noProof="1"/>
              <a:t>cv2.VideoWriter.</a:t>
            </a:r>
            <a:r>
              <a:rPr lang="en-US" altLang="zh-CN" sz="1250" b="1" noProof="1"/>
              <a:t>release</a:t>
            </a:r>
            <a:r>
              <a:rPr lang="en-US" altLang="zh-CN" sz="1250" noProof="1"/>
              <a:t>() </a:t>
            </a:r>
            <a:r>
              <a:rPr lang="zh-CN" altLang="en-US" sz="1250" noProof="1"/>
              <a:t>→ </a:t>
            </a:r>
            <a:r>
              <a:rPr lang="en-US" altLang="zh-CN" sz="1250" noProof="1"/>
              <a:t>None</a:t>
            </a:r>
            <a:r>
              <a:rPr lang="en-US" altLang="zh-CN" sz="2000" noProof="1"/>
              <a:t> </a:t>
            </a:r>
            <a:endParaRPr lang="en-US" altLang="zh-CN" sz="1600" noProof="1"/>
          </a:p>
          <a:p>
            <a:pPr algn="just">
              <a:defRPr/>
            </a:pPr>
            <a:endParaRPr lang="en-US" altLang="zh-CN" sz="1600" noProof="1"/>
          </a:p>
          <a:p>
            <a:pPr marL="0" indent="0" algn="just">
              <a:buFont typeface="Wingdings" panose="05000000000000000000" pitchFamily="2" charset="2"/>
              <a:buNone/>
              <a:defRPr/>
            </a:pPr>
            <a:endParaRPr lang="en-US" altLang="zh-CN" sz="1600" noProof="1"/>
          </a:p>
          <a:p>
            <a:pPr algn="just">
              <a:defRPr/>
            </a:pPr>
            <a:endParaRPr lang="en-US" altLang="zh-CN" sz="1600" noProof="1"/>
          </a:p>
          <a:p>
            <a:pPr algn="just">
              <a:defRPr/>
            </a:pPr>
            <a:endParaRPr lang="en-US" altLang="zh-CN" sz="1600" noProof="1"/>
          </a:p>
        </p:txBody>
      </p:sp>
      <p:sp>
        <p:nvSpPr>
          <p:cNvPr id="20483" name="标题 2"/>
          <p:cNvSpPr>
            <a:spLocks noGrp="1" noChangeArrowheads="1"/>
          </p:cNvSpPr>
          <p:nvPr>
            <p:ph type="title"/>
          </p:nvPr>
        </p:nvSpPr>
        <p:spPr/>
        <p:txBody>
          <a:bodyPr/>
          <a:lstStyle/>
          <a:p>
            <a:r>
              <a:rPr lang="zh-CN" altLang="en-US" sz="4000"/>
              <a:t>重要函数解析</a:t>
            </a:r>
          </a:p>
        </p:txBody>
      </p:sp>
      <p:pic>
        <p:nvPicPr>
          <p:cNvPr id="2048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93838"/>
            <a:ext cx="69723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040188"/>
            <a:ext cx="38290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r>
              <a:rPr lang="zh-CN" altLang="en-US" sz="2000" dirty="0"/>
              <a:t>像素：图像由水平垂直均匀分布的点（像素）构成</a:t>
            </a:r>
            <a:endParaRPr lang="en-US" altLang="zh-CN" sz="2000" dirty="0"/>
          </a:p>
          <a:p>
            <a:r>
              <a:rPr lang="zh-CN" altLang="en-US" sz="2000" dirty="0"/>
              <a:t>分辨率 指 水平垂直方向各有多少个像素</a:t>
            </a:r>
            <a:endParaRPr lang="en-US" altLang="zh-CN" sz="2000" dirty="0"/>
          </a:p>
          <a:p>
            <a:pPr lvl="1"/>
            <a:r>
              <a:rPr lang="zh-CN" altLang="en-US" sz="1800" dirty="0"/>
              <a:t>例：</a:t>
            </a:r>
            <a:r>
              <a:rPr lang="en-US" altLang="zh-CN" sz="1800" dirty="0"/>
              <a:t>1024x768</a:t>
            </a:r>
          </a:p>
          <a:p>
            <a:r>
              <a:rPr lang="zh-CN" altLang="en-US" sz="2000" dirty="0"/>
              <a:t>灰度图像：每个像素的值</a:t>
            </a:r>
            <a:r>
              <a:rPr lang="en-US" altLang="zh-CN" sz="2000" dirty="0"/>
              <a:t>(0-255)</a:t>
            </a:r>
            <a:r>
              <a:rPr lang="zh-CN" altLang="en-US" sz="2000" dirty="0"/>
              <a:t>表示黑</a:t>
            </a:r>
            <a:r>
              <a:rPr lang="en-US" altLang="zh-CN" sz="2000" dirty="0"/>
              <a:t>-</a:t>
            </a:r>
            <a:r>
              <a:rPr lang="zh-CN" altLang="en-US" sz="2000" dirty="0"/>
              <a:t>白之间的灰阶（亮度）</a:t>
            </a:r>
            <a:endParaRPr lang="en-US" altLang="zh-CN" sz="2000" dirty="0"/>
          </a:p>
          <a:p>
            <a:r>
              <a:rPr lang="zh-CN" altLang="en-US" sz="2000" dirty="0"/>
              <a:t>彩色图像：每个像素有</a:t>
            </a:r>
            <a:r>
              <a:rPr lang="en-US" altLang="zh-CN" sz="2000" dirty="0"/>
              <a:t>RGB</a:t>
            </a:r>
            <a:r>
              <a:rPr lang="zh-CN" altLang="en-US" sz="2000" dirty="0"/>
              <a:t>三个值</a:t>
            </a:r>
            <a:r>
              <a:rPr lang="en-US" altLang="zh-CN" sz="2000" dirty="0"/>
              <a:t>(</a:t>
            </a:r>
            <a:r>
              <a:rPr lang="zh-CN" altLang="en-US" sz="2000" dirty="0"/>
              <a:t>分别都为</a:t>
            </a:r>
            <a:r>
              <a:rPr lang="en-US" altLang="zh-CN" sz="2000" dirty="0"/>
              <a:t>0-255)</a:t>
            </a:r>
            <a:r>
              <a:rPr lang="zh-CN" altLang="en-US" sz="2000" dirty="0"/>
              <a:t>，混合产生不同的色彩。</a:t>
            </a:r>
          </a:p>
        </p:txBody>
      </p:sp>
      <p:sp>
        <p:nvSpPr>
          <p:cNvPr id="21507" name="标题 2"/>
          <p:cNvSpPr>
            <a:spLocks noGrp="1"/>
          </p:cNvSpPr>
          <p:nvPr>
            <p:ph type="title"/>
          </p:nvPr>
        </p:nvSpPr>
        <p:spPr/>
        <p:txBody>
          <a:bodyPr/>
          <a:lstStyle/>
          <a:p>
            <a:r>
              <a:rPr lang="zh-CN" altLang="en-US"/>
              <a:t>数字图像</a:t>
            </a:r>
          </a:p>
        </p:txBody>
      </p:sp>
      <p:pic>
        <p:nvPicPr>
          <p:cNvPr id="61442" name="Picture 2" descr="Learning the Opencv image coordinat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810" y="3140980"/>
            <a:ext cx="6058935" cy="32574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724" y="1268850"/>
            <a:ext cx="1944135" cy="2592180"/>
          </a:xfrm>
        </p:spPr>
      </p:pic>
      <p:sp>
        <p:nvSpPr>
          <p:cNvPr id="3" name="标题 2"/>
          <p:cNvSpPr>
            <a:spLocks noGrp="1"/>
          </p:cNvSpPr>
          <p:nvPr>
            <p:ph type="title"/>
          </p:nvPr>
        </p:nvSpPr>
        <p:spPr/>
        <p:txBody>
          <a:bodyPr/>
          <a:lstStyle/>
          <a:p>
            <a:r>
              <a:rPr lang="zh-CN" altLang="en-US" dirty="0"/>
              <a:t>灰度（</a:t>
            </a:r>
            <a:r>
              <a:rPr lang="en-US" altLang="zh-CN" dirty="0" err="1"/>
              <a:t>GreyScale</a:t>
            </a:r>
            <a:r>
              <a:rPr lang="zh-CN" altLang="en-US" dirty="0"/>
              <a:t>）</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20" y="1268850"/>
            <a:ext cx="1944135" cy="2592180"/>
          </a:xfrm>
          <a:prstGeom prst="rect">
            <a:avLst/>
          </a:prstGeom>
        </p:spPr>
      </p:pic>
      <p:sp>
        <p:nvSpPr>
          <p:cNvPr id="9" name="文本框 8"/>
          <p:cNvSpPr txBox="1"/>
          <p:nvPr/>
        </p:nvSpPr>
        <p:spPr>
          <a:xfrm>
            <a:off x="889230" y="4004342"/>
            <a:ext cx="1666629" cy="369332"/>
          </a:xfrm>
          <a:prstGeom prst="rect">
            <a:avLst/>
          </a:prstGeom>
          <a:noFill/>
        </p:spPr>
        <p:txBody>
          <a:bodyPr wrap="square" rtlCol="0">
            <a:spAutoFit/>
          </a:bodyPr>
          <a:lstStyle/>
          <a:p>
            <a:r>
              <a:rPr lang="en-US" altLang="zh-CN" dirty="0"/>
              <a:t>1-bit (</a:t>
            </a:r>
            <a:r>
              <a:rPr lang="zh-CN" altLang="en-US" dirty="0"/>
              <a:t>二值图</a:t>
            </a:r>
            <a:r>
              <a:rPr lang="en-US" altLang="zh-CN" dirty="0"/>
              <a:t>)</a:t>
            </a:r>
            <a:endParaRPr lang="zh-CN" altLang="en-US" dirty="0"/>
          </a:p>
        </p:txBody>
      </p:sp>
      <p:sp>
        <p:nvSpPr>
          <p:cNvPr id="10" name="文本框 9"/>
          <p:cNvSpPr txBox="1"/>
          <p:nvPr/>
        </p:nvSpPr>
        <p:spPr>
          <a:xfrm>
            <a:off x="3707940" y="4004342"/>
            <a:ext cx="1517361" cy="369332"/>
          </a:xfrm>
          <a:prstGeom prst="rect">
            <a:avLst/>
          </a:prstGeom>
          <a:noFill/>
        </p:spPr>
        <p:txBody>
          <a:bodyPr wrap="square" rtlCol="0">
            <a:spAutoFit/>
          </a:bodyPr>
          <a:lstStyle/>
          <a:p>
            <a:r>
              <a:rPr lang="en-US" altLang="zh-CN" dirty="0"/>
              <a:t>2-bit </a:t>
            </a:r>
            <a:r>
              <a:rPr lang="zh-CN" altLang="en-US" dirty="0"/>
              <a:t>灰度图</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099" y="1268850"/>
            <a:ext cx="1944135" cy="2592180"/>
          </a:xfrm>
          <a:prstGeom prst="rect">
            <a:avLst/>
          </a:prstGeom>
        </p:spPr>
      </p:pic>
      <p:sp>
        <p:nvSpPr>
          <p:cNvPr id="12" name="文本框 11"/>
          <p:cNvSpPr txBox="1"/>
          <p:nvPr/>
        </p:nvSpPr>
        <p:spPr>
          <a:xfrm>
            <a:off x="6225485" y="4008775"/>
            <a:ext cx="1517361" cy="369332"/>
          </a:xfrm>
          <a:prstGeom prst="rect">
            <a:avLst/>
          </a:prstGeom>
          <a:noFill/>
        </p:spPr>
        <p:txBody>
          <a:bodyPr wrap="square" rtlCol="0">
            <a:spAutoFit/>
          </a:bodyPr>
          <a:lstStyle/>
          <a:p>
            <a:r>
              <a:rPr lang="en-US" altLang="zh-CN" dirty="0"/>
              <a:t>8-bit </a:t>
            </a:r>
            <a:r>
              <a:rPr lang="zh-CN" altLang="en-US" dirty="0"/>
              <a:t>灰度图</a:t>
            </a: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797095"/>
            <a:ext cx="9144000" cy="328527"/>
          </a:xfrm>
          <a:prstGeom prst="rect">
            <a:avLst/>
          </a:prstGeom>
        </p:spPr>
      </p:pic>
      <p:sp>
        <p:nvSpPr>
          <p:cNvPr id="14" name="文本框 13"/>
          <p:cNvSpPr txBox="1"/>
          <p:nvPr/>
        </p:nvSpPr>
        <p:spPr>
          <a:xfrm>
            <a:off x="3419920" y="5189851"/>
            <a:ext cx="2304160" cy="369332"/>
          </a:xfrm>
          <a:prstGeom prst="rect">
            <a:avLst/>
          </a:prstGeom>
          <a:noFill/>
        </p:spPr>
        <p:txBody>
          <a:bodyPr wrap="square" rtlCol="0">
            <a:spAutoFit/>
          </a:bodyPr>
          <a:lstStyle/>
          <a:p>
            <a:r>
              <a:rPr lang="en-US" altLang="zh-CN" dirty="0"/>
              <a:t>4-bit </a:t>
            </a:r>
            <a:r>
              <a:rPr lang="zh-CN" altLang="en-US" dirty="0"/>
              <a:t>灰度调色板</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225" y="1268413"/>
            <a:ext cx="6481550" cy="4862512"/>
          </a:xfrm>
        </p:spPr>
      </p:pic>
      <p:sp>
        <p:nvSpPr>
          <p:cNvPr id="3" name="标题 2"/>
          <p:cNvSpPr>
            <a:spLocks noGrp="1"/>
          </p:cNvSpPr>
          <p:nvPr>
            <p:ph type="title"/>
          </p:nvPr>
        </p:nvSpPr>
        <p:spPr/>
        <p:txBody>
          <a:bodyPr/>
          <a:lstStyle/>
          <a:p>
            <a:r>
              <a:rPr lang="en-US" altLang="zh-CN" dirty="0"/>
              <a:t>RGB</a:t>
            </a:r>
            <a:r>
              <a:rPr lang="zh-CN" altLang="en-US" dirty="0"/>
              <a:t>色彩空间</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5DF6D37-A674-4E12-A778-DFC0C5AAB584}"/>
              </a:ext>
            </a:extLst>
          </p:cNvPr>
          <p:cNvSpPr>
            <a:spLocks noGrp="1"/>
          </p:cNvSpPr>
          <p:nvPr>
            <p:ph type="title"/>
          </p:nvPr>
        </p:nvSpPr>
        <p:spPr/>
        <p:txBody>
          <a:bodyPr/>
          <a:lstStyle/>
          <a:p>
            <a:r>
              <a:rPr lang="en-US" altLang="zh-CN" dirty="0"/>
              <a:t>RGB</a:t>
            </a:r>
            <a:r>
              <a:rPr lang="zh-CN" altLang="en-US" dirty="0"/>
              <a:t>色彩空间</a:t>
            </a:r>
          </a:p>
        </p:txBody>
      </p:sp>
      <p:pic>
        <p:nvPicPr>
          <p:cNvPr id="61444" name="Picture 4" descr="BGR Components">
            <a:extLst>
              <a:ext uri="{FF2B5EF4-FFF2-40B4-BE49-F238E27FC236}">
                <a16:creationId xmlns:a16="http://schemas.microsoft.com/office/drawing/2014/main" id="{F6FB0506-C061-485F-B272-4EE31B4C4C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282" y="1130564"/>
            <a:ext cx="8356429" cy="439230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ADD5A9C-BA92-4C1D-BE59-0B55FCC44855}"/>
              </a:ext>
            </a:extLst>
          </p:cNvPr>
          <p:cNvSpPr txBox="1"/>
          <p:nvPr/>
        </p:nvSpPr>
        <p:spPr>
          <a:xfrm>
            <a:off x="3131900" y="5522869"/>
            <a:ext cx="3600250" cy="369332"/>
          </a:xfrm>
          <a:prstGeom prst="rect">
            <a:avLst/>
          </a:prstGeom>
          <a:noFill/>
        </p:spPr>
        <p:txBody>
          <a:bodyPr wrap="square" rtlCol="0">
            <a:spAutoFit/>
          </a:bodyPr>
          <a:lstStyle/>
          <a:p>
            <a:r>
              <a:rPr lang="en-US" altLang="zh-CN" dirty="0"/>
              <a:t>RGB</a:t>
            </a:r>
            <a:r>
              <a:rPr lang="zh-CN" altLang="en-US" dirty="0"/>
              <a:t>分量均与整体亮度有关</a:t>
            </a:r>
          </a:p>
        </p:txBody>
      </p:sp>
    </p:spTree>
    <p:extLst>
      <p:ext uri="{BB962C8B-B14F-4D97-AF65-F5344CB8AC3E}">
        <p14:creationId xmlns:p14="http://schemas.microsoft.com/office/powerpoint/2010/main" val="32869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p:txBody>
          <a:bodyPr/>
          <a:lstStyle/>
          <a:p>
            <a:r>
              <a:rPr lang="zh-CN" altLang="en-US" sz="2400"/>
              <a:t>了解数字图像的基本概念和空</a:t>
            </a:r>
            <a:r>
              <a:rPr lang="en-US" altLang="zh-CN" sz="2400"/>
              <a:t>-</a:t>
            </a:r>
            <a:r>
              <a:rPr lang="zh-CN" altLang="en-US" sz="2400"/>
              <a:t>频分析</a:t>
            </a:r>
            <a:endParaRPr lang="en-US" altLang="zh-CN" sz="2400"/>
          </a:p>
          <a:p>
            <a:endParaRPr lang="en-US" altLang="zh-CN" sz="2400"/>
          </a:p>
          <a:p>
            <a:r>
              <a:rPr lang="zh-CN" altLang="en-US" sz="2400"/>
              <a:t>掌握图像的基本处理方法</a:t>
            </a:r>
            <a:endParaRPr lang="en-US" altLang="zh-CN" sz="2400"/>
          </a:p>
          <a:p>
            <a:endParaRPr lang="en-US" altLang="zh-CN" sz="2400"/>
          </a:p>
          <a:p>
            <a:endParaRPr lang="en-US" altLang="zh-CN" sz="2400"/>
          </a:p>
        </p:txBody>
      </p:sp>
      <p:sp>
        <p:nvSpPr>
          <p:cNvPr id="7171" name="标题 2"/>
          <p:cNvSpPr>
            <a:spLocks noGrp="1"/>
          </p:cNvSpPr>
          <p:nvPr>
            <p:ph type="title"/>
          </p:nvPr>
        </p:nvSpPr>
        <p:spPr/>
        <p:txBody>
          <a:bodyPr/>
          <a:lstStyle/>
          <a:p>
            <a:r>
              <a:rPr lang="zh-CN" altLang="en-US"/>
              <a:t>实验目的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0BB408-67FA-4F2F-B89D-E39C153CDE79}"/>
              </a:ext>
            </a:extLst>
          </p:cNvPr>
          <p:cNvSpPr>
            <a:spLocks noGrp="1"/>
          </p:cNvSpPr>
          <p:nvPr>
            <p:ph idx="1"/>
          </p:nvPr>
        </p:nvSpPr>
        <p:spPr>
          <a:xfrm>
            <a:off x="457200" y="1268413"/>
            <a:ext cx="8229600" cy="4862512"/>
          </a:xfrm>
        </p:spPr>
        <p:txBody>
          <a:bodyPr/>
          <a:lstStyle/>
          <a:p>
            <a:r>
              <a:rPr lang="en-US" altLang="zh-CN" dirty="0"/>
              <a:t>Y: </a:t>
            </a:r>
            <a:r>
              <a:rPr lang="zh-CN" altLang="en-US" dirty="0"/>
              <a:t>亮度（由伽马校正后的</a:t>
            </a:r>
            <a:r>
              <a:rPr lang="en-US" altLang="zh-CN" dirty="0"/>
              <a:t>RGB</a:t>
            </a:r>
            <a:r>
              <a:rPr lang="zh-CN" altLang="en-US" dirty="0"/>
              <a:t>计算得到）</a:t>
            </a:r>
            <a:endParaRPr lang="en-US" altLang="zh-CN" dirty="0"/>
          </a:p>
          <a:p>
            <a:r>
              <a:rPr lang="en-US" altLang="zh-CN" dirty="0"/>
              <a:t>Cr = R – Y</a:t>
            </a:r>
          </a:p>
          <a:p>
            <a:r>
              <a:rPr lang="en-US" altLang="zh-CN" dirty="0" err="1"/>
              <a:t>Cb</a:t>
            </a:r>
            <a:r>
              <a:rPr lang="en-US" altLang="zh-CN" dirty="0"/>
              <a:t> = B – Y</a:t>
            </a:r>
          </a:p>
          <a:p>
            <a:endParaRPr lang="zh-CN" altLang="en-US" dirty="0"/>
          </a:p>
        </p:txBody>
      </p:sp>
      <p:sp>
        <p:nvSpPr>
          <p:cNvPr id="3" name="标题 2">
            <a:extLst>
              <a:ext uri="{FF2B5EF4-FFF2-40B4-BE49-F238E27FC236}">
                <a16:creationId xmlns:a16="http://schemas.microsoft.com/office/drawing/2014/main" id="{DA519507-998F-4EB5-8E6C-8CEA6B3AC487}"/>
              </a:ext>
            </a:extLst>
          </p:cNvPr>
          <p:cNvSpPr>
            <a:spLocks noGrp="1"/>
          </p:cNvSpPr>
          <p:nvPr>
            <p:ph type="title"/>
          </p:nvPr>
        </p:nvSpPr>
        <p:spPr/>
        <p:txBody>
          <a:bodyPr/>
          <a:lstStyle/>
          <a:p>
            <a:r>
              <a:rPr lang="en-US" altLang="zh-CN" dirty="0" err="1"/>
              <a:t>YCrCb</a:t>
            </a:r>
            <a:r>
              <a:rPr lang="zh-CN" altLang="en-US" dirty="0"/>
              <a:t>色彩空间</a:t>
            </a:r>
          </a:p>
        </p:txBody>
      </p:sp>
      <p:pic>
        <p:nvPicPr>
          <p:cNvPr id="62466" name="Picture 2" descr="YCrCb Components">
            <a:extLst>
              <a:ext uri="{FF2B5EF4-FFF2-40B4-BE49-F238E27FC236}">
                <a16:creationId xmlns:a16="http://schemas.microsoft.com/office/drawing/2014/main" id="{711AE5EB-C2B0-4893-9E8D-A56BBB105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2783604"/>
            <a:ext cx="6408445" cy="336840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ECA0329-BA1C-41B3-85A7-FE1BD7F9AE4B}"/>
              </a:ext>
            </a:extLst>
          </p:cNvPr>
          <p:cNvSpPr txBox="1"/>
          <p:nvPr/>
        </p:nvSpPr>
        <p:spPr>
          <a:xfrm>
            <a:off x="2843881" y="1988900"/>
            <a:ext cx="3456240" cy="400110"/>
          </a:xfrm>
          <a:prstGeom prst="rect">
            <a:avLst/>
          </a:prstGeom>
          <a:noFill/>
        </p:spPr>
        <p:txBody>
          <a:bodyPr wrap="square" rtlCol="0">
            <a:spAutoFit/>
          </a:bodyPr>
          <a:lstStyle/>
          <a:p>
            <a:r>
              <a:rPr lang="zh-CN" altLang="en-US" sz="2000" b="1" dirty="0">
                <a:solidFill>
                  <a:srgbClr val="FF0000"/>
                </a:solidFill>
              </a:rPr>
              <a:t>去除亮度影响后的红蓝分量</a:t>
            </a:r>
          </a:p>
        </p:txBody>
      </p:sp>
    </p:spTree>
    <p:extLst>
      <p:ext uri="{BB962C8B-B14F-4D97-AF65-F5344CB8AC3E}">
        <p14:creationId xmlns:p14="http://schemas.microsoft.com/office/powerpoint/2010/main" val="3142989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FFD2B1-F7F3-4212-902A-8E90FB45105F}"/>
              </a:ext>
            </a:extLst>
          </p:cNvPr>
          <p:cNvSpPr>
            <a:spLocks noGrp="1"/>
          </p:cNvSpPr>
          <p:nvPr>
            <p:ph idx="1"/>
          </p:nvPr>
        </p:nvSpPr>
        <p:spPr/>
        <p:txBody>
          <a:bodyPr/>
          <a:lstStyle/>
          <a:p>
            <a:r>
              <a:rPr lang="en-US" altLang="zh-CN" sz="2400" dirty="0"/>
              <a:t>H -</a:t>
            </a:r>
            <a:r>
              <a:rPr lang="zh-CN" altLang="en-US" sz="2400" dirty="0"/>
              <a:t>色相</a:t>
            </a:r>
            <a:r>
              <a:rPr lang="en-US" altLang="zh-CN" sz="2400" dirty="0"/>
              <a:t>(</a:t>
            </a:r>
            <a:r>
              <a:rPr lang="zh-CN" altLang="en-US" sz="2400" b="1" dirty="0">
                <a:solidFill>
                  <a:srgbClr val="FF0000"/>
                </a:solidFill>
              </a:rPr>
              <a:t>主波长，即颜色</a:t>
            </a:r>
            <a:r>
              <a:rPr lang="en-US" altLang="zh-CN" sz="2400" dirty="0"/>
              <a:t>)</a:t>
            </a:r>
          </a:p>
          <a:p>
            <a:r>
              <a:rPr lang="en-US" altLang="zh-CN" sz="2400" dirty="0"/>
              <a:t>S -</a:t>
            </a:r>
            <a:r>
              <a:rPr lang="zh-CN" altLang="en-US" sz="2400" dirty="0"/>
              <a:t>饱和度</a:t>
            </a:r>
            <a:r>
              <a:rPr lang="en-US" altLang="zh-CN" sz="2400" dirty="0"/>
              <a:t>(</a:t>
            </a:r>
            <a:r>
              <a:rPr lang="zh-CN" altLang="en-US" sz="2400" dirty="0"/>
              <a:t>纯度</a:t>
            </a:r>
            <a:r>
              <a:rPr lang="en-US" altLang="zh-CN" sz="2400" dirty="0"/>
              <a:t>/</a:t>
            </a:r>
            <a:r>
              <a:rPr lang="zh-CN" altLang="en-US" sz="2400" dirty="0"/>
              <a:t>色度</a:t>
            </a:r>
            <a:r>
              <a:rPr lang="en-US" altLang="zh-CN" sz="2400" dirty="0"/>
              <a:t>)</a:t>
            </a:r>
          </a:p>
          <a:p>
            <a:r>
              <a:rPr lang="en-US" altLang="zh-CN" sz="2400" dirty="0"/>
              <a:t>V –</a:t>
            </a:r>
            <a:r>
              <a:rPr lang="zh-CN" altLang="en-US" sz="2400" dirty="0"/>
              <a:t>明度</a:t>
            </a:r>
            <a:r>
              <a:rPr lang="en-US" altLang="zh-CN" sz="2400" dirty="0"/>
              <a:t>(</a:t>
            </a:r>
            <a:r>
              <a:rPr lang="zh-CN" altLang="en-US" sz="2400" dirty="0"/>
              <a:t>强度</a:t>
            </a:r>
            <a:r>
              <a:rPr lang="en-US" altLang="zh-CN" sz="2400" dirty="0"/>
              <a:t>)</a:t>
            </a:r>
          </a:p>
          <a:p>
            <a:endParaRPr lang="zh-CN" altLang="en-US" dirty="0"/>
          </a:p>
        </p:txBody>
      </p:sp>
      <p:sp>
        <p:nvSpPr>
          <p:cNvPr id="3" name="标题 2">
            <a:extLst>
              <a:ext uri="{FF2B5EF4-FFF2-40B4-BE49-F238E27FC236}">
                <a16:creationId xmlns:a16="http://schemas.microsoft.com/office/drawing/2014/main" id="{102D0B29-D24E-4E76-934C-7878ADEA3CC9}"/>
              </a:ext>
            </a:extLst>
          </p:cNvPr>
          <p:cNvSpPr>
            <a:spLocks noGrp="1"/>
          </p:cNvSpPr>
          <p:nvPr>
            <p:ph type="title"/>
          </p:nvPr>
        </p:nvSpPr>
        <p:spPr/>
        <p:txBody>
          <a:bodyPr/>
          <a:lstStyle/>
          <a:p>
            <a:r>
              <a:rPr lang="en-US" altLang="zh-CN" dirty="0"/>
              <a:t>HSV</a:t>
            </a:r>
            <a:r>
              <a:rPr lang="zh-CN" altLang="en-US" dirty="0"/>
              <a:t>色彩空间</a:t>
            </a:r>
          </a:p>
        </p:txBody>
      </p:sp>
      <p:pic>
        <p:nvPicPr>
          <p:cNvPr id="63490" name="Picture 2" descr="HSV Components">
            <a:extLst>
              <a:ext uri="{FF2B5EF4-FFF2-40B4-BE49-F238E27FC236}">
                <a16:creationId xmlns:a16="http://schemas.microsoft.com/office/drawing/2014/main" id="{954649EE-71CA-4F76-BB55-F91C98AE5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05" y="2794423"/>
            <a:ext cx="6373371" cy="3349970"/>
          </a:xfrm>
          <a:prstGeom prst="rect">
            <a:avLst/>
          </a:prstGeom>
          <a:noFill/>
          <a:extLst>
            <a:ext uri="{909E8E84-426E-40DD-AFC4-6F175D3DCCD1}">
              <a14:hiddenFill xmlns:a14="http://schemas.microsoft.com/office/drawing/2010/main">
                <a:solidFill>
                  <a:srgbClr val="FFFFFF"/>
                </a:solidFill>
              </a14:hiddenFill>
            </a:ext>
          </a:extLst>
        </p:spPr>
      </p:pic>
      <p:pic>
        <p:nvPicPr>
          <p:cNvPr id="63492" name="Picture 4" descr="https://img-blog.csdnimg.cn/20181120200908826.png">
            <a:extLst>
              <a:ext uri="{FF2B5EF4-FFF2-40B4-BE49-F238E27FC236}">
                <a16:creationId xmlns:a16="http://schemas.microsoft.com/office/drawing/2014/main" id="{8EFA042B-FEE6-420E-A4CD-9DC187B1E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540" y="494097"/>
            <a:ext cx="1819275"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3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noChangeArrowheads="1"/>
          </p:cNvSpPr>
          <p:nvPr>
            <p:ph idx="1"/>
          </p:nvPr>
        </p:nvSpPr>
        <p:spPr/>
        <p:txBody>
          <a:bodyPr/>
          <a:lstStyle/>
          <a:p>
            <a:r>
              <a:rPr lang="fr-FR" altLang="zh-CN" dirty="0"/>
              <a:t>cv2.cvtColor(image, code, dst, dstCn)</a:t>
            </a:r>
          </a:p>
          <a:p>
            <a:pPr lvl="1"/>
            <a:r>
              <a:rPr lang="en-US" altLang="zh-CN" dirty="0"/>
              <a:t>image: </a:t>
            </a:r>
            <a:r>
              <a:rPr lang="zh-CN" altLang="en-US" dirty="0"/>
              <a:t>要更改其色彩空间的图像。</a:t>
            </a:r>
          </a:p>
          <a:p>
            <a:pPr lvl="1"/>
            <a:r>
              <a:rPr lang="en-US" altLang="zh-CN" dirty="0"/>
              <a:t>code: </a:t>
            </a:r>
            <a:r>
              <a:rPr lang="zh-CN" altLang="en-US" dirty="0"/>
              <a:t>色彩空间代码。</a:t>
            </a:r>
          </a:p>
          <a:p>
            <a:pPr lvl="1"/>
            <a:r>
              <a:rPr lang="en-US" altLang="zh-CN" dirty="0" err="1"/>
              <a:t>dst</a:t>
            </a:r>
            <a:r>
              <a:rPr lang="en-US" altLang="zh-CN" dirty="0"/>
              <a:t>: </a:t>
            </a:r>
            <a:r>
              <a:rPr lang="zh-CN" altLang="en-US" dirty="0"/>
              <a:t>与 </a:t>
            </a:r>
            <a:r>
              <a:rPr lang="en-US" altLang="zh-CN" dirty="0" err="1"/>
              <a:t>src</a:t>
            </a:r>
            <a:r>
              <a:rPr lang="en-US" altLang="zh-CN" dirty="0"/>
              <a:t> </a:t>
            </a:r>
            <a:r>
              <a:rPr lang="zh-CN" altLang="en-US" dirty="0"/>
              <a:t>图像大小和深度相同的输出图像，可选参数。</a:t>
            </a:r>
          </a:p>
          <a:p>
            <a:pPr lvl="1"/>
            <a:r>
              <a:rPr lang="en-US" altLang="zh-CN" dirty="0" err="1"/>
              <a:t>dstCn</a:t>
            </a:r>
            <a:r>
              <a:rPr lang="en-US" altLang="zh-CN" dirty="0"/>
              <a:t>: </a:t>
            </a:r>
            <a:r>
              <a:rPr lang="zh-CN" altLang="en-US" dirty="0"/>
              <a:t>它是目标图像中的频道数。如果参数为 </a:t>
            </a:r>
            <a:r>
              <a:rPr lang="en-US" altLang="zh-CN" dirty="0"/>
              <a:t>0</a:t>
            </a:r>
            <a:r>
              <a:rPr lang="zh-CN" altLang="en-US" dirty="0"/>
              <a:t>，则通道数自动从 </a:t>
            </a:r>
            <a:r>
              <a:rPr lang="en-US" altLang="zh-CN" dirty="0" err="1"/>
              <a:t>src</a:t>
            </a:r>
            <a:r>
              <a:rPr lang="en-US" altLang="zh-CN" dirty="0"/>
              <a:t> </a:t>
            </a:r>
            <a:r>
              <a:rPr lang="zh-CN" altLang="en-US" dirty="0"/>
              <a:t>和代码得出，可选参数。</a:t>
            </a:r>
          </a:p>
          <a:p>
            <a:endParaRPr lang="en-US" altLang="zh-CN" sz="2400" dirty="0"/>
          </a:p>
          <a:p>
            <a:r>
              <a:rPr lang="zh-CN" altLang="en-US" sz="2400" dirty="0"/>
              <a:t>示例</a:t>
            </a:r>
            <a:endParaRPr lang="en-US" altLang="zh-CN" sz="2400" dirty="0"/>
          </a:p>
          <a:p>
            <a:pPr marL="0" indent="0">
              <a:buNone/>
            </a:pPr>
            <a:r>
              <a:rPr lang="en-US" altLang="zh-CN" sz="2000" dirty="0" err="1"/>
              <a:t>imgYCB</a:t>
            </a:r>
            <a:r>
              <a:rPr lang="en-US" altLang="zh-CN" sz="2000" dirty="0"/>
              <a:t> = cv2.cvtColor(</a:t>
            </a:r>
            <a:r>
              <a:rPr lang="en-US" altLang="zh-CN" sz="2000" dirty="0" err="1"/>
              <a:t>img</a:t>
            </a:r>
            <a:r>
              <a:rPr lang="en-US" altLang="zh-CN" sz="2000" dirty="0"/>
              <a:t>, cv2.COLOR_BGR2YCrCb)</a:t>
            </a:r>
          </a:p>
          <a:p>
            <a:pPr marL="0" indent="0">
              <a:buNone/>
            </a:pPr>
            <a:r>
              <a:rPr lang="en-US" altLang="zh-CN" sz="2000" dirty="0" err="1"/>
              <a:t>imgHSV</a:t>
            </a:r>
            <a:r>
              <a:rPr lang="en-US" altLang="zh-CN" sz="2000" dirty="0"/>
              <a:t> = cv2.cvtColor(</a:t>
            </a:r>
            <a:r>
              <a:rPr lang="en-US" altLang="zh-CN" sz="2000" dirty="0" err="1"/>
              <a:t>img</a:t>
            </a:r>
            <a:r>
              <a:rPr lang="en-US" altLang="zh-CN" sz="2000" dirty="0"/>
              <a:t>, cv2.COLOR_BGR2HSV)</a:t>
            </a:r>
          </a:p>
          <a:p>
            <a:endParaRPr lang="en-US" altLang="zh-CN" sz="2400" dirty="0"/>
          </a:p>
        </p:txBody>
      </p:sp>
      <p:sp>
        <p:nvSpPr>
          <p:cNvPr id="22531" name="标题 2"/>
          <p:cNvSpPr>
            <a:spLocks noGrp="1" noChangeArrowheads="1"/>
          </p:cNvSpPr>
          <p:nvPr>
            <p:ph type="title"/>
          </p:nvPr>
        </p:nvSpPr>
        <p:spPr/>
        <p:txBody>
          <a:bodyPr/>
          <a:lstStyle/>
          <a:p>
            <a:r>
              <a:rPr lang="en-US" altLang="zh-CN" sz="3400" dirty="0">
                <a:sym typeface="宋体" panose="02010600030101010101" pitchFamily="2" charset="-122"/>
              </a:rPr>
              <a:t>Python-OpenCV</a:t>
            </a:r>
            <a:r>
              <a:rPr lang="zh-CN" altLang="en-US" sz="3400" dirty="0">
                <a:sym typeface="宋体" panose="02010600030101010101" pitchFamily="2" charset="-122"/>
              </a:rPr>
              <a:t>图像处理</a:t>
            </a:r>
            <a:r>
              <a:rPr lang="en-US" altLang="zh-CN" sz="3400" dirty="0">
                <a:sym typeface="宋体" panose="02010600030101010101" pitchFamily="2" charset="-122"/>
              </a:rPr>
              <a:t>:</a:t>
            </a:r>
            <a:r>
              <a:rPr lang="zh-CN" altLang="en-US" sz="3400" dirty="0">
                <a:sym typeface="宋体" panose="02010600030101010101" pitchFamily="2" charset="-122"/>
              </a:rPr>
              <a:t>色彩空间变换</a:t>
            </a:r>
            <a:endParaRPr lang="zh-CN" altLang="en-US" sz="3400" dirty="0"/>
          </a:p>
        </p:txBody>
      </p:sp>
    </p:spTree>
    <p:extLst>
      <p:ext uri="{BB962C8B-B14F-4D97-AF65-F5344CB8AC3E}">
        <p14:creationId xmlns:p14="http://schemas.microsoft.com/office/powerpoint/2010/main" val="259026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noChangeArrowheads="1"/>
          </p:cNvSpPr>
          <p:nvPr>
            <p:ph idx="1"/>
          </p:nvPr>
        </p:nvSpPr>
        <p:spPr/>
        <p:txBody>
          <a:bodyPr/>
          <a:lstStyle/>
          <a:p>
            <a:r>
              <a:rPr lang="en-US" altLang="zh-CN" sz="2400"/>
              <a:t>直方图是图像中像素强度分布的图形表达方式.</a:t>
            </a:r>
          </a:p>
          <a:p>
            <a:r>
              <a:rPr lang="en-US" altLang="zh-CN" sz="2400"/>
              <a:t>它统计了每一个</a:t>
            </a:r>
            <a:r>
              <a:rPr lang="zh-CN" altLang="en-US" sz="2400"/>
              <a:t>灰度</a:t>
            </a:r>
            <a:r>
              <a:rPr lang="en-US" altLang="zh-CN" sz="2400"/>
              <a:t>强度值所具有的像素个数.</a:t>
            </a:r>
          </a:p>
          <a:p>
            <a:endParaRPr lang="en-US" altLang="zh-CN" sz="2400"/>
          </a:p>
        </p:txBody>
      </p:sp>
      <p:sp>
        <p:nvSpPr>
          <p:cNvPr id="22531"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zh-CN" sz="3400"/>
              <a:t>直方图</a:t>
            </a:r>
            <a:endParaRPr lang="zh-CN" altLang="en-US" sz="3400"/>
          </a:p>
        </p:txBody>
      </p:sp>
      <p:pic>
        <p:nvPicPr>
          <p:cNvPr id="2253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2554288"/>
            <a:ext cx="487521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noChangeArrowheads="1"/>
          </p:cNvSpPr>
          <p:nvPr>
            <p:ph idx="1"/>
          </p:nvPr>
        </p:nvSpPr>
        <p:spPr/>
        <p:txBody>
          <a:bodyPr/>
          <a:lstStyle/>
          <a:p>
            <a:r>
              <a:rPr lang="zh-CN" altLang="en-US" sz="2400"/>
              <a:t>使用</a:t>
            </a:r>
            <a:r>
              <a:rPr lang="en-US" altLang="zh-CN" sz="2400"/>
              <a:t>Python-OpenCV</a:t>
            </a:r>
            <a:r>
              <a:rPr lang="zh-CN" altLang="en-US" sz="2400"/>
              <a:t>统计直方图</a:t>
            </a:r>
          </a:p>
          <a:p>
            <a:r>
              <a:rPr lang="en-US" altLang="zh-CN" sz="2000">
                <a:solidFill>
                  <a:srgbClr val="0070C0"/>
                </a:solidFill>
                <a:latin typeface="Consolas" panose="020B0609020204030204" pitchFamily="49" charset="0"/>
              </a:rPr>
              <a:t>cv2.calcHist(images,channels,mask,histSize,ranges[,hist[,accumulate]]</a:t>
            </a:r>
          </a:p>
          <a:p>
            <a:r>
              <a:rPr lang="en-US" altLang="zh-CN" sz="2000"/>
              <a:t>images</a:t>
            </a:r>
            <a:r>
              <a:rPr lang="zh-CN" altLang="en-US" sz="2000"/>
              <a:t>：输入图像，传入时应该用中括号[]括起来</a:t>
            </a:r>
          </a:p>
          <a:p>
            <a:r>
              <a:rPr lang="en-US" altLang="zh-CN" sz="2000"/>
              <a:t>channels</a:t>
            </a:r>
            <a:r>
              <a:rPr lang="zh-CN" altLang="en-US" sz="2000"/>
              <a:t>：传入图像的通道，如果输入图像是灰度图像，值为</a:t>
            </a:r>
            <a:r>
              <a:rPr lang="en-US" altLang="zh-CN" sz="2000"/>
              <a:t>[0]</a:t>
            </a:r>
            <a:r>
              <a:rPr lang="zh-CN" altLang="en-US" sz="2000"/>
              <a:t>；如果是彩色图像，传入参数可以为</a:t>
            </a:r>
            <a:r>
              <a:rPr lang="en-US" altLang="zh-CN" sz="2000"/>
              <a:t>[0]</a:t>
            </a:r>
            <a:r>
              <a:rPr lang="zh-CN" altLang="en-US" sz="2000"/>
              <a:t>，</a:t>
            </a:r>
            <a:r>
              <a:rPr lang="en-US" altLang="zh-CN" sz="2000"/>
              <a:t>[1]</a:t>
            </a:r>
            <a:r>
              <a:rPr lang="zh-CN" altLang="en-US" sz="2000"/>
              <a:t>，</a:t>
            </a:r>
            <a:r>
              <a:rPr lang="en-US" altLang="zh-CN" sz="2000"/>
              <a:t>[2]</a:t>
            </a:r>
            <a:r>
              <a:rPr lang="zh-CN" altLang="en-US" sz="2000"/>
              <a:t>，分别对应</a:t>
            </a:r>
            <a:r>
              <a:rPr lang="en-US" altLang="zh-CN" sz="2000"/>
              <a:t>B</a:t>
            </a:r>
            <a:r>
              <a:rPr lang="zh-CN" altLang="en-US" sz="2000"/>
              <a:t>，</a:t>
            </a:r>
            <a:r>
              <a:rPr lang="en-US" altLang="zh-CN" sz="2000"/>
              <a:t>G</a:t>
            </a:r>
            <a:r>
              <a:rPr lang="zh-CN" altLang="en-US" sz="2000"/>
              <a:t>，</a:t>
            </a:r>
            <a:r>
              <a:rPr lang="en-US" altLang="zh-CN" sz="2000"/>
              <a:t>R</a:t>
            </a:r>
            <a:r>
              <a:rPr lang="zh-CN" altLang="en-US" sz="2000"/>
              <a:t>，使用时需用中括号</a:t>
            </a:r>
            <a:r>
              <a:rPr lang="en-US" altLang="zh-CN" sz="2000"/>
              <a:t>[]</a:t>
            </a:r>
          </a:p>
          <a:p>
            <a:r>
              <a:rPr lang="en-US" altLang="zh-CN" sz="2000"/>
              <a:t>mask</a:t>
            </a:r>
            <a:r>
              <a:rPr lang="zh-CN" altLang="en-US" sz="2000"/>
              <a:t>：掩膜图像。如果统计整幅图，为</a:t>
            </a:r>
            <a:r>
              <a:rPr lang="en-US" altLang="zh-CN" sz="2000"/>
              <a:t>none</a:t>
            </a:r>
            <a:r>
              <a:rPr lang="zh-CN" altLang="en-US" sz="2000"/>
              <a:t>；如统计图像部分直方图，需构造相应的掩膜来计算</a:t>
            </a:r>
          </a:p>
          <a:p>
            <a:r>
              <a:rPr lang="en-US" altLang="zh-CN" sz="2000"/>
              <a:t>histSize</a:t>
            </a:r>
            <a:r>
              <a:rPr lang="zh-CN" altLang="en-US" sz="2000"/>
              <a:t>：灰度级</a:t>
            </a:r>
            <a:r>
              <a:rPr lang="en-US" altLang="zh-CN" sz="2000"/>
              <a:t>BIN</a:t>
            </a:r>
            <a:r>
              <a:rPr lang="zh-CN" altLang="en-US" sz="2000"/>
              <a:t>的个数，使用时需用中括号</a:t>
            </a:r>
            <a:r>
              <a:rPr lang="en-US" altLang="zh-CN" sz="2000"/>
              <a:t>[]</a:t>
            </a:r>
          </a:p>
          <a:p>
            <a:r>
              <a:rPr lang="en-US" altLang="zh-CN" sz="2000"/>
              <a:t>ranges</a:t>
            </a:r>
            <a:r>
              <a:rPr lang="zh-CN" altLang="en-US" sz="2000"/>
              <a:t>：像素值范围，通常</a:t>
            </a:r>
            <a:r>
              <a:rPr lang="en-US" altLang="zh-CN" sz="2000"/>
              <a:t>[0,256]</a:t>
            </a:r>
          </a:p>
          <a:p>
            <a:r>
              <a:rPr lang="en-US" altLang="zh-CN" sz="2000"/>
              <a:t>hist</a:t>
            </a:r>
            <a:r>
              <a:rPr lang="zh-CN" altLang="en-US" sz="2000"/>
              <a:t>：输出的 narray 类型，shape 是 256 x 1</a:t>
            </a:r>
          </a:p>
          <a:p>
            <a:r>
              <a:rPr lang="zh-CN" altLang="en-US" sz="2000"/>
              <a:t>accumulate：是否积累</a:t>
            </a:r>
          </a:p>
        </p:txBody>
      </p:sp>
      <p:sp>
        <p:nvSpPr>
          <p:cNvPr id="23555"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en-US" sz="3400">
                <a:sym typeface="宋体" panose="02010600030101010101" pitchFamily="2" charset="-122"/>
              </a:rPr>
              <a:t>统计直方图</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 descr="F:\test\hist_dtaw1.pnghist_dta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16175"/>
            <a:ext cx="4954588"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内容占位符 1"/>
          <p:cNvSpPr>
            <a:spLocks noGrp="1" noChangeArrowheads="1"/>
          </p:cNvSpPr>
          <p:nvPr>
            <p:ph idx="1"/>
          </p:nvPr>
        </p:nvSpPr>
        <p:spPr/>
        <p:txBody>
          <a:bodyPr/>
          <a:lstStyle/>
          <a:p>
            <a:r>
              <a:rPr lang="zh-CN" altLang="en-US" sz="2400"/>
              <a:t>用</a:t>
            </a:r>
            <a:r>
              <a:rPr lang="en-US" altLang="zh-CN" sz="2400"/>
              <a:t>python</a:t>
            </a:r>
            <a:r>
              <a:rPr lang="zh-CN" altLang="en-US" sz="2400"/>
              <a:t>中的</a:t>
            </a:r>
            <a:r>
              <a:rPr lang="en-US" altLang="zh-CN" sz="2400"/>
              <a:t>matplotlib</a:t>
            </a:r>
            <a:r>
              <a:rPr lang="zh-CN" altLang="en-US" sz="2400"/>
              <a:t>库可以很容易的画出直方图：</a:t>
            </a:r>
          </a:p>
          <a:p>
            <a:r>
              <a:rPr lang="zh-CN" altLang="en-US" sz="2400"/>
              <a:t>from matplotlib import pyplot as plt</a:t>
            </a:r>
          </a:p>
          <a:p>
            <a:r>
              <a:rPr lang="zh-CN" altLang="en-US" sz="2400"/>
              <a:t>plt.hist(img.ravel(), 256, [0, 256]);</a:t>
            </a:r>
          </a:p>
          <a:p>
            <a:r>
              <a:rPr lang="zh-CN" altLang="en-US" sz="2400"/>
              <a:t>plt.show()</a:t>
            </a:r>
          </a:p>
          <a:p>
            <a:endParaRPr lang="zh-CN" altLang="en-US" sz="2400"/>
          </a:p>
        </p:txBody>
      </p:sp>
      <p:sp>
        <p:nvSpPr>
          <p:cNvPr id="24580" name="标题 2"/>
          <p:cNvSpPr>
            <a:spLocks noGrp="1" noChangeArrowheads="1"/>
          </p:cNvSpPr>
          <p:nvPr>
            <p:ph type="title"/>
          </p:nvPr>
        </p:nvSpPr>
        <p:spPr/>
        <p:txBody>
          <a:bodyPr/>
          <a:lstStyle/>
          <a:p>
            <a:r>
              <a:rPr lang="zh-CN" altLang="en-US" sz="3600">
                <a:sym typeface="宋体" panose="02010600030101010101" pitchFamily="2" charset="-122"/>
              </a:rPr>
              <a:t>图像处理</a:t>
            </a:r>
            <a:r>
              <a:rPr lang="en-US" altLang="zh-CN" sz="3600">
                <a:sym typeface="宋体" panose="02010600030101010101" pitchFamily="2" charset="-122"/>
              </a:rPr>
              <a:t>:Matplotlib</a:t>
            </a:r>
            <a:r>
              <a:rPr lang="zh-CN" altLang="zh-CN" sz="3600">
                <a:sym typeface="宋体" panose="02010600030101010101" pitchFamily="2" charset="-122"/>
              </a:rPr>
              <a:t>绘制直方图</a:t>
            </a:r>
            <a:endParaRPr lang="zh-CN" altLang="en-US" sz="3600">
              <a:sym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2" descr="hist_dra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238" y="3135313"/>
            <a:ext cx="3992562"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内容占位符 1"/>
          <p:cNvSpPr>
            <a:spLocks noGrp="1" noChangeArrowheads="1"/>
          </p:cNvSpPr>
          <p:nvPr>
            <p:ph idx="1"/>
          </p:nvPr>
        </p:nvSpPr>
        <p:spPr/>
        <p:txBody>
          <a:bodyPr/>
          <a:lstStyle/>
          <a:p>
            <a:r>
              <a:rPr lang="zh-CN" altLang="zh-CN" sz="2400"/>
              <a:t>使用</a:t>
            </a:r>
            <a:r>
              <a:rPr lang="en-US" altLang="zh-CN" sz="2400"/>
              <a:t>matplotlib</a:t>
            </a:r>
            <a:r>
              <a:rPr lang="zh-CN" altLang="en-US" sz="2400"/>
              <a:t>库也可以绘制多通道（</a:t>
            </a:r>
            <a:r>
              <a:rPr lang="en-US" altLang="zh-CN" sz="2400"/>
              <a:t>BGR</a:t>
            </a:r>
            <a:r>
              <a:rPr lang="zh-CN" altLang="en-US" sz="2400"/>
              <a:t>）的直方图：</a:t>
            </a:r>
          </a:p>
          <a:p>
            <a:r>
              <a:rPr lang="zh-CN" altLang="en-US" sz="2400"/>
              <a:t>img = cv2.imread('pic.jpeg')</a:t>
            </a:r>
          </a:p>
          <a:p>
            <a:r>
              <a:rPr lang="zh-CN" altLang="en-US" sz="2400"/>
              <a:t>color = ('b','g','r')</a:t>
            </a:r>
          </a:p>
          <a:p>
            <a:r>
              <a:rPr lang="zh-CN" altLang="en-US" sz="2400"/>
              <a:t>for i,col in enumerate(color):</a:t>
            </a:r>
          </a:p>
          <a:p>
            <a:r>
              <a:rPr lang="zh-CN" altLang="en-US" sz="2400"/>
              <a:t>    histr = cv2.calcHist([img],[i],None,[256],[0,256])</a:t>
            </a:r>
          </a:p>
          <a:p>
            <a:r>
              <a:rPr lang="zh-CN" altLang="en-US" sz="2400"/>
              <a:t>    plt.plot(histr,color = col)</a:t>
            </a:r>
          </a:p>
          <a:p>
            <a:r>
              <a:rPr lang="zh-CN" altLang="en-US" sz="2400"/>
              <a:t>    plt.xlim([0,256])</a:t>
            </a:r>
          </a:p>
          <a:p>
            <a:r>
              <a:rPr lang="zh-CN" altLang="en-US" sz="2400"/>
              <a:t>plt.show()</a:t>
            </a:r>
          </a:p>
        </p:txBody>
      </p:sp>
      <p:sp>
        <p:nvSpPr>
          <p:cNvPr id="25604" name="标题 2"/>
          <p:cNvSpPr>
            <a:spLocks noGrp="1" noChangeArrowheads="1"/>
          </p:cNvSpPr>
          <p:nvPr>
            <p:ph type="title"/>
          </p:nvPr>
        </p:nvSpPr>
        <p:spPr/>
        <p:txBody>
          <a:bodyPr/>
          <a:lstStyle/>
          <a:p>
            <a:r>
              <a:rPr lang="zh-CN" altLang="en-US" sz="3400">
                <a:sym typeface="宋体" panose="02010600030101010101" pitchFamily="2" charset="-122"/>
              </a:rPr>
              <a:t>图像处理</a:t>
            </a:r>
            <a:r>
              <a:rPr lang="en-US" altLang="zh-CN" sz="3400">
                <a:sym typeface="宋体" panose="02010600030101010101" pitchFamily="2" charset="-122"/>
              </a:rPr>
              <a:t>:Matplotlib</a:t>
            </a:r>
            <a:r>
              <a:rPr lang="zh-CN" altLang="zh-CN" sz="3600">
                <a:sym typeface="宋体" panose="02010600030101010101" pitchFamily="2" charset="-122"/>
              </a:rPr>
              <a:t>绘制</a:t>
            </a:r>
            <a:r>
              <a:rPr lang="zh-CN" altLang="zh-CN" sz="3400">
                <a:sym typeface="宋体" panose="02010600030101010101" pitchFamily="2" charset="-122"/>
              </a:rPr>
              <a:t>直方图</a:t>
            </a:r>
            <a:endParaRPr lang="zh-CN" altLang="en-US" sz="3400">
              <a:sym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noChangeArrowheads="1"/>
          </p:cNvSpPr>
          <p:nvPr>
            <p:ph idx="1"/>
          </p:nvPr>
        </p:nvSpPr>
        <p:spPr>
          <a:xfrm>
            <a:off x="457200" y="1054100"/>
            <a:ext cx="8229600" cy="4860925"/>
          </a:xfrm>
        </p:spPr>
        <p:txBody>
          <a:bodyPr/>
          <a:lstStyle/>
          <a:p>
            <a:r>
              <a:rPr lang="zh-CN" altLang="zh-CN" sz="2000"/>
              <a:t>直方图均衡化是通过拉伸像素强度分布范围来增强图像对比度的一种方法.</a:t>
            </a:r>
          </a:p>
          <a:p>
            <a:r>
              <a:rPr lang="zh-CN" altLang="zh-CN" sz="2000"/>
              <a:t>以上面的直方图为例, 你可以看到像素主要集中在中间的一些强度值上. 直方图均衡化要做的就是 拉伸 这个范围. 见下面左图: 绿圈圈出了 少有像素分布其上的 强度值. 对其应用均衡化后, 得到了中间图所示的直方图. 均衡化的图像见下面右图.</a:t>
            </a:r>
          </a:p>
          <a:p>
            <a:endParaRPr lang="zh-CN" altLang="zh-CN" sz="2000"/>
          </a:p>
        </p:txBody>
      </p:sp>
      <p:sp>
        <p:nvSpPr>
          <p:cNvPr id="26627"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zh-CN" sz="3400">
                <a:sym typeface="宋体" panose="02010600030101010101" pitchFamily="2" charset="-122"/>
              </a:rPr>
              <a:t>直方图均衡化</a:t>
            </a:r>
          </a:p>
        </p:txBody>
      </p:sp>
      <p:pic>
        <p:nvPicPr>
          <p:cNvPr id="2662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325" y="3343275"/>
            <a:ext cx="5214938"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p:cNvPicPr>
            <a:picLocks noChangeAspect="1" noChangeArrowheads="1"/>
          </p:cNvPicPr>
          <p:nvPr/>
        </p:nvPicPr>
        <p:blipFill>
          <a:blip r:embed="rId2">
            <a:extLst>
              <a:ext uri="{28A0092B-C50C-407E-A947-70E740481C1C}">
                <a14:useLocalDpi xmlns:a14="http://schemas.microsoft.com/office/drawing/2010/main" val="0"/>
              </a:ext>
            </a:extLst>
          </a:blip>
          <a:srcRect t="2660"/>
          <a:stretch>
            <a:fillRect/>
          </a:stretch>
        </p:blipFill>
        <p:spPr bwMode="auto">
          <a:xfrm>
            <a:off x="6213475" y="2541588"/>
            <a:ext cx="21336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1998663"/>
            <a:ext cx="15906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内容占位符 1"/>
          <p:cNvSpPr>
            <a:spLocks noGrp="1"/>
          </p:cNvSpPr>
          <p:nvPr>
            <p:ph idx="1"/>
          </p:nvPr>
        </p:nvSpPr>
        <p:spPr>
          <a:xfrm>
            <a:off x="457200" y="1054100"/>
            <a:ext cx="8229600" cy="4860925"/>
          </a:xfrm>
        </p:spPr>
        <p:txBody>
          <a:bodyPr/>
          <a:lstStyle/>
          <a:p>
            <a:pPr>
              <a:defRPr/>
            </a:pPr>
            <a:r>
              <a:rPr sz="2000" noProof="1"/>
              <a:t>均衡化指的是把一个分布 (给定的直方图) 映射 到另一个分布 (一个更宽更统一的强度值分布), 所以强度值分布会在整个范围内展开.</a:t>
            </a:r>
          </a:p>
          <a:p>
            <a:pPr>
              <a:defRPr/>
            </a:pPr>
            <a:r>
              <a:rPr sz="2000" noProof="1"/>
              <a:t>要想实现均衡化的效果, 映射函数应该是一个累积分布函数 (cdf) . 对于直方图</a:t>
            </a:r>
            <a:r>
              <a:rPr lang="en-US" sz="2000" i="1" noProof="1">
                <a:latin typeface="Times New Roman" panose="02020603050405020304" pitchFamily="18" charset="0"/>
              </a:rPr>
              <a:t>H(i) </a:t>
            </a:r>
            <a:r>
              <a:rPr sz="2000" noProof="1"/>
              <a:t>, 它的累积分布</a:t>
            </a:r>
            <a:r>
              <a:rPr lang="en-US" sz="2000" i="1" noProof="1">
                <a:latin typeface="Times New Roman" panose="02020603050405020304" pitchFamily="18" charset="0"/>
                <a:sym typeface="+mn-ea"/>
              </a:rPr>
              <a:t>H'(i) </a:t>
            </a:r>
            <a:r>
              <a:rPr sz="2000" noProof="1"/>
              <a:t>是:</a:t>
            </a:r>
          </a:p>
          <a:p>
            <a:pPr>
              <a:defRPr/>
            </a:pPr>
            <a:r>
              <a:rPr sz="2000" noProof="1"/>
              <a:t>要使用其作为映射函数, 我们必须对最大值</a:t>
            </a:r>
          </a:p>
          <a:p>
            <a:pPr marL="0" indent="0">
              <a:buFont typeface="Wingdings" panose="05000000000000000000" pitchFamily="2" charset="2"/>
              <a:buNone/>
              <a:defRPr/>
            </a:pPr>
            <a:r>
              <a:rPr sz="2000" noProof="1"/>
              <a:t>     为255 (或者用图像的最大强度值) 的累积分</a:t>
            </a:r>
          </a:p>
          <a:p>
            <a:pPr marL="0" indent="0">
              <a:buFont typeface="Wingdings" panose="05000000000000000000" pitchFamily="2" charset="2"/>
              <a:buNone/>
              <a:defRPr/>
            </a:pPr>
            <a:r>
              <a:rPr sz="2000" noProof="1"/>
              <a:t>     布</a:t>
            </a:r>
            <a:r>
              <a:rPr lang="en-US" sz="2000" i="1" noProof="1">
                <a:latin typeface="Times New Roman" panose="02020603050405020304" pitchFamily="18" charset="0"/>
              </a:rPr>
              <a:t>H'(i)</a:t>
            </a:r>
            <a:r>
              <a:rPr sz="2000" noProof="1"/>
              <a:t>进行归一化. 同上例, 累积分布函数为</a:t>
            </a:r>
            <a:r>
              <a:rPr lang="zh-CN" sz="2000" noProof="1"/>
              <a:t>：</a:t>
            </a:r>
          </a:p>
          <a:p>
            <a:pPr marL="0" indent="0">
              <a:buFont typeface="Wingdings" panose="05000000000000000000" pitchFamily="2" charset="2"/>
              <a:buNone/>
              <a:defRPr/>
            </a:pPr>
            <a:endParaRPr lang="zh-CN" sz="2000" noProof="1"/>
          </a:p>
          <a:p>
            <a:pPr marL="0" indent="0">
              <a:buFont typeface="Wingdings" panose="05000000000000000000" pitchFamily="2" charset="2"/>
              <a:buNone/>
              <a:defRPr/>
            </a:pPr>
            <a:endParaRPr lang="zh-CN" sz="2000" noProof="1"/>
          </a:p>
          <a:p>
            <a:pPr>
              <a:buFont typeface="Wingdings" panose="05000000000000000000" charset="0"/>
              <a:buChar char=""/>
              <a:defRPr/>
            </a:pPr>
            <a:r>
              <a:rPr lang="zh-CN" sz="2000" noProof="1"/>
              <a:t>最后, 我们使用一个简单的映射过程来获得均衡化</a:t>
            </a:r>
          </a:p>
          <a:p>
            <a:pPr marL="0" indent="0">
              <a:buFont typeface="Wingdings" panose="05000000000000000000" pitchFamily="2" charset="2"/>
              <a:buNone/>
              <a:defRPr/>
            </a:pPr>
            <a:r>
              <a:rPr lang="zh-CN" sz="2000" noProof="1"/>
              <a:t>     后像素的强度值:</a:t>
            </a:r>
          </a:p>
          <a:p>
            <a:pPr>
              <a:defRPr/>
            </a:pPr>
            <a:endParaRPr sz="2000" noProof="1"/>
          </a:p>
        </p:txBody>
      </p:sp>
      <p:sp>
        <p:nvSpPr>
          <p:cNvPr id="27653"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zh-CN" sz="3400">
                <a:sym typeface="宋体" panose="02010600030101010101" pitchFamily="2" charset="-122"/>
              </a:rPr>
              <a:t>直方图均衡化</a:t>
            </a:r>
            <a:endParaRPr lang="zh-CN" altLang="zh-CN" sz="3400"/>
          </a:p>
        </p:txBody>
      </p:sp>
      <p:pic>
        <p:nvPicPr>
          <p:cNvPr id="27654"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619625"/>
            <a:ext cx="25606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noChangeArrowheads="1"/>
          </p:cNvSpPr>
          <p:nvPr>
            <p:ph idx="1"/>
          </p:nvPr>
        </p:nvSpPr>
        <p:spPr>
          <a:xfrm>
            <a:off x="457200" y="1054100"/>
            <a:ext cx="8229600" cy="4860925"/>
          </a:xfrm>
        </p:spPr>
        <p:txBody>
          <a:bodyPr/>
          <a:lstStyle/>
          <a:p>
            <a:r>
              <a:rPr lang="zh-CN" altLang="zh-CN" sz="1800" dirty="0"/>
              <a:t>import cv2</a:t>
            </a:r>
          </a:p>
          <a:p>
            <a:r>
              <a:rPr lang="zh-CN" altLang="zh-CN" sz="1800" dirty="0"/>
              <a:t>import numpy as np</a:t>
            </a:r>
          </a:p>
          <a:p>
            <a:r>
              <a:rPr lang="zh-CN" altLang="zh-CN" sz="1800" dirty="0"/>
              <a:t>from matplotlib import pyplot as plt</a:t>
            </a:r>
          </a:p>
          <a:p>
            <a:endParaRPr lang="zh-CN" altLang="zh-CN" sz="1800" dirty="0"/>
          </a:p>
          <a:p>
            <a:r>
              <a:rPr lang="zh-CN" altLang="zh-CN" sz="1800" dirty="0"/>
              <a:t>img1 = cv2.imread('pic.jpeg')</a:t>
            </a:r>
          </a:p>
          <a:p>
            <a:r>
              <a:rPr lang="zh-CN" altLang="zh-CN" sz="1800" dirty="0"/>
              <a:t>img = cv2.cvtColor(img1,cv2.COLOR_BGR2GRAY) </a:t>
            </a:r>
            <a:r>
              <a:rPr lang="en-US" altLang="zh-CN" sz="1600" dirty="0">
                <a:solidFill>
                  <a:srgbClr val="FF0000"/>
                </a:solidFill>
              </a:rPr>
              <a:t># </a:t>
            </a:r>
            <a:r>
              <a:rPr lang="zh-CN" altLang="en-US" sz="1600" dirty="0">
                <a:solidFill>
                  <a:srgbClr val="FF0000"/>
                </a:solidFill>
              </a:rPr>
              <a:t>将图像转化为灰度图</a:t>
            </a:r>
          </a:p>
          <a:p>
            <a:endParaRPr lang="zh-CN" altLang="en-US" sz="1600" dirty="0">
              <a:solidFill>
                <a:srgbClr val="FF0000"/>
              </a:solidFill>
            </a:endParaRPr>
          </a:p>
          <a:p>
            <a:r>
              <a:rPr lang="zh-CN" altLang="zh-CN" sz="1800" dirty="0"/>
              <a:t>equ = cv2.equalizeHist(img)   </a:t>
            </a:r>
            <a:r>
              <a:rPr lang="en-US" altLang="zh-CN" sz="1600" dirty="0">
                <a:solidFill>
                  <a:srgbClr val="FF0000"/>
                </a:solidFill>
              </a:rPr>
              <a:t># </a:t>
            </a:r>
            <a:r>
              <a:rPr lang="zh-CN" altLang="en-US" sz="1600" dirty="0">
                <a:solidFill>
                  <a:srgbClr val="FF0000"/>
                </a:solidFill>
              </a:rPr>
              <a:t>直方图均衡化</a:t>
            </a:r>
          </a:p>
          <a:p>
            <a:r>
              <a:rPr lang="zh-CN" altLang="zh-CN" sz="1800" dirty="0"/>
              <a:t>pic_equ = np.hstack([img,equ]) </a:t>
            </a:r>
            <a:r>
              <a:rPr lang="zh-CN" altLang="zh-CN" sz="1600" dirty="0">
                <a:solidFill>
                  <a:srgbClr val="FF0000"/>
                </a:solidFill>
              </a:rPr>
              <a:t> </a:t>
            </a:r>
            <a:r>
              <a:rPr lang="en-US" altLang="zh-CN" sz="1600" dirty="0">
                <a:solidFill>
                  <a:srgbClr val="FF0000"/>
                </a:solidFill>
              </a:rPr>
              <a:t># </a:t>
            </a:r>
            <a:r>
              <a:rPr lang="zh-CN" altLang="en-US" sz="1600" dirty="0">
                <a:solidFill>
                  <a:srgbClr val="FF0000"/>
                </a:solidFill>
              </a:rPr>
              <a:t>将两张照片加到栈里，并同时显示出来</a:t>
            </a:r>
          </a:p>
          <a:p>
            <a:endParaRPr lang="zh-CN" altLang="en-US" sz="1600" dirty="0">
              <a:solidFill>
                <a:srgbClr val="FF0000"/>
              </a:solidFill>
            </a:endParaRPr>
          </a:p>
          <a:p>
            <a:r>
              <a:rPr lang="zh-CN" altLang="zh-CN" sz="1800" dirty="0"/>
              <a:t>plt.subplot(121)</a:t>
            </a:r>
          </a:p>
          <a:p>
            <a:r>
              <a:rPr lang="zh-CN" altLang="zh-CN" sz="1800" dirty="0"/>
              <a:t>plt.hist(img.ravel(),256,[0,256])  </a:t>
            </a:r>
            <a:r>
              <a:rPr lang="en-US" altLang="zh-CN" sz="1600" dirty="0">
                <a:solidFill>
                  <a:srgbClr val="FF0000"/>
                </a:solidFill>
              </a:rPr>
              <a:t># </a:t>
            </a:r>
            <a:r>
              <a:rPr lang="zh-CN" altLang="en-US" sz="1600" dirty="0">
                <a:solidFill>
                  <a:srgbClr val="FF0000"/>
                </a:solidFill>
              </a:rPr>
              <a:t>显示灰度图直方图</a:t>
            </a:r>
          </a:p>
          <a:p>
            <a:r>
              <a:rPr lang="zh-CN" altLang="zh-CN" sz="1800" dirty="0"/>
              <a:t>plt.subplot(122)</a:t>
            </a:r>
          </a:p>
          <a:p>
            <a:r>
              <a:rPr lang="zh-CN" altLang="zh-CN" sz="1800" dirty="0"/>
              <a:t>plt.hist(equ.ravel(),256,[0,256])  </a:t>
            </a:r>
            <a:r>
              <a:rPr lang="en-US" altLang="zh-CN" sz="1600" dirty="0">
                <a:solidFill>
                  <a:srgbClr val="FF0000"/>
                </a:solidFill>
              </a:rPr>
              <a:t># </a:t>
            </a:r>
            <a:r>
              <a:rPr lang="zh-CN" altLang="en-US" sz="1600" dirty="0">
                <a:solidFill>
                  <a:srgbClr val="FF0000"/>
                </a:solidFill>
              </a:rPr>
              <a:t>显示直方图均衡化后所得直方图</a:t>
            </a:r>
          </a:p>
          <a:p>
            <a:r>
              <a:rPr lang="zh-CN" altLang="zh-CN" sz="1800" dirty="0"/>
              <a:t>plt.show()</a:t>
            </a:r>
          </a:p>
        </p:txBody>
      </p:sp>
      <p:sp>
        <p:nvSpPr>
          <p:cNvPr id="28675"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zh-CN" sz="3400">
                <a:sym typeface="宋体" panose="02010600030101010101" pitchFamily="2" charset="-122"/>
              </a:rPr>
              <a:t>直方图均衡化</a:t>
            </a:r>
            <a:endParaRPr lang="zh-CN" altLang="zh-CN"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defRPr/>
            </a:pPr>
            <a:r>
              <a:rPr lang="zh-CN" altLang="en-US" sz="2000" dirty="0"/>
              <a:t>树莓派兼容</a:t>
            </a:r>
            <a:r>
              <a:rPr lang="en-US" altLang="zh-CN" sz="2000" dirty="0"/>
              <a:t>USB</a:t>
            </a:r>
            <a:r>
              <a:rPr lang="zh-CN" altLang="en-US" sz="2000" dirty="0"/>
              <a:t>摄像头列表：</a:t>
            </a:r>
            <a:r>
              <a:rPr lang="en-US" altLang="zh-CN" sz="2000" dirty="0">
                <a:hlinkClick r:id="rId2"/>
              </a:rPr>
              <a:t>https://elinux.org/RPi_USB_Webcams</a:t>
            </a:r>
            <a:endParaRPr lang="en-US" altLang="zh-CN" sz="2000" dirty="0"/>
          </a:p>
          <a:p>
            <a:pPr>
              <a:defRPr/>
            </a:pPr>
            <a:endParaRPr lang="en-US" altLang="zh-CN" sz="1500" dirty="0"/>
          </a:p>
          <a:p>
            <a:pPr>
              <a:defRPr/>
            </a:pPr>
            <a:r>
              <a:rPr lang="en-US" altLang="zh-CN" sz="2000" dirty="0"/>
              <a:t>Logitech Webcam C270</a:t>
            </a:r>
          </a:p>
          <a:p>
            <a:pPr marL="0" indent="0">
              <a:buFont typeface="Wingdings" panose="05000000000000000000" pitchFamily="2" charset="2"/>
              <a:buNone/>
              <a:defRPr/>
            </a:pPr>
            <a:endParaRPr lang="zh-CN" altLang="en-US" sz="2000" dirty="0"/>
          </a:p>
        </p:txBody>
      </p:sp>
      <p:sp>
        <p:nvSpPr>
          <p:cNvPr id="8195" name="标题 2"/>
          <p:cNvSpPr>
            <a:spLocks noGrp="1" noChangeArrowheads="1"/>
          </p:cNvSpPr>
          <p:nvPr>
            <p:ph type="title"/>
          </p:nvPr>
        </p:nvSpPr>
        <p:spPr/>
        <p:txBody>
          <a:bodyPr/>
          <a:lstStyle/>
          <a:p>
            <a:r>
              <a:rPr lang="en-US" altLang="zh-CN" sz="4000"/>
              <a:t>USB</a:t>
            </a:r>
            <a:r>
              <a:rPr lang="zh-CN" altLang="en-US" sz="4000"/>
              <a:t>摄像头</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noChangeArrowheads="1"/>
          </p:cNvSpPr>
          <p:nvPr>
            <p:ph idx="1"/>
          </p:nvPr>
        </p:nvSpPr>
        <p:spPr>
          <a:xfrm>
            <a:off x="457200" y="1054100"/>
            <a:ext cx="8229600" cy="4860925"/>
          </a:xfrm>
        </p:spPr>
        <p:txBody>
          <a:bodyPr/>
          <a:lstStyle/>
          <a:p>
            <a:r>
              <a:rPr lang="zh-CN" altLang="zh-CN" sz="2400"/>
              <a:t>直方图均衡化前后直方图对比：</a:t>
            </a:r>
          </a:p>
          <a:p>
            <a:endParaRPr lang="zh-CN" altLang="zh-CN" sz="2400"/>
          </a:p>
        </p:txBody>
      </p:sp>
      <p:sp>
        <p:nvSpPr>
          <p:cNvPr id="29699"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zh-CN" sz="3400">
                <a:sym typeface="宋体" panose="02010600030101010101" pitchFamily="2" charset="-122"/>
              </a:rPr>
              <a:t>直方图均衡化</a:t>
            </a:r>
            <a:endParaRPr lang="zh-CN" altLang="zh-CN" sz="3400"/>
          </a:p>
        </p:txBody>
      </p:sp>
      <p:pic>
        <p:nvPicPr>
          <p:cNvPr id="29700" name="图片 1" descr="figure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38" y="1501775"/>
            <a:ext cx="5851525"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noChangeArrowheads="1"/>
          </p:cNvSpPr>
          <p:nvPr>
            <p:ph idx="1"/>
          </p:nvPr>
        </p:nvSpPr>
        <p:spPr>
          <a:xfrm>
            <a:off x="457200" y="1054100"/>
            <a:ext cx="8229600" cy="4860925"/>
          </a:xfrm>
        </p:spPr>
        <p:txBody>
          <a:bodyPr/>
          <a:lstStyle/>
          <a:p>
            <a:r>
              <a:rPr lang="zh-CN" altLang="zh-CN" sz="2400"/>
              <a:t>直方图均衡化前后图像对比：</a:t>
            </a:r>
          </a:p>
          <a:p>
            <a:endParaRPr lang="zh-CN" altLang="zh-CN" sz="2400"/>
          </a:p>
        </p:txBody>
      </p:sp>
      <p:sp>
        <p:nvSpPr>
          <p:cNvPr id="30723"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zh-CN" sz="3400">
                <a:sym typeface="宋体" panose="02010600030101010101" pitchFamily="2" charset="-122"/>
              </a:rPr>
              <a:t>直方图均衡化</a:t>
            </a:r>
            <a:endParaRPr lang="zh-CN" altLang="zh-CN" sz="3400"/>
          </a:p>
        </p:txBody>
      </p:sp>
      <p:pic>
        <p:nvPicPr>
          <p:cNvPr id="30724" name="图片 1" descr="hist_eq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1766888"/>
            <a:ext cx="7969250"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noChangeArrowheads="1"/>
          </p:cNvSpPr>
          <p:nvPr>
            <p:ph idx="1"/>
          </p:nvPr>
        </p:nvSpPr>
        <p:spPr>
          <a:xfrm>
            <a:off x="457200" y="1054100"/>
            <a:ext cx="8362950" cy="4860925"/>
          </a:xfrm>
        </p:spPr>
        <p:txBody>
          <a:bodyPr/>
          <a:lstStyle/>
          <a:p>
            <a:r>
              <a:rPr lang="zh-CN" altLang="en-US" sz="2400" dirty="0"/>
              <a:t>图像阈值处理是一种简化图像的方法。通过阈值处理，图像像素值取值单一，图像内容减少。</a:t>
            </a:r>
            <a:endParaRPr lang="en-US" altLang="zh-CN" sz="2400" dirty="0"/>
          </a:p>
          <a:p>
            <a:r>
              <a:rPr lang="zh-CN" altLang="en-US" sz="2400" dirty="0"/>
              <a:t>图像阈值处理有许多实现方法，可根据实际情况选择合适的方法，下面仅介绍“简单阈值”处理</a:t>
            </a:r>
            <a:endParaRPr lang="en-US" altLang="zh-CN" sz="2400" dirty="0"/>
          </a:p>
          <a:p>
            <a:r>
              <a:rPr lang="en-US" altLang="zh-CN" sz="2000" dirty="0" err="1">
                <a:solidFill>
                  <a:srgbClr val="0070C0"/>
                </a:solidFill>
                <a:latin typeface="Consolas" panose="020B0609020204030204" pitchFamily="49" charset="0"/>
              </a:rPr>
              <a:t>ret,dst</a:t>
            </a:r>
            <a:r>
              <a:rPr lang="en-US" altLang="zh-CN" sz="2000" dirty="0">
                <a:solidFill>
                  <a:srgbClr val="0070C0"/>
                </a:solidFill>
                <a:latin typeface="Consolas" panose="020B0609020204030204" pitchFamily="49" charset="0"/>
              </a:rPr>
              <a:t>=cv2.threshold(</a:t>
            </a:r>
            <a:r>
              <a:rPr lang="en-US" altLang="zh-CN" sz="2000" dirty="0" err="1">
                <a:solidFill>
                  <a:srgbClr val="0070C0"/>
                </a:solidFill>
                <a:latin typeface="Consolas" panose="020B0609020204030204" pitchFamily="49" charset="0"/>
              </a:rPr>
              <a:t>src,thresh</a:t>
            </a:r>
            <a:r>
              <a:rPr lang="en-US" altLang="zh-CN" sz="2000" dirty="0">
                <a:solidFill>
                  <a:srgbClr val="0070C0"/>
                </a:solidFill>
                <a:latin typeface="Consolas" panose="020B0609020204030204" pitchFamily="49" charset="0"/>
              </a:rPr>
              <a:t>, </a:t>
            </a:r>
            <a:r>
              <a:rPr lang="en-US" altLang="zh-CN" sz="2000" dirty="0" err="1">
                <a:solidFill>
                  <a:srgbClr val="0070C0"/>
                </a:solidFill>
                <a:latin typeface="Consolas" panose="020B0609020204030204" pitchFamily="49" charset="0"/>
              </a:rPr>
              <a:t>maxval,type</a:t>
            </a:r>
            <a:r>
              <a:rPr lang="en-US" altLang="zh-CN" sz="2000" dirty="0">
                <a:solidFill>
                  <a:srgbClr val="0070C0"/>
                </a:solidFill>
                <a:latin typeface="Consolas" panose="020B0609020204030204" pitchFamily="49" charset="0"/>
              </a:rPr>
              <a:t>)</a:t>
            </a:r>
            <a:endParaRPr lang="zh-CN" altLang="zh-CN" sz="2000" dirty="0"/>
          </a:p>
          <a:p>
            <a:r>
              <a:rPr lang="en-US" altLang="zh-CN" sz="2000" dirty="0" err="1"/>
              <a:t>src</a:t>
            </a:r>
            <a:r>
              <a:rPr lang="zh-CN" altLang="en-US" sz="2000" dirty="0"/>
              <a:t>：输入图像</a:t>
            </a:r>
            <a:endParaRPr lang="en-US" altLang="zh-CN" sz="2000" dirty="0"/>
          </a:p>
          <a:p>
            <a:r>
              <a:rPr lang="en-US" altLang="zh-CN" sz="2000" dirty="0" err="1"/>
              <a:t>dst</a:t>
            </a:r>
            <a:r>
              <a:rPr lang="zh-CN" altLang="en-US" sz="2000" dirty="0"/>
              <a:t>：输出图像</a:t>
            </a:r>
            <a:r>
              <a:rPr lang="en-US" altLang="zh-CN" sz="2000" dirty="0"/>
              <a:t>	ret</a:t>
            </a:r>
            <a:r>
              <a:rPr lang="zh-CN" altLang="en-US" sz="2000" dirty="0"/>
              <a:t>：返回值</a:t>
            </a:r>
            <a:endParaRPr lang="en-US" altLang="zh-CN" sz="2000" dirty="0"/>
          </a:p>
          <a:p>
            <a:r>
              <a:rPr lang="en-US" altLang="zh-CN" sz="2000" dirty="0"/>
              <a:t>thresh</a:t>
            </a:r>
            <a:r>
              <a:rPr lang="zh-CN" altLang="en-US" sz="2000" dirty="0"/>
              <a:t>：阈值。对于</a:t>
            </a:r>
            <a:r>
              <a:rPr lang="en-US" altLang="zh-CN" sz="2000" dirty="0"/>
              <a:t>8bit</a:t>
            </a:r>
            <a:r>
              <a:rPr lang="zh-CN" altLang="en-US" sz="2000" dirty="0"/>
              <a:t>灰阶图像，取值范围为</a:t>
            </a:r>
            <a:r>
              <a:rPr lang="en-US" altLang="zh-CN" sz="2000" dirty="0"/>
              <a:t>0</a:t>
            </a:r>
            <a:r>
              <a:rPr lang="zh-CN" altLang="en-US" sz="2000" dirty="0"/>
              <a:t>至</a:t>
            </a:r>
            <a:r>
              <a:rPr lang="en-US" altLang="zh-CN" sz="2000" dirty="0"/>
              <a:t>255</a:t>
            </a:r>
          </a:p>
          <a:p>
            <a:r>
              <a:rPr lang="en-US" altLang="zh-CN" sz="2000" dirty="0" err="1"/>
              <a:t>maxval</a:t>
            </a:r>
            <a:r>
              <a:rPr lang="zh-CN" altLang="en-US" sz="2000" dirty="0"/>
              <a:t>：像素最大值。取值范围同</a:t>
            </a:r>
            <a:r>
              <a:rPr lang="en-US" altLang="zh-CN" sz="2000" dirty="0"/>
              <a:t>thresh</a:t>
            </a:r>
            <a:r>
              <a:rPr lang="zh-CN" altLang="en-US" sz="2000" dirty="0"/>
              <a:t>，具体行为取决于</a:t>
            </a:r>
            <a:r>
              <a:rPr lang="en-US" altLang="zh-CN" sz="2000" dirty="0"/>
              <a:t>type</a:t>
            </a:r>
          </a:p>
          <a:p>
            <a:r>
              <a:rPr lang="en-US" altLang="zh-CN" sz="2000" dirty="0"/>
              <a:t>type</a:t>
            </a:r>
            <a:r>
              <a:rPr lang="zh-CN" altLang="en-US" sz="2000" dirty="0"/>
              <a:t>：阈值类型，一共</a:t>
            </a:r>
            <a:r>
              <a:rPr lang="en-US" altLang="zh-CN" sz="2000" dirty="0"/>
              <a:t>5</a:t>
            </a:r>
            <a:r>
              <a:rPr lang="zh-CN" altLang="en-US" sz="2000" dirty="0"/>
              <a:t>种</a:t>
            </a:r>
            <a:endParaRPr lang="en-US" altLang="zh-CN" sz="2000" dirty="0"/>
          </a:p>
          <a:p>
            <a:pPr lvl="1"/>
            <a:r>
              <a:rPr lang="en-US" altLang="zh-CN" sz="2000" dirty="0"/>
              <a:t>cv2.THRESH_BINARY</a:t>
            </a:r>
            <a:r>
              <a:rPr lang="zh-CN" altLang="en-US" sz="2000" dirty="0"/>
              <a:t> 黑白二值 </a:t>
            </a:r>
            <a:endParaRPr lang="en-US" altLang="zh-CN" sz="2000" dirty="0"/>
          </a:p>
          <a:p>
            <a:pPr lvl="1"/>
            <a:r>
              <a:rPr lang="en-US" altLang="zh-CN" sz="2000" dirty="0"/>
              <a:t>cv2.THRESH_BINARY_INV </a:t>
            </a:r>
            <a:r>
              <a:rPr lang="zh-CN" altLang="en-US" sz="2000" dirty="0"/>
              <a:t>黑白二值反转</a:t>
            </a:r>
            <a:endParaRPr lang="en-US" altLang="zh-CN" sz="2000" dirty="0"/>
          </a:p>
          <a:p>
            <a:pPr lvl="1"/>
            <a:endParaRPr lang="en-US" altLang="zh-CN" sz="1800" dirty="0"/>
          </a:p>
          <a:p>
            <a:pPr lvl="1"/>
            <a:endParaRPr lang="zh-CN" altLang="zh-CN" sz="2000" dirty="0"/>
          </a:p>
        </p:txBody>
      </p:sp>
      <p:sp>
        <p:nvSpPr>
          <p:cNvPr id="32771"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en-US" sz="3400">
                <a:sym typeface="宋体" panose="02010600030101010101" pitchFamily="2" charset="-122"/>
              </a:rPr>
              <a:t>图像阈值处理</a:t>
            </a:r>
            <a:endParaRPr lang="zh-CN" altLang="zh-CN" sz="3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noChangeArrowheads="1"/>
          </p:cNvSpPr>
          <p:nvPr>
            <p:ph idx="1"/>
          </p:nvPr>
        </p:nvSpPr>
        <p:spPr>
          <a:xfrm>
            <a:off x="457200" y="1054100"/>
            <a:ext cx="8362950" cy="4860925"/>
          </a:xfrm>
        </p:spPr>
        <p:txBody>
          <a:bodyPr/>
          <a:lstStyle/>
          <a:p>
            <a:r>
              <a:rPr lang="zh-CN" altLang="en-US" sz="2400" dirty="0"/>
              <a:t>图像阈值处理应用举例</a:t>
            </a:r>
            <a:endParaRPr lang="en-US" altLang="zh-CN" sz="2400" dirty="0"/>
          </a:p>
          <a:p>
            <a:r>
              <a:rPr lang="zh-CN" altLang="en-US" sz="2400" dirty="0"/>
              <a:t>左侧为灰度图像</a:t>
            </a:r>
            <a:r>
              <a:rPr lang="en-US" altLang="zh-CN" sz="2400" dirty="0" err="1"/>
              <a:t>src</a:t>
            </a:r>
            <a:r>
              <a:rPr lang="zh-CN" altLang="en-US" sz="2400" dirty="0"/>
              <a:t>，右侧为经过处理后图像</a:t>
            </a:r>
            <a:r>
              <a:rPr lang="en-US" altLang="zh-CN" sz="2400" dirty="0" err="1"/>
              <a:t>dst</a:t>
            </a:r>
            <a:endParaRPr lang="en-US" altLang="zh-CN" sz="2400" dirty="0"/>
          </a:p>
          <a:p>
            <a:r>
              <a:rPr lang="en-US" altLang="zh-CN" sz="1800" dirty="0" err="1"/>
              <a:t>ret,dst</a:t>
            </a:r>
            <a:r>
              <a:rPr lang="en-US" altLang="zh-CN" sz="1800" dirty="0"/>
              <a:t>=cv2.threshold(src,80,255,cv2.THRESH_BINARY_INV)</a:t>
            </a:r>
          </a:p>
          <a:p>
            <a:endParaRPr lang="zh-CN" altLang="zh-CN" sz="1800" dirty="0"/>
          </a:p>
        </p:txBody>
      </p:sp>
      <p:sp>
        <p:nvSpPr>
          <p:cNvPr id="32771"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en-US" sz="3400">
                <a:sym typeface="宋体" panose="02010600030101010101" pitchFamily="2" charset="-122"/>
              </a:rPr>
              <a:t>图像阈值处理</a:t>
            </a:r>
            <a:endParaRPr lang="zh-CN" altLang="zh-CN" sz="3400"/>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765" y="2276920"/>
            <a:ext cx="2899028" cy="386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264057"/>
            <a:ext cx="2912496" cy="388118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en-US" sz="3400">
                <a:sym typeface="宋体" panose="02010600030101010101" pitchFamily="2" charset="-122"/>
              </a:rPr>
              <a:t>霍夫直线变换</a:t>
            </a:r>
            <a:endParaRPr lang="zh-CN" altLang="zh-CN" sz="340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1125538"/>
                <a:ext cx="8229600" cy="4862512"/>
              </a:xfrm>
            </p:spPr>
            <p:txBody>
              <a:bodyPr/>
              <a:lstStyle/>
              <a:p>
                <a:r>
                  <a:rPr lang="zh-CN" altLang="en-US" sz="2000" dirty="0"/>
                  <a:t>霍夫变换可以用来提取图像中的特定图形，如直线、圆。</a:t>
                </a:r>
                <a:endParaRPr lang="en-US" altLang="zh-CN" sz="2000" dirty="0"/>
              </a:p>
              <a:p>
                <a:r>
                  <a:rPr lang="zh-CN" altLang="en-US" sz="2000" dirty="0"/>
                  <a:t>霍夫直线变换原理</a:t>
                </a:r>
                <a:endParaRPr lang="en-US" altLang="zh-CN" sz="2000" dirty="0"/>
              </a:p>
              <a:p>
                <a:pPr lvl="1"/>
                <a:r>
                  <a:rPr lang="zh-CN" altLang="en-US" sz="1800" dirty="0"/>
                  <a:t>二维平面上，定点</a:t>
                </a:r>
                <a14:m>
                  <m:oMath xmlns:m="http://schemas.openxmlformats.org/officeDocument/2006/math">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0</m:t>
                            </m:r>
                          </m:sub>
                        </m:sSub>
                      </m:e>
                    </m:d>
                  </m:oMath>
                </a14:m>
                <a:r>
                  <a:rPr lang="zh-CN" altLang="en-US" sz="1800" dirty="0"/>
                  <a:t>和极坐标对</a:t>
                </a:r>
                <a14:m>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𝜃</m:t>
                    </m:r>
                    <m:r>
                      <a:rPr lang="en-US" altLang="zh-CN" sz="1800" b="0" i="1" smtClean="0">
                        <a:latin typeface="Cambria Math" panose="02040503050406030204" pitchFamily="18" charset="0"/>
                      </a:rPr>
                      <m:t>)</m:t>
                    </m:r>
                  </m:oMath>
                </a14:m>
                <a:r>
                  <a:rPr lang="zh-CN" altLang="en-US" sz="1800" dirty="0"/>
                  <a:t>确定一条直线。</a:t>
                </a:r>
                <a:endParaRPr lang="en-US" altLang="zh-CN" sz="1800" dirty="0"/>
              </a:p>
              <a:p>
                <a:pPr lvl="1"/>
                <a14:m>
                  <m:oMath xmlns:m="http://schemas.openxmlformats.org/officeDocument/2006/math">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0</m:t>
                            </m:r>
                          </m:sub>
                        </m:sSub>
                      </m:e>
                    </m:d>
                    <m:r>
                      <a:rPr lang="zh-CN" altLang="en-US" sz="1800" i="1">
                        <a:latin typeface="Cambria Math" panose="02040503050406030204" pitchFamily="18" charset="0"/>
                      </a:rPr>
                      <m:t>一定</m:t>
                    </m:r>
                  </m:oMath>
                </a14:m>
                <a:r>
                  <a:rPr lang="zh-CN" altLang="en-US" sz="1800" dirty="0"/>
                  <a:t>，改变</a:t>
                </a:r>
                <a14:m>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𝜃</m:t>
                    </m:r>
                    <m:r>
                      <a:rPr lang="en-US" altLang="zh-CN" sz="1800" b="0" i="1" smtClean="0">
                        <a:latin typeface="Cambria Math" panose="02040503050406030204" pitchFamily="18" charset="0"/>
                      </a:rPr>
                      <m:t>)</m:t>
                    </m:r>
                  </m:oMath>
                </a14:m>
                <a:r>
                  <a:rPr lang="zh-CN" altLang="en-US" sz="1800" dirty="0"/>
                  <a:t>，可得到许多条经过</a:t>
                </a:r>
                <a14:m>
                  <m:oMath xmlns:m="http://schemas.openxmlformats.org/officeDocument/2006/math">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0</m:t>
                            </m:r>
                          </m:sub>
                        </m:sSub>
                      </m:e>
                    </m:d>
                  </m:oMath>
                </a14:m>
                <a:r>
                  <a:rPr lang="zh-CN" altLang="en-US" sz="1800" dirty="0"/>
                  <a:t>的直线，作</a:t>
                </a:r>
                <a14:m>
                  <m:oMath xmlns:m="http://schemas.openxmlformats.org/officeDocument/2006/math">
                    <m:r>
                      <a:rPr lang="en-US" altLang="zh-CN" sz="1800" b="0" i="1" smtClean="0">
                        <a:latin typeface="Cambria Math" panose="02040503050406030204" pitchFamily="18" charset="0"/>
                      </a:rPr>
                      <m:t>𝑟</m:t>
                    </m:r>
                    <m:r>
                      <a:rPr lang="en-US" altLang="zh-CN" sz="1800" i="1">
                        <a:latin typeface="Cambria Math" panose="02040503050406030204" pitchFamily="18" charset="0"/>
                      </a:rPr>
                      <m:t>−</m:t>
                    </m:r>
                    <m:r>
                      <a:rPr lang="en-US" altLang="zh-CN" sz="1800" b="0" i="1" smtClean="0">
                        <a:latin typeface="Cambria Math" panose="02040503050406030204" pitchFamily="18" charset="0"/>
                      </a:rPr>
                      <m:t>𝜃</m:t>
                    </m:r>
                  </m:oMath>
                </a14:m>
                <a:r>
                  <a:rPr lang="zh-CN" altLang="en-US" sz="1800" dirty="0"/>
                  <a:t>图像如图所示。不同的</a:t>
                </a:r>
                <a14:m>
                  <m:oMath xmlns:m="http://schemas.openxmlformats.org/officeDocument/2006/math">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𝑗</m:t>
                            </m:r>
                          </m:sub>
                        </m:sSub>
                      </m:e>
                    </m:d>
                  </m:oMath>
                </a14:m>
                <a:r>
                  <a:rPr lang="zh-CN" altLang="en-US" sz="1800" dirty="0"/>
                  <a:t>，对应的</a:t>
                </a:r>
                <a14:m>
                  <m:oMath xmlns:m="http://schemas.openxmlformats.org/officeDocument/2006/math">
                    <m:r>
                      <a:rPr lang="en-US" altLang="zh-CN" sz="1800" b="0" i="1" smtClean="0">
                        <a:latin typeface="Cambria Math" panose="02040503050406030204" pitchFamily="18" charset="0"/>
                      </a:rPr>
                      <m:t>𝑟</m:t>
                    </m:r>
                    <m:r>
                      <a:rPr lang="en-US" altLang="zh-CN" sz="1800" i="1">
                        <a:latin typeface="Cambria Math" panose="02040503050406030204" pitchFamily="18" charset="0"/>
                      </a:rPr>
                      <m:t>−</m:t>
                    </m:r>
                    <m:r>
                      <a:rPr lang="en-US" altLang="zh-CN" sz="1800" b="0" i="1" smtClean="0">
                        <a:latin typeface="Cambria Math" panose="02040503050406030204" pitchFamily="18" charset="0"/>
                      </a:rPr>
                      <m:t>𝜃</m:t>
                    </m:r>
                  </m:oMath>
                </a14:m>
                <a:r>
                  <a:rPr lang="zh-CN" altLang="en-US" sz="1800" dirty="0"/>
                  <a:t>图像也不相同。</a:t>
                </a:r>
                <a:endParaRPr lang="en-US" altLang="zh-CN" sz="1800" dirty="0"/>
              </a:p>
              <a:p>
                <a:pPr lvl="1"/>
                <a:r>
                  <a:rPr lang="zh-CN" altLang="en-US" sz="1800" dirty="0"/>
                  <a:t>若不同的</a:t>
                </a:r>
                <a14:m>
                  <m:oMath xmlns:m="http://schemas.openxmlformats.org/officeDocument/2006/math">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𝑗</m:t>
                            </m:r>
                          </m:sub>
                        </m:sSub>
                      </m:e>
                    </m:d>
                  </m:oMath>
                </a14:m>
                <a:r>
                  <a:rPr lang="zh-CN" altLang="en-US" sz="1800" dirty="0"/>
                  <a:t>对应的</a:t>
                </a:r>
                <a14:m>
                  <m:oMath xmlns:m="http://schemas.openxmlformats.org/officeDocument/2006/math">
                    <m:r>
                      <a:rPr lang="en-US" altLang="zh-CN" sz="1800" b="0" i="1" smtClean="0">
                        <a:latin typeface="Cambria Math" panose="02040503050406030204" pitchFamily="18" charset="0"/>
                      </a:rPr>
                      <m:t>𝑟</m:t>
                    </m:r>
                    <m:r>
                      <a:rPr lang="en-US" altLang="zh-CN" sz="1800" i="1">
                        <a:latin typeface="Cambria Math" panose="02040503050406030204" pitchFamily="18" charset="0"/>
                      </a:rPr>
                      <m:t>−</m:t>
                    </m:r>
                    <m:r>
                      <a:rPr lang="en-US" altLang="zh-CN" sz="1800" b="0" i="1" smtClean="0">
                        <a:latin typeface="Cambria Math" panose="02040503050406030204" pitchFamily="18" charset="0"/>
                      </a:rPr>
                      <m:t>𝜃</m:t>
                    </m:r>
                  </m:oMath>
                </a14:m>
                <a:r>
                  <a:rPr lang="zh-CN" altLang="en-US" sz="1800" dirty="0"/>
                  <a:t>图像交与一点</a:t>
                </a:r>
                <a14:m>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𝜃</m:t>
                    </m:r>
                    <m:r>
                      <a:rPr lang="en-US" altLang="zh-CN" sz="1800" b="0" i="1" smtClean="0">
                        <a:latin typeface="Cambria Math" panose="02040503050406030204" pitchFamily="18" charset="0"/>
                      </a:rPr>
                      <m:t>′)</m:t>
                    </m:r>
                    <m:r>
                      <a:rPr lang="zh-CN" altLang="en-US" sz="1800" i="1">
                        <a:latin typeface="Cambria Math" panose="02040503050406030204" pitchFamily="18" charset="0"/>
                      </a:rPr>
                      <m:t>，</m:t>
                    </m:r>
                  </m:oMath>
                </a14:m>
                <a:r>
                  <a:rPr lang="zh-CN" altLang="en-US" sz="1800" dirty="0"/>
                  <a:t>可认为</a:t>
                </a:r>
                <a14:m>
                  <m:oMath xmlns:m="http://schemas.openxmlformats.org/officeDocument/2006/math">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𝑗</m:t>
                            </m:r>
                          </m:sub>
                        </m:sSub>
                      </m:e>
                    </m:d>
                  </m:oMath>
                </a14:m>
                <a:r>
                  <a:rPr lang="zh-CN" altLang="en-US" sz="1800" dirty="0"/>
                  <a:t>共线</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1125538"/>
                <a:ext cx="8229600" cy="4862512"/>
              </a:xfrm>
              <a:blipFill rotWithShape="1">
                <a:blip r:embed="rId3"/>
                <a:stretch>
                  <a:fillRect t="-1004" r="-296"/>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4"/>
          <a:stretch>
            <a:fillRect/>
          </a:stretch>
        </p:blipFill>
        <p:spPr>
          <a:xfrm>
            <a:off x="336640" y="3356995"/>
            <a:ext cx="8350160" cy="274617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a:t>
            </a:r>
            <a:r>
              <a:rPr lang="zh-CN" altLang="en-US" sz="3400">
                <a:sym typeface="宋体" panose="02010600030101010101" pitchFamily="2" charset="-122"/>
              </a:rPr>
              <a:t>霍夫直线变换</a:t>
            </a:r>
            <a:endParaRPr lang="zh-CN" altLang="zh-CN" sz="340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1052835"/>
                <a:ext cx="8229600" cy="4862512"/>
              </a:xfrm>
            </p:spPr>
            <p:txBody>
              <a:bodyPr/>
              <a:lstStyle/>
              <a:p>
                <a:r>
                  <a:rPr lang="en-US" altLang="zh-CN" sz="2400" dirty="0"/>
                  <a:t>OpenCV</a:t>
                </a:r>
                <a:r>
                  <a:rPr lang="zh-CN" altLang="en-US" sz="2400" dirty="0"/>
                  <a:t>提供两种霍夫直线变换。以下仅介绍统计概率霍夫直线变换</a:t>
                </a:r>
                <a:endParaRPr lang="en-US" altLang="zh-CN" sz="2400" dirty="0"/>
              </a:p>
              <a:p>
                <a:r>
                  <a:rPr lang="en-US" altLang="zh-CN" sz="2000" dirty="0">
                    <a:solidFill>
                      <a:srgbClr val="0070C0"/>
                    </a:solidFill>
                    <a:latin typeface="Consolas" panose="020B0609020204030204" pitchFamily="49" charset="0"/>
                  </a:rPr>
                  <a:t>lines=cv2.HoughLinesP(</a:t>
                </a:r>
                <a:r>
                  <a:rPr lang="en-US" altLang="zh-CN" sz="2000" dirty="0" err="1">
                    <a:solidFill>
                      <a:srgbClr val="0070C0"/>
                    </a:solidFill>
                    <a:latin typeface="Consolas" panose="020B0609020204030204" pitchFamily="49" charset="0"/>
                  </a:rPr>
                  <a:t>image,rho,theta,threshold</a:t>
                </a:r>
                <a:r>
                  <a:rPr lang="en-US" altLang="zh-CN" sz="2000" dirty="0">
                    <a:solidFill>
                      <a:srgbClr val="0070C0"/>
                    </a:solidFill>
                    <a:latin typeface="Consolas" panose="020B0609020204030204" pitchFamily="49" charset="0"/>
                  </a:rPr>
                  <a:t>[,lines[,</a:t>
                </a:r>
                <a:r>
                  <a:rPr lang="en-US" altLang="zh-CN" sz="2000" dirty="0" err="1">
                    <a:solidFill>
                      <a:srgbClr val="0070C0"/>
                    </a:solidFill>
                    <a:latin typeface="Consolas" panose="020B0609020204030204" pitchFamily="49" charset="0"/>
                  </a:rPr>
                  <a:t>minLineLength</a:t>
                </a:r>
                <a:r>
                  <a:rPr lang="en-US" altLang="zh-CN" sz="2000" dirty="0">
                    <a:solidFill>
                      <a:srgbClr val="0070C0"/>
                    </a:solidFill>
                    <a:latin typeface="Consolas" panose="020B0609020204030204" pitchFamily="49" charset="0"/>
                  </a:rPr>
                  <a:t>,[</a:t>
                </a:r>
                <a:r>
                  <a:rPr lang="en-US" altLang="zh-CN" sz="2000" dirty="0" err="1">
                    <a:solidFill>
                      <a:srgbClr val="0070C0"/>
                    </a:solidFill>
                    <a:latin typeface="Consolas" panose="020B0609020204030204" pitchFamily="49" charset="0"/>
                  </a:rPr>
                  <a:t>maxLineGap</a:t>
                </a:r>
                <a:r>
                  <a:rPr lang="en-US" altLang="zh-CN" sz="2000" dirty="0">
                    <a:solidFill>
                      <a:srgbClr val="0070C0"/>
                    </a:solidFill>
                    <a:latin typeface="Consolas" panose="020B0609020204030204" pitchFamily="49" charset="0"/>
                  </a:rPr>
                  <a:t>]]])</a:t>
                </a:r>
              </a:p>
              <a:p>
                <a:r>
                  <a:rPr lang="en-US" altLang="zh-CN" sz="2000" dirty="0"/>
                  <a:t>image</a:t>
                </a:r>
                <a:r>
                  <a:rPr lang="zh-CN" altLang="en-US" sz="2000" dirty="0"/>
                  <a:t>：输入图像，需为黑白二值图像。霍夫变换处理对象为图像的白色区域。</a:t>
                </a:r>
                <a:endParaRPr lang="en-US" altLang="zh-CN" sz="2000" dirty="0"/>
              </a:p>
              <a:p>
                <a:r>
                  <a:rPr lang="en-US" altLang="zh-CN" sz="2000" dirty="0"/>
                  <a:t>lines</a:t>
                </a:r>
                <a:r>
                  <a:rPr lang="zh-CN" altLang="en-US" sz="2000" dirty="0"/>
                  <a:t>：输出直线，</a:t>
                </a:r>
                <a:r>
                  <a:rPr lang="en-US" altLang="zh-CN" sz="2000" dirty="0"/>
                  <a:t>1x</a:t>
                </a:r>
                <a:r>
                  <a:rPr lang="zh-CN" altLang="en-US" sz="2000" dirty="0"/>
                  <a:t>直线数</a:t>
                </a:r>
                <a:r>
                  <a:rPr lang="en-US" altLang="zh-CN" sz="2000" dirty="0"/>
                  <a:t>x4</a:t>
                </a:r>
                <a:r>
                  <a:rPr lang="zh-CN" altLang="en-US" sz="2000" dirty="0"/>
                  <a:t>的三维矩阵，最低维为直线始末坐标。</a:t>
                </a:r>
                <a:endParaRPr lang="en-US" altLang="zh-CN" sz="2000" dirty="0"/>
              </a:p>
              <a:p>
                <a:r>
                  <a:rPr lang="en-US" altLang="zh-CN" sz="2000" dirty="0"/>
                  <a:t>rho</a:t>
                </a:r>
                <a:r>
                  <a:rPr lang="zh-CN" altLang="en-US" sz="2000" dirty="0"/>
                  <a:t>：极坐标</a:t>
                </a:r>
                <a14:m>
                  <m:oMath xmlns:m="http://schemas.openxmlformats.org/officeDocument/2006/math">
                    <m:r>
                      <a:rPr lang="en-US" altLang="zh-CN" sz="2000" i="1" dirty="0" smtClean="0">
                        <a:latin typeface="Cambria Math" panose="02040503050406030204" pitchFamily="18" charset="0"/>
                      </a:rPr>
                      <m:t>𝑟</m:t>
                    </m:r>
                  </m:oMath>
                </a14:m>
                <a:r>
                  <a:rPr lang="zh-CN" altLang="en-US" sz="2000" dirty="0"/>
                  <a:t>步长</a:t>
                </a:r>
                <a:r>
                  <a:rPr lang="en-US" altLang="zh-CN" sz="2000" dirty="0"/>
                  <a:t>/</a:t>
                </a:r>
                <a:r>
                  <a:rPr lang="zh-CN" altLang="en-US" sz="2000" dirty="0"/>
                  <a:t>精度</a:t>
                </a:r>
                <a:endParaRPr lang="en-US" altLang="zh-CN" sz="2000" dirty="0"/>
              </a:p>
              <a:p>
                <a:r>
                  <a:rPr lang="en-US" altLang="zh-CN" sz="2000" dirty="0"/>
                  <a:t>theta</a:t>
                </a:r>
                <a:r>
                  <a:rPr lang="zh-CN" altLang="en-US" sz="2000" dirty="0"/>
                  <a:t>：极坐标</a:t>
                </a:r>
                <a14:m>
                  <m:oMath xmlns:m="http://schemas.openxmlformats.org/officeDocument/2006/math">
                    <m:r>
                      <a:rPr lang="en-US" altLang="zh-CN" sz="2000" b="0" i="1" smtClean="0">
                        <a:latin typeface="Cambria Math" panose="02040503050406030204" pitchFamily="18" charset="0"/>
                      </a:rPr>
                      <m:t>𝜃</m:t>
                    </m:r>
                  </m:oMath>
                </a14:m>
                <a:r>
                  <a:rPr lang="zh-CN" altLang="en-US" sz="2000" dirty="0"/>
                  <a:t>步长</a:t>
                </a:r>
                <a:r>
                  <a:rPr lang="en-US" altLang="zh-CN" sz="2000" dirty="0"/>
                  <a:t>/</a:t>
                </a:r>
                <a:r>
                  <a:rPr lang="zh-CN" altLang="en-US" sz="2000" dirty="0"/>
                  <a:t>精度</a:t>
                </a:r>
                <a:endParaRPr lang="en-US" altLang="zh-CN" sz="2000" dirty="0"/>
              </a:p>
              <a:p>
                <a:r>
                  <a:rPr lang="en-US" altLang="zh-CN" sz="2000" dirty="0"/>
                  <a:t>threshold</a:t>
                </a:r>
                <a:r>
                  <a:rPr lang="zh-CN" altLang="en-US" sz="2000" dirty="0"/>
                  <a:t>：判断阈值。统计</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oMath>
                </a14:m>
                <a:r>
                  <a:rPr lang="zh-CN" altLang="en-US" sz="2000" dirty="0"/>
                  <a:t>对应的</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a14:m>
                <a:r>
                  <a:rPr lang="zh-CN" altLang="en-US" sz="2000" dirty="0"/>
                  <a:t>的数量，当数量大于</a:t>
                </a:r>
                <a:r>
                  <a:rPr lang="en-US" altLang="zh-CN" sz="2000" dirty="0"/>
                  <a:t>threshold</a:t>
                </a:r>
                <a:r>
                  <a:rPr lang="zh-CN" altLang="en-US" sz="2000" dirty="0"/>
                  <a:t>时，可认为</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a14:m>
                <a:r>
                  <a:rPr lang="zh-CN" altLang="en-US" sz="2000" dirty="0"/>
                  <a:t>共线。</a:t>
                </a:r>
                <a:endParaRPr lang="en-US" altLang="zh-CN" sz="2000" dirty="0"/>
              </a:p>
              <a:p>
                <a:r>
                  <a:rPr lang="en-US" altLang="zh-CN" sz="2000" dirty="0" err="1"/>
                  <a:t>minLineLength</a:t>
                </a:r>
                <a:r>
                  <a:rPr lang="zh-CN" altLang="en-US" sz="2000" dirty="0"/>
                  <a:t>：直线最小长度。小于</a:t>
                </a:r>
                <a:r>
                  <a:rPr lang="en-US" altLang="zh-CN" sz="2000" dirty="0" err="1"/>
                  <a:t>minLineLength</a:t>
                </a:r>
                <a:r>
                  <a:rPr lang="zh-CN" altLang="en-US" sz="2000" dirty="0"/>
                  <a:t>时忽略该直线。</a:t>
                </a:r>
                <a:endParaRPr lang="en-US" altLang="zh-CN" sz="2000" dirty="0"/>
              </a:p>
              <a:p>
                <a:r>
                  <a:rPr lang="en-US" altLang="zh-CN" sz="2000" dirty="0" err="1"/>
                  <a:t>maxLineGap</a:t>
                </a:r>
                <a:r>
                  <a:rPr lang="zh-CN" altLang="en-US" sz="2000" dirty="0"/>
                  <a:t>：分段直线最大距离。小于</a:t>
                </a:r>
                <a:r>
                  <a:rPr lang="en-US" altLang="zh-CN" sz="2000" dirty="0" err="1"/>
                  <a:t>maxLineGap</a:t>
                </a:r>
                <a:r>
                  <a:rPr lang="zh-CN" altLang="en-US" sz="2000" dirty="0"/>
                  <a:t>时认为分段直线为同一直线。</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1052835"/>
                <a:ext cx="8229600" cy="4862512"/>
              </a:xfrm>
              <a:blipFill rotWithShape="1">
                <a:blip r:embed="rId3"/>
                <a:stretch>
                  <a:fillRect l="-296" t="-1380" r="-741" b="-539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noChangeArrowheads="1"/>
          </p:cNvSpPr>
          <p:nvPr>
            <p:ph idx="1"/>
          </p:nvPr>
        </p:nvSpPr>
        <p:spPr>
          <a:xfrm>
            <a:off x="457200" y="1054100"/>
            <a:ext cx="8362950" cy="4860925"/>
          </a:xfrm>
        </p:spPr>
        <p:txBody>
          <a:bodyPr/>
          <a:lstStyle/>
          <a:p>
            <a:pPr>
              <a:defRPr/>
            </a:pPr>
            <a:r>
              <a:rPr lang="zh-CN" altLang="en-US" sz="2400" dirty="0"/>
              <a:t>霍夫变换应用举例</a:t>
            </a:r>
          </a:p>
          <a:p>
            <a:pPr marL="0" indent="0">
              <a:buFont typeface="Wingdings" panose="05000000000000000000" pitchFamily="2" charset="2"/>
              <a:buNone/>
              <a:defRPr/>
            </a:pPr>
            <a:r>
              <a:rPr lang="en-US" altLang="zh-CN" sz="1800" dirty="0"/>
              <a:t>import cv2</a:t>
            </a:r>
          </a:p>
          <a:p>
            <a:pPr marL="0" indent="0">
              <a:buFont typeface="Wingdings" panose="05000000000000000000" pitchFamily="2" charset="2"/>
              <a:buNone/>
              <a:defRPr/>
            </a:pPr>
            <a:r>
              <a:rPr lang="en-US" altLang="zh-CN" sz="1800" dirty="0"/>
              <a:t>import math</a:t>
            </a:r>
          </a:p>
          <a:p>
            <a:pPr marL="0" indent="0">
              <a:buFont typeface="Wingdings" panose="05000000000000000000" pitchFamily="2" charset="2"/>
              <a:buNone/>
              <a:defRPr/>
            </a:pPr>
            <a:r>
              <a:rPr lang="en-US" altLang="zh-CN" sz="1800" dirty="0" err="1"/>
              <a:t>img</a:t>
            </a:r>
            <a:r>
              <a:rPr lang="en-US" altLang="zh-CN" sz="1800" dirty="0"/>
              <a:t>=cv2.imread(“pic.png”,cv2.IMREAD_COLOR)  </a:t>
            </a:r>
            <a:r>
              <a:rPr lang="en-US" altLang="zh-CN" sz="1800" dirty="0">
                <a:solidFill>
                  <a:srgbClr val="FF0000"/>
                </a:solidFill>
              </a:rPr>
              <a:t>#</a:t>
            </a:r>
            <a:r>
              <a:rPr lang="zh-CN" altLang="en-US" sz="1800" dirty="0">
                <a:solidFill>
                  <a:srgbClr val="FF0000"/>
                </a:solidFill>
              </a:rPr>
              <a:t>读取图片</a:t>
            </a:r>
            <a:endParaRPr lang="en-US" altLang="zh-CN" sz="1800" dirty="0">
              <a:solidFill>
                <a:srgbClr val="FF0000"/>
              </a:solidFill>
            </a:endParaRPr>
          </a:p>
          <a:p>
            <a:pPr marL="0" indent="0">
              <a:buFont typeface="Wingdings" panose="05000000000000000000" pitchFamily="2" charset="2"/>
              <a:buNone/>
              <a:defRPr/>
            </a:pPr>
            <a:r>
              <a:rPr lang="en-US" altLang="zh-CN" sz="1800" dirty="0" err="1"/>
              <a:t>imggray</a:t>
            </a:r>
            <a:r>
              <a:rPr lang="en-US" altLang="zh-CN" sz="1800" dirty="0"/>
              <a:t>=cv2.cvtColor(img,cv2.COLOR_BGR2GRAY)  </a:t>
            </a:r>
            <a:r>
              <a:rPr lang="en-US" altLang="zh-CN" sz="1800" dirty="0">
                <a:solidFill>
                  <a:srgbClr val="FF0000"/>
                </a:solidFill>
              </a:rPr>
              <a:t>#</a:t>
            </a:r>
            <a:r>
              <a:rPr lang="zh-CN" altLang="en-US" sz="1800" dirty="0">
                <a:solidFill>
                  <a:srgbClr val="FF0000"/>
                </a:solidFill>
              </a:rPr>
              <a:t>彩色图像转灰度图像</a:t>
            </a:r>
            <a:endParaRPr lang="en-US" altLang="zh-CN" sz="1800" dirty="0">
              <a:solidFill>
                <a:srgbClr val="FF0000"/>
              </a:solidFill>
            </a:endParaRPr>
          </a:p>
          <a:p>
            <a:pPr marL="0" indent="0">
              <a:buFont typeface="Wingdings" panose="05000000000000000000" pitchFamily="2" charset="2"/>
              <a:buNone/>
              <a:defRPr/>
            </a:pPr>
            <a:r>
              <a:rPr lang="en-US" altLang="zh-CN" sz="1800" dirty="0" err="1"/>
              <a:t>imggray</a:t>
            </a:r>
            <a:r>
              <a:rPr lang="en-US" altLang="zh-CN" sz="1800" dirty="0"/>
              <a:t>=cv2.GaussianBlur(</a:t>
            </a:r>
            <a:r>
              <a:rPr lang="en-US" altLang="zh-CN" sz="1800" dirty="0" err="1"/>
              <a:t>imggray</a:t>
            </a:r>
            <a:r>
              <a:rPr lang="en-US" altLang="zh-CN" sz="1800" dirty="0"/>
              <a:t>,(3,3),0) </a:t>
            </a:r>
            <a:r>
              <a:rPr lang="en-US" altLang="zh-CN" sz="1800" dirty="0">
                <a:solidFill>
                  <a:srgbClr val="FF0000"/>
                </a:solidFill>
              </a:rPr>
              <a:t>#</a:t>
            </a:r>
            <a:r>
              <a:rPr lang="zh-CN" altLang="en-US" sz="1800" dirty="0">
                <a:solidFill>
                  <a:srgbClr val="FF0000"/>
                </a:solidFill>
              </a:rPr>
              <a:t>高斯去噪（选做）</a:t>
            </a:r>
            <a:endParaRPr lang="en-US" altLang="zh-CN" sz="1800" dirty="0">
              <a:solidFill>
                <a:srgbClr val="FF0000"/>
              </a:solidFill>
            </a:endParaRPr>
          </a:p>
          <a:p>
            <a:pPr marL="0" indent="0">
              <a:buFont typeface="Wingdings" panose="05000000000000000000" pitchFamily="2" charset="2"/>
              <a:buNone/>
              <a:defRPr/>
            </a:pPr>
            <a:r>
              <a:rPr lang="en-US" altLang="zh-CN" sz="1800" dirty="0">
                <a:solidFill>
                  <a:srgbClr val="FF0000"/>
                </a:solidFill>
              </a:rPr>
              <a:t>#</a:t>
            </a:r>
            <a:r>
              <a:rPr lang="zh-CN" altLang="en-US" sz="1800" dirty="0">
                <a:solidFill>
                  <a:srgbClr val="FF0000"/>
                </a:solidFill>
              </a:rPr>
              <a:t>阈值处理</a:t>
            </a:r>
            <a:endParaRPr lang="en-US" altLang="zh-CN" sz="1800" dirty="0">
              <a:solidFill>
                <a:srgbClr val="FF0000"/>
              </a:solidFill>
            </a:endParaRPr>
          </a:p>
          <a:p>
            <a:pPr marL="0" indent="0">
              <a:buFont typeface="Wingdings" panose="05000000000000000000" pitchFamily="2" charset="2"/>
              <a:buNone/>
              <a:defRPr/>
            </a:pPr>
            <a:r>
              <a:rPr lang="en-US" altLang="zh-CN" sz="1800" dirty="0" err="1"/>
              <a:t>ret,imgbinary</a:t>
            </a:r>
            <a:r>
              <a:rPr lang="en-US" altLang="zh-CN" sz="1800" dirty="0"/>
              <a:t> = cv2.threshold(imggray,80,255,cv2.THRESH_BINARY_INV) </a:t>
            </a:r>
          </a:p>
          <a:p>
            <a:pPr marL="0" indent="0">
              <a:buFont typeface="Wingdings" panose="05000000000000000000" pitchFamily="2" charset="2"/>
              <a:buNone/>
              <a:defRPr/>
            </a:pPr>
            <a:r>
              <a:rPr lang="en-US" altLang="zh-CN" sz="1800" dirty="0"/>
              <a:t>cv2.HoughLinesP(imgbinary,1,math.pi/180,600,600,200) </a:t>
            </a:r>
            <a:r>
              <a:rPr lang="en-US" altLang="zh-CN" sz="1800" dirty="0">
                <a:solidFill>
                  <a:srgbClr val="FF0000"/>
                </a:solidFill>
              </a:rPr>
              <a:t>#</a:t>
            </a:r>
            <a:r>
              <a:rPr lang="zh-CN" altLang="en-US" sz="1800" dirty="0">
                <a:solidFill>
                  <a:srgbClr val="FF0000"/>
                </a:solidFill>
              </a:rPr>
              <a:t>霍夫变换</a:t>
            </a:r>
            <a:endParaRPr lang="en-US" altLang="zh-CN" sz="1800" dirty="0">
              <a:solidFill>
                <a:srgbClr val="FF0000"/>
              </a:solidFill>
            </a:endParaRPr>
          </a:p>
          <a:p>
            <a:pPr marL="0" indent="0">
              <a:buFont typeface="Wingdings" panose="05000000000000000000" pitchFamily="2" charset="2"/>
              <a:buNone/>
              <a:defRPr/>
            </a:pPr>
            <a:r>
              <a:rPr lang="en-US" altLang="zh-CN" sz="1800" dirty="0"/>
              <a:t>for x1,y1,x2,y2 in lines[0]:	</a:t>
            </a:r>
            <a:r>
              <a:rPr lang="en-US" altLang="zh-CN" sz="1800" dirty="0">
                <a:solidFill>
                  <a:srgbClr val="FF0000"/>
                </a:solidFill>
              </a:rPr>
              <a:t>#</a:t>
            </a:r>
            <a:r>
              <a:rPr lang="zh-CN" altLang="en-US" sz="1800" dirty="0">
                <a:solidFill>
                  <a:srgbClr val="FF0000"/>
                </a:solidFill>
              </a:rPr>
              <a:t>绘制直线</a:t>
            </a:r>
            <a:endParaRPr lang="en-US" altLang="zh-CN" sz="1800" dirty="0">
              <a:solidFill>
                <a:srgbClr val="FF0000"/>
              </a:solidFill>
            </a:endParaRPr>
          </a:p>
          <a:p>
            <a:pPr marL="0" indent="0">
              <a:buFont typeface="Wingdings" panose="05000000000000000000" pitchFamily="2" charset="2"/>
              <a:buNone/>
              <a:defRPr/>
            </a:pPr>
            <a:r>
              <a:rPr lang="en-US" altLang="zh-CN" sz="1800" dirty="0"/>
              <a:t>    cv2.line(</a:t>
            </a:r>
            <a:r>
              <a:rPr lang="en-US" altLang="zh-CN" sz="1800" dirty="0" err="1"/>
              <a:t>img</a:t>
            </a:r>
            <a:r>
              <a:rPr lang="en-US" altLang="zh-CN" sz="1800" dirty="0"/>
              <a:t>,(x1,y1),(x2,y2),(0,255,0),1)</a:t>
            </a:r>
          </a:p>
          <a:p>
            <a:pPr marL="0" indent="0">
              <a:buFont typeface="Wingdings" panose="05000000000000000000" pitchFamily="2" charset="2"/>
              <a:buNone/>
              <a:defRPr/>
            </a:pPr>
            <a:r>
              <a:rPr lang="en-US" altLang="zh-CN" sz="1800" dirty="0"/>
              <a:t>cv2.imshow(“</a:t>
            </a:r>
            <a:r>
              <a:rPr lang="en-US" altLang="zh-CN" sz="1800" dirty="0" err="1"/>
              <a:t>img</a:t>
            </a:r>
            <a:r>
              <a:rPr lang="en-US" altLang="zh-CN" sz="1800" dirty="0"/>
              <a:t>”, </a:t>
            </a:r>
            <a:r>
              <a:rPr lang="en-US" altLang="zh-CN" sz="1800" dirty="0" err="1"/>
              <a:t>img</a:t>
            </a:r>
            <a:r>
              <a:rPr lang="en-US" altLang="zh-CN" sz="1800" dirty="0"/>
              <a:t>)  </a:t>
            </a:r>
            <a:r>
              <a:rPr lang="en-US" altLang="zh-CN" sz="1800" dirty="0">
                <a:solidFill>
                  <a:srgbClr val="FF0000"/>
                </a:solidFill>
              </a:rPr>
              <a:t>#</a:t>
            </a:r>
            <a:r>
              <a:rPr lang="zh-CN" altLang="en-US" sz="1800" dirty="0">
                <a:solidFill>
                  <a:srgbClr val="FF0000"/>
                </a:solidFill>
              </a:rPr>
              <a:t>显示图像</a:t>
            </a:r>
            <a:endParaRPr lang="en-US" altLang="zh-CN" sz="1800" dirty="0">
              <a:solidFill>
                <a:srgbClr val="FF0000"/>
              </a:solidFill>
            </a:endParaRPr>
          </a:p>
          <a:p>
            <a:pPr marL="0" indent="0">
              <a:buFont typeface="Wingdings" panose="05000000000000000000" pitchFamily="2" charset="2"/>
              <a:buNone/>
              <a:defRPr/>
            </a:pPr>
            <a:r>
              <a:rPr lang="en-US" altLang="zh-CN" sz="1800" dirty="0"/>
              <a:t>cv2.waitKey()</a:t>
            </a:r>
          </a:p>
          <a:p>
            <a:pPr marL="0" indent="0">
              <a:buFont typeface="Wingdings" panose="05000000000000000000" pitchFamily="2" charset="2"/>
              <a:buNone/>
              <a:defRPr/>
            </a:pPr>
            <a:r>
              <a:rPr lang="en-US" altLang="zh-CN" sz="1800" dirty="0"/>
              <a:t>cv2.destroyAllWindows()</a:t>
            </a:r>
            <a:endParaRPr lang="zh-CN" altLang="zh-CN" sz="1800" dirty="0"/>
          </a:p>
        </p:txBody>
      </p:sp>
      <p:sp>
        <p:nvSpPr>
          <p:cNvPr id="38915" name="标题 2"/>
          <p:cNvSpPr>
            <a:spLocks noGrp="1" noChangeArrowheads="1"/>
          </p:cNvSpPr>
          <p:nvPr>
            <p:ph type="title"/>
          </p:nvPr>
        </p:nvSpPr>
        <p:spPr/>
        <p:txBody>
          <a:bodyPr/>
          <a:lstStyle/>
          <a:p>
            <a:r>
              <a:rPr lang="en-US" altLang="zh-CN" sz="3400" dirty="0">
                <a:sym typeface="宋体" panose="02010600030101010101" pitchFamily="2" charset="-122"/>
              </a:rPr>
              <a:t>Python-</a:t>
            </a:r>
            <a:r>
              <a:rPr lang="en-US" altLang="zh-CN" sz="3400" dirty="0" err="1">
                <a:sym typeface="宋体" panose="02010600030101010101" pitchFamily="2" charset="-122"/>
              </a:rPr>
              <a:t>OpenCV</a:t>
            </a:r>
            <a:r>
              <a:rPr lang="zh-CN" altLang="en-US" sz="3400" dirty="0">
                <a:sym typeface="宋体" panose="02010600030101010101" pitchFamily="2" charset="-122"/>
              </a:rPr>
              <a:t>图像处理</a:t>
            </a:r>
            <a:r>
              <a:rPr lang="en-US" altLang="zh-CN" sz="3400" dirty="0">
                <a:sym typeface="宋体" panose="02010600030101010101" pitchFamily="2" charset="-122"/>
              </a:rPr>
              <a:t>:</a:t>
            </a:r>
            <a:r>
              <a:rPr lang="zh-CN" altLang="en-US" sz="3400" dirty="0">
                <a:sym typeface="宋体" panose="02010600030101010101" pitchFamily="2" charset="-122"/>
              </a:rPr>
              <a:t>霍夫直线变换</a:t>
            </a:r>
            <a:endParaRPr lang="zh-CN" altLang="zh-CN" sz="3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noChangeArrowheads="1"/>
          </p:cNvSpPr>
          <p:nvPr>
            <p:ph idx="1"/>
          </p:nvPr>
        </p:nvSpPr>
        <p:spPr>
          <a:xfrm>
            <a:off x="457200" y="1054100"/>
            <a:ext cx="8362950" cy="4860925"/>
          </a:xfrm>
        </p:spPr>
        <p:txBody>
          <a:bodyPr/>
          <a:lstStyle/>
          <a:p>
            <a:r>
              <a:rPr lang="zh-CN" altLang="en-US" sz="2400" dirty="0"/>
              <a:t>霍夫变换应用举例</a:t>
            </a:r>
            <a:endParaRPr lang="en-US" altLang="zh-CN" sz="2400" dirty="0"/>
          </a:p>
          <a:p>
            <a:r>
              <a:rPr lang="zh-CN" altLang="en-US" sz="2400" dirty="0"/>
              <a:t>左侧为原图，右侧绿线为提取出来的直线</a:t>
            </a:r>
            <a:endParaRPr lang="en-US" altLang="zh-CN" sz="2400" dirty="0"/>
          </a:p>
          <a:p>
            <a:endParaRPr lang="zh-CN" altLang="en-US" sz="2400" dirty="0"/>
          </a:p>
        </p:txBody>
      </p:sp>
      <p:sp>
        <p:nvSpPr>
          <p:cNvPr id="40963" name="标题 2"/>
          <p:cNvSpPr>
            <a:spLocks noGrp="1" noChangeArrowheads="1"/>
          </p:cNvSpPr>
          <p:nvPr>
            <p:ph type="title"/>
          </p:nvPr>
        </p:nvSpPr>
        <p:spPr/>
        <p:txBody>
          <a:bodyPr/>
          <a:lstStyle/>
          <a:p>
            <a:r>
              <a:rPr lang="en-US" altLang="zh-CN" sz="3400" dirty="0">
                <a:sym typeface="宋体" panose="02010600030101010101" pitchFamily="2" charset="-122"/>
              </a:rPr>
              <a:t>Python-</a:t>
            </a:r>
            <a:r>
              <a:rPr lang="en-US" altLang="zh-CN" sz="3400" dirty="0" err="1">
                <a:sym typeface="宋体" panose="02010600030101010101" pitchFamily="2" charset="-122"/>
              </a:rPr>
              <a:t>OpenCV</a:t>
            </a:r>
            <a:r>
              <a:rPr lang="zh-CN" altLang="en-US" sz="3400" dirty="0">
                <a:sym typeface="宋体" panose="02010600030101010101" pitchFamily="2" charset="-122"/>
              </a:rPr>
              <a:t>图像处理</a:t>
            </a:r>
            <a:r>
              <a:rPr lang="en-US" altLang="zh-CN" sz="3400" dirty="0">
                <a:sym typeface="宋体" panose="02010600030101010101" pitchFamily="2" charset="-122"/>
              </a:rPr>
              <a:t>:</a:t>
            </a:r>
            <a:r>
              <a:rPr lang="zh-CN" altLang="en-US" sz="3400" dirty="0">
                <a:sym typeface="宋体" panose="02010600030101010101" pitchFamily="2" charset="-122"/>
              </a:rPr>
              <a:t>霍夫直线变换</a:t>
            </a:r>
            <a:endParaRPr lang="zh-CN" altLang="zh-CN" sz="3400" dirty="0"/>
          </a:p>
        </p:txBody>
      </p:sp>
      <p:pic>
        <p:nvPicPr>
          <p:cNvPr id="4096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989138"/>
            <a:ext cx="31146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0" y="1989137"/>
            <a:ext cx="3118774" cy="41560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noChangeArrowheads="1"/>
          </p:cNvSpPr>
          <p:nvPr>
            <p:ph idx="1"/>
          </p:nvPr>
        </p:nvSpPr>
        <p:spPr/>
        <p:txBody>
          <a:bodyPr/>
          <a:lstStyle/>
          <a:p>
            <a:r>
              <a:rPr lang="zh-CN" altLang="en-US" sz="2400" b="1" dirty="0"/>
              <a:t>空间域和频率域：</a:t>
            </a:r>
          </a:p>
          <a:p>
            <a:r>
              <a:rPr lang="zh-CN" altLang="en-US" sz="2000" dirty="0"/>
              <a:t>空间域（spatial domain）：由图像像元组成的空间。在图像空间中以长度(距离)为自变量直接对像元值进行处理称为空间域处理。也叫空域，即所说的像素域，在空域的处理就是在像素级的处理，如在像素级的图像叠加。空间域指用图像的灰度值来描述一幅图像。</a:t>
            </a:r>
          </a:p>
          <a:p>
            <a:endParaRPr lang="zh-CN" altLang="en-US" sz="2000" dirty="0"/>
          </a:p>
          <a:p>
            <a:r>
              <a:rPr lang="zh-CN" altLang="en-US" sz="2000" dirty="0"/>
              <a:t>频率域（frequency domain）： 灰度图像的频率是表征图像中灰度变化剧烈程度的指标，是灰度在平面空间上的梯度。任何一个波形都可以分解用多个正弦波之和。每个正弦波都有自己的频率和振幅。所以任意一个波形信号有自己的频率和振幅的集合。对图像施行二维离散傅立叶变换,将图像由空间域转换到频率域。</a:t>
            </a:r>
          </a:p>
        </p:txBody>
      </p:sp>
      <p:sp>
        <p:nvSpPr>
          <p:cNvPr id="43011" name="标题 2"/>
          <p:cNvSpPr>
            <a:spLocks noGrp="1" noChangeArrowheads="1"/>
          </p:cNvSpPr>
          <p:nvPr>
            <p:ph type="title"/>
          </p:nvPr>
        </p:nvSpPr>
        <p:spPr/>
        <p:txBody>
          <a:bodyPr/>
          <a:lstStyle/>
          <a:p>
            <a:r>
              <a:rPr lang="en-US" altLang="zh-CN" sz="3400" dirty="0">
                <a:sym typeface="宋体" panose="02010600030101010101" pitchFamily="2" charset="-122"/>
              </a:rPr>
              <a:t>Python-OpenCV</a:t>
            </a:r>
            <a:r>
              <a:rPr lang="zh-CN" altLang="en-US" sz="3400" dirty="0">
                <a:sym typeface="宋体" panose="02010600030101010101" pitchFamily="2" charset="-122"/>
              </a:rPr>
              <a:t>图像处理</a:t>
            </a:r>
            <a:r>
              <a:rPr lang="en-US" altLang="zh-CN" sz="3400" dirty="0">
                <a:sym typeface="宋体" panose="02010600030101010101" pitchFamily="2" charset="-122"/>
              </a:rPr>
              <a:t>: </a:t>
            </a:r>
            <a:r>
              <a:rPr lang="zh-CN" altLang="en-US" sz="3400" dirty="0">
                <a:sym typeface="宋体" panose="02010600030101010101" pitchFamily="2" charset="-122"/>
              </a:rPr>
              <a:t>空域和频域</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t="11458" b="20190"/>
          <a:stretch>
            <a:fillRect/>
          </a:stretch>
        </p:blipFill>
        <p:spPr bwMode="auto">
          <a:xfrm>
            <a:off x="4159250" y="3638550"/>
            <a:ext cx="4878388"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标题 2"/>
          <p:cNvSpPr>
            <a:spLocks noGrp="1" noChangeArrowheads="1"/>
          </p:cNvSpPr>
          <p:nvPr>
            <p:ph type="title"/>
          </p:nvPr>
        </p:nvSpPr>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 </a:t>
            </a:r>
            <a:r>
              <a:rPr lang="zh-CN" altLang="en-US" sz="3400">
                <a:sym typeface="宋体" panose="02010600030101010101" pitchFamily="2" charset="-122"/>
              </a:rPr>
              <a:t>图像频率</a:t>
            </a:r>
          </a:p>
        </p:txBody>
      </p:sp>
      <p:sp>
        <p:nvSpPr>
          <p:cNvPr id="2" name="内容占位符 1"/>
          <p:cNvSpPr>
            <a:spLocks noGrp="1"/>
          </p:cNvSpPr>
          <p:nvPr>
            <p:ph idx="1"/>
          </p:nvPr>
        </p:nvSpPr>
        <p:spPr/>
        <p:txBody>
          <a:bodyPr/>
          <a:lstStyle/>
          <a:p>
            <a:pPr>
              <a:defRPr/>
            </a:pPr>
            <a:r>
              <a:rPr lang="zh-CN" altLang="en-US" sz="2400" b="1" noProof="1"/>
              <a:t>图像中的低频信号和高频信号：</a:t>
            </a:r>
          </a:p>
          <a:p>
            <a:pPr marL="0" indent="0">
              <a:buFont typeface="Wingdings" panose="05000000000000000000" pitchFamily="2" charset="2"/>
              <a:buNone/>
              <a:defRPr/>
            </a:pPr>
            <a:r>
              <a:rPr lang="zh-CN" altLang="en-US" sz="2000" noProof="1"/>
              <a:t>     也叫做低频分量和高频分量。</a:t>
            </a:r>
          </a:p>
          <a:p>
            <a:pPr marL="0" indent="0">
              <a:buFont typeface="Wingdings" panose="05000000000000000000" pitchFamily="2" charset="2"/>
              <a:buNone/>
              <a:defRPr/>
            </a:pPr>
            <a:r>
              <a:rPr lang="zh-CN" altLang="en-US" sz="2000" noProof="1"/>
              <a:t>     图像中的</a:t>
            </a:r>
            <a:r>
              <a:rPr lang="zh-CN" altLang="en-US" sz="2000" noProof="1">
                <a:solidFill>
                  <a:srgbClr val="0070C0"/>
                </a:solidFill>
              </a:rPr>
              <a:t>高频分量</a:t>
            </a:r>
            <a:r>
              <a:rPr lang="zh-CN" altLang="en-US" sz="2000" noProof="1"/>
              <a:t>，指的是图像强度（亮度/灰度）变化剧烈的地方，也就是我们常说的边缘（轮廓）；</a:t>
            </a:r>
          </a:p>
          <a:p>
            <a:pPr marL="0" indent="0">
              <a:buFont typeface="Wingdings" panose="05000000000000000000" pitchFamily="2" charset="2"/>
              <a:buNone/>
              <a:defRPr/>
            </a:pPr>
            <a:r>
              <a:rPr lang="zh-CN" altLang="en-US" sz="2000" noProof="1"/>
              <a:t>     图像中的</a:t>
            </a:r>
            <a:r>
              <a:rPr lang="zh-CN" altLang="en-US" sz="2000" noProof="1">
                <a:solidFill>
                  <a:srgbClr val="0070C0"/>
                </a:solidFill>
              </a:rPr>
              <a:t>低频分量</a:t>
            </a:r>
            <a:r>
              <a:rPr lang="zh-CN" altLang="en-US" sz="2000" noProof="1"/>
              <a:t>，指的是图像强度（亮度/灰度）变换平缓的地方</a:t>
            </a:r>
            <a:r>
              <a:rPr lang="en-US" altLang="zh-CN" sz="2000" noProof="1"/>
              <a:t>.</a:t>
            </a:r>
          </a:p>
          <a:p>
            <a:pPr>
              <a:defRPr/>
            </a:pPr>
            <a:r>
              <a:rPr lang="zh-CN" altLang="en-US" sz="2000" noProof="1"/>
              <a:t>图像的高低频是对图像各个</a:t>
            </a:r>
          </a:p>
          <a:p>
            <a:pPr marL="0" indent="0">
              <a:buFont typeface="Wingdings" panose="05000000000000000000" pitchFamily="2" charset="2"/>
              <a:buNone/>
              <a:defRPr/>
            </a:pPr>
            <a:r>
              <a:rPr lang="zh-CN" altLang="en-US" sz="2000" noProof="1"/>
              <a:t>     位置之间强度变化的一种度量</a:t>
            </a:r>
          </a:p>
          <a:p>
            <a:pPr marL="0" indent="0">
              <a:buFont typeface="Wingdings" panose="05000000000000000000" pitchFamily="2" charset="2"/>
              <a:buNone/>
              <a:defRPr/>
            </a:pPr>
            <a:r>
              <a:rPr lang="zh-CN" altLang="en-US" sz="2000" noProof="1"/>
              <a:t>     方法：</a:t>
            </a:r>
          </a:p>
          <a:p>
            <a:pPr marL="0" indent="0">
              <a:buFont typeface="Wingdings" panose="05000000000000000000" pitchFamily="2" charset="2"/>
              <a:buNone/>
              <a:defRPr/>
            </a:pPr>
            <a:r>
              <a:rPr lang="zh-CN" altLang="en-US" sz="2000" noProof="1"/>
              <a:t>     低频分量:主要对整副图像的        </a:t>
            </a:r>
          </a:p>
          <a:p>
            <a:pPr marL="0" indent="0">
              <a:buFont typeface="Wingdings" panose="05000000000000000000" pitchFamily="2" charset="2"/>
              <a:buNone/>
              <a:defRPr/>
            </a:pPr>
            <a:r>
              <a:rPr lang="zh-CN" altLang="en-US" sz="2000" noProof="1"/>
              <a:t>     强度的综合度量</a:t>
            </a:r>
          </a:p>
          <a:p>
            <a:pPr marL="0" indent="0">
              <a:buFont typeface="Wingdings" panose="05000000000000000000" pitchFamily="2" charset="2"/>
              <a:buNone/>
              <a:defRPr/>
            </a:pPr>
            <a:r>
              <a:rPr lang="zh-CN" altLang="en-US" sz="2000" noProof="1"/>
              <a:t>     高频分量:主要是对图像边缘</a:t>
            </a:r>
          </a:p>
          <a:p>
            <a:pPr marL="0" indent="0">
              <a:buFont typeface="Wingdings" panose="05000000000000000000" pitchFamily="2" charset="2"/>
              <a:buNone/>
              <a:defRPr/>
            </a:pPr>
            <a:r>
              <a:rPr lang="zh-CN" altLang="en-US" sz="2000" noProof="1"/>
              <a:t>     和轮廓的度量</a:t>
            </a:r>
          </a:p>
        </p:txBody>
      </p:sp>
      <p:sp>
        <p:nvSpPr>
          <p:cNvPr id="44037" name="文本框 2"/>
          <p:cNvSpPr txBox="1">
            <a:spLocks noChangeArrowheads="1"/>
          </p:cNvSpPr>
          <p:nvPr/>
        </p:nvSpPr>
        <p:spPr bwMode="auto">
          <a:xfrm>
            <a:off x="6427788" y="4041775"/>
            <a:ext cx="45878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a:t>高 频 信 号</a:t>
            </a:r>
          </a:p>
        </p:txBody>
      </p:sp>
      <p:sp>
        <p:nvSpPr>
          <p:cNvPr id="44038" name="文本框 3"/>
          <p:cNvSpPr txBox="1">
            <a:spLocks noChangeArrowheads="1"/>
          </p:cNvSpPr>
          <p:nvPr/>
        </p:nvSpPr>
        <p:spPr bwMode="auto">
          <a:xfrm>
            <a:off x="4837113" y="4492625"/>
            <a:ext cx="1400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a:t>低频信号</a:t>
            </a:r>
          </a:p>
        </p:txBody>
      </p:sp>
      <p:sp>
        <p:nvSpPr>
          <p:cNvPr id="44039" name="文本框 4"/>
          <p:cNvSpPr txBox="1">
            <a:spLocks noChangeArrowheads="1"/>
          </p:cNvSpPr>
          <p:nvPr/>
        </p:nvSpPr>
        <p:spPr bwMode="auto">
          <a:xfrm>
            <a:off x="7416800" y="4494213"/>
            <a:ext cx="1400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a:t>低频信号</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noChangeArrowheads="1"/>
          </p:cNvSpPr>
          <p:nvPr>
            <p:ph idx="1"/>
          </p:nvPr>
        </p:nvSpPr>
        <p:spPr/>
        <p:txBody>
          <a:bodyPr/>
          <a:lstStyle/>
          <a:p>
            <a:r>
              <a:rPr lang="zh-CN" altLang="en-US" sz="2000" dirty="0"/>
              <a:t>摄像头通过</a:t>
            </a:r>
            <a:r>
              <a:rPr lang="en-US" altLang="zh-CN" sz="2000" dirty="0"/>
              <a:t>USB</a:t>
            </a:r>
            <a:r>
              <a:rPr lang="zh-CN" altLang="en-US" sz="2000" dirty="0"/>
              <a:t>线与树莓派相连</a:t>
            </a:r>
            <a:endParaRPr lang="en-US" altLang="zh-CN" sz="2000" dirty="0"/>
          </a:p>
        </p:txBody>
      </p:sp>
      <p:sp>
        <p:nvSpPr>
          <p:cNvPr id="9219" name="标题 2"/>
          <p:cNvSpPr>
            <a:spLocks noGrp="1" noChangeArrowheads="1"/>
          </p:cNvSpPr>
          <p:nvPr>
            <p:ph type="title"/>
          </p:nvPr>
        </p:nvSpPr>
        <p:spPr/>
        <p:txBody>
          <a:bodyPr/>
          <a:lstStyle/>
          <a:p>
            <a:r>
              <a:rPr lang="zh-CN" altLang="en-US" sz="4000"/>
              <a:t>硬件连接</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9490" y="1644233"/>
            <a:ext cx="3365019" cy="448669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pPr>
              <a:defRPr/>
            </a:pPr>
            <a:r>
              <a:rPr lang="zh-CN" altLang="en-US" sz="2400" b="1" noProof="1"/>
              <a:t>离散傅里叶变换：</a:t>
            </a:r>
          </a:p>
          <a:p>
            <a:pPr>
              <a:defRPr/>
            </a:pPr>
            <a:r>
              <a:rPr lang="zh-CN" altLang="en-US" sz="2000" noProof="1"/>
              <a:t>我们所看到的图像，均为空间域内的表现形式，我们无法辨识出频域内的图像。要进行频域内的滤波器处理，首先就需要进行傅里叶变换，然后直接进行滤波处理，最后再用反傅里叶变换倒回到空间域内。</a:t>
            </a:r>
          </a:p>
          <a:p>
            <a:pPr>
              <a:defRPr/>
            </a:pPr>
            <a:r>
              <a:rPr lang="zh-CN" altLang="en-US" sz="2000" noProof="1"/>
              <a:t>一维离散傅里叶变换及其反变换：</a:t>
            </a:r>
          </a:p>
          <a:p>
            <a:pPr marL="0" indent="0">
              <a:buFont typeface="Wingdings" panose="05000000000000000000" pitchFamily="2" charset="2"/>
              <a:buNone/>
              <a:defRPr/>
            </a:pPr>
            <a:r>
              <a:rPr lang="zh-CN" altLang="en-US" sz="2000" noProof="1"/>
              <a:t>     单变量离散函数</a:t>
            </a:r>
            <a:r>
              <a:rPr lang="en-US" altLang="zh-CN" sz="2000" i="1" noProof="1">
                <a:latin typeface="Times New Roman" panose="02020603050405020304" pitchFamily="18" charset="0"/>
              </a:rPr>
              <a:t>f</a:t>
            </a:r>
            <a:r>
              <a:rPr lang="en-US" altLang="zh-CN" sz="2000" noProof="1">
                <a:latin typeface="Times New Roman" panose="02020603050405020304" pitchFamily="18" charset="0"/>
              </a:rPr>
              <a:t>(</a:t>
            </a:r>
            <a:r>
              <a:rPr lang="en-US" altLang="zh-CN" sz="2000" i="1" noProof="1">
                <a:latin typeface="Times New Roman" panose="02020603050405020304" pitchFamily="18" charset="0"/>
              </a:rPr>
              <a:t>x</a:t>
            </a:r>
            <a:r>
              <a:rPr lang="en-US" altLang="zh-CN" sz="2000" noProof="1">
                <a:latin typeface="Times New Roman" panose="02020603050405020304" pitchFamily="18" charset="0"/>
              </a:rPr>
              <a:t>) (</a:t>
            </a:r>
            <a:r>
              <a:rPr lang="zh-CN" altLang="en-US" sz="2000" noProof="1"/>
              <a:t>其中</a:t>
            </a:r>
            <a:r>
              <a:rPr lang="en-US" altLang="zh-CN" sz="2000" i="1" noProof="1">
                <a:latin typeface="Times New Roman" panose="02020603050405020304" pitchFamily="18" charset="0"/>
              </a:rPr>
              <a:t>x</a:t>
            </a:r>
            <a:r>
              <a:rPr lang="en-US" altLang="zh-CN" sz="2000" noProof="1">
                <a:latin typeface="Times New Roman" panose="02020603050405020304" pitchFamily="18" charset="0"/>
              </a:rPr>
              <a:t>=0,1,2,·</a:t>
            </a:r>
            <a:r>
              <a:rPr lang="en-US" altLang="zh-CN" sz="2000" noProof="1">
                <a:latin typeface="Times New Roman" panose="02020603050405020304" pitchFamily="18" charset="0"/>
                <a:sym typeface="+mn-ea"/>
              </a:rPr>
              <a:t>··,</a:t>
            </a:r>
            <a:r>
              <a:rPr lang="en-US" altLang="zh-CN" sz="2000" i="1" noProof="1">
                <a:latin typeface="Times New Roman" panose="02020603050405020304" pitchFamily="18" charset="0"/>
                <a:sym typeface="+mn-ea"/>
              </a:rPr>
              <a:t>M</a:t>
            </a:r>
            <a:r>
              <a:rPr lang="en-US" altLang="zh-CN" sz="2000" noProof="1">
                <a:latin typeface="Times New Roman" panose="02020603050405020304" pitchFamily="18" charset="0"/>
                <a:sym typeface="+mn-ea"/>
              </a:rPr>
              <a:t>-1</a:t>
            </a:r>
            <a:r>
              <a:rPr lang="en-US" altLang="zh-CN" sz="2000" noProof="1">
                <a:sym typeface="+mn-ea"/>
              </a:rPr>
              <a:t>) </a:t>
            </a:r>
            <a:r>
              <a:rPr lang="zh-CN" altLang="en-US" sz="2000" noProof="1">
                <a:sym typeface="+mn-ea"/>
              </a:rPr>
              <a:t>的傅里叶变换如下图：</a:t>
            </a:r>
          </a:p>
          <a:p>
            <a:pPr>
              <a:defRPr/>
            </a:pPr>
            <a:endParaRPr lang="zh-CN" altLang="en-US" sz="2000" noProof="1">
              <a:sym typeface="+mn-ea"/>
            </a:endParaRPr>
          </a:p>
          <a:p>
            <a:pPr>
              <a:defRPr/>
            </a:pPr>
            <a:endParaRPr lang="zh-CN" altLang="en-US" sz="2000" noProof="1">
              <a:sym typeface="+mn-ea"/>
            </a:endParaRPr>
          </a:p>
          <a:p>
            <a:pPr marL="0" indent="0">
              <a:buFont typeface="Wingdings" panose="05000000000000000000" pitchFamily="2" charset="2"/>
              <a:buNone/>
              <a:defRPr/>
            </a:pPr>
            <a:r>
              <a:rPr lang="zh-CN" altLang="en-US" sz="2000" noProof="1">
                <a:sym typeface="+mn-ea"/>
              </a:rPr>
              <a:t>     同样，给出</a:t>
            </a:r>
            <a:r>
              <a:rPr lang="en-US" altLang="zh-CN" sz="2000" i="1" noProof="1">
                <a:latin typeface="Times New Roman" panose="02020603050405020304" pitchFamily="18" charset="0"/>
                <a:sym typeface="+mn-ea"/>
              </a:rPr>
              <a:t>F(u)</a:t>
            </a:r>
            <a:r>
              <a:rPr lang="zh-CN" altLang="en-US" sz="2000" noProof="1">
                <a:sym typeface="+mn-ea"/>
              </a:rPr>
              <a:t>，可用反</a:t>
            </a:r>
            <a:r>
              <a:rPr lang="en-US" altLang="zh-CN" sz="2000" i="1" noProof="1">
                <a:latin typeface="Times New Roman" panose="02020603050405020304" pitchFamily="18" charset="0"/>
                <a:sym typeface="+mn-ea"/>
              </a:rPr>
              <a:t>DFT</a:t>
            </a:r>
            <a:r>
              <a:rPr lang="zh-CN" altLang="en-US" sz="2000" noProof="1">
                <a:sym typeface="+mn-ea"/>
              </a:rPr>
              <a:t>来获得原函数：</a:t>
            </a:r>
          </a:p>
          <a:p>
            <a:pPr>
              <a:defRPr/>
            </a:pPr>
            <a:endParaRPr lang="en-US" altLang="zh-CN" sz="2000" noProof="1"/>
          </a:p>
        </p:txBody>
      </p:sp>
      <p:sp>
        <p:nvSpPr>
          <p:cNvPr id="46083" name="标题 2"/>
          <p:cNvSpPr>
            <a:spLocks noGrp="1" noChangeArrowheads="1"/>
          </p:cNvSpPr>
          <p:nvPr>
            <p:ph type="title"/>
          </p:nvPr>
        </p:nvSpPr>
        <p:spPr/>
        <p:txBody>
          <a:bodyPr/>
          <a:lstStyle/>
          <a:p>
            <a:r>
              <a:rPr lang="en-US" altLang="zh-CN" sz="3100">
                <a:sym typeface="宋体" panose="02010600030101010101" pitchFamily="2" charset="-122"/>
              </a:rPr>
              <a:t>Python-OpenCV</a:t>
            </a:r>
            <a:r>
              <a:rPr lang="zh-CN" altLang="en-US" sz="3100">
                <a:sym typeface="宋体" panose="02010600030101010101" pitchFamily="2" charset="-122"/>
              </a:rPr>
              <a:t>图像处理</a:t>
            </a:r>
            <a:r>
              <a:rPr lang="en-US" altLang="zh-CN" sz="3100">
                <a:sym typeface="宋体" panose="02010600030101010101" pitchFamily="2" charset="-122"/>
              </a:rPr>
              <a:t>: </a:t>
            </a:r>
            <a:r>
              <a:rPr lang="zh-CN" altLang="en-US" sz="3100">
                <a:sym typeface="宋体" panose="02010600030101010101" pitchFamily="2" charset="-122"/>
              </a:rPr>
              <a:t>离散傅里叶变换</a:t>
            </a:r>
          </a:p>
        </p:txBody>
      </p:sp>
      <p:graphicFrame>
        <p:nvGraphicFramePr>
          <p:cNvPr id="46084" name="对象 8">
            <a:hlinkClick r:id="" action="ppaction://ole?verb=1"/>
          </p:cNvPr>
          <p:cNvGraphicFramePr>
            <a:graphicFrameLocks noChangeAspect="1"/>
          </p:cNvGraphicFramePr>
          <p:nvPr/>
        </p:nvGraphicFramePr>
        <p:xfrm>
          <a:off x="2663825" y="3500438"/>
          <a:ext cx="3816350" cy="579437"/>
        </p:xfrm>
        <a:graphic>
          <a:graphicData uri="http://schemas.openxmlformats.org/presentationml/2006/ole">
            <mc:AlternateContent xmlns:mc="http://schemas.openxmlformats.org/markup-compatibility/2006">
              <mc:Choice xmlns:v="urn:schemas-microsoft-com:vml" Requires="v">
                <p:oleObj spid="_x0000_s46230" r:id="rId3" imgW="2844800" imgH="431800" progId="Equation.KSEE3">
                  <p:embed/>
                </p:oleObj>
              </mc:Choice>
              <mc:Fallback>
                <p:oleObj r:id="rId3" imgW="2844800" imgH="431800" progId="Equation.KSEE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25" y="3500438"/>
                        <a:ext cx="3816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5" name="对象 9">
            <a:hlinkClick r:id="" action="ppaction://ole?verb=1"/>
          </p:cNvPr>
          <p:cNvGraphicFramePr>
            <a:graphicFrameLocks noChangeAspect="1"/>
          </p:cNvGraphicFramePr>
          <p:nvPr/>
        </p:nvGraphicFramePr>
        <p:xfrm>
          <a:off x="2798763" y="4530725"/>
          <a:ext cx="3546475" cy="600075"/>
        </p:xfrm>
        <a:graphic>
          <a:graphicData uri="http://schemas.openxmlformats.org/presentationml/2006/ole">
            <mc:AlternateContent xmlns:mc="http://schemas.openxmlformats.org/markup-compatibility/2006">
              <mc:Choice xmlns:v="urn:schemas-microsoft-com:vml" Requires="v">
                <p:oleObj spid="_x0000_s46231" r:id="rId5" imgW="2552700" imgH="431800" progId="Equation.KSEE3">
                  <p:embed/>
                </p:oleObj>
              </mc:Choice>
              <mc:Fallback>
                <p:oleObj r:id="rId5" imgW="2552700" imgH="431800" progId="Equation.KSEE3">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8763" y="4530725"/>
                        <a:ext cx="35464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pPr>
              <a:defRPr/>
            </a:pPr>
            <a:r>
              <a:rPr lang="zh-CN" altLang="en-US" sz="2000" noProof="1"/>
              <a:t>二维离散傅里叶变换及其反变换：</a:t>
            </a:r>
          </a:p>
          <a:p>
            <a:pPr marL="0" indent="0">
              <a:buFont typeface="Wingdings" panose="05000000000000000000" pitchFamily="2" charset="2"/>
              <a:buNone/>
              <a:defRPr/>
            </a:pPr>
            <a:r>
              <a:rPr lang="zh-CN" altLang="en-US" sz="2000" noProof="1"/>
              <a:t>     </a:t>
            </a:r>
            <a:r>
              <a:rPr lang="zh-CN" sz="2000" noProof="1"/>
              <a:t>一个图像尺寸为</a:t>
            </a:r>
            <a:r>
              <a:rPr lang="en-US" altLang="zh-CN" sz="2000" i="1" noProof="1"/>
              <a:t>M</a:t>
            </a:r>
            <a:r>
              <a:rPr lang="en-US" altLang="zh-CN" sz="2000" noProof="1"/>
              <a:t>x</a:t>
            </a:r>
            <a:r>
              <a:rPr lang="en-US" altLang="zh-CN" sz="2000" i="1" noProof="1"/>
              <a:t>N</a:t>
            </a:r>
            <a:r>
              <a:rPr lang="zh-CN" altLang="en-US" sz="2000" noProof="1"/>
              <a:t>的函数</a:t>
            </a:r>
            <a:r>
              <a:rPr lang="en-US" altLang="zh-CN" sz="2000" i="1" noProof="1">
                <a:latin typeface="Times New Roman" panose="02020603050405020304" pitchFamily="18" charset="0"/>
              </a:rPr>
              <a:t>f</a:t>
            </a:r>
            <a:r>
              <a:rPr lang="en-US" altLang="zh-CN" sz="2000" noProof="1">
                <a:latin typeface="Times New Roman" panose="02020603050405020304" pitchFamily="18" charset="0"/>
              </a:rPr>
              <a:t>(</a:t>
            </a:r>
            <a:r>
              <a:rPr lang="en-US" altLang="zh-CN" sz="2000" i="1" noProof="1">
                <a:latin typeface="Times New Roman" panose="02020603050405020304" pitchFamily="18" charset="0"/>
              </a:rPr>
              <a:t>x,y</a:t>
            </a:r>
            <a:r>
              <a:rPr lang="en-US" altLang="zh-CN" sz="2000" noProof="1">
                <a:latin typeface="Times New Roman" panose="02020603050405020304" pitchFamily="18" charset="0"/>
              </a:rPr>
              <a:t>)</a:t>
            </a:r>
            <a:r>
              <a:rPr lang="zh-CN" altLang="en-US" sz="2000" noProof="1"/>
              <a:t>的离散傅里叶变换由以下等式给出：</a:t>
            </a:r>
          </a:p>
          <a:p>
            <a:pPr marL="0" indent="0">
              <a:buFont typeface="Wingdings" panose="05000000000000000000" pitchFamily="2" charset="2"/>
              <a:buNone/>
              <a:defRPr/>
            </a:pPr>
            <a:endParaRPr lang="zh-CN" altLang="en-US" sz="2000" noProof="1">
              <a:sym typeface="+mn-ea"/>
            </a:endParaRPr>
          </a:p>
          <a:p>
            <a:pPr>
              <a:defRPr/>
            </a:pPr>
            <a:endParaRPr lang="zh-CN" altLang="en-US" sz="2000" noProof="1">
              <a:sym typeface="+mn-ea"/>
            </a:endParaRPr>
          </a:p>
          <a:p>
            <a:pPr marL="0" indent="0">
              <a:buFont typeface="Wingdings" panose="05000000000000000000" pitchFamily="2" charset="2"/>
              <a:buNone/>
              <a:defRPr/>
            </a:pPr>
            <a:r>
              <a:rPr lang="zh-CN" altLang="en-US" sz="2000" noProof="1">
                <a:sym typeface="+mn-ea"/>
              </a:rPr>
              <a:t>     与一维的情况一样，此表达式必须对</a:t>
            </a:r>
            <a:r>
              <a:rPr lang="en-US" altLang="zh-CN" sz="2000" i="1" noProof="1">
                <a:latin typeface="Times New Roman" panose="02020603050405020304" pitchFamily="18" charset="0"/>
                <a:sym typeface="+mn-ea"/>
              </a:rPr>
              <a:t>u</a:t>
            </a:r>
            <a:r>
              <a:rPr lang="zh-CN" altLang="en-US" sz="2000" noProof="1">
                <a:sym typeface="+mn-ea"/>
              </a:rPr>
              <a:t>值</a:t>
            </a:r>
            <a:r>
              <a:rPr lang="en-US" altLang="zh-CN" sz="2000" noProof="1">
                <a:latin typeface="Times New Roman" panose="02020603050405020304" pitchFamily="18" charset="0"/>
                <a:sym typeface="+mn-ea"/>
              </a:rPr>
              <a:t>(</a:t>
            </a:r>
            <a:r>
              <a:rPr lang="en-US" altLang="zh-CN" sz="2000" i="1" noProof="1">
                <a:latin typeface="Times New Roman" panose="02020603050405020304" pitchFamily="18" charset="0"/>
                <a:sym typeface="+mn-ea"/>
              </a:rPr>
              <a:t>u=</a:t>
            </a:r>
            <a:r>
              <a:rPr lang="en-US" altLang="zh-CN" sz="2000" noProof="1">
                <a:latin typeface="Times New Roman" panose="02020603050405020304" pitchFamily="18" charset="0"/>
                <a:sym typeface="+mn-ea"/>
              </a:rPr>
              <a:t>0,1,2,...,</a:t>
            </a:r>
            <a:r>
              <a:rPr lang="en-US" altLang="zh-CN" sz="2000" i="1" noProof="1">
                <a:latin typeface="Times New Roman" panose="02020603050405020304" pitchFamily="18" charset="0"/>
                <a:sym typeface="+mn-ea"/>
              </a:rPr>
              <a:t>M</a:t>
            </a:r>
            <a:r>
              <a:rPr lang="en-US" altLang="zh-CN" sz="2000" noProof="1">
                <a:latin typeface="Times New Roman" panose="02020603050405020304" pitchFamily="18" charset="0"/>
                <a:sym typeface="+mn-ea"/>
              </a:rPr>
              <a:t>-1)</a:t>
            </a:r>
            <a:r>
              <a:rPr lang="zh-CN" altLang="en-US" sz="2000" noProof="1">
                <a:sym typeface="+mn-ea"/>
              </a:rPr>
              <a:t>和</a:t>
            </a:r>
            <a:r>
              <a:rPr lang="en-US" altLang="zh-CN" sz="2000" i="1" noProof="1">
                <a:latin typeface="Times New Roman" panose="02020603050405020304" pitchFamily="18" charset="0"/>
                <a:sym typeface="+mn-ea"/>
              </a:rPr>
              <a:t>v</a:t>
            </a:r>
            <a:r>
              <a:rPr lang="zh-CN" altLang="en-US" sz="2000" noProof="1">
                <a:sym typeface="+mn-ea"/>
              </a:rPr>
              <a:t>值</a:t>
            </a:r>
            <a:r>
              <a:rPr lang="en-US" altLang="zh-CN" sz="2000" noProof="1">
                <a:latin typeface="Times New Roman" panose="02020603050405020304" pitchFamily="18" charset="0"/>
                <a:sym typeface="+mn-ea"/>
              </a:rPr>
              <a:t>(</a:t>
            </a:r>
            <a:r>
              <a:rPr lang="en-US" altLang="zh-CN" sz="2000" i="1" noProof="1">
                <a:latin typeface="Times New Roman" panose="02020603050405020304" pitchFamily="18" charset="0"/>
                <a:sym typeface="+mn-ea"/>
              </a:rPr>
              <a:t>v</a:t>
            </a:r>
            <a:r>
              <a:rPr lang="en-US" altLang="zh-CN" sz="2000" noProof="1">
                <a:latin typeface="Times New Roman" panose="02020603050405020304" pitchFamily="18" charset="0"/>
                <a:sym typeface="+mn-ea"/>
              </a:rPr>
              <a:t>=0,1,2,...,</a:t>
            </a:r>
            <a:r>
              <a:rPr lang="en-US" altLang="zh-CN" sz="2000" i="1" noProof="1">
                <a:latin typeface="Times New Roman" panose="02020603050405020304" pitchFamily="18" charset="0"/>
                <a:sym typeface="+mn-ea"/>
              </a:rPr>
              <a:t>M</a:t>
            </a:r>
            <a:r>
              <a:rPr lang="en-US" altLang="zh-CN" sz="2000" noProof="1">
                <a:latin typeface="Times New Roman" panose="02020603050405020304" pitchFamily="18" charset="0"/>
                <a:sym typeface="+mn-ea"/>
              </a:rPr>
              <a:t>-1)</a:t>
            </a:r>
            <a:r>
              <a:rPr lang="zh-CN" altLang="en-US" sz="2000" noProof="1">
                <a:sym typeface="+mn-ea"/>
              </a:rPr>
              <a:t>计算。</a:t>
            </a:r>
          </a:p>
          <a:p>
            <a:pPr marL="0" indent="0">
              <a:buFont typeface="Wingdings" panose="05000000000000000000" pitchFamily="2" charset="2"/>
              <a:buNone/>
              <a:defRPr/>
            </a:pPr>
            <a:r>
              <a:rPr lang="zh-CN" altLang="en-US" sz="2000" noProof="1">
                <a:sym typeface="+mn-ea"/>
              </a:rPr>
              <a:t>     同样，给出</a:t>
            </a:r>
            <a:r>
              <a:rPr lang="en-US" altLang="zh-CN" sz="2000" i="1" noProof="1">
                <a:latin typeface="Times New Roman" panose="02020603050405020304" pitchFamily="18" charset="0"/>
                <a:sym typeface="+mn-ea"/>
              </a:rPr>
              <a:t>F</a:t>
            </a:r>
            <a:r>
              <a:rPr lang="en-US" altLang="zh-CN" sz="2000" noProof="1">
                <a:latin typeface="Times New Roman" panose="02020603050405020304" pitchFamily="18" charset="0"/>
                <a:sym typeface="+mn-ea"/>
              </a:rPr>
              <a:t>(</a:t>
            </a:r>
            <a:r>
              <a:rPr lang="en-US" altLang="zh-CN" sz="2000" i="1" noProof="1">
                <a:latin typeface="Times New Roman" panose="02020603050405020304" pitchFamily="18" charset="0"/>
                <a:sym typeface="+mn-ea"/>
              </a:rPr>
              <a:t>u,v</a:t>
            </a:r>
            <a:r>
              <a:rPr lang="en-US" altLang="zh-CN" sz="2000" noProof="1">
                <a:latin typeface="Times New Roman" panose="02020603050405020304" pitchFamily="18" charset="0"/>
                <a:sym typeface="+mn-ea"/>
              </a:rPr>
              <a:t>)</a:t>
            </a:r>
            <a:r>
              <a:rPr lang="zh-CN" altLang="en-US" sz="2000" noProof="1">
                <a:sym typeface="+mn-ea"/>
              </a:rPr>
              <a:t>，可以通过傅里叶反变换获得</a:t>
            </a:r>
            <a:r>
              <a:rPr lang="en-US" altLang="zh-CN" sz="2000" i="1" noProof="1">
                <a:latin typeface="Times New Roman" panose="02020603050405020304" pitchFamily="18" charset="0"/>
                <a:sym typeface="+mn-ea"/>
              </a:rPr>
              <a:t>f</a:t>
            </a:r>
            <a:r>
              <a:rPr lang="en-US" altLang="zh-CN" sz="2000" noProof="1">
                <a:latin typeface="Times New Roman" panose="02020603050405020304" pitchFamily="18" charset="0"/>
                <a:sym typeface="+mn-ea"/>
              </a:rPr>
              <a:t>(</a:t>
            </a:r>
            <a:r>
              <a:rPr lang="en-US" altLang="zh-CN" sz="2000" i="1" noProof="1">
                <a:latin typeface="Times New Roman" panose="02020603050405020304" pitchFamily="18" charset="0"/>
                <a:sym typeface="+mn-ea"/>
              </a:rPr>
              <a:t>x,y</a:t>
            </a:r>
            <a:r>
              <a:rPr lang="en-US" altLang="zh-CN" sz="2000" noProof="1">
                <a:latin typeface="Times New Roman" panose="02020603050405020304" pitchFamily="18" charset="0"/>
                <a:sym typeface="+mn-ea"/>
              </a:rPr>
              <a:t>)</a:t>
            </a:r>
            <a:r>
              <a:rPr lang="zh-CN" altLang="en-US" sz="2000" noProof="1">
                <a:sym typeface="+mn-ea"/>
              </a:rPr>
              <a:t>：</a:t>
            </a:r>
          </a:p>
          <a:p>
            <a:pPr marL="0" indent="0">
              <a:buFont typeface="Wingdings" panose="05000000000000000000" pitchFamily="2" charset="2"/>
              <a:buNone/>
              <a:defRPr/>
            </a:pPr>
            <a:endParaRPr lang="zh-CN" altLang="en-US" sz="2000" noProof="1">
              <a:sym typeface="+mn-ea"/>
            </a:endParaRPr>
          </a:p>
          <a:p>
            <a:pPr marL="0" indent="0">
              <a:buFont typeface="Wingdings" panose="05000000000000000000" pitchFamily="2" charset="2"/>
              <a:buNone/>
              <a:defRPr/>
            </a:pPr>
            <a:endParaRPr lang="zh-CN" altLang="en-US" sz="2000" noProof="1">
              <a:sym typeface="+mn-ea"/>
            </a:endParaRPr>
          </a:p>
          <a:p>
            <a:pPr marL="0" indent="0">
              <a:buFont typeface="Wingdings" panose="05000000000000000000" pitchFamily="2" charset="2"/>
              <a:buNone/>
              <a:defRPr/>
            </a:pPr>
            <a:r>
              <a:rPr lang="zh-CN" altLang="en-US" sz="2000" noProof="1">
                <a:sym typeface="+mn-ea"/>
              </a:rPr>
              <a:t>     其中，</a:t>
            </a:r>
            <a:r>
              <a:rPr lang="en-US" altLang="zh-CN" sz="2000" i="1" noProof="1">
                <a:latin typeface="Times New Roman" panose="02020603050405020304" pitchFamily="18" charset="0"/>
                <a:sym typeface="+mn-ea"/>
              </a:rPr>
              <a:t>x</a:t>
            </a:r>
            <a:r>
              <a:rPr lang="en-US" altLang="zh-CN" sz="2000" noProof="1">
                <a:latin typeface="Times New Roman" panose="02020603050405020304" pitchFamily="18" charset="0"/>
                <a:sym typeface="+mn-ea"/>
              </a:rPr>
              <a:t>=0,1,2,...,</a:t>
            </a:r>
            <a:r>
              <a:rPr lang="en-US" altLang="zh-CN" sz="2000" i="1" noProof="1">
                <a:latin typeface="Times New Roman" panose="02020603050405020304" pitchFamily="18" charset="0"/>
                <a:sym typeface="+mn-ea"/>
              </a:rPr>
              <a:t>M</a:t>
            </a:r>
            <a:r>
              <a:rPr lang="en-US" altLang="zh-CN" sz="2000" noProof="1">
                <a:latin typeface="Times New Roman" panose="02020603050405020304" pitchFamily="18" charset="0"/>
                <a:sym typeface="+mn-ea"/>
              </a:rPr>
              <a:t>-1,</a:t>
            </a:r>
            <a:r>
              <a:rPr lang="en-US" altLang="zh-CN" sz="2000" i="1" noProof="1">
                <a:latin typeface="Times New Roman" panose="02020603050405020304" pitchFamily="18" charset="0"/>
                <a:sym typeface="+mn-ea"/>
              </a:rPr>
              <a:t>y</a:t>
            </a:r>
            <a:r>
              <a:rPr lang="en-US" altLang="zh-CN" sz="2000" noProof="1">
                <a:latin typeface="Times New Roman" panose="02020603050405020304" pitchFamily="18" charset="0"/>
                <a:sym typeface="+mn-ea"/>
              </a:rPr>
              <a:t>=0,1,2,...,</a:t>
            </a:r>
            <a:r>
              <a:rPr lang="en-US" altLang="zh-CN" sz="2000" i="1" noProof="1">
                <a:latin typeface="Times New Roman" panose="02020603050405020304" pitchFamily="18" charset="0"/>
                <a:sym typeface="+mn-ea"/>
              </a:rPr>
              <a:t>N</a:t>
            </a:r>
            <a:r>
              <a:rPr lang="en-US" altLang="zh-CN" sz="2000" noProof="1">
                <a:latin typeface="Times New Roman" panose="02020603050405020304" pitchFamily="18" charset="0"/>
                <a:sym typeface="+mn-ea"/>
              </a:rPr>
              <a:t>-1</a:t>
            </a:r>
            <a:r>
              <a:rPr lang="en-US" altLang="zh-CN" sz="2000" i="1" noProof="1">
                <a:latin typeface="Times New Roman" panose="02020603050405020304" pitchFamily="18" charset="0"/>
                <a:sym typeface="+mn-ea"/>
              </a:rPr>
              <a:t>.</a:t>
            </a:r>
          </a:p>
          <a:p>
            <a:pPr marL="0" indent="0">
              <a:buFont typeface="Wingdings" panose="05000000000000000000" pitchFamily="2" charset="2"/>
              <a:buNone/>
              <a:defRPr/>
            </a:pPr>
            <a:r>
              <a:rPr lang="en-US" altLang="zh-CN" sz="2000" noProof="1">
                <a:sym typeface="+mn-ea"/>
              </a:rPr>
              <a:t>     </a:t>
            </a:r>
            <a:r>
              <a:rPr lang="zh-CN" altLang="en-US" sz="2000" noProof="1">
                <a:sym typeface="+mn-ea"/>
              </a:rPr>
              <a:t>变量</a:t>
            </a:r>
            <a:r>
              <a:rPr lang="en-US" altLang="zh-CN" sz="2000" i="1" noProof="1">
                <a:latin typeface="Times New Roman" panose="02020603050405020304" pitchFamily="18" charset="0"/>
                <a:sym typeface="+mn-ea"/>
              </a:rPr>
              <a:t>u</a:t>
            </a:r>
            <a:r>
              <a:rPr lang="zh-CN" altLang="en-US" sz="2000" noProof="1">
                <a:sym typeface="+mn-ea"/>
              </a:rPr>
              <a:t>和</a:t>
            </a:r>
            <a:r>
              <a:rPr lang="en-US" altLang="zh-CN" sz="2000" i="1" noProof="1">
                <a:latin typeface="Times New Roman" panose="02020603050405020304" pitchFamily="18" charset="0"/>
                <a:sym typeface="+mn-ea"/>
              </a:rPr>
              <a:t>v</a:t>
            </a:r>
            <a:r>
              <a:rPr lang="zh-CN" altLang="en-US" sz="2000" noProof="1">
                <a:sym typeface="+mn-ea"/>
              </a:rPr>
              <a:t>是变换或频率变量，</a:t>
            </a:r>
            <a:r>
              <a:rPr lang="en-US" altLang="zh-CN" sz="2000" i="1" noProof="1">
                <a:latin typeface="Times New Roman" panose="02020603050405020304" pitchFamily="18" charset="0"/>
                <a:sym typeface="+mn-ea"/>
              </a:rPr>
              <a:t>x</a:t>
            </a:r>
            <a:r>
              <a:rPr lang="zh-CN" altLang="en-US" sz="2000" noProof="1">
                <a:sym typeface="+mn-ea"/>
              </a:rPr>
              <a:t>和</a:t>
            </a:r>
            <a:r>
              <a:rPr lang="en-US" altLang="zh-CN" sz="2000" i="1" noProof="1">
                <a:latin typeface="Times New Roman" panose="02020603050405020304" pitchFamily="18" charset="0"/>
                <a:sym typeface="+mn-ea"/>
              </a:rPr>
              <a:t>y</a:t>
            </a:r>
            <a:r>
              <a:rPr lang="zh-CN" altLang="en-US" sz="2000" noProof="1">
                <a:sym typeface="+mn-ea"/>
              </a:rPr>
              <a:t>是空间或图像变量。</a:t>
            </a:r>
          </a:p>
          <a:p>
            <a:pPr>
              <a:defRPr/>
            </a:pPr>
            <a:endParaRPr lang="en-US" altLang="zh-CN" sz="2000" noProof="1"/>
          </a:p>
        </p:txBody>
      </p:sp>
      <p:sp>
        <p:nvSpPr>
          <p:cNvPr id="47107" name="标题 2"/>
          <p:cNvSpPr>
            <a:spLocks noGrp="1" noChangeArrowheads="1"/>
          </p:cNvSpPr>
          <p:nvPr>
            <p:ph type="title"/>
          </p:nvPr>
        </p:nvSpPr>
        <p:spPr/>
        <p:txBody>
          <a:bodyPr/>
          <a:lstStyle/>
          <a:p>
            <a:r>
              <a:rPr lang="en-US" altLang="zh-CN" sz="3100">
                <a:sym typeface="宋体" panose="02010600030101010101" pitchFamily="2" charset="-122"/>
              </a:rPr>
              <a:t>Python-OpenCV</a:t>
            </a:r>
            <a:r>
              <a:rPr lang="zh-CN" altLang="en-US" sz="3100">
                <a:sym typeface="宋体" panose="02010600030101010101" pitchFamily="2" charset="-122"/>
              </a:rPr>
              <a:t>图像处理</a:t>
            </a:r>
            <a:r>
              <a:rPr lang="en-US" altLang="zh-CN" sz="3100">
                <a:sym typeface="宋体" panose="02010600030101010101" pitchFamily="2" charset="-122"/>
              </a:rPr>
              <a:t>: </a:t>
            </a:r>
            <a:r>
              <a:rPr lang="zh-CN" altLang="en-US" sz="3100">
                <a:sym typeface="宋体" panose="02010600030101010101" pitchFamily="2" charset="-122"/>
              </a:rPr>
              <a:t>离散傅里叶变换</a:t>
            </a:r>
          </a:p>
        </p:txBody>
      </p:sp>
      <p:graphicFrame>
        <p:nvGraphicFramePr>
          <p:cNvPr id="47108" name="对象 1">
            <a:hlinkClick r:id="" action="ppaction://ole?verb=1"/>
          </p:cNvPr>
          <p:cNvGraphicFramePr>
            <a:graphicFrameLocks noChangeAspect="1"/>
          </p:cNvGraphicFramePr>
          <p:nvPr/>
        </p:nvGraphicFramePr>
        <p:xfrm>
          <a:off x="3003550" y="2147888"/>
          <a:ext cx="3138488" cy="538162"/>
        </p:xfrm>
        <a:graphic>
          <a:graphicData uri="http://schemas.openxmlformats.org/presentationml/2006/ole">
            <mc:AlternateContent xmlns:mc="http://schemas.openxmlformats.org/markup-compatibility/2006">
              <mc:Choice xmlns:v="urn:schemas-microsoft-com:vml" Requires="v">
                <p:oleObj spid="_x0000_s47254" r:id="rId3" imgW="2590800" imgH="444500" progId="Equation.KSEE3">
                  <p:embed/>
                </p:oleObj>
              </mc:Choice>
              <mc:Fallback>
                <p:oleObj r:id="rId3" imgW="2590800" imgH="444500"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550" y="2147888"/>
                        <a:ext cx="31384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9" name="对象 2">
            <a:hlinkClick r:id="" action="ppaction://ole?verb=1"/>
          </p:cNvPr>
          <p:cNvGraphicFramePr>
            <a:graphicFrameLocks noChangeAspect="1"/>
          </p:cNvGraphicFramePr>
          <p:nvPr/>
        </p:nvGraphicFramePr>
        <p:xfrm>
          <a:off x="3175000" y="3857625"/>
          <a:ext cx="2794000" cy="536575"/>
        </p:xfrm>
        <a:graphic>
          <a:graphicData uri="http://schemas.openxmlformats.org/presentationml/2006/ole">
            <mc:AlternateContent xmlns:mc="http://schemas.openxmlformats.org/markup-compatibility/2006">
              <mc:Choice xmlns:v="urn:schemas-microsoft-com:vml" Requires="v">
                <p:oleObj spid="_x0000_s47255" r:id="rId5" imgW="2247900" imgH="431800" progId="Equation.KSEE3">
                  <p:embed/>
                </p:oleObj>
              </mc:Choice>
              <mc:Fallback>
                <p:oleObj r:id="rId5" imgW="2247900" imgH="431800" progId="Equation.KSEE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000" y="3857625"/>
                        <a:ext cx="2794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a:xfrm>
            <a:off x="457200" y="1052513"/>
            <a:ext cx="8229600" cy="4862512"/>
          </a:xfrm>
        </p:spPr>
        <p:txBody>
          <a:bodyPr/>
          <a:lstStyle/>
          <a:p>
            <a:pPr>
              <a:defRPr/>
            </a:pPr>
            <a:r>
              <a:rPr lang="en-US" altLang="zh-CN" sz="2400" b="1" noProof="1">
                <a:latin typeface="+mn-ea"/>
              </a:rPr>
              <a:t>Numpy</a:t>
            </a:r>
            <a:r>
              <a:rPr lang="zh-CN" altLang="en-US" sz="2400" b="1" noProof="1">
                <a:latin typeface="+mn-ea"/>
              </a:rPr>
              <a:t>实现：</a:t>
            </a:r>
          </a:p>
          <a:p>
            <a:pPr>
              <a:defRPr/>
            </a:pPr>
            <a:r>
              <a:rPr lang="en-US" altLang="zh-CN" sz="2000" noProof="1">
                <a:solidFill>
                  <a:srgbClr val="0070C0"/>
                </a:solidFill>
              </a:rPr>
              <a:t>np.fft.fft2()</a:t>
            </a:r>
            <a:r>
              <a:rPr lang="zh-CN" altLang="en-US" sz="2000" noProof="1"/>
              <a:t>：可以对信号进行频率变换，输出为一个复杂的数组。</a:t>
            </a:r>
          </a:p>
          <a:p>
            <a:pPr marL="0" indent="0">
              <a:buFont typeface="Wingdings" panose="05000000000000000000" pitchFamily="2" charset="2"/>
              <a:buNone/>
              <a:defRPr/>
            </a:pPr>
            <a:r>
              <a:rPr lang="zh-CN" altLang="en-US" sz="2000" noProof="1"/>
              <a:t>    第一个参数：</a:t>
            </a:r>
            <a:r>
              <a:rPr sz="2000" noProof="1"/>
              <a:t>灰度的输入图像</a:t>
            </a:r>
            <a:r>
              <a:rPr lang="zh-CN" sz="2000" noProof="1"/>
              <a:t>，</a:t>
            </a:r>
            <a:r>
              <a:rPr sz="2000" noProof="1"/>
              <a:t>以</a:t>
            </a:r>
            <a:r>
              <a:rPr lang="en-US" sz="2000" noProof="1"/>
              <a:t>array</a:t>
            </a:r>
            <a:r>
              <a:rPr sz="2000" noProof="1"/>
              <a:t>的形式存储</a:t>
            </a:r>
            <a:r>
              <a:rPr lang="zh-CN" sz="2000" noProof="1"/>
              <a:t>。</a:t>
            </a:r>
            <a:r>
              <a:rPr sz="2000" noProof="1"/>
              <a:t>对于</a:t>
            </a:r>
            <a:r>
              <a:rPr sz="2000" i="1" noProof="1"/>
              <a:t>M</a:t>
            </a:r>
            <a:r>
              <a:rPr sz="2000" noProof="1"/>
              <a:t>x</a:t>
            </a:r>
            <a:r>
              <a:rPr sz="2000" i="1" noProof="1"/>
              <a:t>N</a:t>
            </a:r>
            <a:r>
              <a:rPr sz="2000" noProof="1"/>
              <a:t>大小的图像</a:t>
            </a:r>
            <a:r>
              <a:rPr lang="zh-CN" sz="2000" noProof="1"/>
              <a:t>，</a:t>
            </a:r>
            <a:r>
              <a:rPr sz="2000" noProof="1"/>
              <a:t>数组中含有</a:t>
            </a:r>
            <a:r>
              <a:rPr sz="2000" i="1" noProof="1"/>
              <a:t>N</a:t>
            </a:r>
            <a:r>
              <a:rPr sz="2000" noProof="1"/>
              <a:t>个小数组</a:t>
            </a:r>
            <a:r>
              <a:rPr lang="zh-CN" sz="2000" noProof="1"/>
              <a:t>，代表图像中的每一行；</a:t>
            </a:r>
            <a:r>
              <a:rPr sz="2000" noProof="1"/>
              <a:t>且每个小数组有</a:t>
            </a:r>
            <a:r>
              <a:rPr sz="2000" i="1" noProof="1"/>
              <a:t>M</a:t>
            </a:r>
            <a:r>
              <a:rPr sz="2000" noProof="1"/>
              <a:t>个元素</a:t>
            </a:r>
            <a:r>
              <a:rPr lang="zh-CN" sz="2000" noProof="1"/>
              <a:t>，</a:t>
            </a:r>
            <a:r>
              <a:rPr sz="2000" noProof="1"/>
              <a:t>代表</a:t>
            </a:r>
            <a:r>
              <a:rPr lang="zh-CN" sz="2000" noProof="1"/>
              <a:t>一个</a:t>
            </a:r>
            <a:r>
              <a:rPr sz="2000" noProof="1"/>
              <a:t>像素的灰度值</a:t>
            </a:r>
            <a:r>
              <a:rPr lang="zh-CN" sz="2000" noProof="1"/>
              <a:t>。</a:t>
            </a:r>
          </a:p>
          <a:p>
            <a:pPr marL="0" indent="0">
              <a:buFont typeface="Wingdings" panose="05000000000000000000" pitchFamily="2" charset="2"/>
              <a:buNone/>
              <a:defRPr/>
            </a:pPr>
            <a:r>
              <a:rPr lang="zh-CN" altLang="en-US" sz="2000" noProof="1"/>
              <a:t>    第二个参数：可选。决定了输出数组的大小。如果大于输入图像的大小，则在计算FFT之前，输入图像用零填充。 如果小于输入图像，输入图像将被裁剪。 如果没有参数传递，输出数组大小将与输入相同。</a:t>
            </a:r>
          </a:p>
          <a:p>
            <a:pPr>
              <a:defRPr/>
            </a:pPr>
            <a:r>
              <a:rPr lang="zh-CN" altLang="en-US" sz="2000" noProof="1"/>
              <a:t>此函数输出的结果，零频率分量</a:t>
            </a:r>
            <a:r>
              <a:rPr lang="en-US" altLang="zh-CN" sz="2000" noProof="1"/>
              <a:t>(</a:t>
            </a:r>
            <a:r>
              <a:rPr lang="zh-CN" altLang="en-US" sz="2000" noProof="1"/>
              <a:t>DC分量</a:t>
            </a:r>
            <a:r>
              <a:rPr lang="en-US" altLang="zh-CN" sz="2000" noProof="1"/>
              <a:t>)</a:t>
            </a:r>
            <a:r>
              <a:rPr lang="zh-CN" altLang="en-US" sz="2000" noProof="1"/>
              <a:t>将位于左上角。如果想让它在输出图像中心，还需要沿两个方向上平移</a:t>
            </a:r>
            <a:r>
              <a:rPr lang="en-US" altLang="zh-CN" sz="2000" i="1" noProof="1">
                <a:latin typeface="Times New Roman" panose="02020603050405020304" pitchFamily="18" charset="0"/>
              </a:rPr>
              <a:t>N/2</a:t>
            </a:r>
            <a:r>
              <a:rPr lang="zh-CN" altLang="en-US" sz="2000" noProof="1"/>
              <a:t>。函数np.fft.fftshift</a:t>
            </a:r>
            <a:r>
              <a:rPr lang="en-US" altLang="zh-CN" sz="2000" noProof="1"/>
              <a:t>()</a:t>
            </a:r>
            <a:r>
              <a:rPr lang="zh-CN" altLang="en-US" sz="2000" noProof="1"/>
              <a:t>可以完成的。进行完频率变换之后我们就可以构建振幅谱。</a:t>
            </a:r>
          </a:p>
          <a:p>
            <a:pPr>
              <a:defRPr/>
            </a:pPr>
            <a:r>
              <a:rPr lang="zh-CN" altLang="en-US" sz="2000" noProof="1"/>
              <a:t>f = np.fft.fft2(img)  </a:t>
            </a:r>
            <a:r>
              <a:rPr lang="zh-CN" altLang="en-US" sz="1600" noProof="1">
                <a:solidFill>
                  <a:srgbClr val="FF0066"/>
                </a:solidFill>
              </a:rPr>
              <a:t> </a:t>
            </a:r>
            <a:r>
              <a:rPr lang="zh-CN" altLang="en-US" sz="1600" noProof="1">
                <a:solidFill>
                  <a:srgbClr val="FF0000"/>
                </a:solidFill>
              </a:rPr>
              <a:t># 对图像进行FFT变换</a:t>
            </a:r>
          </a:p>
          <a:p>
            <a:pPr marL="0" indent="0">
              <a:buFont typeface="Wingdings" panose="05000000000000000000" pitchFamily="2" charset="2"/>
              <a:buNone/>
              <a:defRPr/>
            </a:pPr>
            <a:r>
              <a:rPr lang="zh-CN" altLang="en-US" sz="2000" noProof="1"/>
              <a:t>     f_shift = np.fft.fftshift(f) </a:t>
            </a:r>
            <a:r>
              <a:rPr lang="zh-CN" altLang="en-US" sz="1600" noProof="1">
                <a:solidFill>
                  <a:srgbClr val="FF0066"/>
                </a:solidFill>
              </a:rPr>
              <a:t>  </a:t>
            </a:r>
            <a:r>
              <a:rPr lang="en-US" altLang="zh-CN" sz="1600" noProof="1">
                <a:solidFill>
                  <a:srgbClr val="FF0000"/>
                </a:solidFill>
              </a:rPr>
              <a:t># </a:t>
            </a:r>
            <a:r>
              <a:rPr lang="zh-CN" altLang="en-US" sz="1600" noProof="1">
                <a:solidFill>
                  <a:srgbClr val="FF0000"/>
                </a:solidFill>
              </a:rPr>
              <a:t>对图像进行平移变换</a:t>
            </a:r>
            <a:r>
              <a:rPr lang="en-US" altLang="zh-CN" sz="1600" noProof="1">
                <a:solidFill>
                  <a:srgbClr val="FF0000"/>
                </a:solidFill>
              </a:rPr>
              <a:t>,</a:t>
            </a:r>
            <a:r>
              <a:rPr lang="zh-CN" altLang="en-US" sz="1600" noProof="1">
                <a:solidFill>
                  <a:srgbClr val="FF0000"/>
                </a:solidFill>
              </a:rPr>
              <a:t>平移频谱到中央</a:t>
            </a:r>
          </a:p>
          <a:p>
            <a:pPr marL="0" indent="0">
              <a:buFont typeface="Wingdings" panose="05000000000000000000" pitchFamily="2" charset="2"/>
              <a:buNone/>
              <a:defRPr/>
            </a:pPr>
            <a:r>
              <a:rPr lang="zh-CN" altLang="en-US" sz="2000" noProof="1"/>
              <a:t>     magnitude_spectrum1 = 20 * np.log10(np.abs(f_shift)) </a:t>
            </a:r>
          </a:p>
          <a:p>
            <a:pPr marL="0" indent="0">
              <a:buFont typeface="Wingdings" panose="05000000000000000000" pitchFamily="2" charset="2"/>
              <a:buNone/>
              <a:defRPr/>
            </a:pPr>
            <a:r>
              <a:rPr lang="zh-CN" altLang="en-US" sz="1600" noProof="1">
                <a:solidFill>
                  <a:srgbClr val="FF0000"/>
                </a:solidFill>
                <a:sym typeface="+mn-ea"/>
              </a:rPr>
              <a:t>       # 将频谱转换成</a:t>
            </a:r>
            <a:r>
              <a:rPr lang="en-US" altLang="zh-CN" sz="1600" noProof="1">
                <a:solidFill>
                  <a:srgbClr val="FF0000"/>
                </a:solidFill>
                <a:sym typeface="+mn-ea"/>
              </a:rPr>
              <a:t>dB</a:t>
            </a:r>
          </a:p>
        </p:txBody>
      </p:sp>
      <p:sp>
        <p:nvSpPr>
          <p:cNvPr id="48131" name="标题 2"/>
          <p:cNvSpPr>
            <a:spLocks noGrp="1" noChangeArrowheads="1"/>
          </p:cNvSpPr>
          <p:nvPr>
            <p:ph type="title"/>
          </p:nvPr>
        </p:nvSpPr>
        <p:spPr/>
        <p:txBody>
          <a:bodyPr/>
          <a:lstStyle/>
          <a:p>
            <a:r>
              <a:rPr lang="en-US" altLang="zh-CN" sz="3100">
                <a:sym typeface="宋体" panose="02010600030101010101" pitchFamily="2" charset="-122"/>
              </a:rPr>
              <a:t>Python-OpenCV</a:t>
            </a:r>
            <a:r>
              <a:rPr lang="zh-CN" altLang="en-US" sz="3100">
                <a:sym typeface="宋体" panose="02010600030101010101" pitchFamily="2" charset="-122"/>
              </a:rPr>
              <a:t>图像处理</a:t>
            </a:r>
            <a:r>
              <a:rPr lang="en-US" altLang="zh-CN" sz="3100">
                <a:sym typeface="宋体" panose="02010600030101010101" pitchFamily="2" charset="-122"/>
              </a:rPr>
              <a:t>: </a:t>
            </a:r>
            <a:r>
              <a:rPr lang="zh-CN" altLang="en-US" sz="3100">
                <a:sym typeface="宋体" panose="02010600030101010101" pitchFamily="2" charset="-122"/>
              </a:rPr>
              <a:t>离散傅里叶变换</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pPr>
              <a:defRPr/>
            </a:pPr>
            <a:r>
              <a:rPr lang="en-US" altLang="zh-CN" sz="2400" b="1" noProof="1">
                <a:latin typeface="+mn-ea"/>
              </a:rPr>
              <a:t>OpenCV</a:t>
            </a:r>
            <a:r>
              <a:rPr lang="zh-CN" altLang="en-US" sz="2400" b="1" noProof="1">
                <a:latin typeface="+mn-ea"/>
              </a:rPr>
              <a:t>实现：</a:t>
            </a:r>
          </a:p>
          <a:p>
            <a:pPr>
              <a:defRPr/>
            </a:pPr>
            <a:r>
              <a:rPr lang="en-US" altLang="zh-CN" sz="2000" noProof="1"/>
              <a:t>OpenCV</a:t>
            </a:r>
            <a:r>
              <a:rPr lang="zh-CN" altLang="en-US" sz="2000" noProof="1"/>
              <a:t>中相应的函数是</a:t>
            </a:r>
            <a:r>
              <a:rPr lang="en-US" altLang="zh-CN" sz="2000" noProof="1">
                <a:solidFill>
                  <a:srgbClr val="0070C0"/>
                </a:solidFill>
              </a:rPr>
              <a:t>cv2.dft()</a:t>
            </a:r>
            <a:r>
              <a:rPr lang="zh-CN" altLang="en-US" sz="2000" noProof="1"/>
              <a:t>，</a:t>
            </a:r>
            <a:r>
              <a:rPr lang="zh-CN" altLang="en-US" sz="2000" noProof="1">
                <a:sym typeface="+mn-ea"/>
              </a:rPr>
              <a:t>输出为一个复杂的双通道数组。第一个通道是结果的实数部分，第二个通道是结果的虚数部分。且输入图像首先应转换成</a:t>
            </a:r>
            <a:r>
              <a:rPr lang="en-US" altLang="zh-CN" sz="2000" noProof="1">
                <a:sym typeface="+mn-ea"/>
              </a:rPr>
              <a:t>np.float32</a:t>
            </a:r>
            <a:r>
              <a:rPr lang="zh-CN" altLang="en-US" sz="2000" noProof="1">
                <a:sym typeface="+mn-ea"/>
              </a:rPr>
              <a:t>格式。</a:t>
            </a:r>
          </a:p>
          <a:p>
            <a:pPr marL="0" indent="0">
              <a:buFont typeface="Wingdings" panose="05000000000000000000" pitchFamily="2" charset="2"/>
              <a:buNone/>
              <a:defRPr/>
            </a:pPr>
            <a:endParaRPr lang="zh-CN" altLang="en-US" sz="2000" noProof="1">
              <a:sym typeface="+mn-ea"/>
            </a:endParaRPr>
          </a:p>
          <a:p>
            <a:pPr>
              <a:defRPr/>
            </a:pPr>
            <a:r>
              <a:rPr lang="zh-CN" altLang="en-US" sz="2000" noProof="1">
                <a:solidFill>
                  <a:srgbClr val="0070C0"/>
                </a:solidFill>
              </a:rPr>
              <a:t>cv</a:t>
            </a:r>
            <a:r>
              <a:rPr lang="en-US" altLang="zh-CN" sz="2000" noProof="1">
                <a:solidFill>
                  <a:srgbClr val="0070C0"/>
                </a:solidFill>
              </a:rPr>
              <a:t>2</a:t>
            </a:r>
            <a:r>
              <a:rPr lang="zh-CN" altLang="en-US" sz="2000" noProof="1">
                <a:solidFill>
                  <a:srgbClr val="0070C0"/>
                </a:solidFill>
              </a:rPr>
              <a:t>.</a:t>
            </a:r>
            <a:r>
              <a:rPr lang="en-US" altLang="zh-CN" sz="2000" noProof="1">
                <a:solidFill>
                  <a:srgbClr val="0070C0"/>
                </a:solidFill>
              </a:rPr>
              <a:t>dft</a:t>
            </a:r>
            <a:r>
              <a:rPr lang="zh-CN" altLang="en-US" sz="2000" noProof="1">
                <a:solidFill>
                  <a:srgbClr val="0070C0"/>
                </a:solidFill>
              </a:rPr>
              <a:t>(src, dst, flags, nonzeroRows=0) → None</a:t>
            </a:r>
          </a:p>
          <a:p>
            <a:pPr>
              <a:defRPr/>
            </a:pPr>
            <a:r>
              <a:rPr lang="zh-CN" altLang="en-US" sz="1800" noProof="1"/>
              <a:t>src：输入</a:t>
            </a:r>
            <a:r>
              <a:rPr lang="en-US" altLang="zh-CN" sz="1800" noProof="1"/>
              <a:t>array</a:t>
            </a:r>
            <a:r>
              <a:rPr lang="zh-CN" altLang="en-US" sz="1800" noProof="1"/>
              <a:t>，可以是实数或者复数</a:t>
            </a:r>
          </a:p>
          <a:p>
            <a:pPr>
              <a:defRPr/>
            </a:pPr>
            <a:r>
              <a:rPr lang="zh-CN" altLang="en-US" sz="1800" noProof="1"/>
              <a:t>dst：输出array，它的大小由标着</a:t>
            </a:r>
            <a:r>
              <a:rPr lang="en-US" altLang="zh-CN" sz="1800" noProof="1"/>
              <a:t>flags</a:t>
            </a:r>
            <a:r>
              <a:rPr lang="zh-CN" altLang="en-US" sz="1800" noProof="1"/>
              <a:t>决定</a:t>
            </a:r>
          </a:p>
          <a:p>
            <a:pPr>
              <a:defRPr/>
            </a:pPr>
            <a:r>
              <a:rPr lang="zh-CN" altLang="en-US" sz="1800" noProof="1"/>
              <a:t>flags：</a:t>
            </a:r>
            <a:r>
              <a:rPr sz="1800" noProof="1"/>
              <a:t>转换标志，</a:t>
            </a:r>
            <a:r>
              <a:rPr lang="zh-CN" sz="1800" noProof="1"/>
              <a:t>详细信息可见</a:t>
            </a:r>
            <a:r>
              <a:rPr lang="zh-CN" sz="1350" noProof="1"/>
              <a:t>https://docs.opencv.org/2.4/modules/core/doc/operations_on_arrays.html?highlight=cv2.dft#cv2.dft</a:t>
            </a:r>
          </a:p>
        </p:txBody>
      </p:sp>
      <p:sp>
        <p:nvSpPr>
          <p:cNvPr id="50179" name="标题 2"/>
          <p:cNvSpPr>
            <a:spLocks noGrp="1" noChangeArrowheads="1"/>
          </p:cNvSpPr>
          <p:nvPr>
            <p:ph type="title"/>
          </p:nvPr>
        </p:nvSpPr>
        <p:spPr/>
        <p:txBody>
          <a:bodyPr/>
          <a:lstStyle/>
          <a:p>
            <a:r>
              <a:rPr lang="en-US" altLang="zh-CN" sz="3100">
                <a:sym typeface="宋体" panose="02010600030101010101" pitchFamily="2" charset="-122"/>
              </a:rPr>
              <a:t>Python-OpenCV</a:t>
            </a:r>
            <a:r>
              <a:rPr lang="zh-CN" altLang="en-US" sz="3100">
                <a:sym typeface="宋体" panose="02010600030101010101" pitchFamily="2" charset="-122"/>
              </a:rPr>
              <a:t>图像处理</a:t>
            </a:r>
            <a:r>
              <a:rPr lang="en-US" altLang="zh-CN" sz="3100">
                <a:sym typeface="宋体" panose="02010600030101010101" pitchFamily="2" charset="-122"/>
              </a:rPr>
              <a:t>: </a:t>
            </a:r>
            <a:r>
              <a:rPr lang="zh-CN" altLang="en-US" sz="3100">
                <a:sym typeface="宋体" panose="02010600030101010101" pitchFamily="2" charset="-122"/>
              </a:rPr>
              <a:t>离散傅里叶变换</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1" descr="FFT"/>
          <p:cNvPicPr>
            <a:picLocks noChangeAspect="1" noChangeArrowheads="1"/>
          </p:cNvPicPr>
          <p:nvPr/>
        </p:nvPicPr>
        <p:blipFill>
          <a:blip r:embed="rId2">
            <a:extLst>
              <a:ext uri="{28A0092B-C50C-407E-A947-70E740481C1C}">
                <a14:useLocalDpi xmlns:a14="http://schemas.microsoft.com/office/drawing/2010/main" val="0"/>
              </a:ext>
            </a:extLst>
          </a:blip>
          <a:srcRect l="11824" t="8734" r="36526" b="53955"/>
          <a:stretch>
            <a:fillRect/>
          </a:stretch>
        </p:blipFill>
        <p:spPr bwMode="auto">
          <a:xfrm>
            <a:off x="2495550" y="3584575"/>
            <a:ext cx="4657725" cy="25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内容占位符 1"/>
          <p:cNvSpPr>
            <a:spLocks noGrp="1" noChangeArrowheads="1"/>
          </p:cNvSpPr>
          <p:nvPr>
            <p:ph idx="1"/>
          </p:nvPr>
        </p:nvSpPr>
        <p:spPr>
          <a:xfrm>
            <a:off x="457200" y="1125538"/>
            <a:ext cx="8451850" cy="4862512"/>
          </a:xfrm>
        </p:spPr>
        <p:txBody>
          <a:bodyPr/>
          <a:lstStyle/>
          <a:p>
            <a:r>
              <a:rPr lang="zh-CN" altLang="en-US" sz="2400" b="1"/>
              <a:t>幅度谱和相位谱：</a:t>
            </a:r>
          </a:p>
          <a:p>
            <a:r>
              <a:rPr lang="zh-CN" altLang="en-US" sz="1900"/>
              <a:t>将二维图形</a:t>
            </a:r>
            <a:r>
              <a:rPr lang="zh-CN" altLang="en-US" sz="1900" i="1">
                <a:latin typeface="Times New Roman" panose="02020603050405020304" pitchFamily="18" charset="0"/>
              </a:rPr>
              <a:t>f</a:t>
            </a:r>
            <a:r>
              <a:rPr lang="zh-CN" altLang="en-US" sz="1900">
                <a:latin typeface="Times New Roman" panose="02020603050405020304" pitchFamily="18" charset="0"/>
              </a:rPr>
              <a:t>(</a:t>
            </a:r>
            <a:r>
              <a:rPr lang="zh-CN" altLang="en-US" sz="1900" i="1">
                <a:latin typeface="Times New Roman" panose="02020603050405020304" pitchFamily="18" charset="0"/>
              </a:rPr>
              <a:t>x,y</a:t>
            </a:r>
            <a:r>
              <a:rPr lang="zh-CN" altLang="en-US" sz="1900">
                <a:latin typeface="Times New Roman" panose="02020603050405020304" pitchFamily="18" charset="0"/>
              </a:rPr>
              <a:t>)</a:t>
            </a:r>
            <a:r>
              <a:rPr lang="zh-CN" altLang="en-US" sz="1900"/>
              <a:t>分解成一系列平面波的和，其中在</a:t>
            </a:r>
            <a:r>
              <a:rPr lang="zh-CN" altLang="en-US" sz="1900" i="1">
                <a:latin typeface="Times New Roman" panose="02020603050405020304" pitchFamily="18" charset="0"/>
              </a:rPr>
              <a:t>x</a:t>
            </a:r>
            <a:r>
              <a:rPr lang="zh-CN" altLang="en-US" sz="1900"/>
              <a:t>方向角频率是</a:t>
            </a:r>
            <a:r>
              <a:rPr lang="zh-CN" altLang="en-US" sz="1900" i="1">
                <a:latin typeface="Times New Roman" panose="02020603050405020304" pitchFamily="18" charset="0"/>
              </a:rPr>
              <a:t>u</a:t>
            </a:r>
            <a:r>
              <a:rPr lang="zh-CN" altLang="en-US" sz="1900"/>
              <a:t>，在</a:t>
            </a:r>
            <a:r>
              <a:rPr lang="zh-CN" altLang="en-US" sz="1900" i="1">
                <a:latin typeface="Times New Roman" panose="02020603050405020304" pitchFamily="18" charset="0"/>
              </a:rPr>
              <a:t>y</a:t>
            </a:r>
            <a:r>
              <a:rPr lang="zh-CN" altLang="en-US" sz="1900"/>
              <a:t>方向角频率是</a:t>
            </a:r>
            <a:r>
              <a:rPr lang="zh-CN" altLang="en-US" sz="1900" i="1">
                <a:latin typeface="Times New Roman" panose="02020603050405020304" pitchFamily="18" charset="0"/>
              </a:rPr>
              <a:t>v</a:t>
            </a:r>
            <a:r>
              <a:rPr lang="zh-CN" altLang="en-US" sz="1900"/>
              <a:t>。</a:t>
            </a:r>
          </a:p>
          <a:p>
            <a:r>
              <a:rPr lang="zh-CN" altLang="en-US" sz="1900"/>
              <a:t>原点</a:t>
            </a:r>
            <a:r>
              <a:rPr lang="en-US" altLang="zh-CN" sz="1900"/>
              <a:t>(0,0)</a:t>
            </a:r>
            <a:r>
              <a:rPr lang="zh-CN" altLang="en-US" sz="1900"/>
              <a:t>的傅里叶变换是图像的平均灰度。</a:t>
            </a:r>
            <a:r>
              <a:rPr lang="en-US" altLang="zh-CN" sz="1900" i="1">
                <a:latin typeface="Times New Roman" panose="02020603050405020304" pitchFamily="18" charset="0"/>
              </a:rPr>
              <a:t>F</a:t>
            </a:r>
            <a:r>
              <a:rPr lang="en-US" altLang="zh-CN" sz="1900">
                <a:latin typeface="Times New Roman" panose="02020603050405020304" pitchFamily="18" charset="0"/>
              </a:rPr>
              <a:t>(0,0)</a:t>
            </a:r>
            <a:r>
              <a:rPr lang="zh-CN" altLang="en-US" sz="1900"/>
              <a:t>称为频率谱的直流分量，其他</a:t>
            </a:r>
            <a:r>
              <a:rPr lang="en-US" altLang="zh-CN" sz="1900" i="1">
                <a:latin typeface="Times New Roman" panose="02020603050405020304" pitchFamily="18" charset="0"/>
              </a:rPr>
              <a:t>F</a:t>
            </a:r>
            <a:r>
              <a:rPr lang="en-US" altLang="zh-CN" sz="1900">
                <a:latin typeface="Times New Roman" panose="02020603050405020304" pitchFamily="18" charset="0"/>
              </a:rPr>
              <a:t>(</a:t>
            </a:r>
            <a:r>
              <a:rPr lang="en-US" altLang="zh-CN" sz="1900" i="1">
                <a:latin typeface="Times New Roman" panose="02020603050405020304" pitchFamily="18" charset="0"/>
              </a:rPr>
              <a:t>u,v</a:t>
            </a:r>
            <a:r>
              <a:rPr lang="en-US" altLang="zh-CN" sz="1900">
                <a:latin typeface="Times New Roman" panose="02020603050405020304" pitchFamily="18" charset="0"/>
              </a:rPr>
              <a:t>)</a:t>
            </a:r>
            <a:r>
              <a:rPr lang="zh-CN" altLang="en-US" sz="1900"/>
              <a:t>称为交流分量。</a:t>
            </a:r>
          </a:p>
          <a:p>
            <a:r>
              <a:rPr lang="zh-CN" altLang="en-US" sz="1900"/>
              <a:t>经过平移变换后的幅度谱图像，中心为直流分量</a:t>
            </a:r>
            <a:r>
              <a:rPr lang="en-US" altLang="zh-CN" sz="1900" i="1">
                <a:latin typeface="Times New Roman" panose="02020603050405020304" pitchFamily="18" charset="0"/>
              </a:rPr>
              <a:t>F</a:t>
            </a:r>
            <a:r>
              <a:rPr lang="en-US" altLang="zh-CN" sz="1900">
                <a:latin typeface="Times New Roman" panose="02020603050405020304" pitchFamily="18" charset="0"/>
              </a:rPr>
              <a:t>(0,0)</a:t>
            </a:r>
            <a:r>
              <a:rPr lang="zh-CN" altLang="en-US" sz="1900"/>
              <a:t>。中心部分较亮说明图像的低频分量较多。</a:t>
            </a:r>
          </a:p>
        </p:txBody>
      </p:sp>
      <p:sp>
        <p:nvSpPr>
          <p:cNvPr id="51204" name="标题 2"/>
          <p:cNvSpPr>
            <a:spLocks noGrp="1" noChangeArrowheads="1"/>
          </p:cNvSpPr>
          <p:nvPr>
            <p:ph type="title"/>
          </p:nvPr>
        </p:nvSpPr>
        <p:spPr/>
        <p:txBody>
          <a:bodyPr/>
          <a:lstStyle/>
          <a:p>
            <a:r>
              <a:rPr lang="en-US" altLang="zh-CN" sz="3100">
                <a:sym typeface="宋体" panose="02010600030101010101" pitchFamily="2" charset="-122"/>
              </a:rPr>
              <a:t>Python-OpenCV</a:t>
            </a:r>
            <a:r>
              <a:rPr lang="zh-CN" altLang="en-US" sz="3100">
                <a:sym typeface="宋体" panose="02010600030101010101" pitchFamily="2" charset="-122"/>
              </a:rPr>
              <a:t>图像处理</a:t>
            </a:r>
            <a:r>
              <a:rPr lang="en-US" altLang="zh-CN" sz="3100">
                <a:sym typeface="宋体" panose="02010600030101010101" pitchFamily="2" charset="-122"/>
              </a:rPr>
              <a:t>: </a:t>
            </a:r>
            <a:r>
              <a:rPr lang="zh-CN" altLang="en-US" sz="3100">
                <a:sym typeface="宋体" panose="02010600030101010101" pitchFamily="2" charset="-122"/>
              </a:rPr>
              <a:t>离散傅里叶变换</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图片 3" descr="FFT2"/>
          <p:cNvPicPr>
            <a:picLocks noChangeAspect="1" noChangeArrowheads="1"/>
          </p:cNvPicPr>
          <p:nvPr/>
        </p:nvPicPr>
        <p:blipFill>
          <a:blip r:embed="rId2">
            <a:extLst>
              <a:ext uri="{28A0092B-C50C-407E-A947-70E740481C1C}">
                <a14:useLocalDpi xmlns:a14="http://schemas.microsoft.com/office/drawing/2010/main" val="0"/>
              </a:ext>
            </a:extLst>
          </a:blip>
          <a:srcRect l="30640" t="6250" r="27943" b="51100"/>
          <a:stretch>
            <a:fillRect/>
          </a:stretch>
        </p:blipFill>
        <p:spPr bwMode="auto">
          <a:xfrm>
            <a:off x="3892550" y="3289300"/>
            <a:ext cx="5249863"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内容占位符 1"/>
          <p:cNvSpPr>
            <a:spLocks noGrp="1"/>
          </p:cNvSpPr>
          <p:nvPr>
            <p:ph idx="1"/>
          </p:nvPr>
        </p:nvSpPr>
        <p:spPr/>
        <p:txBody>
          <a:bodyPr/>
          <a:lstStyle/>
          <a:p>
            <a:pPr>
              <a:defRPr/>
            </a:pPr>
            <a:r>
              <a:rPr lang="zh-CN" altLang="en-US" sz="2000" noProof="1"/>
              <a:t>图像的幅度谱表现了频域中图像的振幅信息，并没有相位信息。</a:t>
            </a:r>
            <a:r>
              <a:rPr lang="en-US" altLang="zh-CN" sz="2000" noProof="1"/>
              <a:t>numpy</a:t>
            </a:r>
            <a:r>
              <a:rPr lang="zh-CN" altLang="en-US" sz="2000" noProof="1"/>
              <a:t>中自带一个</a:t>
            </a:r>
            <a:r>
              <a:rPr lang="en-US" altLang="zh-CN" sz="2000" noProof="1"/>
              <a:t>angle</a:t>
            </a:r>
            <a:r>
              <a:rPr lang="zh-CN" altLang="en-US" sz="2000" noProof="1"/>
              <a:t>函数可以直接根据复数的实部和虚部求出角度（默认出来的角度是弧度）。对离散傅里叶变换后所得</a:t>
            </a:r>
            <a:r>
              <a:rPr lang="en-US" altLang="zh-CN" sz="2000" noProof="1"/>
              <a:t>f</a:t>
            </a:r>
            <a:r>
              <a:rPr lang="zh-CN" altLang="en-US" sz="2000" noProof="1"/>
              <a:t>或</a:t>
            </a:r>
            <a:r>
              <a:rPr lang="en-US" altLang="zh-CN" sz="2000" noProof="1"/>
              <a:t>f_shift</a:t>
            </a:r>
            <a:r>
              <a:rPr lang="zh-CN" altLang="en-US" sz="2000" noProof="1"/>
              <a:t>执行</a:t>
            </a:r>
            <a:r>
              <a:rPr lang="en-US" altLang="zh-CN" sz="2000" noProof="1"/>
              <a:t>np.angle()</a:t>
            </a:r>
            <a:r>
              <a:rPr lang="zh-CN" altLang="en-US" sz="2000" noProof="1"/>
              <a:t>，可得图像的相位信息。</a:t>
            </a:r>
          </a:p>
          <a:p>
            <a:pPr>
              <a:defRPr/>
            </a:pPr>
            <a:r>
              <a:rPr lang="zh-CN" altLang="en-US" sz="2000" noProof="1"/>
              <a:t>相位谱告诉我们每一种频率分量的相位信息。在二维傅里叶变换中，相位信息表征了各个正弦分量偏离原点的程度，也就是每一种频率分量在图像中的位置。将所得</a:t>
            </a:r>
          </a:p>
          <a:p>
            <a:pPr marL="0" indent="0">
              <a:buFont typeface="Wingdings" panose="05000000000000000000" pitchFamily="2" charset="2"/>
              <a:buNone/>
              <a:defRPr/>
            </a:pPr>
            <a:r>
              <a:rPr lang="zh-CN" altLang="en-US" sz="2000" noProof="1"/>
              <a:t>     角度映射到</a:t>
            </a:r>
            <a:r>
              <a:rPr lang="en-US" altLang="zh-CN" sz="2000" noProof="1"/>
              <a:t>[0,255]</a:t>
            </a:r>
            <a:r>
              <a:rPr lang="zh-CN" altLang="en-US" sz="2000" noProof="1"/>
              <a:t>灰度空间，</a:t>
            </a:r>
          </a:p>
          <a:p>
            <a:pPr marL="0" indent="0">
              <a:buFont typeface="Wingdings" panose="05000000000000000000" pitchFamily="2" charset="2"/>
              <a:buNone/>
              <a:defRPr/>
            </a:pPr>
            <a:r>
              <a:rPr lang="zh-CN" altLang="en-US" sz="2000" noProof="1"/>
              <a:t>     点越明亮代表角度越大，偏</a:t>
            </a:r>
          </a:p>
          <a:p>
            <a:pPr marL="0" indent="0">
              <a:buFont typeface="Wingdings" panose="05000000000000000000" pitchFamily="2" charset="2"/>
              <a:buNone/>
              <a:defRPr/>
            </a:pPr>
            <a:r>
              <a:rPr lang="zh-CN" altLang="en-US" sz="2000" noProof="1"/>
              <a:t>     离原点程度越大。</a:t>
            </a:r>
          </a:p>
          <a:p>
            <a:pPr>
              <a:defRPr/>
            </a:pPr>
            <a:r>
              <a:rPr lang="zh-CN" altLang="en-US" sz="2000" noProof="1">
                <a:solidFill>
                  <a:srgbClr val="0070C0"/>
                </a:solidFill>
              </a:rPr>
              <a:t>ph_f = np.angle(f)</a:t>
            </a:r>
          </a:p>
          <a:p>
            <a:pPr marL="0" indent="0">
              <a:buFont typeface="Wingdings" panose="05000000000000000000" pitchFamily="2" charset="2"/>
              <a:buNone/>
              <a:defRPr/>
            </a:pPr>
            <a:r>
              <a:rPr lang="zh-CN" altLang="en-US" sz="2000" noProof="1">
                <a:solidFill>
                  <a:srgbClr val="0070C0"/>
                </a:solidFill>
              </a:rPr>
              <a:t>     ph_fshift = np.angle(fshift)</a:t>
            </a:r>
          </a:p>
        </p:txBody>
      </p:sp>
      <p:sp>
        <p:nvSpPr>
          <p:cNvPr id="52228" name="标题 2"/>
          <p:cNvSpPr>
            <a:spLocks noGrp="1" noChangeArrowheads="1"/>
          </p:cNvSpPr>
          <p:nvPr>
            <p:ph type="title"/>
          </p:nvPr>
        </p:nvSpPr>
        <p:spPr/>
        <p:txBody>
          <a:bodyPr/>
          <a:lstStyle/>
          <a:p>
            <a:r>
              <a:rPr lang="en-US" altLang="zh-CN" sz="3100">
                <a:sym typeface="宋体" panose="02010600030101010101" pitchFamily="2" charset="-122"/>
              </a:rPr>
              <a:t>Python-OpenCV</a:t>
            </a:r>
            <a:r>
              <a:rPr lang="zh-CN" altLang="en-US" sz="3100">
                <a:sym typeface="宋体" panose="02010600030101010101" pitchFamily="2" charset="-122"/>
              </a:rPr>
              <a:t>图像处理</a:t>
            </a:r>
            <a:r>
              <a:rPr lang="en-US" altLang="zh-CN" sz="3100">
                <a:sym typeface="宋体" panose="02010600030101010101" pitchFamily="2" charset="-122"/>
              </a:rPr>
              <a:t>: </a:t>
            </a:r>
            <a:r>
              <a:rPr lang="zh-CN" altLang="en-US" sz="3100">
                <a:sym typeface="宋体" panose="02010600030101010101" pitchFamily="2" charset="-122"/>
              </a:rPr>
              <a:t>离散傅里叶变换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pPr>
              <a:defRPr/>
            </a:pPr>
            <a:r>
              <a:rPr lang="en-US" altLang="zh-CN" sz="2400" b="1" noProof="1">
                <a:latin typeface="+mn-ea"/>
              </a:rPr>
              <a:t>Numpy</a:t>
            </a:r>
            <a:r>
              <a:rPr lang="zh-CN" altLang="en-US" sz="2400" b="1" noProof="1">
                <a:latin typeface="+mn-ea"/>
              </a:rPr>
              <a:t>实现：</a:t>
            </a:r>
          </a:p>
          <a:p>
            <a:pPr marL="0" indent="0">
              <a:buFont typeface="Wingdings" panose="05000000000000000000" pitchFamily="2" charset="2"/>
              <a:buNone/>
              <a:defRPr/>
            </a:pPr>
            <a:r>
              <a:rPr sz="2000" noProof="1"/>
              <a:t>     f1shift = np.fft.ifftshift(f_shift)  </a:t>
            </a:r>
            <a:r>
              <a:rPr sz="1600" noProof="1"/>
              <a:t> </a:t>
            </a:r>
            <a:r>
              <a:rPr lang="en-US" altLang="zh-CN" sz="1600" noProof="1">
                <a:solidFill>
                  <a:srgbClr val="FF0000"/>
                </a:solidFill>
                <a:sym typeface="+mn-ea"/>
              </a:rPr>
              <a:t># </a:t>
            </a:r>
            <a:r>
              <a:rPr lang="zh-CN" altLang="en-US" sz="1600" noProof="1">
                <a:solidFill>
                  <a:srgbClr val="FF0000"/>
                </a:solidFill>
                <a:sym typeface="+mn-ea"/>
              </a:rPr>
              <a:t>对图像进行平移变换</a:t>
            </a:r>
          </a:p>
          <a:p>
            <a:pPr marL="0" indent="0">
              <a:buFont typeface="Wingdings" panose="05000000000000000000" pitchFamily="2" charset="2"/>
              <a:buNone/>
              <a:defRPr/>
            </a:pPr>
            <a:r>
              <a:rPr sz="2000" noProof="1"/>
              <a:t>     img_back1 = np.fft.ifft2(f1shift)  </a:t>
            </a:r>
            <a:r>
              <a:rPr lang="en-US" sz="1600" noProof="1">
                <a:solidFill>
                  <a:srgbClr val="FF0000"/>
                </a:solidFill>
              </a:rPr>
              <a:t># </a:t>
            </a:r>
            <a:r>
              <a:rPr lang="zh-CN" altLang="en-US" sz="1600" noProof="1">
                <a:solidFill>
                  <a:srgbClr val="FF0000"/>
                </a:solidFill>
              </a:rPr>
              <a:t>对图像进行逆傅里叶变换</a:t>
            </a:r>
          </a:p>
          <a:p>
            <a:pPr marL="0" indent="0">
              <a:buFont typeface="Wingdings" panose="05000000000000000000" pitchFamily="2" charset="2"/>
              <a:buNone/>
              <a:defRPr/>
            </a:pPr>
            <a:r>
              <a:rPr sz="2000" noProof="1">
                <a:sym typeface="+mn-ea"/>
              </a:rPr>
              <a:t>     </a:t>
            </a:r>
            <a:r>
              <a:rPr sz="2000" noProof="1"/>
              <a:t>img_back = np.abs(img_back1)  </a:t>
            </a:r>
            <a:r>
              <a:rPr lang="en-US" sz="1600" noProof="1">
                <a:solidFill>
                  <a:srgbClr val="FF0000"/>
                </a:solidFill>
              </a:rPr>
              <a:t># </a:t>
            </a:r>
            <a:r>
              <a:rPr lang="zh-CN" altLang="en-US" sz="1600" noProof="1">
                <a:solidFill>
                  <a:srgbClr val="FF0000"/>
                </a:solidFill>
              </a:rPr>
              <a:t>取绝对值</a:t>
            </a:r>
          </a:p>
          <a:p>
            <a:pPr>
              <a:defRPr/>
            </a:pPr>
            <a:endParaRPr sz="2000" noProof="1"/>
          </a:p>
          <a:p>
            <a:pPr>
              <a:defRPr/>
            </a:pPr>
            <a:endParaRPr sz="2000" noProof="1"/>
          </a:p>
          <a:p>
            <a:pPr>
              <a:defRPr/>
            </a:pPr>
            <a:r>
              <a:rPr lang="en-US" altLang="zh-CN" sz="2000" b="1" noProof="1">
                <a:latin typeface="+mn-ea"/>
                <a:sym typeface="+mn-ea"/>
              </a:rPr>
              <a:t>OpenCV</a:t>
            </a:r>
            <a:r>
              <a:rPr lang="zh-CN" altLang="en-US" sz="2000" b="1" noProof="1">
                <a:latin typeface="+mn-ea"/>
                <a:sym typeface="+mn-ea"/>
              </a:rPr>
              <a:t>实现：</a:t>
            </a:r>
          </a:p>
          <a:p>
            <a:pPr marL="0" indent="0">
              <a:buFont typeface="Wingdings" panose="05000000000000000000" pitchFamily="2" charset="2"/>
              <a:buNone/>
              <a:defRPr/>
            </a:pPr>
            <a:r>
              <a:rPr sz="2000" noProof="1">
                <a:sym typeface="+mn-ea"/>
              </a:rPr>
              <a:t>     </a:t>
            </a:r>
            <a:r>
              <a:rPr lang="zh-CN" altLang="en-US" sz="2000" noProof="1"/>
              <a:t>dft_ishift = np.fft.ifftshift(dft_shift)  </a:t>
            </a:r>
            <a:r>
              <a:rPr lang="en-US" altLang="zh-CN" sz="1600" noProof="1">
                <a:solidFill>
                  <a:srgbClr val="FF0000"/>
                </a:solidFill>
              </a:rPr>
              <a:t># </a:t>
            </a:r>
            <a:r>
              <a:rPr lang="zh-CN" altLang="en-US" sz="1600" noProof="1">
                <a:solidFill>
                  <a:srgbClr val="FF0000"/>
                </a:solidFill>
              </a:rPr>
              <a:t>对图像进行平移变换</a:t>
            </a:r>
          </a:p>
          <a:p>
            <a:pPr marL="0" indent="0">
              <a:buFont typeface="Wingdings" panose="05000000000000000000" pitchFamily="2" charset="2"/>
              <a:buNone/>
              <a:defRPr/>
            </a:pPr>
            <a:r>
              <a:rPr sz="2000" noProof="1">
                <a:sym typeface="+mn-ea"/>
              </a:rPr>
              <a:t>     </a:t>
            </a:r>
            <a:r>
              <a:rPr lang="zh-CN" altLang="en-US" sz="2000" noProof="1"/>
              <a:t>img_back2 = cv2.idft(dft_ishift)  </a:t>
            </a:r>
            <a:r>
              <a:rPr sz="1600" noProof="1">
                <a:sym typeface="+mn-ea"/>
              </a:rPr>
              <a:t> </a:t>
            </a:r>
            <a:r>
              <a:rPr lang="en-US" sz="1600" noProof="1">
                <a:solidFill>
                  <a:srgbClr val="FF0000"/>
                </a:solidFill>
                <a:sym typeface="+mn-ea"/>
              </a:rPr>
              <a:t># </a:t>
            </a:r>
            <a:r>
              <a:rPr lang="zh-CN" altLang="en-US" sz="1600" noProof="1">
                <a:solidFill>
                  <a:srgbClr val="FF0000"/>
                </a:solidFill>
                <a:sym typeface="+mn-ea"/>
              </a:rPr>
              <a:t>对图像进行逆傅里叶变换</a:t>
            </a:r>
          </a:p>
          <a:p>
            <a:pPr marL="0" indent="0">
              <a:buFont typeface="Wingdings" panose="05000000000000000000" pitchFamily="2" charset="2"/>
              <a:buNone/>
              <a:defRPr/>
            </a:pPr>
            <a:r>
              <a:rPr sz="2000" noProof="1">
                <a:sym typeface="+mn-ea"/>
              </a:rPr>
              <a:t>     </a:t>
            </a:r>
            <a:r>
              <a:rPr lang="zh-CN" altLang="en-US" sz="2000" noProof="1"/>
              <a:t>img_back3 = cv2.magnitude(img_back2[:,:,0],img_back2[:,:,1])</a:t>
            </a:r>
          </a:p>
        </p:txBody>
      </p:sp>
      <p:sp>
        <p:nvSpPr>
          <p:cNvPr id="53251" name="标题 2"/>
          <p:cNvSpPr>
            <a:spLocks noGrp="1" noChangeArrowheads="1"/>
          </p:cNvSpPr>
          <p:nvPr>
            <p:ph type="title"/>
          </p:nvPr>
        </p:nvSpPr>
        <p:spPr>
          <a:xfrm>
            <a:off x="457200" y="277813"/>
            <a:ext cx="8555038" cy="847725"/>
          </a:xfrm>
        </p:spPr>
        <p:txBody>
          <a:bodyPr/>
          <a:lstStyle/>
          <a:p>
            <a:r>
              <a:rPr lang="en-US" altLang="zh-CN" sz="3400">
                <a:sym typeface="宋体" panose="02010600030101010101" pitchFamily="2" charset="-122"/>
              </a:rPr>
              <a:t>Python-OpenCV</a:t>
            </a:r>
            <a:r>
              <a:rPr lang="zh-CN" altLang="en-US" sz="3400">
                <a:sym typeface="宋体" panose="02010600030101010101" pitchFamily="2" charset="-122"/>
              </a:rPr>
              <a:t>图像处理</a:t>
            </a:r>
            <a:r>
              <a:rPr lang="en-US" altLang="zh-CN" sz="3400">
                <a:sym typeface="宋体" panose="02010600030101010101" pitchFamily="2" charset="-122"/>
              </a:rPr>
              <a:t>: </a:t>
            </a:r>
            <a:r>
              <a:rPr lang="zh-CN" altLang="en-US" sz="3400">
                <a:sym typeface="宋体" panose="02010600030101010101" pitchFamily="2" charset="-122"/>
              </a:rPr>
              <a:t>傅里叶逆变换</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noChangeArrowheads="1"/>
          </p:cNvSpPr>
          <p:nvPr>
            <p:ph idx="1"/>
          </p:nvPr>
        </p:nvSpPr>
        <p:spPr/>
        <p:txBody>
          <a:bodyPr/>
          <a:lstStyle/>
          <a:p>
            <a:r>
              <a:rPr lang="zh-CN" altLang="en-US" sz="2400" b="1"/>
              <a:t>离散傅里叶变换及逆变换效果图：</a:t>
            </a:r>
          </a:p>
          <a:p>
            <a:endParaRPr lang="zh-CN" altLang="en-US" sz="2000"/>
          </a:p>
        </p:txBody>
      </p:sp>
      <p:pic>
        <p:nvPicPr>
          <p:cNvPr id="54275" name="图片 3" descr="FFT_phase"/>
          <p:cNvPicPr>
            <a:picLocks noChangeAspect="1" noChangeArrowheads="1"/>
          </p:cNvPicPr>
          <p:nvPr/>
        </p:nvPicPr>
        <p:blipFill>
          <a:blip r:embed="rId2">
            <a:extLst>
              <a:ext uri="{28A0092B-C50C-407E-A947-70E740481C1C}">
                <a14:useLocalDpi xmlns:a14="http://schemas.microsoft.com/office/drawing/2010/main" val="0"/>
              </a:ext>
            </a:extLst>
          </a:blip>
          <a:srcRect l="12534" t="6091" r="9950" b="8594"/>
          <a:stretch>
            <a:fillRect/>
          </a:stretch>
        </p:blipFill>
        <p:spPr bwMode="auto">
          <a:xfrm>
            <a:off x="2066925" y="1731963"/>
            <a:ext cx="5010150"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标题 2"/>
          <p:cNvSpPr>
            <a:spLocks noGrp="1" noChangeArrowheads="1"/>
          </p:cNvSpPr>
          <p:nvPr>
            <p:ph type="title"/>
          </p:nvPr>
        </p:nvSpPr>
        <p:spPr/>
        <p:txBody>
          <a:bodyPr/>
          <a:lstStyle/>
          <a:p>
            <a:r>
              <a:rPr lang="en-US" altLang="zh-CN" sz="3100">
                <a:sym typeface="宋体" panose="02010600030101010101" pitchFamily="2" charset="-122"/>
              </a:rPr>
              <a:t>Python-OpenCV</a:t>
            </a:r>
            <a:r>
              <a:rPr lang="zh-CN" altLang="en-US" sz="3100">
                <a:sym typeface="宋体" panose="02010600030101010101" pitchFamily="2" charset="-122"/>
              </a:rPr>
              <a:t>图像处理</a:t>
            </a:r>
            <a:r>
              <a:rPr lang="en-US" altLang="zh-CN" sz="3100">
                <a:sym typeface="宋体" panose="02010600030101010101" pitchFamily="2" charset="-122"/>
              </a:rPr>
              <a:t>: </a:t>
            </a:r>
            <a:r>
              <a:rPr lang="zh-CN" altLang="en-US" sz="3100">
                <a:sym typeface="宋体" panose="02010600030101010101" pitchFamily="2" charset="-122"/>
              </a:rPr>
              <a:t>离散傅里叶变换</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a:defRPr/>
            </a:pPr>
            <a:r>
              <a:rPr lang="zh-CN" altLang="en-US" sz="2200" noProof="1"/>
              <a:t>平滑滤波是低频增强的空间域滤波技术。它的目的有两类：一类是模糊；另一类是消除噪音。空间域的平滑滤波一般采用简单平均法进行，就是求邻近像元点的平均亮度值。邻域的大小与平滑的效果直接相关，邻域越大平滑的效果越好，但邻域过大，平滑会使边缘信息损失的越大，从而使输出的图像变得模糊，因此需合理选择邻域的大小。</a:t>
            </a:r>
          </a:p>
          <a:p>
            <a:pPr>
              <a:defRPr/>
            </a:pPr>
            <a:r>
              <a:rPr lang="zh-CN" altLang="en-US" sz="2200" noProof="1"/>
              <a:t>处理要求：</a:t>
            </a:r>
          </a:p>
          <a:p>
            <a:pPr marL="0" indent="0">
              <a:buFont typeface="Wingdings" panose="05000000000000000000" pitchFamily="2" charset="2"/>
              <a:buNone/>
              <a:defRPr/>
            </a:pPr>
            <a:r>
              <a:rPr lang="zh-CN" altLang="en-US" sz="2200" noProof="1"/>
              <a:t>     一是不能损坏图像的轮廓及边缘等重要信息；</a:t>
            </a:r>
          </a:p>
          <a:p>
            <a:pPr marL="0" indent="0">
              <a:buFont typeface="Wingdings" panose="05000000000000000000" pitchFamily="2" charset="2"/>
              <a:buNone/>
              <a:defRPr/>
            </a:pPr>
            <a:r>
              <a:rPr lang="zh-CN" altLang="en-US" sz="2200" noProof="1"/>
              <a:t>     二是使图像清晰视觉效果好。</a:t>
            </a:r>
          </a:p>
          <a:p>
            <a:pPr>
              <a:buFont typeface="Wingdings" panose="05000000000000000000" charset="0"/>
              <a:buChar char=""/>
              <a:defRPr/>
            </a:pPr>
            <a:r>
              <a:rPr lang="zh-CN" altLang="en-US" sz="2200" noProof="1">
                <a:sym typeface="+mn-ea"/>
              </a:rPr>
              <a:t>滤波函数的使用需要一个核模板，对图像的滤波操作过程为：将和模板放在图像的一个像素A上，求与之对应的图像上的每个像素点的和，核不同，得到的结果不同，而滤波的使用核心也是对于这个核模板的使用。</a:t>
            </a:r>
          </a:p>
        </p:txBody>
      </p:sp>
      <p:sp>
        <p:nvSpPr>
          <p:cNvPr id="55299" name="标题 2"/>
          <p:cNvSpPr>
            <a:spLocks noGrp="1" noChangeArrowheads="1"/>
          </p:cNvSpPr>
          <p:nvPr>
            <p:ph type="title"/>
          </p:nvPr>
        </p:nvSpPr>
        <p:spPr>
          <a:xfrm>
            <a:off x="385763" y="277813"/>
            <a:ext cx="8575675" cy="847725"/>
          </a:xfrm>
        </p:spPr>
        <p:txBody>
          <a:bodyPr/>
          <a:lstStyle/>
          <a:p>
            <a:r>
              <a:rPr lang="en-US" altLang="zh-CN" sz="3400">
                <a:sym typeface="宋体" panose="02010600030101010101" pitchFamily="2" charset="-122"/>
              </a:rPr>
              <a:t>Python-</a:t>
            </a:r>
            <a:r>
              <a:rPr lang="en-US" altLang="zh-CN" sz="3400"/>
              <a:t>OpenCV</a:t>
            </a:r>
            <a:r>
              <a:rPr lang="zh-CN" altLang="en-US" sz="3400"/>
              <a:t>图像处理</a:t>
            </a:r>
            <a:r>
              <a:rPr lang="en-US" altLang="zh-CN" sz="3400"/>
              <a:t>: </a:t>
            </a:r>
            <a:r>
              <a:rPr lang="zh-CN" altLang="en-US" sz="3400"/>
              <a:t>图像平滑滤波</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a:defRPr/>
            </a:pPr>
            <a:r>
              <a:rPr lang="zh-CN" altLang="en-US" sz="2000" noProof="1"/>
              <a:t>OpenCV提供的函数cv.filter2D()可以对一幅图像进行卷积操作。练习一幅图像使用平均滤波器。举例下面是一个5X5的平均滤波器核：</a:t>
            </a:r>
          </a:p>
          <a:p>
            <a:pPr>
              <a:defRPr/>
            </a:pPr>
            <a:r>
              <a:rPr lang="zh-CN" altLang="en-US" sz="2000" noProof="1"/>
              <a:t>操作如下，将核放在图像的一个像素A上，</a:t>
            </a:r>
          </a:p>
          <a:p>
            <a:pPr marL="0" indent="0">
              <a:buFont typeface="Wingdings" panose="05000000000000000000" pitchFamily="2" charset="2"/>
              <a:buNone/>
              <a:defRPr/>
            </a:pPr>
            <a:r>
              <a:rPr lang="zh-CN" altLang="en-US" sz="2000" noProof="1"/>
              <a:t>     求与核对应的图像上25（5x5）个像素的</a:t>
            </a:r>
            <a:br>
              <a:rPr lang="zh-CN" altLang="en-US" sz="2000" dirty="0"/>
            </a:br>
            <a:r>
              <a:rPr lang="zh-CN" altLang="en-US" sz="2000" noProof="1"/>
              <a:t>     和，再取平均数，用这个平均数代替像素</a:t>
            </a:r>
          </a:p>
          <a:p>
            <a:pPr marL="0" indent="0">
              <a:buFont typeface="Wingdings" panose="05000000000000000000" pitchFamily="2" charset="2"/>
              <a:buNone/>
              <a:defRPr/>
            </a:pPr>
            <a:r>
              <a:rPr lang="zh-CN" altLang="en-US" sz="2000" noProof="1"/>
              <a:t>      A的值。重复以上操作直到将图像的每一</a:t>
            </a:r>
          </a:p>
          <a:p>
            <a:pPr marL="0" indent="0">
              <a:buFont typeface="Wingdings" panose="05000000000000000000" pitchFamily="2" charset="2"/>
              <a:buNone/>
              <a:defRPr/>
            </a:pPr>
            <a:r>
              <a:rPr lang="zh-CN" altLang="en-US" sz="2000" noProof="1"/>
              <a:t>     个像素值都更新一遍。</a:t>
            </a:r>
            <a:endParaRPr lang="zh-CN" altLang="en-US" sz="2000" noProof="1">
              <a:solidFill>
                <a:srgbClr val="0070C0"/>
              </a:solidFill>
              <a:latin typeface="微软雅黑" panose="020B0503020204020204" charset="-122"/>
              <a:ea typeface="微软雅黑" panose="020B0503020204020204" charset="-122"/>
            </a:endParaRPr>
          </a:p>
          <a:p>
            <a:pPr>
              <a:buFont typeface="Wingdings" panose="05000000000000000000" charset="0"/>
              <a:buChar char=""/>
              <a:defRPr/>
            </a:pPr>
            <a:r>
              <a:rPr lang="zh-CN" altLang="en-US" sz="2000" noProof="1">
                <a:solidFill>
                  <a:srgbClr val="0070C0"/>
                </a:solidFill>
                <a:latin typeface="微软雅黑" panose="020B0503020204020204" charset="-122"/>
                <a:ea typeface="微软雅黑" panose="020B0503020204020204" charset="-122"/>
              </a:rPr>
              <a:t>cv</a:t>
            </a:r>
            <a:r>
              <a:rPr lang="en-US" altLang="zh-CN" sz="2000" noProof="1">
                <a:solidFill>
                  <a:srgbClr val="0070C0"/>
                </a:solidFill>
                <a:latin typeface="微软雅黑" panose="020B0503020204020204" charset="-122"/>
                <a:ea typeface="微软雅黑" panose="020B0503020204020204" charset="-122"/>
              </a:rPr>
              <a:t>2</a:t>
            </a:r>
            <a:r>
              <a:rPr lang="zh-CN" altLang="en-US" sz="2000" noProof="1">
                <a:solidFill>
                  <a:srgbClr val="0070C0"/>
                </a:solidFill>
                <a:latin typeface="微软雅黑" panose="020B0503020204020204" charset="-122"/>
                <a:ea typeface="微软雅黑" panose="020B0503020204020204" charset="-122"/>
              </a:rPr>
              <a:t>.Filter2D(src, dst, kernel, anchor=(-1, -1)</a:t>
            </a:r>
            <a:r>
              <a:rPr lang="zh-CN" altLang="en-US" sz="2000" noProof="1"/>
              <a:t>)</a:t>
            </a:r>
          </a:p>
          <a:p>
            <a:pPr marL="800100" lvl="1" indent="-342900">
              <a:buClr>
                <a:srgbClr val="CC9900"/>
              </a:buClr>
              <a:buFont typeface="Wingdings" panose="05000000000000000000" charset="0"/>
              <a:buChar char=""/>
              <a:defRPr/>
            </a:pPr>
            <a:r>
              <a:rPr lang="zh-CN" altLang="en-US" sz="2000" noProof="1"/>
              <a:t>src：输入图像.</a:t>
            </a:r>
          </a:p>
          <a:p>
            <a:pPr marL="800100" lvl="1" indent="-342900">
              <a:buClr>
                <a:srgbClr val="CC9900"/>
              </a:buClr>
              <a:buFont typeface="Wingdings" panose="05000000000000000000" charset="0"/>
              <a:buChar char=""/>
              <a:defRPr/>
            </a:pPr>
            <a:r>
              <a:rPr lang="zh-CN" altLang="en-US" sz="2000" noProof="1"/>
              <a:t>dst：输出图像.</a:t>
            </a:r>
          </a:p>
          <a:p>
            <a:pPr marL="800100" lvl="1" indent="-342900">
              <a:buClr>
                <a:srgbClr val="CC9900"/>
              </a:buClr>
              <a:buFont typeface="Wingdings" panose="05000000000000000000" charset="0"/>
              <a:buChar char=""/>
              <a:defRPr/>
            </a:pPr>
            <a:r>
              <a:rPr lang="zh-CN" altLang="en-US" sz="2000" noProof="1"/>
              <a:t>kernel：卷积核, 单通道浮点矩阵. </a:t>
            </a:r>
          </a:p>
          <a:p>
            <a:pPr marL="800100" lvl="1" indent="-342900">
              <a:buClr>
                <a:srgbClr val="CC9900"/>
              </a:buClr>
              <a:buFont typeface="Wingdings" panose="05000000000000000000" charset="0"/>
              <a:buChar char=""/>
              <a:defRPr/>
            </a:pPr>
            <a:r>
              <a:rPr lang="zh-CN" altLang="en-US" sz="2000" noProof="1"/>
              <a:t>anchor核的锚点表示一个被滤波的点在核内的位置。</a:t>
            </a:r>
          </a:p>
        </p:txBody>
      </p:sp>
      <p:sp>
        <p:nvSpPr>
          <p:cNvPr id="56323" name="标题 2"/>
          <p:cNvSpPr>
            <a:spLocks noGrp="1" noChangeArrowheads="1"/>
          </p:cNvSpPr>
          <p:nvPr>
            <p:ph type="title"/>
          </p:nvPr>
        </p:nvSpPr>
        <p:spPr/>
        <p:txBody>
          <a:bodyPr/>
          <a:lstStyle/>
          <a:p>
            <a:r>
              <a:rPr lang="en-US" altLang="zh-CN" sz="3600">
                <a:sym typeface="宋体" panose="02010600030101010101" pitchFamily="2" charset="-122"/>
              </a:rPr>
              <a:t>Python-</a:t>
            </a:r>
            <a:r>
              <a:rPr lang="en-US" altLang="zh-CN" sz="3600"/>
              <a:t>OpenCV</a:t>
            </a:r>
            <a:r>
              <a:rPr lang="zh-CN" altLang="en-US" sz="3600"/>
              <a:t>图像处理</a:t>
            </a:r>
            <a:r>
              <a:rPr lang="en-US" altLang="zh-CN" sz="3600"/>
              <a:t>: 2D</a:t>
            </a:r>
            <a:r>
              <a:rPr lang="zh-CN" altLang="en-US" sz="3600"/>
              <a:t>卷积</a:t>
            </a:r>
          </a:p>
        </p:txBody>
      </p:sp>
      <p:pic>
        <p:nvPicPr>
          <p:cNvPr id="5632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975" y="2001838"/>
            <a:ext cx="2281238"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defRPr/>
            </a:pPr>
            <a:r>
              <a:rPr lang="en-US" altLang="zh-CN" sz="2000" noProof="1">
                <a:solidFill>
                  <a:schemeClr val="bg1">
                    <a:lumMod val="50000"/>
                  </a:schemeClr>
                </a:solidFill>
              </a:rPr>
              <a:t>$</a:t>
            </a:r>
            <a:r>
              <a:rPr lang="en-US" altLang="zh-CN" sz="2000" noProof="1"/>
              <a:t> </a:t>
            </a:r>
            <a:r>
              <a:rPr lang="en-US" altLang="zh-CN" sz="2000" dirty="0"/>
              <a:t>ls /dev</a:t>
            </a:r>
          </a:p>
          <a:p>
            <a:pPr marL="0" indent="0">
              <a:buFont typeface="Wingdings" panose="05000000000000000000" pitchFamily="2" charset="2"/>
              <a:buNone/>
              <a:defRPr/>
            </a:pPr>
            <a:r>
              <a:rPr lang="zh-CN" altLang="en-US" sz="2000" noProof="1"/>
              <a:t>     是否有</a:t>
            </a:r>
            <a:r>
              <a:rPr lang="en-US" altLang="zh-CN" sz="2000" noProof="1"/>
              <a:t>(</a:t>
            </a:r>
            <a:r>
              <a:rPr lang="zh-CN" altLang="en-US" sz="2000" noProof="1"/>
              <a:t>一般名为</a:t>
            </a:r>
            <a:r>
              <a:rPr lang="en-US" altLang="zh-CN" sz="2000" noProof="1"/>
              <a:t>)video0</a:t>
            </a:r>
            <a:r>
              <a:rPr lang="zh-CN" altLang="en-US" sz="2000" noProof="1"/>
              <a:t>一项</a:t>
            </a:r>
            <a:endParaRPr lang="en-US" altLang="zh-CN" sz="2000" noProof="1"/>
          </a:p>
          <a:p>
            <a:pPr marL="0" indent="0">
              <a:buFont typeface="Wingdings" panose="05000000000000000000" pitchFamily="2" charset="2"/>
              <a:buNone/>
              <a:defRPr/>
            </a:pPr>
            <a:endParaRPr lang="en-US" altLang="zh-CN" sz="2000" dirty="0"/>
          </a:p>
          <a:p>
            <a:pPr>
              <a:defRPr/>
            </a:pPr>
            <a:r>
              <a:rPr lang="en-US" altLang="zh-CN" sz="2000" noProof="1">
                <a:solidFill>
                  <a:schemeClr val="bg1">
                    <a:lumMod val="50000"/>
                  </a:schemeClr>
                </a:solidFill>
              </a:rPr>
              <a:t>$</a:t>
            </a:r>
            <a:r>
              <a:rPr lang="en-US" altLang="zh-CN" sz="2000" noProof="1"/>
              <a:t> lsusb</a:t>
            </a:r>
            <a:endParaRPr lang="en-US" altLang="zh-CN" sz="2000" dirty="0"/>
          </a:p>
          <a:p>
            <a:pPr marL="0" indent="0">
              <a:buFont typeface="Wingdings" panose="05000000000000000000" pitchFamily="2" charset="2"/>
              <a:buNone/>
              <a:defRPr/>
            </a:pPr>
            <a:r>
              <a:rPr lang="en-US" altLang="zh-CN" sz="2000" dirty="0"/>
              <a:t>     </a:t>
            </a:r>
            <a:r>
              <a:rPr lang="zh-CN" altLang="en-US" sz="2000" dirty="0"/>
              <a:t>是否识别出摄像头信息</a:t>
            </a:r>
            <a:endParaRPr lang="en-US" altLang="zh-CN" sz="2000" dirty="0"/>
          </a:p>
        </p:txBody>
      </p:sp>
      <p:sp>
        <p:nvSpPr>
          <p:cNvPr id="10243" name="标题 2"/>
          <p:cNvSpPr>
            <a:spLocks noGrp="1" noChangeArrowheads="1"/>
          </p:cNvSpPr>
          <p:nvPr>
            <p:ph type="title"/>
          </p:nvPr>
        </p:nvSpPr>
        <p:spPr/>
        <p:txBody>
          <a:bodyPr/>
          <a:lstStyle/>
          <a:p>
            <a:r>
              <a:rPr lang="zh-CN" altLang="en-US" sz="4000"/>
              <a:t>确认正确连接和识别</a:t>
            </a:r>
          </a:p>
        </p:txBody>
      </p:sp>
      <p:pic>
        <p:nvPicPr>
          <p:cNvPr id="10244"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13100"/>
            <a:ext cx="6096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00113" y="3357563"/>
            <a:ext cx="4535487" cy="142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a:defRPr/>
            </a:pPr>
            <a:r>
              <a:rPr sz="2000" noProof="1"/>
              <a:t>现在把卷积核换成高斯核</a:t>
            </a:r>
            <a:r>
              <a:rPr lang="zh-CN" sz="2000" noProof="1"/>
              <a:t>。</a:t>
            </a:r>
            <a:r>
              <a:rPr sz="2000" noProof="1"/>
              <a:t>简单的说方框不变，将原来每个方框的值是相等的，现在里面的值是符合高斯分布的，方框中心的值最大，其余方框根据距离中心元素的距离递减，构成一个高斯小山包，原来的求平均数变成求加权平均数，权就是方框里的值。实现的函数是cv2.GaussianBlur()。需要指定高斯核的宽和高（必须是奇数），以及高斯函数沿X,Y方向的标准差。如果我们只指定了</a:t>
            </a:r>
            <a:r>
              <a:rPr lang="en-US" sz="2000" noProof="1"/>
              <a:t>X</a:t>
            </a:r>
            <a:r>
              <a:rPr sz="2000" noProof="1"/>
              <a:t>方向的标准差，</a:t>
            </a:r>
            <a:r>
              <a:rPr lang="en-US" sz="2000" noProof="1"/>
              <a:t>Y</a:t>
            </a:r>
            <a:r>
              <a:rPr sz="2000" noProof="1"/>
              <a:t>方向也会取相同值，如果两个标准差都是0.那么函数会根据核函数的大小自己计算，高斯滤波可以有效的从图像中去除高斯噪音。</a:t>
            </a:r>
          </a:p>
          <a:p>
            <a:pPr marL="0" indent="0">
              <a:buFont typeface="Wingdings" panose="05000000000000000000" pitchFamily="2" charset="2"/>
              <a:buNone/>
              <a:defRPr/>
            </a:pPr>
            <a:endParaRPr sz="2000" noProof="1"/>
          </a:p>
          <a:p>
            <a:pPr>
              <a:defRPr/>
            </a:pPr>
            <a:r>
              <a:rPr sz="1700" noProof="1">
                <a:solidFill>
                  <a:srgbClr val="0070C0"/>
                </a:solidFill>
                <a:latin typeface="微软雅黑" panose="020B0503020204020204" charset="-122"/>
                <a:ea typeface="微软雅黑" panose="020B0503020204020204" charset="-122"/>
              </a:rPr>
              <a:t>cv2.GaussianBlur(src, ksize, sigmaX[, dst[, sigmaY[, borderType]]]) → dst</a:t>
            </a:r>
          </a:p>
          <a:p>
            <a:pPr marL="742950" lvl="1" indent="-285750">
              <a:buClr>
                <a:srgbClr val="CC9900"/>
              </a:buClr>
              <a:buFont typeface="Wingdings" panose="05000000000000000000" charset="0"/>
              <a:buChar char=""/>
              <a:defRPr/>
            </a:pPr>
            <a:r>
              <a:rPr sz="1800" noProof="1">
                <a:latin typeface="+mn-ea"/>
              </a:rPr>
              <a:t>sigmaX:x方向的标准方差。可设置为0让系统自动计算。</a:t>
            </a:r>
          </a:p>
          <a:p>
            <a:pPr marL="742950" lvl="1" indent="-285750">
              <a:buClr>
                <a:srgbClr val="CC9900"/>
              </a:buClr>
              <a:buFont typeface="Wingdings" panose="05000000000000000000" charset="0"/>
              <a:buChar char=""/>
              <a:defRPr/>
            </a:pPr>
            <a:r>
              <a:rPr sz="1800" noProof="1">
                <a:latin typeface="+mn-ea"/>
              </a:rPr>
              <a:t>sigmaY:y方向的标准方差。可设置为0让系统自动计算。</a:t>
            </a:r>
          </a:p>
        </p:txBody>
      </p:sp>
      <p:sp>
        <p:nvSpPr>
          <p:cNvPr id="57347" name="标题 2"/>
          <p:cNvSpPr>
            <a:spLocks noGrp="1" noChangeArrowheads="1"/>
          </p:cNvSpPr>
          <p:nvPr>
            <p:ph type="title"/>
          </p:nvPr>
        </p:nvSpPr>
        <p:spPr/>
        <p:txBody>
          <a:bodyPr/>
          <a:lstStyle/>
          <a:p>
            <a:r>
              <a:rPr lang="en-US" altLang="zh-CN" sz="3600">
                <a:sym typeface="宋体" panose="02010600030101010101" pitchFamily="2" charset="-122"/>
              </a:rPr>
              <a:t>Python-</a:t>
            </a:r>
            <a:r>
              <a:rPr lang="en-US" altLang="zh-CN" sz="3600"/>
              <a:t>OpenCV</a:t>
            </a:r>
            <a:r>
              <a:rPr lang="zh-CN" altLang="en-US" sz="3600"/>
              <a:t>图像处理</a:t>
            </a:r>
            <a:r>
              <a:rPr lang="en-US" altLang="zh-CN" sz="3600"/>
              <a:t>: </a:t>
            </a:r>
            <a:r>
              <a:rPr lang="zh-CN" altLang="en-US" sz="3600"/>
              <a:t>高斯模糊</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a:defRPr/>
            </a:pPr>
            <a:r>
              <a:rPr sz="2000" noProof="1"/>
              <a:t>OpenCV2函数 medianBlur 执行中值滤波操作,中值滤波模板就是用卷积框中像素的中值代替中心值，达到去噪声的目的。这个模板一般用于去除椒盐噪声。前面的滤波器都是用计算得到的一个新值来取代中心像素的值，而中值滤波是用中心像素周围（也可以使他本身）的值来取代他，卷积核的大小也是个奇数。</a:t>
            </a:r>
          </a:p>
          <a:p>
            <a:pPr marL="0" indent="0">
              <a:buFont typeface="Wingdings" panose="05000000000000000000" pitchFamily="2" charset="2"/>
              <a:buNone/>
              <a:defRPr/>
            </a:pPr>
            <a:endParaRPr sz="2000" noProof="1"/>
          </a:p>
          <a:p>
            <a:pPr>
              <a:defRPr/>
            </a:pPr>
            <a:r>
              <a:rPr sz="2000" noProof="1">
                <a:solidFill>
                  <a:srgbClr val="0070C0"/>
                </a:solidFill>
              </a:rPr>
              <a:t>cv2.medianBlur(src, ksize[, dst]) → dst</a:t>
            </a:r>
          </a:p>
          <a:p>
            <a:pPr lvl="1" indent="-325755">
              <a:buClr>
                <a:srgbClr val="CC9900"/>
              </a:buClr>
              <a:buFont typeface="Wingdings" panose="05000000000000000000" charset="0"/>
              <a:buChar char=""/>
              <a:defRPr/>
            </a:pPr>
            <a:r>
              <a:rPr lang="en-US" sz="1800" noProof="1"/>
              <a:t>src</a:t>
            </a:r>
            <a:r>
              <a:rPr lang="zh-CN" altLang="en-US" sz="1800" noProof="1"/>
              <a:t>：</a:t>
            </a:r>
            <a:r>
              <a:rPr sz="1800" noProof="1"/>
              <a:t>输入1，3或4通道图像; 当ksize为3或5时，图像深度应该是CV_8U，CV_16U或CV_32F，对于较大的光圈大小，它只能是CV_8U。</a:t>
            </a:r>
          </a:p>
          <a:p>
            <a:pPr lvl="1" indent="-325755">
              <a:buClr>
                <a:srgbClr val="CC9900"/>
              </a:buClr>
              <a:buFont typeface="Wingdings" panose="05000000000000000000" charset="0"/>
              <a:buChar char=""/>
              <a:defRPr/>
            </a:pPr>
            <a:r>
              <a:rPr sz="1800" noProof="1"/>
              <a:t>dst </a:t>
            </a:r>
            <a:r>
              <a:rPr lang="zh-CN" sz="1800" noProof="1"/>
              <a:t>：</a:t>
            </a:r>
            <a:r>
              <a:rPr sz="1800" noProof="1"/>
              <a:t>与src具有相同大小和类型的目标数组。</a:t>
            </a:r>
          </a:p>
          <a:p>
            <a:pPr lvl="1" indent="-325755">
              <a:buClr>
                <a:srgbClr val="CC9900"/>
              </a:buClr>
              <a:buFont typeface="Wingdings" panose="05000000000000000000" charset="0"/>
              <a:buChar char=""/>
              <a:defRPr/>
            </a:pPr>
            <a:r>
              <a:rPr sz="1800" noProof="1"/>
              <a:t>ksize</a:t>
            </a:r>
            <a:r>
              <a:rPr lang="zh-CN" sz="1800" noProof="1"/>
              <a:t>：</a:t>
            </a:r>
            <a:r>
              <a:rPr sz="1800" noProof="1"/>
              <a:t> </a:t>
            </a:r>
            <a:r>
              <a:rPr lang="zh-CN" sz="1800" noProof="1"/>
              <a:t>卷积核大小</a:t>
            </a:r>
            <a:r>
              <a:rPr sz="1800" noProof="1"/>
              <a:t>; 它必须是奇数</a:t>
            </a:r>
            <a:r>
              <a:rPr lang="zh-CN" sz="1800" noProof="1"/>
              <a:t>且</a:t>
            </a:r>
            <a:r>
              <a:rPr sz="1800" noProof="1"/>
              <a:t>大于1，例如：3,5,7 ...</a:t>
            </a:r>
          </a:p>
        </p:txBody>
      </p:sp>
      <p:sp>
        <p:nvSpPr>
          <p:cNvPr id="58371" name="标题 2"/>
          <p:cNvSpPr>
            <a:spLocks noGrp="1" noChangeArrowheads="1"/>
          </p:cNvSpPr>
          <p:nvPr>
            <p:ph type="title"/>
          </p:nvPr>
        </p:nvSpPr>
        <p:spPr/>
        <p:txBody>
          <a:bodyPr/>
          <a:lstStyle/>
          <a:p>
            <a:r>
              <a:rPr lang="en-US" altLang="zh-CN" sz="3600">
                <a:sym typeface="宋体" panose="02010600030101010101" pitchFamily="2" charset="-122"/>
              </a:rPr>
              <a:t>Python-</a:t>
            </a:r>
            <a:r>
              <a:rPr lang="en-US" altLang="zh-CN" sz="3600"/>
              <a:t>OpenCV</a:t>
            </a:r>
            <a:r>
              <a:rPr lang="zh-CN" altLang="en-US" sz="3600"/>
              <a:t>图像处理</a:t>
            </a:r>
            <a:r>
              <a:rPr lang="en-US" altLang="zh-CN" sz="3600"/>
              <a:t>: </a:t>
            </a:r>
            <a:r>
              <a:rPr lang="zh-CN" altLang="en-US" sz="3600"/>
              <a:t>中值滤波</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a:defRPr/>
            </a:pPr>
            <a:r>
              <a:rPr sz="2000" noProof="1"/>
              <a:t>图像中的边缘区域，像素值会发生“跳跃”，对这些像素求导，在其一阶导数在边缘位置为极值，这就是Sobel算子使用的原理——极值处就是边缘。</a:t>
            </a:r>
            <a:r>
              <a:rPr lang="zh-CN" sz="2000" noProof="1"/>
              <a:t>如下图：</a:t>
            </a:r>
          </a:p>
          <a:p>
            <a:pPr>
              <a:defRPr/>
            </a:pPr>
            <a:endParaRPr lang="zh-CN" sz="2000" noProof="1"/>
          </a:p>
          <a:p>
            <a:pPr>
              <a:defRPr/>
            </a:pPr>
            <a:endParaRPr lang="zh-CN" sz="2000" noProof="1"/>
          </a:p>
          <a:p>
            <a:pPr>
              <a:defRPr/>
            </a:pPr>
            <a:endParaRPr lang="zh-CN" sz="2000" noProof="1"/>
          </a:p>
          <a:p>
            <a:pPr>
              <a:defRPr/>
            </a:pPr>
            <a:endParaRPr lang="zh-CN" sz="2000" noProof="1"/>
          </a:p>
          <a:p>
            <a:pPr>
              <a:defRPr/>
            </a:pPr>
            <a:r>
              <a:rPr lang="zh-CN" sz="2000" noProof="1"/>
              <a:t>如果对像素值求二阶导数，会发现边缘处的导数值为</a:t>
            </a:r>
            <a:r>
              <a:rPr lang="en-US" altLang="zh-CN" sz="2000" noProof="1"/>
              <a:t>0</a:t>
            </a:r>
            <a:r>
              <a:rPr lang="zh-CN" altLang="en-US" sz="2000" noProof="1"/>
              <a:t>。</a:t>
            </a:r>
          </a:p>
          <a:p>
            <a:pPr marL="0" indent="0">
              <a:buFont typeface="Wingdings" panose="05000000000000000000" pitchFamily="2" charset="2"/>
              <a:buNone/>
              <a:defRPr/>
            </a:pPr>
            <a:endParaRPr sz="2000" noProof="1"/>
          </a:p>
          <a:p>
            <a:pPr marL="0" indent="0">
              <a:buFont typeface="Wingdings" panose="05000000000000000000" pitchFamily="2" charset="2"/>
              <a:buNone/>
              <a:defRPr/>
            </a:pPr>
            <a:endParaRPr sz="1600" noProof="1"/>
          </a:p>
          <a:p>
            <a:pPr>
              <a:defRPr/>
            </a:pPr>
            <a:endParaRPr sz="1600" noProof="1"/>
          </a:p>
          <a:p>
            <a:pPr>
              <a:defRPr/>
            </a:pPr>
            <a:endParaRPr sz="1600" noProof="1"/>
          </a:p>
          <a:p>
            <a:pPr>
              <a:defRPr/>
            </a:pPr>
            <a:endParaRPr sz="1600" noProof="1"/>
          </a:p>
        </p:txBody>
      </p:sp>
      <p:sp>
        <p:nvSpPr>
          <p:cNvPr id="59395" name="标题 2"/>
          <p:cNvSpPr>
            <a:spLocks noGrp="1" noChangeArrowheads="1"/>
          </p:cNvSpPr>
          <p:nvPr>
            <p:ph type="title"/>
          </p:nvPr>
        </p:nvSpPr>
        <p:spPr/>
        <p:txBody>
          <a:bodyPr/>
          <a:lstStyle/>
          <a:p>
            <a:r>
              <a:rPr lang="en-US" altLang="zh-CN" sz="3300">
                <a:sym typeface="宋体" panose="02010600030101010101" pitchFamily="2" charset="-122"/>
              </a:rPr>
              <a:t>Python-</a:t>
            </a:r>
            <a:r>
              <a:rPr lang="en-US" altLang="zh-CN" sz="3300"/>
              <a:t>OpenCV</a:t>
            </a:r>
            <a:r>
              <a:rPr lang="zh-CN" altLang="en-US" sz="3300"/>
              <a:t>图像处理</a:t>
            </a:r>
            <a:r>
              <a:rPr lang="en-US" altLang="zh-CN" sz="3300"/>
              <a:t>: Laplace</a:t>
            </a:r>
            <a:r>
              <a:rPr lang="zh-CN" altLang="en-US" sz="3300"/>
              <a:t>算子</a:t>
            </a:r>
          </a:p>
        </p:txBody>
      </p:sp>
      <p:pic>
        <p:nvPicPr>
          <p:cNvPr id="5939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2241550"/>
            <a:ext cx="45847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438" y="4102100"/>
            <a:ext cx="29051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a:xfrm>
            <a:off x="457200" y="1125538"/>
            <a:ext cx="8229600" cy="4862512"/>
          </a:xfrm>
        </p:spPr>
        <p:txBody>
          <a:bodyPr/>
          <a:lstStyle/>
          <a:p>
            <a:pPr>
              <a:defRPr/>
            </a:pPr>
            <a:r>
              <a:rPr sz="2000" noProof="1"/>
              <a:t>Laplace函数实现的方法是先用Sobel 算子计算二阶</a:t>
            </a:r>
            <a:r>
              <a:rPr sz="2000" i="1" noProof="1">
                <a:latin typeface="Times New Roman" panose="02020603050405020304" pitchFamily="18" charset="0"/>
              </a:rPr>
              <a:t>x</a:t>
            </a:r>
            <a:r>
              <a:rPr sz="2000" noProof="1"/>
              <a:t>和</a:t>
            </a:r>
            <a:r>
              <a:rPr sz="2000" i="1" noProof="1">
                <a:latin typeface="Times New Roman" panose="02020603050405020304" pitchFamily="18" charset="0"/>
              </a:rPr>
              <a:t>y</a:t>
            </a:r>
            <a:r>
              <a:rPr sz="2000" noProof="1"/>
              <a:t>导数，再求和</a:t>
            </a:r>
          </a:p>
          <a:p>
            <a:pPr>
              <a:defRPr/>
            </a:pPr>
            <a:endParaRPr sz="2000" noProof="1"/>
          </a:p>
          <a:p>
            <a:pPr marL="0" indent="0">
              <a:buFont typeface="Wingdings" panose="05000000000000000000" pitchFamily="2" charset="2"/>
              <a:buNone/>
              <a:defRPr/>
            </a:pPr>
            <a:endParaRPr sz="2000" noProof="1"/>
          </a:p>
          <a:p>
            <a:pPr marL="0" indent="0">
              <a:buFont typeface="Wingdings" panose="05000000000000000000" pitchFamily="2" charset="2"/>
              <a:buNone/>
              <a:defRPr/>
            </a:pPr>
            <a:endParaRPr sz="2000" noProof="1"/>
          </a:p>
          <a:p>
            <a:pPr>
              <a:defRPr/>
            </a:pPr>
            <a:r>
              <a:rPr lang="zh-CN" sz="1800" noProof="1"/>
              <a:t>其核模板为：</a:t>
            </a:r>
          </a:p>
          <a:p>
            <a:pPr>
              <a:defRPr/>
            </a:pPr>
            <a:endParaRPr lang="zh-CN" sz="1800" noProof="1"/>
          </a:p>
          <a:p>
            <a:pPr>
              <a:defRPr/>
            </a:pPr>
            <a:r>
              <a:rPr sz="1800" noProof="1">
                <a:solidFill>
                  <a:srgbClr val="0070C0"/>
                </a:solidFill>
              </a:rPr>
              <a:t>cv2.Laplacian(src, ddepth[, dst[, ksize[, scale[, delta[, borderType]]]]])</a:t>
            </a:r>
          </a:p>
          <a:p>
            <a:pPr lvl="1" indent="-325755">
              <a:buClr>
                <a:srgbClr val="CC9900"/>
              </a:buClr>
              <a:buFont typeface="Wingdings" panose="05000000000000000000" charset="0"/>
              <a:buChar char=""/>
              <a:defRPr/>
            </a:pPr>
            <a:r>
              <a:rPr sz="1600" noProof="1"/>
              <a:t>第一个参数是需要处理的图像；</a:t>
            </a:r>
          </a:p>
          <a:p>
            <a:pPr lvl="1" indent="-325755">
              <a:buClr>
                <a:srgbClr val="CC9900"/>
              </a:buClr>
              <a:buFont typeface="Wingdings" panose="05000000000000000000" charset="0"/>
              <a:buChar char=""/>
              <a:defRPr/>
            </a:pPr>
            <a:r>
              <a:rPr sz="1600" noProof="1"/>
              <a:t>第二个参数是图像的深度，-1表示采用的是与原图像相同的深度。目标图像的深度必须大于等于原图像的深度；</a:t>
            </a:r>
          </a:p>
          <a:p>
            <a:pPr lvl="1" indent="-325755">
              <a:buClr>
                <a:srgbClr val="CC9900"/>
              </a:buClr>
              <a:buFont typeface="Wingdings" panose="05000000000000000000" charset="0"/>
              <a:buChar char=""/>
              <a:defRPr/>
            </a:pPr>
            <a:r>
              <a:rPr sz="1600" noProof="1"/>
              <a:t>其后是可选的参数：</a:t>
            </a:r>
          </a:p>
          <a:p>
            <a:pPr lvl="1" indent="-325755">
              <a:buClr>
                <a:srgbClr val="CC9900"/>
              </a:buClr>
              <a:buFont typeface="Wingdings" panose="05000000000000000000" charset="0"/>
              <a:buChar char=""/>
              <a:defRPr/>
            </a:pPr>
            <a:r>
              <a:rPr sz="1600" noProof="1"/>
              <a:t>ksize是算子的大小，必须为1、3、5、7。默认为1。</a:t>
            </a:r>
          </a:p>
          <a:p>
            <a:pPr lvl="1" indent="-325755">
              <a:buClr>
                <a:srgbClr val="CC9900"/>
              </a:buClr>
              <a:buFont typeface="Wingdings" panose="05000000000000000000" charset="0"/>
              <a:buChar char=""/>
              <a:defRPr/>
            </a:pPr>
            <a:r>
              <a:rPr sz="1600" noProof="1"/>
              <a:t>scale是缩放导数的比例常数，默认情况下没有伸缩系数；</a:t>
            </a:r>
          </a:p>
          <a:p>
            <a:pPr lvl="1" indent="-325755">
              <a:buClr>
                <a:srgbClr val="CC9900"/>
              </a:buClr>
              <a:buFont typeface="Wingdings" panose="05000000000000000000" charset="0"/>
              <a:buChar char=""/>
              <a:defRPr/>
            </a:pPr>
            <a:r>
              <a:rPr sz="1600" noProof="1"/>
              <a:t>delta是一个可选的增量，将会加到最终的dst中，同样，默认情况下没有额外的值加到dst中；</a:t>
            </a:r>
          </a:p>
          <a:p>
            <a:pPr lvl="1" indent="-325755">
              <a:buClr>
                <a:srgbClr val="CC9900"/>
              </a:buClr>
              <a:buFont typeface="Wingdings" panose="05000000000000000000" charset="0"/>
              <a:buChar char=""/>
              <a:defRPr/>
            </a:pPr>
            <a:r>
              <a:rPr sz="1600" noProof="1"/>
              <a:t>borderType是判断图像边界的模式。这个参数默认值为cv2.BORDER_DEFAULT</a:t>
            </a:r>
          </a:p>
        </p:txBody>
      </p:sp>
      <p:sp>
        <p:nvSpPr>
          <p:cNvPr id="60419" name="标题 2"/>
          <p:cNvSpPr>
            <a:spLocks noGrp="1" noChangeArrowheads="1"/>
          </p:cNvSpPr>
          <p:nvPr>
            <p:ph type="title"/>
          </p:nvPr>
        </p:nvSpPr>
        <p:spPr/>
        <p:txBody>
          <a:bodyPr/>
          <a:lstStyle/>
          <a:p>
            <a:r>
              <a:rPr lang="en-US" altLang="zh-CN" sz="3300">
                <a:sym typeface="宋体" panose="02010600030101010101" pitchFamily="2" charset="-122"/>
              </a:rPr>
              <a:t>Python-</a:t>
            </a:r>
            <a:r>
              <a:rPr lang="en-US" altLang="zh-CN" sz="3300"/>
              <a:t>OpenCV</a:t>
            </a:r>
            <a:r>
              <a:rPr lang="zh-CN" altLang="en-US" sz="3300"/>
              <a:t>图像处理</a:t>
            </a:r>
            <a:r>
              <a:rPr lang="en-US" altLang="zh-CN" sz="3300"/>
              <a:t>: Laplace</a:t>
            </a:r>
            <a:r>
              <a:rPr lang="zh-CN" altLang="en-US" sz="3300"/>
              <a:t>算子</a:t>
            </a:r>
          </a:p>
        </p:txBody>
      </p:sp>
      <p:pic>
        <p:nvPicPr>
          <p:cNvPr id="60420"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325" y="1793875"/>
            <a:ext cx="2419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2470150"/>
            <a:ext cx="2185988"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422" name="对象 4">
            <a:hlinkClick r:id="" action="ppaction://ole?verb=1"/>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60496" r:id="rId6" imgW="914400" imgH="215900" progId="Equation.KSEE3">
                  <p:embed/>
                </p:oleObj>
              </mc:Choice>
              <mc:Fallback>
                <p:oleObj r:id="rId6" imgW="914400" imgH="215900" progId="Equation.KSEE3">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p:cNvSpPr>
            <a:spLocks noGrp="1" noChangeArrowheads="1"/>
          </p:cNvSpPr>
          <p:nvPr>
            <p:ph type="title"/>
          </p:nvPr>
        </p:nvSpPr>
        <p:spPr/>
        <p:txBody>
          <a:bodyPr/>
          <a:lstStyle/>
          <a:p>
            <a:r>
              <a:rPr lang="en-US" altLang="zh-CN" sz="3600">
                <a:sym typeface="宋体" panose="02010600030101010101" pitchFamily="2" charset="-122"/>
              </a:rPr>
              <a:t>Python-</a:t>
            </a:r>
            <a:r>
              <a:rPr lang="en-US" altLang="zh-CN" sz="3600"/>
              <a:t>OpenCV</a:t>
            </a:r>
            <a:r>
              <a:rPr lang="zh-CN" altLang="en-US" sz="3600"/>
              <a:t>图像处理</a:t>
            </a:r>
            <a:r>
              <a:rPr lang="en-US" altLang="zh-CN" sz="3600"/>
              <a:t>: </a:t>
            </a:r>
            <a:r>
              <a:rPr lang="zh-CN" altLang="en-US" sz="3600"/>
              <a:t>结果对比</a:t>
            </a:r>
          </a:p>
        </p:txBody>
      </p:sp>
      <p:pic>
        <p:nvPicPr>
          <p:cNvPr id="62467" name="内容占位符 3" descr="pic_smoo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39838" y="1001713"/>
            <a:ext cx="6664325" cy="4999037"/>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应用：磨皮美颜</a:t>
            </a:r>
          </a:p>
        </p:txBody>
      </p:sp>
      <p:sp>
        <p:nvSpPr>
          <p:cNvPr id="3" name="内容占位符 2"/>
          <p:cNvSpPr>
            <a:spLocks noGrp="1"/>
          </p:cNvSpPr>
          <p:nvPr>
            <p:ph idx="1"/>
          </p:nvPr>
        </p:nvSpPr>
        <p:spPr/>
        <p:txBody>
          <a:bodyPr/>
          <a:lstStyle/>
          <a:p>
            <a:r>
              <a:rPr lang="zh-CN" altLang="en-US" dirty="0"/>
              <a:t>低通滤波：去除高频噪点</a:t>
            </a:r>
          </a:p>
        </p:txBody>
      </p:sp>
      <p:pic>
        <p:nvPicPr>
          <p:cNvPr id="98306" name="Picture 2" descr="http://img.mp.itc.cn/upload/20160715/0aafc2ce89414acc8343b2e4b865a04d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68549"/>
            <a:ext cx="3769770" cy="4021089"/>
          </a:xfrm>
          <a:prstGeom prst="rect">
            <a:avLst/>
          </a:prstGeom>
          <a:noFill/>
          <a:extLst>
            <a:ext uri="{909E8E84-426E-40DD-AFC4-6F175D3DCCD1}">
              <a14:hiddenFill xmlns:a14="http://schemas.microsoft.com/office/drawing/2010/main">
                <a:solidFill>
                  <a:srgbClr val="FFFFFF"/>
                </a:solidFill>
              </a14:hiddenFill>
            </a:ext>
          </a:extLst>
        </p:spPr>
      </p:pic>
      <p:pic>
        <p:nvPicPr>
          <p:cNvPr id="98308" name="Picture 4" descr="http://img.mp.itc.cn/upload/20160715/4823b47a6c8647cb883f5b6cd829ef72_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126" y="1948063"/>
            <a:ext cx="3603333" cy="404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49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a:defRPr/>
            </a:pPr>
            <a:r>
              <a:rPr lang="zh-CN" altLang="en-US" sz="2400" noProof="1"/>
              <a:t>camera_picture</a:t>
            </a:r>
            <a:r>
              <a:rPr lang="en-US" altLang="zh-CN" sz="2400" noProof="1"/>
              <a:t>.py——</a:t>
            </a:r>
            <a:r>
              <a:rPr lang="zh-CN" altLang="en-US" sz="2400" noProof="1"/>
              <a:t>拍照、显示、保存图片</a:t>
            </a:r>
          </a:p>
          <a:p>
            <a:pPr>
              <a:defRPr/>
            </a:pPr>
            <a:r>
              <a:rPr lang="zh-CN" altLang="en-US" sz="2400" noProof="1"/>
              <a:t>camera_movie</a:t>
            </a:r>
            <a:r>
              <a:rPr lang="en-US" altLang="zh-CN" sz="2400" noProof="1"/>
              <a:t>.py——</a:t>
            </a:r>
            <a:r>
              <a:rPr lang="zh-CN" altLang="en-US" sz="2400" noProof="1"/>
              <a:t>摄像、显示、保存视频</a:t>
            </a:r>
          </a:p>
          <a:p>
            <a:pPr>
              <a:defRPr/>
            </a:pPr>
            <a:r>
              <a:rPr lang="en-US" altLang="zh-CN" sz="2400" noProof="1">
                <a:sym typeface="+mn-ea"/>
              </a:rPr>
              <a:t>hist_just——</a:t>
            </a:r>
            <a:r>
              <a:rPr lang="zh-CN" altLang="en-US" sz="2400" noProof="1">
                <a:sym typeface="+mn-ea"/>
              </a:rPr>
              <a:t>直方图均衡化</a:t>
            </a:r>
            <a:endParaRPr lang="en-US" altLang="zh-CN" sz="2400" noProof="1">
              <a:sym typeface="+mn-ea"/>
            </a:endParaRPr>
          </a:p>
          <a:p>
            <a:pPr>
              <a:defRPr/>
            </a:pPr>
            <a:r>
              <a:rPr lang="en-US" altLang="zh-CN" sz="2400" noProof="1">
                <a:sym typeface="+mn-ea"/>
              </a:rPr>
              <a:t>HoughLine.py——</a:t>
            </a:r>
            <a:r>
              <a:rPr lang="zh-CN" altLang="en-US" sz="2400" noProof="1">
                <a:sym typeface="+mn-ea"/>
              </a:rPr>
              <a:t>二值化及直线检测</a:t>
            </a:r>
            <a:endParaRPr lang="en-US" altLang="zh-CN" sz="2400" noProof="1">
              <a:sym typeface="+mn-ea"/>
            </a:endParaRPr>
          </a:p>
          <a:p>
            <a:pPr>
              <a:defRPr/>
            </a:pPr>
            <a:r>
              <a:rPr lang="zh-CN" altLang="en-US" sz="2400" noProof="1">
                <a:sym typeface="+mn-ea"/>
              </a:rPr>
              <a:t>FFT+iFFT_Numpy+OpenCV</a:t>
            </a:r>
            <a:r>
              <a:rPr lang="en-US" altLang="zh-CN" sz="2400" noProof="1">
                <a:sym typeface="+mn-ea"/>
              </a:rPr>
              <a:t>.py——</a:t>
            </a:r>
            <a:r>
              <a:rPr lang="zh-CN" altLang="en-US" sz="2400" noProof="1">
                <a:sym typeface="+mn-ea"/>
              </a:rPr>
              <a:t>离散傅里叶变换</a:t>
            </a:r>
          </a:p>
          <a:p>
            <a:pPr>
              <a:defRPr/>
            </a:pPr>
            <a:r>
              <a:rPr lang="zh-CN" altLang="en-US" sz="2400" noProof="1"/>
              <a:t>pic_smoothing</a:t>
            </a:r>
            <a:r>
              <a:rPr lang="en-US" altLang="zh-CN" sz="2400" noProof="1"/>
              <a:t>.py——</a:t>
            </a:r>
            <a:r>
              <a:rPr lang="zh-CN" altLang="en-US" sz="2400" noProof="1"/>
              <a:t>图像平滑滤波</a:t>
            </a:r>
            <a:endParaRPr lang="en-US" altLang="zh-CN" sz="2400" noProof="1"/>
          </a:p>
          <a:p>
            <a:pPr>
              <a:defRPr/>
            </a:pPr>
            <a:r>
              <a:rPr lang="en-US" altLang="zh-CN" sz="2400" noProof="1"/>
              <a:t>ColorSpaces.zip —— </a:t>
            </a:r>
            <a:r>
              <a:rPr lang="zh-CN" altLang="en-US" sz="2400" noProof="1"/>
              <a:t>各种色彩空间变换代码示例</a:t>
            </a:r>
          </a:p>
        </p:txBody>
      </p:sp>
      <p:sp>
        <p:nvSpPr>
          <p:cNvPr id="63491" name="标题 2"/>
          <p:cNvSpPr>
            <a:spLocks noGrp="1" noChangeArrowheads="1"/>
          </p:cNvSpPr>
          <p:nvPr>
            <p:ph type="title"/>
          </p:nvPr>
        </p:nvSpPr>
        <p:spPr/>
        <p:txBody>
          <a:bodyPr/>
          <a:lstStyle/>
          <a:p>
            <a:r>
              <a:rPr lang="zh-CN" altLang="en-US"/>
              <a:t>参考代码列表</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Python </a:t>
            </a:r>
            <a:r>
              <a:rPr lang="en-US" altLang="zh-CN" dirty="0" err="1"/>
              <a:t>OpenCV</a:t>
            </a:r>
            <a:r>
              <a:rPr lang="zh-CN" altLang="en-US" dirty="0"/>
              <a:t>官方教程 </a:t>
            </a:r>
            <a:endParaRPr lang="en-US" altLang="zh-CN" dirty="0"/>
          </a:p>
          <a:p>
            <a:pPr marL="0" indent="0">
              <a:buNone/>
            </a:pPr>
            <a:r>
              <a:rPr lang="en-US" altLang="zh-CN" dirty="0">
                <a:hlinkClick r:id="rId2"/>
              </a:rPr>
              <a:t>https://opencv-python-tutroals.readthedocs.io/en/latest/py_tutorials/py_tutorials.html</a:t>
            </a:r>
            <a:endParaRPr lang="en-US" altLang="zh-CN" dirty="0"/>
          </a:p>
          <a:p>
            <a:endParaRPr lang="en-US" altLang="zh-CN" dirty="0"/>
          </a:p>
          <a:p>
            <a:r>
              <a:rPr lang="en-US" altLang="zh-CN" dirty="0"/>
              <a:t>Learn </a:t>
            </a:r>
            <a:r>
              <a:rPr lang="en-US" altLang="zh-CN" dirty="0" err="1"/>
              <a:t>OpenCV</a:t>
            </a:r>
            <a:r>
              <a:rPr lang="en-US" altLang="zh-CN" dirty="0"/>
              <a:t> ( C++ / Python ) </a:t>
            </a:r>
            <a:r>
              <a:rPr lang="zh-CN" altLang="en-US" dirty="0"/>
              <a:t>网站 </a:t>
            </a:r>
            <a:endParaRPr lang="en-US" altLang="zh-CN" dirty="0"/>
          </a:p>
          <a:p>
            <a:pPr marL="0" indent="0">
              <a:buNone/>
            </a:pPr>
            <a:r>
              <a:rPr lang="en-US" altLang="zh-CN" dirty="0">
                <a:hlinkClick r:id="rId3"/>
              </a:rPr>
              <a:t>https://www.learnopencv.com/</a:t>
            </a:r>
            <a:endParaRPr lang="en-US" altLang="zh-CN" dirty="0"/>
          </a:p>
          <a:p>
            <a:pPr marL="0" indent="0">
              <a:buNone/>
            </a:pPr>
            <a:endParaRPr lang="en-US" altLang="zh-CN" dirty="0"/>
          </a:p>
          <a:p>
            <a:pPr lvl="0">
              <a:buClr>
                <a:srgbClr val="CC9900"/>
              </a:buClr>
            </a:pPr>
            <a:r>
              <a:rPr lang="en-US" altLang="zh-CN" dirty="0">
                <a:solidFill>
                  <a:srgbClr val="000000"/>
                </a:solidFill>
              </a:rPr>
              <a:t>CSDN</a:t>
            </a:r>
            <a:r>
              <a:rPr lang="zh-CN" altLang="en-US">
                <a:solidFill>
                  <a:srgbClr val="000000"/>
                </a:solidFill>
              </a:rPr>
              <a:t>上各种技术博客</a:t>
            </a:r>
            <a:endParaRPr lang="en-US" altLang="zh-CN" dirty="0">
              <a:solidFill>
                <a:srgbClr val="000000"/>
              </a:solidFill>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参考资源</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r>
              <a:rPr lang="zh-CN" altLang="en-US" sz="2800" dirty="0"/>
              <a:t>在树莓派上实现从摄像头获取并保存图片。</a:t>
            </a:r>
            <a:endParaRPr lang="en-US" altLang="zh-CN" sz="2800" dirty="0"/>
          </a:p>
          <a:p>
            <a:endParaRPr lang="en-US" altLang="zh-CN" sz="2800" dirty="0"/>
          </a:p>
          <a:p>
            <a:r>
              <a:rPr lang="zh-CN" altLang="en-US" sz="2800" dirty="0"/>
              <a:t>实现从摄像头获取并录视频。</a:t>
            </a:r>
            <a:endParaRPr lang="en-US" altLang="zh-CN" sz="2800" dirty="0"/>
          </a:p>
          <a:p>
            <a:endParaRPr lang="en-US" altLang="zh-CN" sz="2800" dirty="0"/>
          </a:p>
          <a:p>
            <a:r>
              <a:rPr lang="zh-CN" altLang="en-US" sz="2800" dirty="0"/>
              <a:t>观察图片的频域系数。</a:t>
            </a:r>
            <a:endParaRPr lang="en-US" altLang="zh-CN" sz="2800" dirty="0"/>
          </a:p>
          <a:p>
            <a:endParaRPr lang="en-US" altLang="zh-CN" sz="2800" dirty="0"/>
          </a:p>
          <a:p>
            <a:r>
              <a:rPr lang="zh-CN" altLang="en-US" sz="2800" dirty="0"/>
              <a:t>对图片进行直方图均衡和平滑滤波。</a:t>
            </a:r>
          </a:p>
        </p:txBody>
      </p:sp>
      <p:sp>
        <p:nvSpPr>
          <p:cNvPr id="64515" name="标题 2"/>
          <p:cNvSpPr>
            <a:spLocks noGrp="1"/>
          </p:cNvSpPr>
          <p:nvPr>
            <p:ph type="title"/>
          </p:nvPr>
        </p:nvSpPr>
        <p:spPr/>
        <p:txBody>
          <a:bodyPr/>
          <a:lstStyle/>
          <a:p>
            <a:r>
              <a:rPr lang="zh-CN" altLang="en-US"/>
              <a:t>实验内容</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4F8CFD-0535-4F41-A460-DA8A7796AF32}"/>
              </a:ext>
            </a:extLst>
          </p:cNvPr>
          <p:cNvSpPr>
            <a:spLocks noGrp="1"/>
          </p:cNvSpPr>
          <p:nvPr>
            <p:ph idx="1"/>
          </p:nvPr>
        </p:nvSpPr>
        <p:spPr/>
        <p:txBody>
          <a:bodyPr/>
          <a:lstStyle/>
          <a:p>
            <a:pPr marL="514350" indent="-514350">
              <a:buFont typeface="+mj-lt"/>
              <a:buAutoNum type="arabicPeriod"/>
            </a:pPr>
            <a:r>
              <a:rPr lang="zh-CN" altLang="en-US" dirty="0"/>
              <a:t>为什么大部分自然图像低频成分比高频成分多？</a:t>
            </a:r>
            <a:endParaRPr lang="en-US" altLang="zh-CN" dirty="0"/>
          </a:p>
          <a:p>
            <a:pPr marL="514350" indent="-514350">
              <a:buFont typeface="+mj-lt"/>
              <a:buAutoNum type="arabicPeriod"/>
            </a:pPr>
            <a:r>
              <a:rPr lang="en-US" altLang="zh-CN" dirty="0" err="1"/>
              <a:t>YCrCb</a:t>
            </a:r>
            <a:r>
              <a:rPr lang="zh-CN" altLang="en-US" dirty="0"/>
              <a:t>颜色空间相比</a:t>
            </a:r>
            <a:r>
              <a:rPr lang="en-US" altLang="zh-CN" dirty="0"/>
              <a:t>RGB</a:t>
            </a:r>
            <a:r>
              <a:rPr lang="zh-CN" altLang="en-US"/>
              <a:t>有什么好处？</a:t>
            </a:r>
            <a:endParaRPr lang="en-US" altLang="zh-CN" dirty="0"/>
          </a:p>
          <a:p>
            <a:pPr marL="514350" indent="-514350">
              <a:buFont typeface="+mj-lt"/>
              <a:buAutoNum type="arabicPeriod"/>
            </a:pPr>
            <a:r>
              <a:rPr lang="zh-CN" altLang="en-US" dirty="0"/>
              <a:t>如果霍夫变换检测出同一位置的多条直线，如何处理？</a:t>
            </a:r>
            <a:endParaRPr lang="en-US" altLang="zh-CN" dirty="0"/>
          </a:p>
          <a:p>
            <a:pPr marL="514350" indent="-514350">
              <a:buFont typeface="+mj-lt"/>
              <a:buAutoNum type="arabicPeriod"/>
            </a:pPr>
            <a:endParaRPr lang="zh-CN" altLang="en-US" dirty="0"/>
          </a:p>
        </p:txBody>
      </p:sp>
      <p:sp>
        <p:nvSpPr>
          <p:cNvPr id="3" name="标题 2">
            <a:extLst>
              <a:ext uri="{FF2B5EF4-FFF2-40B4-BE49-F238E27FC236}">
                <a16:creationId xmlns:a16="http://schemas.microsoft.com/office/drawing/2014/main" id="{3BC2DD1E-E02E-4B27-8DBA-8D0744347093}"/>
              </a:ext>
            </a:extLst>
          </p:cNvPr>
          <p:cNvSpPr>
            <a:spLocks noGrp="1"/>
          </p:cNvSpPr>
          <p:nvPr>
            <p:ph type="title"/>
          </p:nvPr>
        </p:nvSpPr>
        <p:spPr/>
        <p:txBody>
          <a:bodyPr/>
          <a:lstStyle/>
          <a:p>
            <a:r>
              <a:rPr lang="zh-CN" altLang="en-US" dirty="0"/>
              <a:t>实验报告中需要回答的问题</a:t>
            </a:r>
          </a:p>
        </p:txBody>
      </p:sp>
    </p:spTree>
    <p:extLst>
      <p:ext uri="{BB962C8B-B14F-4D97-AF65-F5344CB8AC3E}">
        <p14:creationId xmlns:p14="http://schemas.microsoft.com/office/powerpoint/2010/main" val="420346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noChangeArrowheads="1"/>
          </p:cNvSpPr>
          <p:nvPr>
            <p:ph idx="1"/>
          </p:nvPr>
        </p:nvSpPr>
        <p:spPr/>
        <p:txBody>
          <a:bodyPr/>
          <a:lstStyle/>
          <a:p>
            <a:pPr algn="just"/>
            <a:r>
              <a:rPr lang="zh-CN" altLang="en-US" sz="2000"/>
              <a:t>全称：</a:t>
            </a:r>
            <a:r>
              <a:rPr lang="en-US" altLang="zh-CN" sz="2000"/>
              <a:t>Video4Linux</a:t>
            </a:r>
            <a:r>
              <a:rPr lang="zh-CN" altLang="en-US" sz="2000"/>
              <a:t>（</a:t>
            </a:r>
            <a:r>
              <a:rPr lang="en-US" altLang="zh-CN" sz="2000"/>
              <a:t>Video for Linux</a:t>
            </a:r>
            <a:r>
              <a:rPr lang="zh-CN" altLang="en-US" sz="2000"/>
              <a:t>）</a:t>
            </a:r>
            <a:endParaRPr lang="en-US" altLang="zh-CN" sz="2000"/>
          </a:p>
          <a:p>
            <a:pPr algn="just"/>
            <a:endParaRPr lang="en-US" altLang="zh-CN" sz="1500"/>
          </a:p>
          <a:p>
            <a:pPr algn="just"/>
            <a:r>
              <a:rPr lang="zh-CN" altLang="en-US" sz="2000"/>
              <a:t>是</a:t>
            </a:r>
            <a:r>
              <a:rPr lang="en-US" altLang="zh-CN" sz="2000"/>
              <a:t>Linux</a:t>
            </a:r>
            <a:r>
              <a:rPr lang="zh-CN" altLang="en-US" sz="2000"/>
              <a:t>内核中关于视频设备的子系统，为</a:t>
            </a:r>
            <a:r>
              <a:rPr lang="en-US" altLang="zh-CN" sz="2000"/>
              <a:t>linux</a:t>
            </a:r>
            <a:r>
              <a:rPr lang="zh-CN" altLang="en-US" sz="2000"/>
              <a:t>下的视频驱动提供了统一的接口，使得应用程序可以使用统一的</a:t>
            </a:r>
            <a:r>
              <a:rPr lang="en-US" altLang="zh-CN" sz="2000"/>
              <a:t>API</a:t>
            </a:r>
            <a:r>
              <a:rPr lang="zh-CN" altLang="en-US" sz="2000"/>
              <a:t>操作不同的视频设备，极大地简化了视频系统的开发和维护。</a:t>
            </a:r>
            <a:endParaRPr lang="en-US" altLang="zh-CN" sz="2000"/>
          </a:p>
          <a:p>
            <a:pPr algn="just"/>
            <a:endParaRPr lang="en-US" altLang="zh-CN" sz="1500"/>
          </a:p>
          <a:p>
            <a:pPr algn="just"/>
            <a:r>
              <a:rPr lang="zh-CN" altLang="en-US" sz="2000"/>
              <a:t>早期</a:t>
            </a:r>
            <a:r>
              <a:rPr lang="en-US" altLang="zh-CN" sz="2000"/>
              <a:t>V4L</a:t>
            </a:r>
            <a:r>
              <a:rPr lang="zh-CN" altLang="en-US" sz="2000"/>
              <a:t>有许多缺陷，</a:t>
            </a:r>
            <a:r>
              <a:rPr lang="en-US" altLang="zh-CN" sz="2000"/>
              <a:t>Bill Dirks</a:t>
            </a:r>
            <a:r>
              <a:rPr lang="zh-CN" altLang="en-US" sz="2000"/>
              <a:t>等人对其进行重新设计，取名为</a:t>
            </a:r>
            <a:r>
              <a:rPr lang="en-US" altLang="zh-CN" sz="2000"/>
              <a:t>Video for Linux 2(V4L2)</a:t>
            </a:r>
            <a:r>
              <a:rPr lang="zh-CN" altLang="en-US" sz="2000"/>
              <a:t>，最早出现于</a:t>
            </a:r>
            <a:r>
              <a:rPr lang="en-US" altLang="zh-CN" sz="2000"/>
              <a:t>Linux2.5.x</a:t>
            </a:r>
            <a:r>
              <a:rPr lang="zh-CN" altLang="en-US" sz="2000"/>
              <a:t>。应用程序</a:t>
            </a:r>
            <a:r>
              <a:rPr lang="en-US" altLang="zh-CN" sz="2000"/>
              <a:t>V4L</a:t>
            </a:r>
            <a:r>
              <a:rPr lang="zh-CN" altLang="en-US" sz="2000"/>
              <a:t>编程实际多指</a:t>
            </a:r>
            <a:r>
              <a:rPr lang="en-US" altLang="zh-CN" sz="2000"/>
              <a:t>V4L2</a:t>
            </a:r>
            <a:r>
              <a:rPr lang="zh-CN" altLang="en-US" sz="2000"/>
              <a:t>。</a:t>
            </a:r>
          </a:p>
        </p:txBody>
      </p:sp>
      <p:sp>
        <p:nvSpPr>
          <p:cNvPr id="11267" name="标题 2"/>
          <p:cNvSpPr>
            <a:spLocks noGrp="1" noChangeArrowheads="1"/>
          </p:cNvSpPr>
          <p:nvPr>
            <p:ph type="title"/>
          </p:nvPr>
        </p:nvSpPr>
        <p:spPr/>
        <p:txBody>
          <a:bodyPr/>
          <a:lstStyle/>
          <a:p>
            <a:r>
              <a:rPr lang="en-US" altLang="zh-CN" sz="4000"/>
              <a:t>V4L</a:t>
            </a:r>
            <a:r>
              <a:rPr lang="zh-CN" altLang="en-US" sz="4000"/>
              <a:t>驱动</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8"/>
          <p:cNvSpPr>
            <a:spLocks noGrp="1" noChangeArrowheads="1"/>
          </p:cNvSpPr>
          <p:nvPr>
            <p:ph idx="1"/>
          </p:nvPr>
        </p:nvSpPr>
        <p:spPr/>
        <p:txBody>
          <a:bodyPr/>
          <a:lstStyle/>
          <a:p>
            <a:r>
              <a:rPr lang="zh-CN" altLang="en-US" dirty="0"/>
              <a:t>本课件由以下同学协助编写</a:t>
            </a:r>
            <a:endParaRPr lang="en-US" altLang="zh-CN" dirty="0"/>
          </a:p>
          <a:p>
            <a:pPr lvl="1"/>
            <a:r>
              <a:rPr lang="zh-CN" altLang="en-US" dirty="0"/>
              <a:t>覃枫凡 </a:t>
            </a:r>
            <a:r>
              <a:rPr lang="en-US" altLang="zh-CN" dirty="0"/>
              <a:t>(14307130387)</a:t>
            </a:r>
          </a:p>
          <a:p>
            <a:pPr lvl="1"/>
            <a:r>
              <a:rPr lang="zh-CN" altLang="en-US" dirty="0"/>
              <a:t>林思婕 </a:t>
            </a:r>
            <a:r>
              <a:rPr lang="en-US" altLang="zh-CN" dirty="0"/>
              <a:t>(14300680217)</a:t>
            </a:r>
          </a:p>
          <a:p>
            <a:pPr lvl="1"/>
            <a:r>
              <a:rPr lang="zh-CN" altLang="en-US" dirty="0"/>
              <a:t>肖戈川 </a:t>
            </a:r>
            <a:r>
              <a:rPr lang="en-US" altLang="zh-CN" dirty="0"/>
              <a:t>(15307130200)</a:t>
            </a:r>
            <a:endParaRPr lang="zh-CN" altLang="en-US" dirty="0"/>
          </a:p>
        </p:txBody>
      </p:sp>
      <p:sp>
        <p:nvSpPr>
          <p:cNvPr id="65539" name="标题 7"/>
          <p:cNvSpPr>
            <a:spLocks noGrp="1" noChangeArrowheads="1"/>
          </p:cNvSpPr>
          <p:nvPr>
            <p:ph type="title"/>
          </p:nvPr>
        </p:nvSpPr>
        <p:spPr/>
        <p:txBody>
          <a:bodyPr/>
          <a:lstStyle/>
          <a:p>
            <a:r>
              <a:rPr lang="zh-CN" altLang="en-US"/>
              <a:t>致谢</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defRPr/>
            </a:pPr>
            <a:r>
              <a:rPr lang="zh-CN" altLang="en-US" sz="2000" dirty="0"/>
              <a:t>安装：</a:t>
            </a:r>
            <a:r>
              <a:rPr lang="en-US" altLang="zh-CN" sz="2000" dirty="0">
                <a:solidFill>
                  <a:schemeClr val="bg1">
                    <a:lumMod val="50000"/>
                  </a:schemeClr>
                </a:solidFill>
              </a:rPr>
              <a:t>$</a:t>
            </a:r>
            <a:r>
              <a:rPr lang="en-US" altLang="zh-CN" sz="2000" dirty="0"/>
              <a:t> </a:t>
            </a:r>
            <a:r>
              <a:rPr lang="en-US" altLang="zh-CN" sz="2000" dirty="0" err="1"/>
              <a:t>sudo</a:t>
            </a:r>
            <a:r>
              <a:rPr lang="en-US" altLang="zh-CN" sz="2000" dirty="0"/>
              <a:t> apt-get install </a:t>
            </a:r>
            <a:r>
              <a:rPr lang="en-US" altLang="zh-CN" sz="2000" dirty="0" err="1"/>
              <a:t>fswebcam</a:t>
            </a:r>
            <a:endParaRPr lang="en-US" altLang="zh-CN" sz="2000" dirty="0"/>
          </a:p>
          <a:p>
            <a:pPr>
              <a:defRPr/>
            </a:pPr>
            <a:endParaRPr lang="en-US" altLang="zh-CN" sz="1500" dirty="0"/>
          </a:p>
          <a:p>
            <a:pPr>
              <a:defRPr/>
            </a:pPr>
            <a:r>
              <a:rPr lang="zh-CN" altLang="en-US" sz="2000" dirty="0"/>
              <a:t>拍摄一张照片：</a:t>
            </a:r>
            <a:endParaRPr lang="en-US" altLang="zh-CN" sz="2000" dirty="0"/>
          </a:p>
          <a:p>
            <a:pPr marL="0" indent="0">
              <a:buFont typeface="Wingdings" panose="05000000000000000000" pitchFamily="2" charset="2"/>
              <a:buNone/>
              <a:defRPr/>
            </a:pPr>
            <a:r>
              <a:rPr lang="en-US" altLang="zh-CN" sz="2000" dirty="0"/>
              <a:t>     </a:t>
            </a:r>
            <a:r>
              <a:rPr lang="en-US" altLang="zh-CN" sz="2000" dirty="0">
                <a:solidFill>
                  <a:schemeClr val="bg1">
                    <a:lumMod val="50000"/>
                  </a:schemeClr>
                </a:solidFill>
              </a:rPr>
              <a:t>$</a:t>
            </a:r>
            <a:r>
              <a:rPr lang="en-US" altLang="zh-CN" sz="2000" dirty="0"/>
              <a:t> </a:t>
            </a:r>
            <a:r>
              <a:rPr lang="en-US" altLang="zh-CN" sz="2000" dirty="0" err="1"/>
              <a:t>fswebcam</a:t>
            </a:r>
            <a:r>
              <a:rPr lang="en-US" altLang="zh-CN" sz="2000" dirty="0"/>
              <a:t> [&lt;options&gt;] &lt;filename&gt;</a:t>
            </a:r>
          </a:p>
          <a:p>
            <a:pPr marL="0" indent="0">
              <a:buFont typeface="Wingdings" panose="05000000000000000000" pitchFamily="2" charset="2"/>
              <a:buNone/>
              <a:defRPr/>
            </a:pPr>
            <a:r>
              <a:rPr lang="en-US" altLang="zh-CN" sz="2000" dirty="0"/>
              <a:t>     </a:t>
            </a:r>
            <a:r>
              <a:rPr lang="zh-CN" altLang="en-US" sz="2000" dirty="0"/>
              <a:t>例：</a:t>
            </a:r>
            <a:r>
              <a:rPr lang="en-US" altLang="zh-CN" sz="2000" dirty="0">
                <a:solidFill>
                  <a:schemeClr val="bg1">
                    <a:lumMod val="50000"/>
                  </a:schemeClr>
                </a:solidFill>
              </a:rPr>
              <a:t>$</a:t>
            </a:r>
            <a:r>
              <a:rPr lang="en-US" altLang="zh-CN" sz="2000" dirty="0"/>
              <a:t> </a:t>
            </a:r>
            <a:r>
              <a:rPr lang="en-US" altLang="zh-CN" sz="2000" dirty="0" err="1"/>
              <a:t>fswebcam</a:t>
            </a:r>
            <a:r>
              <a:rPr lang="en-US" altLang="zh-CN" sz="2000" dirty="0"/>
              <a:t> --no-banner -S 10 -r 640</a:t>
            </a:r>
            <a:r>
              <a:rPr lang="zh-CN" altLang="en-US" sz="2000" dirty="0"/>
              <a:t>*</a:t>
            </a:r>
            <a:r>
              <a:rPr lang="en-US" altLang="zh-CN" sz="2000" dirty="0"/>
              <a:t>480 image.jpg</a:t>
            </a:r>
          </a:p>
          <a:p>
            <a:pPr marL="0" indent="0">
              <a:buFont typeface="Wingdings" panose="05000000000000000000" pitchFamily="2" charset="2"/>
              <a:buNone/>
              <a:defRPr/>
            </a:pPr>
            <a:r>
              <a:rPr lang="en-US" altLang="zh-CN" sz="2000" dirty="0"/>
              <a:t>     --no-banner</a:t>
            </a:r>
            <a:r>
              <a:rPr lang="zh-CN" altLang="en-US" sz="2000" dirty="0"/>
              <a:t>：禁用图片下方信息横幅</a:t>
            </a:r>
            <a:endParaRPr lang="en-US" altLang="zh-CN" sz="2000" dirty="0"/>
          </a:p>
          <a:p>
            <a:pPr marL="0" indent="0">
              <a:buFont typeface="Wingdings" panose="05000000000000000000" pitchFamily="2" charset="2"/>
              <a:buNone/>
              <a:defRPr/>
            </a:pPr>
            <a:r>
              <a:rPr lang="en-US" altLang="zh-CN" sz="2000" dirty="0"/>
              <a:t>     -S</a:t>
            </a:r>
            <a:r>
              <a:rPr lang="zh-CN" altLang="en-US" sz="2000" dirty="0"/>
              <a:t>：</a:t>
            </a:r>
            <a:r>
              <a:rPr lang="en-US" altLang="zh-CN" sz="2000" dirty="0"/>
              <a:t>skip</a:t>
            </a:r>
            <a:r>
              <a:rPr lang="zh-CN" altLang="en-US" sz="2000" dirty="0"/>
              <a:t>，跳过的帧数（实测第一次调用</a:t>
            </a:r>
            <a:r>
              <a:rPr lang="en-US" altLang="zh-CN" sz="2000" dirty="0" err="1"/>
              <a:t>fswebcam</a:t>
            </a:r>
            <a:r>
              <a:rPr lang="zh-CN" altLang="en-US" sz="2000" dirty="0"/>
              <a:t>必须跳过一些帧才</a:t>
            </a:r>
            <a:endParaRPr lang="en-US" altLang="zh-CN" sz="2000" dirty="0"/>
          </a:p>
          <a:p>
            <a:pPr marL="0" indent="0">
              <a:buFont typeface="Wingdings" panose="05000000000000000000" pitchFamily="2" charset="2"/>
              <a:buNone/>
              <a:defRPr/>
            </a:pPr>
            <a:r>
              <a:rPr lang="en-US" altLang="zh-CN" sz="2000" noProof="1"/>
              <a:t>     </a:t>
            </a:r>
            <a:r>
              <a:rPr lang="zh-CN" altLang="en-US" sz="2000" dirty="0"/>
              <a:t>能得到有效图像）</a:t>
            </a:r>
            <a:endParaRPr lang="en-US" altLang="zh-CN" sz="2000" dirty="0"/>
          </a:p>
          <a:p>
            <a:pPr marL="0" indent="0">
              <a:buFont typeface="Wingdings" panose="05000000000000000000" pitchFamily="2" charset="2"/>
              <a:buNone/>
              <a:defRPr/>
            </a:pPr>
            <a:r>
              <a:rPr lang="en-US" altLang="zh-CN" sz="2000" dirty="0"/>
              <a:t>     -r</a:t>
            </a:r>
            <a:r>
              <a:rPr lang="zh-CN" altLang="en-US" sz="2000" dirty="0"/>
              <a:t>：</a:t>
            </a:r>
            <a:r>
              <a:rPr lang="en-US" altLang="zh-CN" sz="2000" dirty="0"/>
              <a:t>resolution</a:t>
            </a:r>
            <a:r>
              <a:rPr lang="zh-CN" altLang="en-US" sz="2000" dirty="0"/>
              <a:t>，分辨率</a:t>
            </a:r>
            <a:endParaRPr lang="en-US" altLang="zh-CN" sz="2000" dirty="0"/>
          </a:p>
          <a:p>
            <a:pPr marL="0" indent="0">
              <a:buFont typeface="Wingdings" panose="05000000000000000000" pitchFamily="2" charset="2"/>
              <a:buNone/>
              <a:defRPr/>
            </a:pPr>
            <a:r>
              <a:rPr lang="en-US" altLang="zh-CN" sz="2000" dirty="0"/>
              <a:t>     </a:t>
            </a:r>
            <a:r>
              <a:rPr lang="zh-CN" altLang="en-US" sz="2000" dirty="0"/>
              <a:t>更多可选参数通过 </a:t>
            </a:r>
            <a:r>
              <a:rPr lang="en-US" altLang="zh-CN" sz="2000" dirty="0">
                <a:solidFill>
                  <a:schemeClr val="bg1">
                    <a:lumMod val="50000"/>
                  </a:schemeClr>
                </a:solidFill>
              </a:rPr>
              <a:t>$</a:t>
            </a:r>
            <a:r>
              <a:rPr lang="en-US" altLang="zh-CN" sz="2000" dirty="0"/>
              <a:t> man </a:t>
            </a:r>
            <a:r>
              <a:rPr lang="en-US" altLang="zh-CN" sz="2000" dirty="0" err="1"/>
              <a:t>fswebcam</a:t>
            </a:r>
            <a:r>
              <a:rPr lang="en-US" altLang="zh-CN" sz="2000" dirty="0"/>
              <a:t> </a:t>
            </a:r>
            <a:r>
              <a:rPr lang="zh-CN" altLang="en-US" sz="2000" dirty="0"/>
              <a:t>命令查看</a:t>
            </a:r>
            <a:endParaRPr lang="en-US" altLang="zh-CN" sz="2000" dirty="0"/>
          </a:p>
          <a:p>
            <a:pPr marL="0" indent="0">
              <a:buFont typeface="Wingdings" panose="05000000000000000000" pitchFamily="2" charset="2"/>
              <a:buNone/>
              <a:defRPr/>
            </a:pPr>
            <a:endParaRPr lang="en-US" altLang="zh-CN" sz="2000" dirty="0"/>
          </a:p>
          <a:p>
            <a:pPr>
              <a:defRPr/>
            </a:pPr>
            <a:r>
              <a:rPr lang="zh-CN" altLang="en-US" sz="2000" dirty="0"/>
              <a:t>终端默认路径是 </a:t>
            </a:r>
            <a:r>
              <a:rPr lang="en-US" altLang="zh-CN" sz="2000" dirty="0"/>
              <a:t>/home/pi/      </a:t>
            </a:r>
            <a:r>
              <a:rPr lang="zh-CN" altLang="en-US" sz="2000" dirty="0"/>
              <a:t>保存的图片在那里。</a:t>
            </a:r>
          </a:p>
        </p:txBody>
      </p:sp>
      <p:sp>
        <p:nvSpPr>
          <p:cNvPr id="12291" name="标题 2"/>
          <p:cNvSpPr>
            <a:spLocks noGrp="1" noChangeArrowheads="1"/>
          </p:cNvSpPr>
          <p:nvPr>
            <p:ph type="title"/>
          </p:nvPr>
        </p:nvSpPr>
        <p:spPr/>
        <p:txBody>
          <a:bodyPr/>
          <a:lstStyle/>
          <a:p>
            <a:r>
              <a:rPr lang="zh-CN" altLang="en-US" sz="4000"/>
              <a:t>拍照</a:t>
            </a:r>
            <a:r>
              <a:rPr lang="en-US" altLang="zh-CN"/>
              <a:t>--</a:t>
            </a:r>
            <a:r>
              <a:rPr lang="en-US" altLang="zh-CN" sz="4100"/>
              <a:t>fswebcam</a:t>
            </a:r>
            <a:endParaRPr lang="zh-CN" altLang="en-US" sz="4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defRPr/>
            </a:pPr>
            <a:r>
              <a:rPr lang="zh-CN" altLang="en-US" sz="2000" dirty="0"/>
              <a:t>安装：</a:t>
            </a:r>
            <a:r>
              <a:rPr lang="en-US" altLang="zh-CN" sz="2000" dirty="0">
                <a:solidFill>
                  <a:schemeClr val="bg1">
                    <a:lumMod val="50000"/>
                  </a:schemeClr>
                </a:solidFill>
              </a:rPr>
              <a:t>$</a:t>
            </a:r>
            <a:r>
              <a:rPr lang="en-US" altLang="zh-CN" sz="2000" dirty="0"/>
              <a:t> </a:t>
            </a:r>
            <a:r>
              <a:rPr lang="en-US" altLang="zh-CN" sz="2000" dirty="0" err="1"/>
              <a:t>sudo</a:t>
            </a:r>
            <a:r>
              <a:rPr lang="en-US" altLang="zh-CN" sz="2000" dirty="0"/>
              <a:t> apt-get install </a:t>
            </a:r>
            <a:r>
              <a:rPr lang="en-US" altLang="zh-CN" sz="2000" dirty="0" err="1"/>
              <a:t>mplayer</a:t>
            </a:r>
            <a:endParaRPr lang="en-US" altLang="zh-CN" sz="2000" dirty="0"/>
          </a:p>
          <a:p>
            <a:pPr>
              <a:defRPr/>
            </a:pPr>
            <a:endParaRPr lang="en-US" altLang="zh-CN" sz="1500" dirty="0"/>
          </a:p>
          <a:p>
            <a:pPr>
              <a:defRPr/>
            </a:pPr>
            <a:r>
              <a:rPr lang="zh-CN" altLang="en-US" sz="2000" noProof="1"/>
              <a:t>播放摄像头实时拍摄内容：</a:t>
            </a:r>
            <a:endParaRPr lang="en-US" altLang="zh-CN" sz="2000" noProof="1"/>
          </a:p>
          <a:p>
            <a:pPr marL="0" indent="0">
              <a:buFont typeface="Wingdings" panose="05000000000000000000" pitchFamily="2" charset="2"/>
              <a:buNone/>
              <a:defRPr/>
            </a:pPr>
            <a:r>
              <a:rPr lang="en-US" altLang="zh-CN" sz="2000" noProof="1"/>
              <a:t>     </a:t>
            </a:r>
            <a:r>
              <a:rPr lang="en-US" altLang="zh-CN" sz="2000" noProof="1">
                <a:solidFill>
                  <a:schemeClr val="bg1">
                    <a:lumMod val="50000"/>
                  </a:schemeClr>
                </a:solidFill>
              </a:rPr>
              <a:t>$</a:t>
            </a:r>
            <a:r>
              <a:rPr lang="en-US" altLang="zh-CN" sz="2000" noProof="1"/>
              <a:t> sudo mplayer tv://</a:t>
            </a:r>
          </a:p>
          <a:p>
            <a:pPr marL="0" indent="0">
              <a:buFont typeface="Wingdings" panose="05000000000000000000" pitchFamily="2" charset="2"/>
              <a:buNone/>
              <a:defRPr/>
            </a:pPr>
            <a:endParaRPr lang="en-US" altLang="zh-CN" sz="1500" noProof="1"/>
          </a:p>
          <a:p>
            <a:pPr>
              <a:defRPr/>
            </a:pPr>
            <a:r>
              <a:rPr lang="zh-CN" altLang="en-US" sz="2000" noProof="1"/>
              <a:t>播放视频文件：</a:t>
            </a:r>
            <a:endParaRPr lang="en-US" altLang="zh-CN" sz="2000" noProof="1"/>
          </a:p>
          <a:p>
            <a:pPr marL="0" indent="0">
              <a:buFont typeface="Wingdings" panose="05000000000000000000" pitchFamily="2" charset="2"/>
              <a:buNone/>
              <a:defRPr/>
            </a:pPr>
            <a:r>
              <a:rPr lang="en-US" altLang="zh-CN" sz="2000" noProof="1"/>
              <a:t>     </a:t>
            </a:r>
            <a:r>
              <a:rPr lang="en-US" altLang="zh-CN" sz="2000" noProof="1">
                <a:solidFill>
                  <a:schemeClr val="bg1">
                    <a:lumMod val="50000"/>
                  </a:schemeClr>
                </a:solidFill>
              </a:rPr>
              <a:t>$</a:t>
            </a:r>
            <a:r>
              <a:rPr lang="en-US" altLang="zh-CN" sz="2000" noProof="1"/>
              <a:t> mplayer &lt;filename&gt;</a:t>
            </a:r>
          </a:p>
        </p:txBody>
      </p:sp>
      <p:sp>
        <p:nvSpPr>
          <p:cNvPr id="13315" name="标题 2"/>
          <p:cNvSpPr>
            <a:spLocks noGrp="1" noChangeArrowheads="1"/>
          </p:cNvSpPr>
          <p:nvPr>
            <p:ph type="title"/>
          </p:nvPr>
        </p:nvSpPr>
        <p:spPr/>
        <p:txBody>
          <a:bodyPr/>
          <a:lstStyle/>
          <a:p>
            <a:r>
              <a:rPr lang="zh-CN" altLang="en-US" sz="4000"/>
              <a:t>摄像头获取实时视频</a:t>
            </a:r>
            <a:endParaRPr lang="zh-CN" altLang="en-US" sz="4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a:defRPr/>
            </a:pPr>
            <a:r>
              <a:rPr lang="zh-CN" altLang="en-US" sz="2000" noProof="1"/>
              <a:t>方法一：终端命令安装</a:t>
            </a:r>
            <a:endParaRPr lang="en-US" altLang="zh-CN" sz="2000" noProof="1"/>
          </a:p>
          <a:p>
            <a:pPr marL="0" indent="0" algn="just">
              <a:buNone/>
              <a:defRPr/>
            </a:pPr>
            <a:r>
              <a:rPr lang="en-US" altLang="zh-CN" sz="2000" noProof="1">
                <a:solidFill>
                  <a:schemeClr val="bg1">
                    <a:lumMod val="50000"/>
                  </a:schemeClr>
                </a:solidFill>
              </a:rPr>
              <a:t>$</a:t>
            </a:r>
            <a:r>
              <a:rPr lang="en-US" altLang="zh-CN" sz="2000" noProof="1"/>
              <a:t> sudo apt-get update</a:t>
            </a:r>
          </a:p>
          <a:p>
            <a:pPr marL="0" indent="0" algn="just">
              <a:buNone/>
              <a:defRPr/>
            </a:pPr>
            <a:r>
              <a:rPr lang="en-US" altLang="zh-CN" sz="2000" noProof="1">
                <a:solidFill>
                  <a:schemeClr val="bg1">
                    <a:lumMod val="50000"/>
                  </a:schemeClr>
                </a:solidFill>
              </a:rPr>
              <a:t>$</a:t>
            </a:r>
            <a:r>
              <a:rPr lang="en-US" altLang="zh-CN" sz="2000" noProof="1"/>
              <a:t> sudo apt-get install python3-opencv</a:t>
            </a:r>
          </a:p>
          <a:p>
            <a:pPr algn="just">
              <a:defRPr/>
            </a:pPr>
            <a:endParaRPr lang="en-US" altLang="zh-CN" sz="1500" noProof="1"/>
          </a:p>
          <a:p>
            <a:pPr algn="just">
              <a:defRPr/>
            </a:pPr>
            <a:r>
              <a:rPr lang="zh-CN" altLang="en-US" sz="2000" noProof="1"/>
              <a:t>方法二：左上角树莓派图标 →“</a:t>
            </a:r>
            <a:r>
              <a:rPr lang="en-US" altLang="zh-CN" sz="2000" noProof="1"/>
              <a:t>Preferences</a:t>
            </a:r>
            <a:r>
              <a:rPr lang="zh-CN" altLang="en-US" sz="2000" noProof="1"/>
              <a:t>”→“</a:t>
            </a:r>
            <a:r>
              <a:rPr lang="en-US" altLang="zh-CN" sz="2000" noProof="1"/>
              <a:t>Add / Remove Software</a:t>
            </a:r>
            <a:r>
              <a:rPr lang="zh-CN" altLang="en-US" sz="2000" noProof="1"/>
              <a:t>”进入软件中心，搜索“</a:t>
            </a:r>
            <a:r>
              <a:rPr lang="en-US" altLang="zh-CN" sz="2000" noProof="1"/>
              <a:t>opencv</a:t>
            </a:r>
            <a:r>
              <a:rPr lang="zh-CN" altLang="en-US" sz="2000" noProof="1"/>
              <a:t>”，勾选“</a:t>
            </a:r>
            <a:r>
              <a:rPr lang="en-US" altLang="zh-CN" sz="2000" noProof="1"/>
              <a:t>Python bindings for the computer vision library</a:t>
            </a:r>
            <a:r>
              <a:rPr lang="zh-CN" altLang="en-US" sz="2000" noProof="1"/>
              <a:t>”，点击“</a:t>
            </a:r>
            <a:r>
              <a:rPr lang="en-US" altLang="zh-CN" sz="2000" noProof="1"/>
              <a:t>Apply</a:t>
            </a:r>
            <a:r>
              <a:rPr lang="zh-CN" altLang="en-US" sz="2000" noProof="1"/>
              <a:t>”，即可完成安装</a:t>
            </a:r>
            <a:endParaRPr lang="en-US" altLang="zh-CN" sz="2000" noProof="1"/>
          </a:p>
          <a:p>
            <a:pPr algn="just">
              <a:defRPr/>
            </a:pPr>
            <a:endParaRPr lang="en-US" altLang="zh-CN" sz="1500" noProof="1"/>
          </a:p>
          <a:p>
            <a:pPr algn="just">
              <a:defRPr/>
            </a:pPr>
            <a:r>
              <a:rPr lang="zh-CN" altLang="en-US" sz="2000" noProof="1"/>
              <a:t>检查是否安装成功并查看当前版本：</a:t>
            </a:r>
            <a:endParaRPr lang="en-US" altLang="zh-CN" sz="2000" noProof="1"/>
          </a:p>
          <a:p>
            <a:pPr marL="0" indent="0" algn="just">
              <a:buFont typeface="Wingdings" panose="05000000000000000000" pitchFamily="2" charset="2"/>
              <a:buNone/>
              <a:defRPr/>
            </a:pPr>
            <a:r>
              <a:rPr lang="en-US" altLang="zh-CN" sz="2000" noProof="1"/>
              <a:t>     </a:t>
            </a:r>
            <a:r>
              <a:rPr lang="en-US" altLang="zh-CN" sz="2000" noProof="1">
                <a:solidFill>
                  <a:schemeClr val="bg1">
                    <a:lumMod val="50000"/>
                  </a:schemeClr>
                </a:solidFill>
              </a:rPr>
              <a:t>$</a:t>
            </a:r>
            <a:r>
              <a:rPr lang="en-US" altLang="zh-CN" sz="2000" noProof="1"/>
              <a:t> python3</a:t>
            </a:r>
          </a:p>
          <a:p>
            <a:pPr marL="0" indent="0" algn="just">
              <a:buFont typeface="Wingdings" panose="05000000000000000000" pitchFamily="2" charset="2"/>
              <a:buNone/>
              <a:defRPr/>
            </a:pPr>
            <a:r>
              <a:rPr lang="en-US" altLang="zh-CN" sz="2000" noProof="1"/>
              <a:t>     </a:t>
            </a:r>
            <a:r>
              <a:rPr lang="en-US" altLang="zh-CN" sz="2000" noProof="1">
                <a:solidFill>
                  <a:schemeClr val="bg1">
                    <a:lumMod val="50000"/>
                  </a:schemeClr>
                </a:solidFill>
              </a:rPr>
              <a:t>&gt;&gt;</a:t>
            </a:r>
            <a:r>
              <a:rPr lang="en-US" altLang="zh-CN" sz="2000" noProof="1"/>
              <a:t> import cv2</a:t>
            </a:r>
          </a:p>
          <a:p>
            <a:pPr marL="0" indent="0" algn="just">
              <a:buFont typeface="Wingdings" panose="05000000000000000000" pitchFamily="2" charset="2"/>
              <a:buNone/>
              <a:defRPr/>
            </a:pPr>
            <a:r>
              <a:rPr lang="en-US" altLang="zh-CN" sz="2000" noProof="1"/>
              <a:t>     </a:t>
            </a:r>
            <a:r>
              <a:rPr lang="en-US" altLang="zh-CN" sz="2000" noProof="1">
                <a:solidFill>
                  <a:schemeClr val="bg1">
                    <a:lumMod val="50000"/>
                  </a:schemeClr>
                </a:solidFill>
              </a:rPr>
              <a:t>&gt;&gt;</a:t>
            </a:r>
            <a:r>
              <a:rPr lang="en-US" altLang="zh-CN" sz="2000" noProof="1"/>
              <a:t> cv2.__version__</a:t>
            </a:r>
            <a:endParaRPr lang="zh-CN" altLang="en-US" sz="2000" noProof="1"/>
          </a:p>
        </p:txBody>
      </p:sp>
      <p:sp>
        <p:nvSpPr>
          <p:cNvPr id="14339" name="标题 2"/>
          <p:cNvSpPr>
            <a:spLocks noGrp="1" noChangeArrowheads="1"/>
          </p:cNvSpPr>
          <p:nvPr>
            <p:ph type="title"/>
          </p:nvPr>
        </p:nvSpPr>
        <p:spPr/>
        <p:txBody>
          <a:bodyPr/>
          <a:lstStyle/>
          <a:p>
            <a:r>
              <a:rPr lang="zh-CN" altLang="en-US" sz="4000"/>
              <a:t>安装</a:t>
            </a:r>
            <a:r>
              <a:rPr lang="en-US" altLang="zh-CN" sz="4000"/>
              <a:t>OpenCV</a:t>
            </a:r>
            <a:endParaRPr lang="zh-CN" altLang="en-US" sz="400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141</TotalTime>
  <Words>5007</Words>
  <Application>Microsoft Office PowerPoint</Application>
  <PresentationFormat>全屏显示(4:3)</PresentationFormat>
  <Paragraphs>472</Paragraphs>
  <Slides>60</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1" baseType="lpstr">
      <vt:lpstr>宋体</vt:lpstr>
      <vt:lpstr>Arial</vt:lpstr>
      <vt:lpstr>Calibri</vt:lpstr>
      <vt:lpstr>Cambria Math</vt:lpstr>
      <vt:lpstr>Consolas</vt:lpstr>
      <vt:lpstr>Garamond</vt:lpstr>
      <vt:lpstr>Times New Roman</vt:lpstr>
      <vt:lpstr>Wingdings</vt:lpstr>
      <vt:lpstr>微软雅黑</vt:lpstr>
      <vt:lpstr>Edge</vt:lpstr>
      <vt:lpstr>Equation.KSEE3</vt:lpstr>
      <vt:lpstr>图像与视频接口</vt:lpstr>
      <vt:lpstr>实验目的</vt:lpstr>
      <vt:lpstr>USB摄像头</vt:lpstr>
      <vt:lpstr>硬件连接</vt:lpstr>
      <vt:lpstr>确认正确连接和识别</vt:lpstr>
      <vt:lpstr>V4L驱动</vt:lpstr>
      <vt:lpstr>拍照--fswebcam</vt:lpstr>
      <vt:lpstr>摄像头获取实时视频</vt:lpstr>
      <vt:lpstr>安装OpenCV</vt:lpstr>
      <vt:lpstr>OpenCV: 拍照、显示、保存图片</vt:lpstr>
      <vt:lpstr>OpenCV: 摄像、显示、保存视频</vt:lpstr>
      <vt:lpstr>回放保存的视频文件</vt:lpstr>
      <vt:lpstr>重要函数解析</vt:lpstr>
      <vt:lpstr>重要函数解析</vt:lpstr>
      <vt:lpstr>重要函数解析</vt:lpstr>
      <vt:lpstr>数字图像</vt:lpstr>
      <vt:lpstr>灰度（GreyScale）</vt:lpstr>
      <vt:lpstr>RGB色彩空间</vt:lpstr>
      <vt:lpstr>RGB色彩空间</vt:lpstr>
      <vt:lpstr>YCrCb色彩空间</vt:lpstr>
      <vt:lpstr>HSV色彩空间</vt:lpstr>
      <vt:lpstr>Python-OpenCV图像处理:色彩空间变换</vt:lpstr>
      <vt:lpstr>Python-OpenCV图像处理:直方图</vt:lpstr>
      <vt:lpstr>Python-OpenCV图像处理:统计直方图</vt:lpstr>
      <vt:lpstr>图像处理:Matplotlib绘制直方图</vt:lpstr>
      <vt:lpstr>图像处理:Matplotlib绘制直方图</vt:lpstr>
      <vt:lpstr>Python-OpenCV图像处理:直方图均衡化</vt:lpstr>
      <vt:lpstr>Python-OpenCV图像处理:直方图均衡化</vt:lpstr>
      <vt:lpstr>Python-OpenCV图像处理:直方图均衡化</vt:lpstr>
      <vt:lpstr>Python-OpenCV图像处理:直方图均衡化</vt:lpstr>
      <vt:lpstr>Python-OpenCV图像处理:直方图均衡化</vt:lpstr>
      <vt:lpstr>Python-OpenCV图像处理:图像阈值处理</vt:lpstr>
      <vt:lpstr>Python-OpenCV图像处理:图像阈值处理</vt:lpstr>
      <vt:lpstr>Python-OpenCV图像处理:霍夫直线变换</vt:lpstr>
      <vt:lpstr>Python-OpenCV图像处理:霍夫直线变换</vt:lpstr>
      <vt:lpstr>Python-OpenCV图像处理:霍夫直线变换</vt:lpstr>
      <vt:lpstr>Python-OpenCV图像处理:霍夫直线变换</vt:lpstr>
      <vt:lpstr>Python-OpenCV图像处理: 空域和频域</vt:lpstr>
      <vt:lpstr>Python-OpenCV图像处理: 图像频率</vt:lpstr>
      <vt:lpstr>Python-OpenCV图像处理: 离散傅里叶变换</vt:lpstr>
      <vt:lpstr>Python-OpenCV图像处理: 离散傅里叶变换</vt:lpstr>
      <vt:lpstr>Python-OpenCV图像处理: 离散傅里叶变换</vt:lpstr>
      <vt:lpstr>Python-OpenCV图像处理: 离散傅里叶变换</vt:lpstr>
      <vt:lpstr>Python-OpenCV图像处理: 离散傅里叶变换</vt:lpstr>
      <vt:lpstr>Python-OpenCV图像处理: 离散傅里叶变换</vt:lpstr>
      <vt:lpstr>Python-OpenCV图像处理: 傅里叶逆变换</vt:lpstr>
      <vt:lpstr>Python-OpenCV图像处理: 离散傅里叶变换</vt:lpstr>
      <vt:lpstr>Python-OpenCV图像处理: 图像平滑滤波</vt:lpstr>
      <vt:lpstr>Python-OpenCV图像处理: 2D卷积</vt:lpstr>
      <vt:lpstr>Python-OpenCV图像处理: 高斯模糊</vt:lpstr>
      <vt:lpstr>Python-OpenCV图像处理: 中值滤波</vt:lpstr>
      <vt:lpstr>Python-OpenCV图像处理: Laplace算子</vt:lpstr>
      <vt:lpstr>Python-OpenCV图像处理: Laplace算子</vt:lpstr>
      <vt:lpstr>Python-OpenCV图像处理: 结果对比</vt:lpstr>
      <vt:lpstr>应用：磨皮美颜</vt:lpstr>
      <vt:lpstr>参考代码列表</vt:lpstr>
      <vt:lpstr>参考资源</vt:lpstr>
      <vt:lpstr>实验内容</vt:lpstr>
      <vt:lpstr>实验报告中需要回答的问题</vt:lpstr>
      <vt:lpstr>致谢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Shaw</dc:creator>
  <cp:lastModifiedBy>Administrator</cp:lastModifiedBy>
  <cp:revision>758</cp:revision>
  <dcterms:created xsi:type="dcterms:W3CDTF">2017-11-26T16:01:00Z</dcterms:created>
  <dcterms:modified xsi:type="dcterms:W3CDTF">2023-03-11T07:02:40Z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