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35"/>
  </p:notesMasterIdLst>
  <p:sldIdLst>
    <p:sldId id="400" r:id="rId2"/>
    <p:sldId id="401" r:id="rId3"/>
    <p:sldId id="532" r:id="rId4"/>
    <p:sldId id="533" r:id="rId5"/>
    <p:sldId id="534" r:id="rId6"/>
    <p:sldId id="541" r:id="rId7"/>
    <p:sldId id="402" r:id="rId8"/>
    <p:sldId id="403" r:id="rId9"/>
    <p:sldId id="404" r:id="rId10"/>
    <p:sldId id="405" r:id="rId11"/>
    <p:sldId id="406" r:id="rId12"/>
    <p:sldId id="407" r:id="rId13"/>
    <p:sldId id="408" r:id="rId14"/>
    <p:sldId id="409" r:id="rId15"/>
    <p:sldId id="410" r:id="rId16"/>
    <p:sldId id="411"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37" r:id="rId42"/>
    <p:sldId id="438" r:id="rId43"/>
    <p:sldId id="439" r:id="rId44"/>
    <p:sldId id="440" r:id="rId45"/>
    <p:sldId id="441" r:id="rId46"/>
    <p:sldId id="442" r:id="rId47"/>
    <p:sldId id="443" r:id="rId48"/>
    <p:sldId id="444" r:id="rId49"/>
    <p:sldId id="445" r:id="rId50"/>
    <p:sldId id="446" r:id="rId51"/>
    <p:sldId id="447" r:id="rId52"/>
    <p:sldId id="449" r:id="rId53"/>
    <p:sldId id="450" r:id="rId54"/>
    <p:sldId id="451" r:id="rId55"/>
    <p:sldId id="452" r:id="rId56"/>
    <p:sldId id="453" r:id="rId57"/>
    <p:sldId id="454" r:id="rId58"/>
    <p:sldId id="455" r:id="rId59"/>
    <p:sldId id="456" r:id="rId60"/>
    <p:sldId id="457" r:id="rId61"/>
    <p:sldId id="458" r:id="rId62"/>
    <p:sldId id="459" r:id="rId63"/>
    <p:sldId id="460" r:id="rId64"/>
    <p:sldId id="461" r:id="rId65"/>
    <p:sldId id="462" r:id="rId66"/>
    <p:sldId id="463" r:id="rId67"/>
    <p:sldId id="464" r:id="rId68"/>
    <p:sldId id="465" r:id="rId69"/>
    <p:sldId id="466" r:id="rId70"/>
    <p:sldId id="467" r:id="rId71"/>
    <p:sldId id="468" r:id="rId72"/>
    <p:sldId id="469" r:id="rId73"/>
    <p:sldId id="470" r:id="rId74"/>
    <p:sldId id="471" r:id="rId75"/>
    <p:sldId id="472" r:id="rId76"/>
    <p:sldId id="473" r:id="rId77"/>
    <p:sldId id="538" r:id="rId78"/>
    <p:sldId id="539" r:id="rId79"/>
    <p:sldId id="540" r:id="rId80"/>
    <p:sldId id="474" r:id="rId81"/>
    <p:sldId id="475" r:id="rId82"/>
    <p:sldId id="476" r:id="rId83"/>
    <p:sldId id="477" r:id="rId84"/>
    <p:sldId id="478" r:id="rId85"/>
    <p:sldId id="479" r:id="rId86"/>
    <p:sldId id="480" r:id="rId87"/>
    <p:sldId id="481" r:id="rId88"/>
    <p:sldId id="482" r:id="rId89"/>
    <p:sldId id="483" r:id="rId90"/>
    <p:sldId id="484" r:id="rId91"/>
    <p:sldId id="485" r:id="rId92"/>
    <p:sldId id="486" r:id="rId93"/>
    <p:sldId id="487" r:id="rId94"/>
    <p:sldId id="488" r:id="rId95"/>
    <p:sldId id="489" r:id="rId96"/>
    <p:sldId id="490" r:id="rId97"/>
    <p:sldId id="491" r:id="rId98"/>
    <p:sldId id="492" r:id="rId99"/>
    <p:sldId id="493" r:id="rId100"/>
    <p:sldId id="494" r:id="rId101"/>
    <p:sldId id="495" r:id="rId102"/>
    <p:sldId id="496" r:id="rId103"/>
    <p:sldId id="497" r:id="rId104"/>
    <p:sldId id="498" r:id="rId105"/>
    <p:sldId id="499" r:id="rId106"/>
    <p:sldId id="500" r:id="rId107"/>
    <p:sldId id="501" r:id="rId108"/>
    <p:sldId id="502" r:id="rId109"/>
    <p:sldId id="503" r:id="rId110"/>
    <p:sldId id="504" r:id="rId111"/>
    <p:sldId id="505" r:id="rId112"/>
    <p:sldId id="506" r:id="rId113"/>
    <p:sldId id="507" r:id="rId114"/>
    <p:sldId id="515" r:id="rId115"/>
    <p:sldId id="516" r:id="rId116"/>
    <p:sldId id="517" r:id="rId117"/>
    <p:sldId id="518" r:id="rId118"/>
    <p:sldId id="519" r:id="rId119"/>
    <p:sldId id="520" r:id="rId120"/>
    <p:sldId id="521" r:id="rId121"/>
    <p:sldId id="522" r:id="rId122"/>
    <p:sldId id="523" r:id="rId123"/>
    <p:sldId id="524" r:id="rId124"/>
    <p:sldId id="525" r:id="rId125"/>
    <p:sldId id="526" r:id="rId126"/>
    <p:sldId id="527" r:id="rId127"/>
    <p:sldId id="528" r:id="rId128"/>
    <p:sldId id="529" r:id="rId129"/>
    <p:sldId id="530" r:id="rId130"/>
    <p:sldId id="531" r:id="rId131"/>
    <p:sldId id="535" r:id="rId132"/>
    <p:sldId id="536" r:id="rId133"/>
    <p:sldId id="537" r:id="rId134"/>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000" autoAdjust="0"/>
    <p:restoredTop sz="94660"/>
  </p:normalViewPr>
  <p:slideViewPr>
    <p:cSldViewPr snapToGrid="0">
      <p:cViewPr varScale="1">
        <p:scale>
          <a:sx n="110" d="100"/>
          <a:sy n="110" d="100"/>
        </p:scale>
        <p:origin x="112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95"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1048896"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2023/2/27</a:t>
            </a:fld>
            <a:endParaRPr lang="zh-CN" altLang="en-US"/>
          </a:p>
        </p:txBody>
      </p:sp>
      <p:sp>
        <p:nvSpPr>
          <p:cNvPr id="1048897" name="幻灯片图像占位符 3"/>
          <p:cNvSpPr>
            <a:spLocks noGrp="1" noRot="1" noChangeAspect="1"/>
          </p:cNvSpPr>
          <p:nvPr>
            <p:ph type="sldImg" idx="2"/>
          </p:nvPr>
        </p:nvSpPr>
        <p:spPr>
          <a:xfrm>
            <a:off x="1101725" y="1431925"/>
            <a:ext cx="5154613" cy="3865563"/>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98"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99"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1048900"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64B022E-AE7B-49FF-9E3C-223316BD9212}" type="slidenum">
              <a:rPr lang="zh-CN" altLang="en-US" smtClean="0"/>
              <a:pPr>
                <a:spcBef>
                  <a:spcPct val="0"/>
                </a:spcBef>
              </a:pPr>
              <a:t>1</a:t>
            </a:fld>
            <a:endParaRPr lang="en-US" altLang="zh-CN"/>
          </a:p>
        </p:txBody>
      </p:sp>
      <p:sp>
        <p:nvSpPr>
          <p:cNvPr id="1048606" name="Rectangle 2"/>
          <p:cNvSpPr>
            <a:spLocks noGrp="1" noRot="1" noChangeAspect="1" noChangeArrowheads="1" noTextEdit="1"/>
          </p:cNvSpPr>
          <p:nvPr>
            <p:ph type="sldImg"/>
          </p:nvPr>
        </p:nvSpPr>
        <p:spPr>
          <a:xfrm>
            <a:off x="1101725" y="1431925"/>
            <a:ext cx="5154613" cy="3865563"/>
          </a:xfrm>
        </p:spPr>
      </p:sp>
      <p:sp>
        <p:nvSpPr>
          <p:cNvPr id="1048607" name="Rectangle 3"/>
          <p:cNvSpPr>
            <a:spLocks noGrp="1" noChangeArrowheads="1"/>
          </p:cNvSpPr>
          <p:nvPr>
            <p:ph type="body" idx="1"/>
          </p:nvPr>
        </p:nvSpPr>
        <p:spPr>
          <a:noFill/>
        </p:spPr>
        <p:txBody>
          <a:bodyPr/>
          <a:lstStyle/>
          <a:p>
            <a:pPr eaLnBrk="1" hangingPunct="1"/>
            <a:r>
              <a:rPr lang="zh-CN" altLang="en-US"/>
              <a:t>首先介绍一下树莓派是啥 与计算机的联系  </a:t>
            </a:r>
            <a:endParaRPr lang="en-US" altLang="zh-CN"/>
          </a:p>
          <a:p>
            <a:pPr eaLnBrk="1" hangingPunct="1"/>
            <a:r>
              <a:rPr lang="zh-CN" altLang="en-US"/>
              <a:t>系统之于树莓派的意义 适合于树莓派的系统 与电脑系统的差别</a:t>
            </a:r>
            <a:endParaRPr lang="en-US" altLang="zh-CN"/>
          </a:p>
          <a:p>
            <a:pPr eaLnBrk="1" hangingPunct="1"/>
            <a:r>
              <a:rPr lang="zh-CN" altLang="en-US"/>
              <a:t>介绍下</a:t>
            </a:r>
            <a:r>
              <a:rPr lang="en-US" altLang="zh-CN"/>
              <a:t>raspian之于开发的意义</a:t>
            </a:r>
          </a:p>
          <a:p>
            <a:pPr eaLnBrk="1" hangingPunct="1"/>
            <a:r>
              <a:rPr lang="zh-CN" altLang="en-US"/>
              <a:t>介绍系统安装方法</a:t>
            </a:r>
            <a:endParaRPr lang="en-US" altLang="zh-CN"/>
          </a:p>
          <a:p>
            <a:pPr eaLnBrk="1" hangingPunct="1"/>
            <a:r>
              <a:rPr lang="en-US" altLang="zh-CN"/>
              <a:t>Vnc介绍 ssh介绍 raspiconfig介绍</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pPr lvl="0" algn="r" eaLnBrk="1" hangingPunct="1">
                <a:spcBef>
                  <a:spcPct val="0"/>
                </a:spcBef>
              </a:pPr>
              <a:t>27</a:t>
            </a:fld>
            <a:endParaRPr lang="zh-CN" altLang="en-US" dirty="0"/>
          </a:p>
        </p:txBody>
      </p:sp>
      <p:sp>
        <p:nvSpPr>
          <p:cNvPr id="1048649" name="Rectangle 2"/>
          <p:cNvSpPr>
            <a:spLocks noGrp="1" noRot="1" noChangeAspect="1" noTextEdit="1"/>
          </p:cNvSpPr>
          <p:nvPr>
            <p:ph type="sldImg"/>
          </p:nvPr>
        </p:nvSpPr>
        <p:spPr>
          <a:xfrm>
            <a:off x="1101725" y="1431925"/>
            <a:ext cx="5154613" cy="3865563"/>
          </a:xfrm>
        </p:spPr>
      </p:sp>
      <p:sp>
        <p:nvSpPr>
          <p:cNvPr id="1048650"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pPr lvl="0" algn="r" eaLnBrk="1" hangingPunct="1">
                <a:spcBef>
                  <a:spcPct val="0"/>
                </a:spcBef>
              </a:pPr>
              <a:t>89</a:t>
            </a:fld>
            <a:endParaRPr lang="zh-CN" altLang="en-US" dirty="0"/>
          </a:p>
        </p:txBody>
      </p:sp>
      <p:sp>
        <p:nvSpPr>
          <p:cNvPr id="1048755" name="Rectangle 2"/>
          <p:cNvSpPr>
            <a:spLocks noGrp="1" noRot="1" noChangeAspect="1" noTextEdit="1"/>
          </p:cNvSpPr>
          <p:nvPr>
            <p:ph type="sldImg"/>
          </p:nvPr>
        </p:nvSpPr>
        <p:spPr>
          <a:xfrm>
            <a:off x="1101725" y="1431925"/>
            <a:ext cx="5154613" cy="3865563"/>
          </a:xfrm>
        </p:spPr>
      </p:sp>
      <p:sp>
        <p:nvSpPr>
          <p:cNvPr id="1048756"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9"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469A745-7E03-42DD-857B-E8823491ED43}" type="slidenum">
              <a:rPr lang="zh-CN" altLang="en-US" smtClean="0"/>
              <a:pPr>
                <a:spcBef>
                  <a:spcPct val="0"/>
                </a:spcBef>
              </a:pPr>
              <a:t>132</a:t>
            </a:fld>
            <a:endParaRPr lang="en-US" altLang="zh-CN"/>
          </a:p>
        </p:txBody>
      </p:sp>
      <p:sp>
        <p:nvSpPr>
          <p:cNvPr id="1048860" name="Rectangle 2"/>
          <p:cNvSpPr>
            <a:spLocks noGrp="1" noRot="1" noChangeAspect="1" noChangeArrowheads="1" noTextEdit="1"/>
          </p:cNvSpPr>
          <p:nvPr>
            <p:ph type="sldImg"/>
          </p:nvPr>
        </p:nvSpPr>
        <p:spPr/>
      </p:sp>
      <p:sp>
        <p:nvSpPr>
          <p:cNvPr id="1048861"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48597" name="Freeform 7"/>
          <p:cNvSpPr/>
          <p:nvPr/>
        </p:nvSpPr>
        <p:spPr>
          <a:xfrm>
            <a:off x="609600" y="1219200"/>
            <a:ext cx="7924800" cy="914400"/>
          </a:xfrm>
          <a:custGeom>
            <a:avLst/>
            <a:gdLst/>
            <a:ahLst/>
            <a:cxnLst>
              <a:cxn ang="0">
                <a:pos x="0" y="1000"/>
              </a:cxn>
              <a:cxn ang="0">
                <a:pos x="0" y="0"/>
              </a:cxn>
              <a:cxn ang="0">
                <a:pos x="1000"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sz="1800"/>
          </a:p>
        </p:txBody>
      </p:sp>
      <p:sp>
        <p:nvSpPr>
          <p:cNvPr id="1048598" name="Line 8"/>
          <p:cNvSpPr/>
          <p:nvPr/>
        </p:nvSpPr>
        <p:spPr>
          <a:xfrm>
            <a:off x="1981203" y="3962400"/>
            <a:ext cx="6511925" cy="0"/>
          </a:xfrm>
          <a:prstGeom prst="line">
            <a:avLst/>
          </a:prstGeom>
          <a:ln w="19050" cap="flat" cmpd="sng">
            <a:solidFill>
              <a:schemeClr val="accent1"/>
            </a:solidFill>
            <a:prstDash val="solid"/>
            <a:headEnd type="none" w="med" len="med"/>
            <a:tailEnd type="none" w="med" len="med"/>
          </a:ln>
        </p:spPr>
      </p:sp>
      <p:sp>
        <p:nvSpPr>
          <p:cNvPr id="1048599" name="Text Box 9"/>
          <p:cNvSpPr txBox="1"/>
          <p:nvPr/>
        </p:nvSpPr>
        <p:spPr>
          <a:xfrm>
            <a:off x="1116013" y="6237288"/>
            <a:ext cx="7416800" cy="369332"/>
          </a:xfrm>
          <a:prstGeom prst="rect">
            <a:avLst/>
          </a:prstGeom>
          <a:noFill/>
          <a:ln w="9525">
            <a:noFill/>
          </a:ln>
        </p:spPr>
        <p:txBody>
          <a:bodyPr>
            <a:spAutoFit/>
          </a:bodyPr>
          <a:lstStyle/>
          <a:p>
            <a:pPr lvl="0" eaLnBrk="1" hangingPunct="1">
              <a:spcBef>
                <a:spcPct val="50000"/>
              </a:spcBef>
            </a:pPr>
            <a:endParaRPr lang="zh-CN" altLang="en-US" sz="1800" dirty="0"/>
          </a:p>
        </p:txBody>
      </p:sp>
      <p:sp>
        <p:nvSpPr>
          <p:cNvPr id="1048600" name="Text Box 11"/>
          <p:cNvSpPr txBox="1"/>
          <p:nvPr/>
        </p:nvSpPr>
        <p:spPr>
          <a:xfrm>
            <a:off x="900116" y="6381752"/>
            <a:ext cx="7704137" cy="307777"/>
          </a:xfrm>
          <a:prstGeom prst="rect">
            <a:avLst/>
          </a:prstGeom>
          <a:noFill/>
          <a:ln w="9525">
            <a:noFill/>
          </a:ln>
        </p:spPr>
        <p:txBody>
          <a:bodyPr>
            <a:spAutoFit/>
          </a:bodyPr>
          <a:lstStyle/>
          <a:p>
            <a:pPr lvl="0" algn="ctr" eaLnBrk="1" hangingPunct="1">
              <a:spcBef>
                <a:spcPct val="50000"/>
              </a:spcBef>
            </a:pPr>
            <a:r>
              <a:rPr lang="zh-CN" altLang="en-US" sz="1400" dirty="0"/>
              <a:t>复旦大学电子系统导论课程讲义</a:t>
            </a:r>
          </a:p>
        </p:txBody>
      </p:sp>
      <p:sp>
        <p:nvSpPr>
          <p:cNvPr id="1048601" name="Rectangle 2"/>
          <p:cNvSpPr>
            <a:spLocks noGrp="1" noChangeArrowheads="1"/>
          </p:cNvSpPr>
          <p:nvPr>
            <p:ph type="ctrTitle"/>
          </p:nvPr>
        </p:nvSpPr>
        <p:spPr>
          <a:xfrm>
            <a:off x="914402" y="1524000"/>
            <a:ext cx="7623175" cy="1752600"/>
          </a:xfrm>
        </p:spPr>
        <p:txBody>
          <a:bodyPr/>
          <a:lstStyle>
            <a:lvl1pPr>
              <a:defRPr sz="5000"/>
            </a:lvl1pPr>
          </a:lstStyle>
          <a:p>
            <a:endParaRPr lang="en-US" altLang="zh-CN"/>
          </a:p>
        </p:txBody>
      </p:sp>
      <p:sp>
        <p:nvSpPr>
          <p:cNvPr id="1048602"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400"/>
            </a:lvl1pPr>
          </a:lstStyle>
          <a:p>
            <a:endParaRPr lang="en-US" altLang="zh-C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884" name="标题 1"/>
          <p:cNvSpPr>
            <a:spLocks noGrp="1"/>
          </p:cNvSpPr>
          <p:nvPr>
            <p:ph type="title"/>
          </p:nvPr>
        </p:nvSpPr>
        <p:spPr/>
        <p:txBody>
          <a:bodyPr/>
          <a:lstStyle/>
          <a:p>
            <a:r>
              <a:rPr lang="zh-CN" altLang="en-US"/>
              <a:t>单击此处编辑母版标题样式</a:t>
            </a:r>
          </a:p>
        </p:txBody>
      </p:sp>
      <p:sp>
        <p:nvSpPr>
          <p:cNvPr id="1048885"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868"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1048869"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1048880" name="标题 1"/>
          <p:cNvSpPr>
            <a:spLocks noGrp="1"/>
          </p:cNvSpPr>
          <p:nvPr>
            <p:ph type="title"/>
          </p:nvPr>
        </p:nvSpPr>
        <p:spPr>
          <a:xfrm>
            <a:off x="457200" y="277818"/>
            <a:ext cx="8229600" cy="847725"/>
          </a:xfrm>
        </p:spPr>
        <p:txBody>
          <a:bodyPr/>
          <a:lstStyle/>
          <a:p>
            <a:r>
              <a:rPr lang="zh-CN" altLang="en-US"/>
              <a:t>单击此处编辑母版标题样式</a:t>
            </a:r>
          </a:p>
        </p:txBody>
      </p:sp>
      <p:sp>
        <p:nvSpPr>
          <p:cNvPr id="1048881" name="文本占位符 2"/>
          <p:cNvSpPr>
            <a:spLocks noGrp="1"/>
          </p:cNvSpPr>
          <p:nvPr>
            <p:ph type="body" sz="half" idx="1"/>
          </p:nvPr>
        </p:nvSpPr>
        <p:spPr>
          <a:xfrm>
            <a:off x="457200" y="1268413"/>
            <a:ext cx="4038600" cy="48625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82" name="内容占位符 3"/>
          <p:cNvSpPr>
            <a:spLocks noGrp="1"/>
          </p:cNvSpPr>
          <p:nvPr>
            <p:ph sz="quarter" idx="2"/>
          </p:nvPr>
        </p:nvSpPr>
        <p:spPr>
          <a:xfrm>
            <a:off x="4648200" y="1268413"/>
            <a:ext cx="4038600" cy="23542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83" name="内容占位符 4"/>
          <p:cNvSpPr>
            <a:spLocks noGrp="1"/>
          </p:cNvSpPr>
          <p:nvPr>
            <p:ph sz="quarter" idx="3"/>
          </p:nvPr>
        </p:nvSpPr>
        <p:spPr>
          <a:xfrm>
            <a:off x="4648200" y="3775075"/>
            <a:ext cx="4038600" cy="235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1048865" name="标题 1"/>
          <p:cNvSpPr>
            <a:spLocks noGrp="1"/>
          </p:cNvSpPr>
          <p:nvPr>
            <p:ph type="title"/>
          </p:nvPr>
        </p:nvSpPr>
        <p:spPr>
          <a:xfrm>
            <a:off x="457200" y="277818"/>
            <a:ext cx="8229600" cy="847725"/>
          </a:xfrm>
        </p:spPr>
        <p:txBody>
          <a:bodyPr/>
          <a:lstStyle/>
          <a:p>
            <a:r>
              <a:rPr lang="zh-CN" altLang="en-US"/>
              <a:t>单击此处编辑母版标题样式</a:t>
            </a:r>
          </a:p>
        </p:txBody>
      </p:sp>
      <p:sp>
        <p:nvSpPr>
          <p:cNvPr id="1048866" name="文本占位符 2"/>
          <p:cNvSpPr>
            <a:spLocks noGrp="1"/>
          </p:cNvSpPr>
          <p:nvPr>
            <p:ph type="body" sz="half" idx="1"/>
          </p:nvPr>
        </p:nvSpPr>
        <p:spPr>
          <a:xfrm>
            <a:off x="457200" y="1268413"/>
            <a:ext cx="4038600" cy="48625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67" name="内容占位符 3"/>
          <p:cNvSpPr>
            <a:spLocks noGrp="1"/>
          </p:cNvSpPr>
          <p:nvPr>
            <p:ph sz="half" idx="2"/>
          </p:nvPr>
        </p:nvSpPr>
        <p:spPr>
          <a:xfrm>
            <a:off x="4648200" y="1268413"/>
            <a:ext cx="4038600" cy="48625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1048889" name="标题 1"/>
          <p:cNvSpPr>
            <a:spLocks noGrp="1"/>
          </p:cNvSpPr>
          <p:nvPr>
            <p:ph type="title"/>
          </p:nvPr>
        </p:nvSpPr>
        <p:spPr>
          <a:xfrm>
            <a:off x="457200" y="277818"/>
            <a:ext cx="8229600" cy="847725"/>
          </a:xfrm>
        </p:spPr>
        <p:txBody>
          <a:bodyPr/>
          <a:lstStyle/>
          <a:p>
            <a:r>
              <a:rPr lang="zh-CN" altLang="en-US"/>
              <a:t>单击此处编辑母版标题样式</a:t>
            </a:r>
          </a:p>
        </p:txBody>
      </p:sp>
      <p:sp>
        <p:nvSpPr>
          <p:cNvPr id="1048890" name="文本占位符 2"/>
          <p:cNvSpPr>
            <a:spLocks noGrp="1"/>
          </p:cNvSpPr>
          <p:nvPr>
            <p:ph type="body" sz="half" idx="1"/>
          </p:nvPr>
        </p:nvSpPr>
        <p:spPr>
          <a:xfrm>
            <a:off x="457200" y="1268413"/>
            <a:ext cx="8229600" cy="23542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91" name="内容占位符 3"/>
          <p:cNvSpPr>
            <a:spLocks noGrp="1"/>
          </p:cNvSpPr>
          <p:nvPr>
            <p:ph sz="half" idx="2"/>
          </p:nvPr>
        </p:nvSpPr>
        <p:spPr>
          <a:xfrm>
            <a:off x="457200" y="3775075"/>
            <a:ext cx="8229600" cy="235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p:txBody>
          <a:bodyPr/>
          <a:lstStyle/>
          <a:p>
            <a:r>
              <a:rPr lang="zh-CN" altLang="en-US"/>
              <a:t>单击此处编辑母版标题样式</a:t>
            </a:r>
          </a:p>
        </p:txBody>
      </p:sp>
      <p:sp>
        <p:nvSpPr>
          <p:cNvPr id="1048582"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873" name="标题 1"/>
          <p:cNvSpPr>
            <a:spLocks noGrp="1"/>
          </p:cNvSpPr>
          <p:nvPr>
            <p:ph type="title"/>
          </p:nvPr>
        </p:nvSpPr>
        <p:spPr>
          <a:xfrm>
            <a:off x="722313" y="4406905"/>
            <a:ext cx="7772400" cy="1362075"/>
          </a:xfrm>
        </p:spPr>
        <p:txBody>
          <a:bodyPr/>
          <a:lstStyle>
            <a:lvl1pPr algn="l">
              <a:defRPr sz="4000" b="1" cap="all"/>
            </a:lvl1pPr>
          </a:lstStyle>
          <a:p>
            <a:r>
              <a:rPr lang="zh-CN" altLang="en-US"/>
              <a:t>单击此处编辑母版标题样式</a:t>
            </a:r>
          </a:p>
        </p:txBody>
      </p:sp>
      <p:sp>
        <p:nvSpPr>
          <p:cNvPr id="1048874"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886" name="标题 1"/>
          <p:cNvSpPr>
            <a:spLocks noGrp="1"/>
          </p:cNvSpPr>
          <p:nvPr>
            <p:ph type="title"/>
          </p:nvPr>
        </p:nvSpPr>
        <p:spPr/>
        <p:txBody>
          <a:bodyPr/>
          <a:lstStyle/>
          <a:p>
            <a:r>
              <a:rPr lang="zh-CN" altLang="en-US"/>
              <a:t>单击此处编辑母版标题样式</a:t>
            </a:r>
          </a:p>
        </p:txBody>
      </p:sp>
      <p:sp>
        <p:nvSpPr>
          <p:cNvPr id="1048887" name="内容占位符 2"/>
          <p:cNvSpPr>
            <a:spLocks noGrp="1"/>
          </p:cNvSpPr>
          <p:nvPr>
            <p:ph sz="half" idx="1"/>
          </p:nvPr>
        </p:nvSpPr>
        <p:spPr>
          <a:xfrm>
            <a:off x="457200" y="1268413"/>
            <a:ext cx="4038600" cy="4862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88" name="内容占位符 3"/>
          <p:cNvSpPr>
            <a:spLocks noGrp="1"/>
          </p:cNvSpPr>
          <p:nvPr>
            <p:ph sz="half" idx="2"/>
          </p:nvPr>
        </p:nvSpPr>
        <p:spPr>
          <a:xfrm>
            <a:off x="4648200" y="1268413"/>
            <a:ext cx="4038600" cy="4862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75"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1048876"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1048877"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78"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1048879"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864" name="标题 1"/>
          <p:cNvSpPr>
            <a:spLocks noGrp="1"/>
          </p:cNvSpPr>
          <p:nvPr>
            <p:ph type="title"/>
          </p:nvPr>
        </p:nvSpPr>
        <p:spPr/>
        <p:txBody>
          <a:bodyPr/>
          <a:lstStyle/>
          <a:p>
            <a:r>
              <a:rPr lang="zh-CN" altLang="en-US"/>
              <a:t>单击此处编辑母版标题样式</a:t>
            </a: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89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1048893" name="内容占位符 2"/>
          <p:cNvSpPr>
            <a:spLocks noGrp="1"/>
          </p:cNvSpPr>
          <p:nvPr>
            <p:ph idx="1"/>
          </p:nvPr>
        </p:nvSpPr>
        <p:spPr>
          <a:xfrm>
            <a:off x="3575050"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9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870"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1048871"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marL="0" marR="0" lvl="0" indent="0" algn="l" defTabSz="914377"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1048872"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576" name="Rectangle 2"/>
          <p:cNvSpPr>
            <a:spLocks noGrp="1"/>
          </p:cNvSpPr>
          <p:nvPr>
            <p:ph type="title"/>
          </p:nvPr>
        </p:nvSpPr>
        <p:spPr>
          <a:xfrm>
            <a:off x="457200" y="277818"/>
            <a:ext cx="8229600" cy="847725"/>
          </a:xfrm>
          <a:prstGeom prst="rect">
            <a:avLst/>
          </a:prstGeom>
          <a:noFill/>
          <a:ln w="9525">
            <a:noFill/>
          </a:ln>
        </p:spPr>
        <p:txBody>
          <a:bodyPr/>
          <a:lstStyle/>
          <a:p>
            <a:pPr lvl="0"/>
            <a:endParaRPr lang="en-US" altLang="zh-CN" dirty="0"/>
          </a:p>
        </p:txBody>
      </p:sp>
      <p:sp>
        <p:nvSpPr>
          <p:cNvPr id="1048577" name="Rectangle 3"/>
          <p:cNvSpPr>
            <a:spLocks noGrp="1"/>
          </p:cNvSpPr>
          <p:nvPr>
            <p:ph type="body" idx="1"/>
          </p:nvPr>
        </p:nvSpPr>
        <p:spPr>
          <a:xfrm>
            <a:off x="457200" y="1268413"/>
            <a:ext cx="8229600" cy="4862512"/>
          </a:xfrm>
          <a:prstGeom prst="rect">
            <a:avLst/>
          </a:prstGeom>
          <a:noFill/>
          <a:ln w="9525">
            <a:noFill/>
          </a:ln>
        </p:spPr>
        <p:txBody>
          <a:bodyPr/>
          <a:lstStyle/>
          <a:p>
            <a:pPr lvl="0"/>
            <a:r>
              <a:rPr lang="en-US" altLang="zh-CN" dirty="0"/>
              <a:t>单击此处编辑母版文本样式</a:t>
            </a:r>
          </a:p>
          <a:p>
            <a:pPr lvl="1"/>
            <a:r>
              <a:rPr lang="en-US" altLang="zh-CN" dirty="0"/>
              <a:t>第二级</a:t>
            </a:r>
          </a:p>
          <a:p>
            <a:pPr lvl="2"/>
            <a:r>
              <a:rPr lang="en-US" altLang="zh-CN" dirty="0"/>
              <a:t>第三级</a:t>
            </a:r>
          </a:p>
          <a:p>
            <a:pPr lvl="3"/>
            <a:r>
              <a:rPr lang="en-US" altLang="zh-CN" dirty="0"/>
              <a:t>第四级</a:t>
            </a:r>
          </a:p>
          <a:p>
            <a:pPr lvl="4"/>
            <a:r>
              <a:rPr lang="en-US" altLang="zh-CN" dirty="0"/>
              <a:t>第五级</a:t>
            </a:r>
          </a:p>
        </p:txBody>
      </p:sp>
      <p:sp>
        <p:nvSpPr>
          <p:cNvPr id="1048578" name="Freeform 7"/>
          <p:cNvSpPr/>
          <p:nvPr/>
        </p:nvSpPr>
        <p:spPr>
          <a:xfrm>
            <a:off x="381000" y="228600"/>
            <a:ext cx="8229600" cy="609600"/>
          </a:xfrm>
          <a:custGeom>
            <a:avLst/>
            <a:gdLst/>
            <a:ahLst/>
            <a:cxnLst>
              <a:cxn ang="0">
                <a:pos x="0" y="1000"/>
              </a:cxn>
              <a:cxn ang="0">
                <a:pos x="0" y="0"/>
              </a:cxn>
              <a:cxn ang="0">
                <a:pos x="1000" y="0"/>
              </a:cxn>
            </a:cxnLst>
            <a:rect l="0" t="0" r="0" b="0"/>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lstStyle/>
          <a:p>
            <a:endParaRPr lang="zh-CN" altLang="en-US" sz="1800"/>
          </a:p>
        </p:txBody>
      </p:sp>
      <p:sp>
        <p:nvSpPr>
          <p:cNvPr id="1048579"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
        <p:nvSpPr>
          <p:cNvPr id="1048580" name="Text Box 10"/>
          <p:cNvSpPr txBox="1"/>
          <p:nvPr/>
        </p:nvSpPr>
        <p:spPr>
          <a:xfrm>
            <a:off x="900116" y="6381752"/>
            <a:ext cx="7704137" cy="307777"/>
          </a:xfrm>
          <a:prstGeom prst="rect">
            <a:avLst/>
          </a:prstGeom>
          <a:noFill/>
          <a:ln w="9525">
            <a:noFill/>
          </a:ln>
        </p:spPr>
        <p:txBody>
          <a:bodyPr>
            <a:spAutoFit/>
          </a:bodyPr>
          <a:lstStyle/>
          <a:p>
            <a:pPr lvl="0" algn="ctr" eaLnBrk="1" hangingPunct="1">
              <a:spcBef>
                <a:spcPct val="50000"/>
              </a:spcBef>
            </a:pPr>
            <a:r>
              <a:rPr lang="zh-CN" altLang="en-US" sz="1400" dirty="0">
                <a:latin typeface="Arial" panose="020B0604020202020204" pitchFamily="34" charset="0"/>
                <a:ea typeface="宋体" panose="02010600030101010101" pitchFamily="2" charset="-122"/>
              </a:rPr>
              <a:t>复旦大学电子系统导论课程讲义</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189"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377"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566"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754"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891" indent="-342891" algn="l" rtl="0" eaLnBrk="0" fontAlgn="base" hangingPunct="0">
        <a:spcBef>
          <a:spcPct val="20000"/>
        </a:spcBef>
        <a:spcAft>
          <a:spcPct val="0"/>
        </a:spcAft>
        <a:buClr>
          <a:schemeClr val="accent1"/>
        </a:buClr>
        <a:buSzPct val="65000"/>
        <a:buFont typeface="Wingdings" panose="05000000000000000000" pitchFamily="2" charset="2"/>
        <a:buChar char="n"/>
        <a:defRPr sz="2600">
          <a:solidFill>
            <a:schemeClr val="tx1"/>
          </a:solidFill>
          <a:latin typeface="+mn-lt"/>
          <a:ea typeface="+mn-ea"/>
          <a:cs typeface="+mn-cs"/>
        </a:defRPr>
      </a:lvl1pPr>
      <a:lvl2pPr marL="669909" indent="-325747" algn="l" rtl="0" eaLnBrk="0" fontAlgn="base" hangingPunct="0">
        <a:spcBef>
          <a:spcPct val="20000"/>
        </a:spcBef>
        <a:spcAft>
          <a:spcPct val="0"/>
        </a:spcAft>
        <a:buClr>
          <a:schemeClr val="accent2"/>
        </a:buClr>
        <a:buSzPct val="60000"/>
        <a:buFont typeface="Wingdings" panose="05000000000000000000" pitchFamily="2" charset="2"/>
        <a:buChar char="q"/>
        <a:defRPr sz="2200">
          <a:solidFill>
            <a:schemeClr val="tx1"/>
          </a:solidFill>
          <a:latin typeface="+mn-lt"/>
          <a:ea typeface="+mn-ea"/>
        </a:defRPr>
      </a:lvl2pPr>
      <a:lvl3pPr marL="1022325" indent="-351146" algn="l" rtl="0" eaLnBrk="0" fontAlgn="base" hangingPunct="0">
        <a:spcBef>
          <a:spcPct val="20000"/>
        </a:spcBef>
        <a:spcAft>
          <a:spcPct val="0"/>
        </a:spcAft>
        <a:buClr>
          <a:schemeClr val="accent1"/>
        </a:buClr>
        <a:buSzPct val="65000"/>
        <a:buFont typeface="Wingdings" panose="05000000000000000000" pitchFamily="2" charset="2"/>
        <a:buChar char="n"/>
        <a:defRPr sz="2000">
          <a:solidFill>
            <a:schemeClr val="tx1"/>
          </a:solidFill>
          <a:latin typeface="+mn-lt"/>
          <a:ea typeface="+mn-ea"/>
        </a:defRPr>
      </a:lvl3pPr>
      <a:lvl4pPr marL="1339817" indent="-316223" algn="l" rtl="0" eaLnBrk="0" fontAlgn="base" hangingPunct="0">
        <a:spcBef>
          <a:spcPct val="20000"/>
        </a:spcBef>
        <a:spcAft>
          <a:spcPct val="0"/>
        </a:spcAft>
        <a:buClr>
          <a:schemeClr val="accent2"/>
        </a:buClr>
        <a:buSzPct val="70000"/>
        <a:buFont typeface="Wingdings" panose="05000000000000000000" pitchFamily="2" charset="2"/>
        <a:buChar char="q"/>
        <a:defRPr>
          <a:solidFill>
            <a:schemeClr val="tx1"/>
          </a:solidFill>
          <a:latin typeface="+mn-lt"/>
          <a:ea typeface="+mn-ea"/>
        </a:defRPr>
      </a:lvl4pPr>
      <a:lvl5pPr marL="1681438" indent="-339717" algn="l" rtl="0" eaLnBrk="0" fontAlgn="base" hangingPunct="0">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5pPr>
      <a:lvl6pPr marL="2138627" indent="-339717" algn="l" rtl="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6pPr>
      <a:lvl7pPr marL="2595815" indent="-339717" algn="l" rtl="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7pPr>
      <a:lvl8pPr marL="3053004" indent="-339717" algn="l" rtl="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8pPr>
      <a:lvl9pPr marL="3510192" indent="-339717" algn="l" rtl="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jetbrains.com/pycharm-edu/"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https://www.liaoxuefeng.com/wiki/1016959663602400" TargetMode="External"/><Relationship Id="rId2" Type="http://schemas.openxmlformats.org/officeDocument/2006/relationships/hyperlink" Target="http://www.runoob.com/python3/python3-tutorial.html" TargetMode="External"/><Relationship Id="rId1" Type="http://schemas.openxmlformats.org/officeDocument/2006/relationships/slideLayout" Target="../slideLayouts/slideLayout2.xml"/><Relationship Id="rId6" Type="http://schemas.openxmlformats.org/officeDocument/2006/relationships/hyperlink" Target="https://zhuanlan.zhihu.com/p/26155739" TargetMode="External"/><Relationship Id="rId5" Type="http://schemas.openxmlformats.org/officeDocument/2006/relationships/hyperlink" Target="http://www.jikexueyuan.com/course/python/" TargetMode="External"/><Relationship Id="rId4" Type="http://schemas.openxmlformats.org/officeDocument/2006/relationships/hyperlink" Target="https://docs.python.org/zh-cn/3/tutorial/index.html" TargetMode="Externa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python.org/downloa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log.sciencenet.cn/blog-442719-863840.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docs.python.org/3/library/functions.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ython.org/download/"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Rectangle 2"/>
          <p:cNvSpPr>
            <a:spLocks noGrp="1" noChangeArrowheads="1"/>
          </p:cNvSpPr>
          <p:nvPr>
            <p:ph type="ctrTitle"/>
          </p:nvPr>
        </p:nvSpPr>
        <p:spPr>
          <a:xfrm>
            <a:off x="755651" y="1268417"/>
            <a:ext cx="7772400" cy="1736725"/>
          </a:xfrm>
        </p:spPr>
        <p:txBody>
          <a:bodyPr/>
          <a:lstStyle/>
          <a:p>
            <a:pPr eaLnBrk="1" hangingPunct="1"/>
            <a:r>
              <a:rPr lang="en-US" altLang="zh-CN" dirty="0"/>
              <a:t>Python</a:t>
            </a:r>
            <a:r>
              <a:rPr lang="zh-CN" altLang="en-US" dirty="0"/>
              <a:t>编程基础</a:t>
            </a:r>
            <a:endParaRPr lang="en-US" altLang="zh-CN" b="1" dirty="0"/>
          </a:p>
        </p:txBody>
      </p:sp>
      <p:sp>
        <p:nvSpPr>
          <p:cNvPr id="1048604" name="Rectangle 3"/>
          <p:cNvSpPr>
            <a:spLocks noGrp="1" noChangeArrowheads="1"/>
          </p:cNvSpPr>
          <p:nvPr>
            <p:ph type="subTitle" idx="1"/>
          </p:nvPr>
        </p:nvSpPr>
        <p:spPr/>
        <p:txBody>
          <a:bodyPr/>
          <a:lstStyle/>
          <a:p>
            <a:pPr eaLnBrk="1" hangingPunct="1"/>
            <a:fld id="{2B2A7AF1-9E66-4AFD-ACC6-AE5D87BA045A}" type="datetime1">
              <a:rPr lang="zh-CN" altLang="en-US" smtClean="0"/>
              <a:pPr eaLnBrk="1" hangingPunct="1"/>
              <a:t>2023/2/27</a:t>
            </a:fld>
            <a:endParaRPr lang="zh-CN" altLang="zh-CN" dirty="0"/>
          </a:p>
          <a:p>
            <a:pPr eaLnBrk="1" hangingPunct="1"/>
            <a:r>
              <a:rPr lang="zh-CN" altLang="en-US"/>
              <a:t>电子系统导论教学团队</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标题 1"/>
          <p:cNvSpPr>
            <a:spLocks noGrp="1"/>
          </p:cNvSpPr>
          <p:nvPr>
            <p:ph type="title"/>
          </p:nvPr>
        </p:nvSpPr>
        <p:spPr>
          <a:xfrm>
            <a:off x="391886" y="260719"/>
            <a:ext cx="10972800" cy="814698"/>
          </a:xfrm>
        </p:spPr>
        <p:txBody>
          <a:bodyPr>
            <a:normAutofit/>
          </a:bodyPr>
          <a:lstStyle/>
          <a:p>
            <a:r>
              <a:rPr lang="en-US" altLang="zh-CN" dirty="0"/>
              <a:t>Python </a:t>
            </a:r>
            <a:r>
              <a:rPr lang="zh-CN" altLang="en-US" dirty="0"/>
              <a:t>安装（</a:t>
            </a:r>
            <a:r>
              <a:rPr lang="en-US" altLang="zh-CN" dirty="0"/>
              <a:t>Windows</a:t>
            </a:r>
            <a:r>
              <a:rPr lang="zh-CN" altLang="en-US" dirty="0"/>
              <a:t>）：方法二</a:t>
            </a:r>
          </a:p>
        </p:txBody>
      </p:sp>
      <p:sp>
        <p:nvSpPr>
          <p:cNvPr id="1048617" name="内容占位符 2"/>
          <p:cNvSpPr>
            <a:spLocks noGrp="1"/>
          </p:cNvSpPr>
          <p:nvPr>
            <p:ph idx="1"/>
          </p:nvPr>
        </p:nvSpPr>
        <p:spPr>
          <a:xfrm>
            <a:off x="391886" y="1075417"/>
            <a:ext cx="8325394" cy="4333875"/>
          </a:xfrm>
        </p:spPr>
        <p:txBody>
          <a:bodyPr/>
          <a:lstStyle/>
          <a:p>
            <a:r>
              <a:rPr lang="zh-CN" altLang="en-US" dirty="0"/>
              <a:t>浏览器访问</a:t>
            </a:r>
            <a:r>
              <a:rPr lang="en-US" altLang="zh-CN" dirty="0">
                <a:hlinkClick r:id="rId2"/>
              </a:rPr>
              <a:t>https://www.anaconda.com/distribution/</a:t>
            </a:r>
            <a:r>
              <a:rPr lang="en-US" altLang="zh-CN" dirty="0"/>
              <a:t> </a:t>
            </a:r>
            <a:r>
              <a:rPr lang="zh-CN" altLang="en-US" dirty="0"/>
              <a:t>在下载界面中选择Window平台、</a:t>
            </a:r>
            <a:r>
              <a:rPr lang="en-US" altLang="zh-CN" dirty="0"/>
              <a:t>Python 3.7 version</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r>
              <a:rPr lang="zh-CN" altLang="en-US" dirty="0">
                <a:sym typeface="+mn-ea"/>
              </a:rPr>
              <a:t>下载后，双击下载包，进入Python安装向导，只需使用默认设置一直点击"下一步"直到安装完成即可。</a:t>
            </a:r>
            <a:endParaRPr lang="zh-CN" altLang="en-US" dirty="0"/>
          </a:p>
        </p:txBody>
      </p:sp>
      <p:grpSp>
        <p:nvGrpSpPr>
          <p:cNvPr id="172" name="组合 9"/>
          <p:cNvGrpSpPr/>
          <p:nvPr/>
        </p:nvGrpSpPr>
        <p:grpSpPr>
          <a:xfrm>
            <a:off x="1466850" y="1922771"/>
            <a:ext cx="6036129" cy="3257817"/>
            <a:chOff x="1466850" y="1906443"/>
            <a:chExt cx="6036129" cy="3257817"/>
          </a:xfrm>
        </p:grpSpPr>
        <p:pic>
          <p:nvPicPr>
            <p:cNvPr id="2097163" name="图片 3"/>
            <p:cNvPicPr>
              <a:picLocks noChangeAspect="1"/>
            </p:cNvPicPr>
            <p:nvPr/>
          </p:nvPicPr>
          <p:blipFill>
            <a:blip r:embed="rId3" cstate="print"/>
            <a:stretch>
              <a:fillRect/>
            </a:stretch>
          </p:blipFill>
          <p:spPr>
            <a:xfrm>
              <a:off x="1466850" y="1906443"/>
              <a:ext cx="6036129" cy="3257817"/>
            </a:xfrm>
            <a:prstGeom prst="rect">
              <a:avLst/>
            </a:prstGeom>
          </p:spPr>
        </p:pic>
        <p:cxnSp>
          <p:nvCxnSpPr>
            <p:cNvPr id="3145729" name="直接箭头连接符 4"/>
            <p:cNvCxnSpPr>
              <a:cxnSpLocks/>
            </p:cNvCxnSpPr>
            <p:nvPr/>
          </p:nvCxnSpPr>
          <p:spPr>
            <a:xfrm flipH="1">
              <a:off x="3291640" y="3714966"/>
              <a:ext cx="986446" cy="53540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145730" name="直接箭头连接符 6"/>
            <p:cNvCxnSpPr>
              <a:cxnSpLocks/>
            </p:cNvCxnSpPr>
            <p:nvPr/>
          </p:nvCxnSpPr>
          <p:spPr>
            <a:xfrm flipH="1">
              <a:off x="3784863" y="2114550"/>
              <a:ext cx="787137" cy="17072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3" name="标题 7"/>
          <p:cNvSpPr>
            <a:spLocks noGrp="1"/>
          </p:cNvSpPr>
          <p:nvPr>
            <p:ph type="title"/>
          </p:nvPr>
        </p:nvSpPr>
        <p:spPr/>
        <p:txBody>
          <a:bodyPr vert="horz" wrap="square" lIns="91440" tIns="45720" rIns="91440" bIns="45720" anchor="t"/>
          <a:lstStyle/>
          <a:p>
            <a:r>
              <a:rPr lang="zh-CN" altLang="en-US" dirty="0"/>
              <a:t>文件的打开</a:t>
            </a:r>
          </a:p>
        </p:txBody>
      </p:sp>
      <p:sp>
        <p:nvSpPr>
          <p:cNvPr id="1048774" name="内容占位符 2"/>
          <p:cNvSpPr>
            <a:spLocks noGrp="1"/>
          </p:cNvSpPr>
          <p:nvPr>
            <p:ph idx="1"/>
          </p:nvPr>
        </p:nvSpPr>
        <p:spPr/>
        <p:txBody>
          <a:bodyPr vert="horz" wrap="square" lIns="91440" tIns="45720" rIns="91440" bIns="45720" numCol="1" anchor="t" anchorCtr="0" compatLnSpc="1"/>
          <a:lstStyle/>
          <a:p>
            <a:r>
              <a:rPr lang="zh-CN" altLang="en-US" dirty="0"/>
              <a:t>以读文件的模式打开一个文件对象，使用</a:t>
            </a:r>
            <a:r>
              <a:rPr lang="en-US" altLang="zh-CN" dirty="0"/>
              <a:t>Python</a:t>
            </a:r>
            <a:r>
              <a:rPr lang="zh-CN" altLang="en-US" dirty="0"/>
              <a:t>内置的</a:t>
            </a:r>
            <a:r>
              <a:rPr lang="en-US" altLang="zh-CN" dirty="0"/>
              <a:t>open()</a:t>
            </a:r>
            <a:r>
              <a:rPr lang="zh-CN" altLang="en-US" dirty="0"/>
              <a:t>函数，传入文件名和标示符；</a:t>
            </a:r>
            <a:endParaRPr lang="en-US" altLang="zh-CN" dirty="0"/>
          </a:p>
          <a:p>
            <a:r>
              <a:rPr lang="zh-CN" altLang="en-US" dirty="0"/>
              <a:t>例如利用下列代码：</a:t>
            </a:r>
            <a:endParaRPr lang="en-US" altLang="zh-CN" dirty="0"/>
          </a:p>
          <a:p>
            <a:pPr marL="0" indent="0">
              <a:buNone/>
            </a:pPr>
            <a:r>
              <a:rPr lang="en-US" altLang="zh-CN" dirty="0">
                <a:solidFill>
                  <a:srgbClr val="0070C0"/>
                </a:solidFill>
              </a:rPr>
              <a:t>f = open(‘/Users/</a:t>
            </a:r>
            <a:r>
              <a:rPr lang="en-US" altLang="zh-CN" dirty="0" err="1">
                <a:solidFill>
                  <a:srgbClr val="0070C0"/>
                </a:solidFill>
              </a:rPr>
              <a:t>michael</a:t>
            </a:r>
            <a:r>
              <a:rPr lang="en-US" altLang="zh-CN" dirty="0">
                <a:solidFill>
                  <a:srgbClr val="0070C0"/>
                </a:solidFill>
              </a:rPr>
              <a:t>/test.txt’, ‘r’)</a:t>
            </a:r>
          </a:p>
          <a:p>
            <a:pPr marL="0" indent="0">
              <a:buNone/>
            </a:pPr>
            <a:r>
              <a:rPr lang="zh-CN" altLang="en-US" dirty="0"/>
              <a:t>（“</a:t>
            </a:r>
            <a:r>
              <a:rPr lang="en-US" altLang="zh-CN" dirty="0"/>
              <a:t>r</a:t>
            </a:r>
            <a:r>
              <a:rPr lang="zh-CN" altLang="en-US" dirty="0"/>
              <a:t>”表示读）便可成功打开一个文件；</a:t>
            </a:r>
            <a:endParaRPr lang="en-US" altLang="zh-CN" dirty="0"/>
          </a:p>
          <a:p>
            <a:pPr marL="0" indent="0">
              <a:buNone/>
            </a:pPr>
            <a:r>
              <a:rPr lang="zh-CN" altLang="en-US" dirty="0"/>
              <a:t>如果文件不存在，</a:t>
            </a:r>
            <a:r>
              <a:rPr lang="en-US" altLang="zh-CN" dirty="0"/>
              <a:t>open()</a:t>
            </a:r>
            <a:r>
              <a:rPr lang="zh-CN" altLang="en-US" dirty="0"/>
              <a:t>函数就会抛出一个</a:t>
            </a:r>
            <a:r>
              <a:rPr lang="en-US" altLang="zh-CN" dirty="0" err="1">
                <a:solidFill>
                  <a:srgbClr val="FF0000"/>
                </a:solidFill>
              </a:rPr>
              <a:t>IOError</a:t>
            </a:r>
            <a:r>
              <a:rPr lang="zh-CN" altLang="en-US" dirty="0"/>
              <a:t>的错误，并且给出错误码和详细的信息告诉你文件不存在：</a:t>
            </a:r>
            <a:endParaRPr lang="en-US" altLang="zh-CN" dirty="0"/>
          </a:p>
          <a:p>
            <a:pPr marL="0" indent="0">
              <a:buNone/>
            </a:pPr>
            <a:r>
              <a:rPr lang="en-US" altLang="zh-CN" sz="2000" dirty="0">
                <a:solidFill>
                  <a:srgbClr val="0070C0"/>
                </a:solidFill>
              </a:rPr>
              <a:t> </a:t>
            </a:r>
            <a:endParaRPr lang="zh-CN" altLang="en-US" sz="2000" dirty="0">
              <a:solidFill>
                <a:srgbClr val="0070C0"/>
              </a:solidFill>
            </a:endParaRPr>
          </a:p>
        </p:txBody>
      </p:sp>
      <p:pic>
        <p:nvPicPr>
          <p:cNvPr id="2097225" name="图片 1"/>
          <p:cNvPicPr>
            <a:picLocks noChangeAspect="1"/>
          </p:cNvPicPr>
          <p:nvPr/>
        </p:nvPicPr>
        <p:blipFill>
          <a:blip r:embed="rId2" cstate="print"/>
          <a:stretch>
            <a:fillRect/>
          </a:stretch>
        </p:blipFill>
        <p:spPr>
          <a:xfrm>
            <a:off x="457204" y="2636842"/>
            <a:ext cx="7796213" cy="936625"/>
          </a:xfrm>
          <a:prstGeom prst="rect">
            <a:avLst/>
          </a:prstGeom>
          <a:noFill/>
          <a:ln w="9525">
            <a:noFill/>
          </a:ln>
        </p:spPr>
      </p:pic>
      <p:pic>
        <p:nvPicPr>
          <p:cNvPr id="2097226" name="图片 1"/>
          <p:cNvPicPr>
            <a:picLocks noChangeAspect="1"/>
          </p:cNvPicPr>
          <p:nvPr/>
        </p:nvPicPr>
        <p:blipFill>
          <a:blip r:embed="rId3" cstate="print"/>
          <a:stretch>
            <a:fillRect/>
          </a:stretch>
        </p:blipFill>
        <p:spPr>
          <a:xfrm>
            <a:off x="457201" y="4481661"/>
            <a:ext cx="7846155" cy="1520196"/>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5" name="标题 1"/>
          <p:cNvSpPr>
            <a:spLocks noGrp="1"/>
          </p:cNvSpPr>
          <p:nvPr>
            <p:ph type="title"/>
          </p:nvPr>
        </p:nvSpPr>
        <p:spPr/>
        <p:txBody>
          <a:bodyPr vert="horz" wrap="square" lIns="91440" tIns="45720" rIns="91440" bIns="45720" anchor="t"/>
          <a:lstStyle/>
          <a:p>
            <a:r>
              <a:rPr lang="zh-CN" altLang="en-US" dirty="0"/>
              <a:t>文件的读取</a:t>
            </a:r>
          </a:p>
        </p:txBody>
      </p:sp>
      <p:sp>
        <p:nvSpPr>
          <p:cNvPr id="1048776" name="内容占位符 2"/>
          <p:cNvSpPr>
            <a:spLocks noGrp="1"/>
          </p:cNvSpPr>
          <p:nvPr>
            <p:ph idx="1"/>
          </p:nvPr>
        </p:nvSpPr>
        <p:spPr>
          <a:xfrm>
            <a:off x="457200" y="1196976"/>
            <a:ext cx="8229600" cy="4933951"/>
          </a:xfrm>
        </p:spPr>
        <p:txBody>
          <a:bodyPr vert="horz" wrap="square" lIns="91440" tIns="45720" rIns="91440" bIns="45720" numCol="1" anchor="t" anchorCtr="0" compatLnSpc="1"/>
          <a:lstStyle/>
          <a:p>
            <a:r>
              <a:rPr lang="zh-CN" altLang="en-US" dirty="0"/>
              <a:t>如果文件打开成功，接下来，调用</a:t>
            </a:r>
            <a:r>
              <a:rPr lang="en-US" altLang="zh-CN" dirty="0">
                <a:solidFill>
                  <a:srgbClr val="C00000"/>
                </a:solidFill>
              </a:rPr>
              <a:t>read()</a:t>
            </a:r>
            <a:r>
              <a:rPr lang="zh-CN" altLang="en-US" dirty="0"/>
              <a:t>方法可以一次读取文件的全部内容，</a:t>
            </a:r>
            <a:r>
              <a:rPr lang="en-US" altLang="zh-CN" dirty="0"/>
              <a:t>Python</a:t>
            </a:r>
            <a:r>
              <a:rPr lang="zh-CN" altLang="en-US" dirty="0"/>
              <a:t>把内容读到内存，用一个</a:t>
            </a:r>
            <a:r>
              <a:rPr lang="en-US" altLang="zh-CN" dirty="0" err="1"/>
              <a:t>str</a:t>
            </a:r>
            <a:r>
              <a:rPr lang="zh-CN" altLang="en-US" dirty="0"/>
              <a:t>对象表示：</a:t>
            </a:r>
            <a:endParaRPr lang="en-US" altLang="zh-CN" dirty="0"/>
          </a:p>
          <a:p>
            <a:pPr marL="0" indent="0">
              <a:buNone/>
            </a:pPr>
            <a:endParaRPr lang="en-US" altLang="zh-CN" dirty="0">
              <a:solidFill>
                <a:srgbClr val="0070C0"/>
              </a:solidFill>
            </a:endParaRPr>
          </a:p>
          <a:p>
            <a:pPr marL="0" indent="0">
              <a:buNone/>
            </a:pPr>
            <a:endParaRPr lang="en-US" altLang="zh-CN" dirty="0">
              <a:solidFill>
                <a:srgbClr val="0070C0"/>
              </a:solidFill>
            </a:endParaRPr>
          </a:p>
          <a:p>
            <a:pPr marL="0" indent="0">
              <a:buNone/>
            </a:pPr>
            <a:endParaRPr lang="en-US" altLang="zh-CN" dirty="0">
              <a:solidFill>
                <a:srgbClr val="0070C0"/>
              </a:solidFill>
            </a:endParaRPr>
          </a:p>
          <a:p>
            <a:pPr marL="0" indent="0">
              <a:buNone/>
            </a:pPr>
            <a:r>
              <a:rPr lang="zh-CN" altLang="en-US" dirty="0"/>
              <a:t>最后一步是调用</a:t>
            </a:r>
            <a:r>
              <a:rPr lang="en-US" altLang="zh-CN" dirty="0">
                <a:solidFill>
                  <a:srgbClr val="C00000"/>
                </a:solidFill>
              </a:rPr>
              <a:t>close()</a:t>
            </a:r>
            <a:r>
              <a:rPr lang="zh-CN" altLang="en-US" dirty="0"/>
              <a:t>方法关闭文件。文件使用完毕后必须关闭，因为文件对象会占用操作系统的资源，并且操作系统同一时间能打开的文件数量也是有限的：</a:t>
            </a:r>
            <a:endParaRPr lang="en-US" altLang="zh-CN" dirty="0"/>
          </a:p>
          <a:p>
            <a:pPr marL="0" indent="0">
              <a:buNone/>
            </a:pPr>
            <a:endParaRPr lang="zh-CN" altLang="en-US" dirty="0">
              <a:solidFill>
                <a:srgbClr val="0070C0"/>
              </a:solidFill>
            </a:endParaRPr>
          </a:p>
        </p:txBody>
      </p:sp>
      <p:pic>
        <p:nvPicPr>
          <p:cNvPr id="2097227" name="图片 1"/>
          <p:cNvPicPr>
            <a:picLocks noChangeAspect="1"/>
          </p:cNvPicPr>
          <p:nvPr/>
        </p:nvPicPr>
        <p:blipFill>
          <a:blip r:embed="rId2" cstate="print"/>
          <a:stretch>
            <a:fillRect/>
          </a:stretch>
        </p:blipFill>
        <p:spPr>
          <a:xfrm>
            <a:off x="684214" y="2420943"/>
            <a:ext cx="5327651" cy="1512887"/>
          </a:xfrm>
          <a:prstGeom prst="rect">
            <a:avLst/>
          </a:prstGeom>
          <a:noFill/>
          <a:ln w="9525">
            <a:noFill/>
          </a:ln>
        </p:spPr>
      </p:pic>
      <p:pic>
        <p:nvPicPr>
          <p:cNvPr id="2097228" name="图片 3"/>
          <p:cNvPicPr>
            <a:picLocks noChangeAspect="1"/>
          </p:cNvPicPr>
          <p:nvPr/>
        </p:nvPicPr>
        <p:blipFill>
          <a:blip r:embed="rId3" cstate="print"/>
          <a:stretch>
            <a:fillRect/>
          </a:stretch>
        </p:blipFill>
        <p:spPr>
          <a:xfrm>
            <a:off x="422279" y="5156200"/>
            <a:ext cx="4005263" cy="990600"/>
          </a:xfrm>
          <a:prstGeom prst="rect">
            <a:avLst/>
          </a:prstGeom>
          <a:noFill/>
          <a:ln w="9525">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7" name="标题 1"/>
          <p:cNvSpPr>
            <a:spLocks noGrp="1"/>
          </p:cNvSpPr>
          <p:nvPr>
            <p:ph type="title"/>
          </p:nvPr>
        </p:nvSpPr>
        <p:spPr/>
        <p:txBody>
          <a:bodyPr vert="horz" wrap="square" lIns="91440" tIns="45720" rIns="91440" bIns="45720" anchor="t"/>
          <a:lstStyle/>
          <a:p>
            <a:r>
              <a:rPr lang="en-US" altLang="zh-CN" dirty="0"/>
              <a:t>Try….finally </a:t>
            </a:r>
            <a:r>
              <a:rPr lang="zh-CN" altLang="en-US" dirty="0"/>
              <a:t>函数</a:t>
            </a:r>
          </a:p>
        </p:txBody>
      </p:sp>
      <p:sp>
        <p:nvSpPr>
          <p:cNvPr id="1048778" name="内容占位符 2"/>
          <p:cNvSpPr>
            <a:spLocks noGrp="1"/>
          </p:cNvSpPr>
          <p:nvPr>
            <p:ph idx="1"/>
          </p:nvPr>
        </p:nvSpPr>
        <p:spPr>
          <a:xfrm>
            <a:off x="179388" y="996954"/>
            <a:ext cx="8229600" cy="4862513"/>
          </a:xfrm>
        </p:spPr>
        <p:txBody>
          <a:bodyPr vert="horz" wrap="square" lIns="91440" tIns="45720" rIns="91440" bIns="45720" anchor="t"/>
          <a:lstStyle/>
          <a:p>
            <a:r>
              <a:rPr lang="zh-CN" altLang="en-US" dirty="0"/>
              <a:t>由于文件读写时都有可能产生</a:t>
            </a:r>
            <a:r>
              <a:rPr lang="en-US" altLang="zh-CN" dirty="0"/>
              <a:t>IOError</a:t>
            </a:r>
            <a:r>
              <a:rPr lang="zh-CN" altLang="en-US" dirty="0"/>
              <a:t>，一旦出错，后面的</a:t>
            </a:r>
            <a:r>
              <a:rPr lang="en-US" altLang="zh-CN" dirty="0"/>
              <a:t>f.close()</a:t>
            </a:r>
            <a:r>
              <a:rPr lang="zh-CN" altLang="en-US" dirty="0"/>
              <a:t>就不会调用。所以，为了保证无论是否出错都能正确地关闭文件，我们可以使用</a:t>
            </a:r>
            <a:r>
              <a:rPr lang="en-US" altLang="zh-CN" dirty="0">
                <a:solidFill>
                  <a:srgbClr val="C00000"/>
                </a:solidFill>
              </a:rPr>
              <a:t>try ... finally</a:t>
            </a:r>
            <a:r>
              <a:rPr lang="zh-CN" altLang="en-US" dirty="0"/>
              <a:t>来实现：</a:t>
            </a:r>
            <a:endParaRPr lang="en-US" altLang="zh-CN" dirty="0"/>
          </a:p>
          <a:p>
            <a:r>
              <a:rPr lang="en-US" altLang="zh-CN" dirty="0">
                <a:solidFill>
                  <a:srgbClr val="0070C0"/>
                </a:solidFill>
              </a:rPr>
              <a:t> </a:t>
            </a:r>
            <a:endParaRPr lang="zh-CN" altLang="en-US" dirty="0">
              <a:solidFill>
                <a:srgbClr val="0070C0"/>
              </a:solidFill>
            </a:endParaRPr>
          </a:p>
        </p:txBody>
      </p:sp>
      <p:pic>
        <p:nvPicPr>
          <p:cNvPr id="2097229" name="图片 1"/>
          <p:cNvPicPr>
            <a:picLocks noChangeAspect="1"/>
          </p:cNvPicPr>
          <p:nvPr/>
        </p:nvPicPr>
        <p:blipFill>
          <a:blip r:embed="rId2" cstate="print"/>
          <a:stretch>
            <a:fillRect/>
          </a:stretch>
        </p:blipFill>
        <p:spPr>
          <a:xfrm>
            <a:off x="611189" y="2708275"/>
            <a:ext cx="7345363" cy="2592388"/>
          </a:xfrm>
          <a:prstGeom prst="rect">
            <a:avLst/>
          </a:prstGeom>
          <a:noFill/>
          <a:ln w="9525">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9" name="标题 1"/>
          <p:cNvSpPr>
            <a:spLocks noGrp="1"/>
          </p:cNvSpPr>
          <p:nvPr>
            <p:ph type="title"/>
          </p:nvPr>
        </p:nvSpPr>
        <p:spPr/>
        <p:txBody>
          <a:bodyPr vert="horz" wrap="square" lIns="91440" tIns="45720" rIns="91440" bIns="45720" anchor="t"/>
          <a:lstStyle/>
          <a:p>
            <a:r>
              <a:rPr lang="en-US" altLang="zh-CN" dirty="0"/>
              <a:t>With </a:t>
            </a:r>
            <a:r>
              <a:rPr lang="zh-CN" altLang="en-US" dirty="0"/>
              <a:t>语句</a:t>
            </a:r>
          </a:p>
        </p:txBody>
      </p:sp>
      <p:sp>
        <p:nvSpPr>
          <p:cNvPr id="1048780" name="内容占位符 2"/>
          <p:cNvSpPr>
            <a:spLocks noGrp="1"/>
          </p:cNvSpPr>
          <p:nvPr>
            <p:ph idx="1"/>
          </p:nvPr>
        </p:nvSpPr>
        <p:spPr/>
        <p:txBody>
          <a:bodyPr vert="horz" wrap="square" lIns="91440" tIns="45720" rIns="91440" bIns="45720" numCol="1" anchor="t" anchorCtr="0" compatLnSpc="1"/>
          <a:lstStyle/>
          <a:p>
            <a:r>
              <a:rPr lang="en-US" altLang="zh-CN" sz="2800" dirty="0"/>
              <a:t>Python</a:t>
            </a:r>
            <a:r>
              <a:rPr lang="zh-CN" altLang="en-US" sz="2800" dirty="0"/>
              <a:t>引入了</a:t>
            </a:r>
            <a:r>
              <a:rPr lang="en-US" altLang="zh-CN" sz="2800" dirty="0"/>
              <a:t>with</a:t>
            </a:r>
            <a:r>
              <a:rPr lang="zh-CN" altLang="en-US" sz="2800" dirty="0"/>
              <a:t>语句来自动帮用户调用</a:t>
            </a:r>
            <a:r>
              <a:rPr lang="en-US" altLang="zh-CN" sz="2800" dirty="0"/>
              <a:t>close()</a:t>
            </a:r>
            <a:r>
              <a:rPr lang="zh-CN" altLang="en-US" sz="2800" dirty="0"/>
              <a:t>方法</a:t>
            </a:r>
            <a:endParaRPr lang="en-US" altLang="zh-CN" sz="2800" dirty="0"/>
          </a:p>
          <a:p>
            <a:endParaRPr lang="en-US" altLang="zh-CN" sz="2800" dirty="0"/>
          </a:p>
          <a:p>
            <a:endParaRPr lang="en-US" altLang="zh-CN" sz="2800" dirty="0"/>
          </a:p>
          <a:p>
            <a:endParaRPr lang="en-US" altLang="zh-CN" sz="2800" dirty="0"/>
          </a:p>
          <a:p>
            <a:pPr marL="0" indent="0">
              <a:buNone/>
            </a:pPr>
            <a:r>
              <a:rPr lang="zh-CN" altLang="en-US" sz="3200" dirty="0"/>
              <a:t>这和前面的</a:t>
            </a:r>
            <a:r>
              <a:rPr lang="en-US" altLang="zh-CN" sz="3200" dirty="0"/>
              <a:t>try ... finally</a:t>
            </a:r>
            <a:r>
              <a:rPr lang="zh-CN" altLang="en-US" sz="3200" dirty="0"/>
              <a:t>是一样的，但是代码更佳简洁，并且不必调用</a:t>
            </a:r>
            <a:r>
              <a:rPr lang="en-US" altLang="zh-CN" sz="3200" dirty="0" err="1"/>
              <a:t>f.close</a:t>
            </a:r>
            <a:r>
              <a:rPr lang="en-US" altLang="zh-CN" sz="3200" dirty="0"/>
              <a:t>()</a:t>
            </a:r>
            <a:r>
              <a:rPr lang="zh-CN" altLang="en-US" sz="3200" dirty="0"/>
              <a:t>方法</a:t>
            </a:r>
          </a:p>
        </p:txBody>
      </p:sp>
      <p:pic>
        <p:nvPicPr>
          <p:cNvPr id="2097230" name="图片 1"/>
          <p:cNvPicPr>
            <a:picLocks noChangeAspect="1"/>
          </p:cNvPicPr>
          <p:nvPr/>
        </p:nvPicPr>
        <p:blipFill>
          <a:blip r:embed="rId2" cstate="print"/>
          <a:stretch>
            <a:fillRect/>
          </a:stretch>
        </p:blipFill>
        <p:spPr>
          <a:xfrm>
            <a:off x="900118" y="2349504"/>
            <a:ext cx="6480175" cy="1223963"/>
          </a:xfrm>
          <a:prstGeom prst="rect">
            <a:avLst/>
          </a:prstGeom>
          <a:noFill/>
          <a:ln w="9525">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1" name="标题 1"/>
          <p:cNvSpPr>
            <a:spLocks noGrp="1"/>
          </p:cNvSpPr>
          <p:nvPr>
            <p:ph type="title"/>
          </p:nvPr>
        </p:nvSpPr>
        <p:spPr/>
        <p:txBody>
          <a:bodyPr vert="horz" wrap="square" lIns="91440" tIns="45720" rIns="91440" bIns="45720" anchor="t"/>
          <a:lstStyle/>
          <a:p>
            <a:r>
              <a:rPr lang="en-US" altLang="zh-CN" dirty="0"/>
              <a:t>Read(size)&amp; readline ( )</a:t>
            </a:r>
            <a:endParaRPr lang="zh-CN" altLang="en-US" dirty="0"/>
          </a:p>
        </p:txBody>
      </p:sp>
      <p:sp>
        <p:nvSpPr>
          <p:cNvPr id="1048782" name="内容占位符 2"/>
          <p:cNvSpPr>
            <a:spLocks noGrp="1"/>
          </p:cNvSpPr>
          <p:nvPr>
            <p:ph idx="1"/>
          </p:nvPr>
        </p:nvSpPr>
        <p:spPr/>
        <p:txBody>
          <a:bodyPr vert="horz" wrap="square" lIns="91440" tIns="45720" rIns="91440" bIns="45720" anchor="t"/>
          <a:lstStyle/>
          <a:p>
            <a:r>
              <a:rPr lang="zh-CN" altLang="en-US" dirty="0"/>
              <a:t>调用</a:t>
            </a:r>
            <a:r>
              <a:rPr lang="en-US" altLang="zh-CN" dirty="0"/>
              <a:t>read()</a:t>
            </a:r>
            <a:r>
              <a:rPr lang="zh-CN" altLang="en-US" dirty="0"/>
              <a:t>会一次性读取文件的全部内容</a:t>
            </a:r>
            <a:r>
              <a:rPr lang="en-US" altLang="zh-CN" dirty="0"/>
              <a:t>,</a:t>
            </a:r>
            <a:r>
              <a:rPr lang="zh-CN" altLang="en-US" dirty="0"/>
              <a:t>因此为保护内存，可采用反复调用</a:t>
            </a:r>
            <a:r>
              <a:rPr lang="en-US" altLang="zh-CN" dirty="0"/>
              <a:t>read(size)</a:t>
            </a:r>
            <a:r>
              <a:rPr lang="zh-CN" altLang="en-US" dirty="0"/>
              <a:t>的方法，每次只读取</a:t>
            </a:r>
            <a:r>
              <a:rPr lang="en-US" altLang="zh-CN" dirty="0"/>
              <a:t>size</a:t>
            </a:r>
            <a:r>
              <a:rPr lang="zh-CN" altLang="en-US" dirty="0"/>
              <a:t>个字节的内容。</a:t>
            </a:r>
            <a:endParaRPr lang="en-US" altLang="zh-CN" dirty="0"/>
          </a:p>
          <a:p>
            <a:r>
              <a:rPr lang="zh-CN" altLang="en-US" dirty="0"/>
              <a:t>调用</a:t>
            </a:r>
            <a:r>
              <a:rPr lang="en-US" altLang="zh-CN" dirty="0">
                <a:solidFill>
                  <a:srgbClr val="C00000"/>
                </a:solidFill>
              </a:rPr>
              <a:t>readline()</a:t>
            </a:r>
            <a:r>
              <a:rPr lang="zh-CN" altLang="en-US" dirty="0"/>
              <a:t>可以每次读取一行内容，调用</a:t>
            </a:r>
            <a:r>
              <a:rPr lang="en-US" altLang="zh-CN" dirty="0">
                <a:solidFill>
                  <a:srgbClr val="C00000"/>
                </a:solidFill>
              </a:rPr>
              <a:t>readlines()</a:t>
            </a:r>
            <a:r>
              <a:rPr lang="zh-CN" altLang="en-US" dirty="0"/>
              <a:t>一次读取所有内容并按行返回</a:t>
            </a:r>
            <a:r>
              <a:rPr lang="en-US" altLang="zh-CN" dirty="0"/>
              <a:t>list</a:t>
            </a:r>
            <a:r>
              <a:rPr lang="zh-CN" altLang="en-US" dirty="0"/>
              <a:t>。因此，要根据需要决定怎么调用。</a:t>
            </a:r>
          </a:p>
          <a:p>
            <a:r>
              <a:rPr lang="zh-CN" altLang="en-US" dirty="0"/>
              <a:t>如果文件很小，</a:t>
            </a:r>
            <a:r>
              <a:rPr lang="en-US" altLang="zh-CN" dirty="0">
                <a:solidFill>
                  <a:srgbClr val="C00000"/>
                </a:solidFill>
              </a:rPr>
              <a:t>read()</a:t>
            </a:r>
            <a:r>
              <a:rPr lang="zh-CN" altLang="en-US" dirty="0"/>
              <a:t>一次性读取最方便；如果不能确定文件大小，反复调用</a:t>
            </a:r>
            <a:r>
              <a:rPr lang="en-US" altLang="zh-CN" dirty="0"/>
              <a:t>read(size)</a:t>
            </a:r>
            <a:r>
              <a:rPr lang="zh-CN" altLang="en-US" dirty="0"/>
              <a:t>比较保险；如果是配置文件，调用</a:t>
            </a:r>
            <a:r>
              <a:rPr lang="en-US" altLang="zh-CN" dirty="0">
                <a:solidFill>
                  <a:srgbClr val="C00000"/>
                </a:solidFill>
              </a:rPr>
              <a:t>readlines()</a:t>
            </a:r>
            <a:r>
              <a:rPr lang="zh-CN" altLang="en-US" dirty="0"/>
              <a:t>最方便</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3" name="标题 1"/>
          <p:cNvSpPr>
            <a:spLocks noGrp="1"/>
          </p:cNvSpPr>
          <p:nvPr>
            <p:ph type="title"/>
          </p:nvPr>
        </p:nvSpPr>
        <p:spPr/>
        <p:txBody>
          <a:bodyPr vert="horz" wrap="square" lIns="91440" tIns="45720" rIns="91440" bIns="45720" anchor="t"/>
          <a:lstStyle/>
          <a:p>
            <a:r>
              <a:rPr lang="zh-CN" altLang="en-US" dirty="0"/>
              <a:t>二进制文件</a:t>
            </a:r>
          </a:p>
        </p:txBody>
      </p:sp>
      <p:sp>
        <p:nvSpPr>
          <p:cNvPr id="1048784" name="内容占位符 2"/>
          <p:cNvSpPr>
            <a:spLocks noGrp="1"/>
          </p:cNvSpPr>
          <p:nvPr>
            <p:ph idx="1"/>
          </p:nvPr>
        </p:nvSpPr>
        <p:spPr/>
        <p:txBody>
          <a:bodyPr vert="horz" wrap="square" lIns="91440" tIns="45720" rIns="91440" bIns="45720" numCol="1" anchor="t" anchorCtr="0" compatLnSpc="1"/>
          <a:lstStyle/>
          <a:p>
            <a:r>
              <a:rPr lang="zh-CN" altLang="en-US" dirty="0"/>
              <a:t>前面讲的默认都是读取文本文件，并且是</a:t>
            </a:r>
            <a:r>
              <a:rPr lang="en-US" altLang="zh-CN" dirty="0"/>
              <a:t>ASCII</a:t>
            </a:r>
            <a:r>
              <a:rPr lang="zh-CN" altLang="en-US" dirty="0"/>
              <a:t>编码的文本文件。要读取二进制文件，比如图片、视频等等，用</a:t>
            </a:r>
            <a:r>
              <a:rPr lang="en-US" altLang="zh-CN" dirty="0">
                <a:solidFill>
                  <a:srgbClr val="C00000"/>
                </a:solidFill>
              </a:rPr>
              <a:t>'</a:t>
            </a:r>
            <a:r>
              <a:rPr lang="en-US" altLang="zh-CN" dirty="0" err="1">
                <a:solidFill>
                  <a:srgbClr val="C00000"/>
                </a:solidFill>
              </a:rPr>
              <a:t>rb</a:t>
            </a:r>
            <a:r>
              <a:rPr lang="en-US" altLang="zh-CN" dirty="0">
                <a:solidFill>
                  <a:srgbClr val="C00000"/>
                </a:solidFill>
              </a:rPr>
              <a:t>'</a:t>
            </a:r>
            <a:r>
              <a:rPr lang="zh-CN" altLang="en-US" dirty="0"/>
              <a:t>模式打开文件即可：</a:t>
            </a:r>
            <a:endParaRPr lang="en-US" altLang="zh-CN" dirty="0"/>
          </a:p>
          <a:p>
            <a:pPr marL="0" indent="0">
              <a:buNone/>
            </a:pPr>
            <a:endParaRPr lang="en-US" altLang="zh-CN" dirty="0">
              <a:solidFill>
                <a:srgbClr val="0070C0"/>
              </a:solidFill>
            </a:endParaRPr>
          </a:p>
        </p:txBody>
      </p:sp>
      <p:pic>
        <p:nvPicPr>
          <p:cNvPr id="2097231" name="图片 1"/>
          <p:cNvPicPr>
            <a:picLocks noChangeAspect="1"/>
          </p:cNvPicPr>
          <p:nvPr/>
        </p:nvPicPr>
        <p:blipFill>
          <a:blip r:embed="rId2" cstate="print"/>
          <a:stretch>
            <a:fillRect/>
          </a:stretch>
        </p:blipFill>
        <p:spPr>
          <a:xfrm>
            <a:off x="457201" y="2636843"/>
            <a:ext cx="7283451" cy="1944687"/>
          </a:xfrm>
          <a:prstGeom prst="rect">
            <a:avLst/>
          </a:prstGeom>
          <a:noFill/>
          <a:ln w="9525">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5" name="标题 1"/>
          <p:cNvSpPr>
            <a:spLocks noGrp="1"/>
          </p:cNvSpPr>
          <p:nvPr>
            <p:ph type="title"/>
          </p:nvPr>
        </p:nvSpPr>
        <p:spPr/>
        <p:txBody>
          <a:bodyPr vert="horz" wrap="square" lIns="91440" tIns="45720" rIns="91440" bIns="45720" anchor="t"/>
          <a:lstStyle/>
          <a:p>
            <a:r>
              <a:rPr lang="zh-CN" altLang="en-US" dirty="0"/>
              <a:t>文件的写入</a:t>
            </a:r>
          </a:p>
        </p:txBody>
      </p:sp>
      <p:sp>
        <p:nvSpPr>
          <p:cNvPr id="1048786" name="内容占位符 2"/>
          <p:cNvSpPr>
            <a:spLocks noGrp="1"/>
          </p:cNvSpPr>
          <p:nvPr>
            <p:ph idx="1"/>
          </p:nvPr>
        </p:nvSpPr>
        <p:spPr/>
        <p:txBody>
          <a:bodyPr vert="horz" wrap="square" lIns="91440" tIns="45720" rIns="91440" bIns="45720" numCol="1" anchor="t" anchorCtr="0" compatLnSpc="1"/>
          <a:lstStyle/>
          <a:p>
            <a:r>
              <a:rPr lang="zh-CN" altLang="en-US" dirty="0"/>
              <a:t>写文件和读文件是一样的，唯一区别是调用</a:t>
            </a:r>
            <a:r>
              <a:rPr lang="en-US" altLang="zh-CN" dirty="0"/>
              <a:t>open()</a:t>
            </a:r>
            <a:r>
              <a:rPr lang="zh-CN" altLang="en-US" dirty="0"/>
              <a:t>函数时，传入标识符</a:t>
            </a:r>
            <a:r>
              <a:rPr lang="en-US" altLang="zh-CN" dirty="0"/>
              <a:t>'w'</a:t>
            </a:r>
            <a:r>
              <a:rPr lang="zh-CN" altLang="en-US" dirty="0"/>
              <a:t>或者</a:t>
            </a:r>
            <a:r>
              <a:rPr lang="en-US" altLang="zh-CN" dirty="0"/>
              <a:t>'</a:t>
            </a:r>
            <a:r>
              <a:rPr lang="en-US" altLang="zh-CN" dirty="0" err="1"/>
              <a:t>wb</a:t>
            </a:r>
            <a:r>
              <a:rPr lang="en-US" altLang="zh-CN" dirty="0"/>
              <a:t>'</a:t>
            </a:r>
            <a:r>
              <a:rPr lang="zh-CN" altLang="en-US" dirty="0"/>
              <a:t>表示写文本文件或写二进制文件：</a:t>
            </a:r>
            <a:endParaRPr lang="en-US" altLang="zh-CN" dirty="0"/>
          </a:p>
          <a:p>
            <a:pPr marL="0" indent="0">
              <a:buNone/>
            </a:pPr>
            <a:endParaRPr lang="en-US" altLang="zh-CN" dirty="0">
              <a:solidFill>
                <a:srgbClr val="0070C0"/>
              </a:solidFill>
            </a:endParaRPr>
          </a:p>
        </p:txBody>
      </p:sp>
      <p:pic>
        <p:nvPicPr>
          <p:cNvPr id="2097232" name="图片 1"/>
          <p:cNvPicPr>
            <a:picLocks noChangeAspect="1"/>
          </p:cNvPicPr>
          <p:nvPr/>
        </p:nvPicPr>
        <p:blipFill>
          <a:blip r:embed="rId2" cstate="print"/>
          <a:stretch>
            <a:fillRect/>
          </a:stretch>
        </p:blipFill>
        <p:spPr>
          <a:xfrm>
            <a:off x="611189" y="2492379"/>
            <a:ext cx="8293100" cy="2449513"/>
          </a:xfrm>
          <a:prstGeom prst="rect">
            <a:avLst/>
          </a:prstGeom>
          <a:noFill/>
          <a:ln w="9525">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标题 1"/>
          <p:cNvSpPr>
            <a:spLocks noGrp="1"/>
          </p:cNvSpPr>
          <p:nvPr>
            <p:ph type="title"/>
          </p:nvPr>
        </p:nvSpPr>
        <p:spPr/>
        <p:txBody>
          <a:bodyPr vert="horz" wrap="square" lIns="91440" tIns="45720" rIns="91440" bIns="45720" anchor="t"/>
          <a:lstStyle/>
          <a:p>
            <a:r>
              <a:rPr lang="zh-CN" altLang="en-US" dirty="0"/>
              <a:t>写入语句里的</a:t>
            </a:r>
            <a:r>
              <a:rPr lang="en-US" altLang="zh-CN" dirty="0"/>
              <a:t>with</a:t>
            </a:r>
            <a:r>
              <a:rPr lang="zh-CN" altLang="en-US" dirty="0"/>
              <a:t>语句</a:t>
            </a:r>
          </a:p>
        </p:txBody>
      </p:sp>
      <p:sp>
        <p:nvSpPr>
          <p:cNvPr id="1048788" name="内容占位符 2"/>
          <p:cNvSpPr>
            <a:spLocks noGrp="1"/>
          </p:cNvSpPr>
          <p:nvPr>
            <p:ph idx="1"/>
          </p:nvPr>
        </p:nvSpPr>
        <p:spPr/>
        <p:txBody>
          <a:bodyPr vert="horz" wrap="square" lIns="91440" tIns="45720" rIns="91440" bIns="45720" anchor="t">
            <a:normAutofit/>
          </a:bodyPr>
          <a:lstStyle/>
          <a:p>
            <a:r>
              <a:rPr lang="zh-CN" altLang="en-US" dirty="0"/>
              <a:t>可反复调用</a:t>
            </a:r>
            <a:r>
              <a:rPr lang="en-US" altLang="zh-CN" dirty="0"/>
              <a:t>write()</a:t>
            </a:r>
            <a:r>
              <a:rPr lang="zh-CN" altLang="en-US" dirty="0"/>
              <a:t>来写入文件，但是务必要调用</a:t>
            </a:r>
            <a:r>
              <a:rPr lang="en-US" altLang="zh-CN" dirty="0"/>
              <a:t>f.close()</a:t>
            </a:r>
            <a:r>
              <a:rPr lang="zh-CN" altLang="en-US" dirty="0"/>
              <a:t>来关闭文件。写文件时，操作系统往往不会立刻把数据写入磁盘，而是放到内存缓存起来，空闲的时候再慢慢写入。只有调用</a:t>
            </a:r>
            <a:r>
              <a:rPr lang="en-US" altLang="zh-CN" dirty="0"/>
              <a:t>close()</a:t>
            </a:r>
            <a:r>
              <a:rPr lang="zh-CN" altLang="en-US" dirty="0"/>
              <a:t>方法时，操作系统才保证把没有写入的数据全部写入磁盘。忘记调用</a:t>
            </a:r>
            <a:r>
              <a:rPr lang="en-US" altLang="zh-CN" dirty="0"/>
              <a:t>close()</a:t>
            </a:r>
            <a:r>
              <a:rPr lang="zh-CN" altLang="en-US" dirty="0"/>
              <a:t>的后果是数据可能只写了一部分到磁盘，剩下的丢失了。所以，</a:t>
            </a:r>
            <a:r>
              <a:rPr lang="en-US" altLang="zh-CN" dirty="0"/>
              <a:t>with</a:t>
            </a:r>
            <a:r>
              <a:rPr lang="zh-CN" altLang="en-US" dirty="0"/>
              <a:t>语句更为保险：</a:t>
            </a:r>
            <a:endParaRPr lang="en-US" altLang="zh-CN" dirty="0"/>
          </a:p>
          <a:p>
            <a:endParaRPr lang="en-US" altLang="zh-CN" dirty="0"/>
          </a:p>
          <a:p>
            <a:endParaRPr lang="zh-CN" altLang="en-US" dirty="0"/>
          </a:p>
          <a:p>
            <a:r>
              <a:rPr lang="zh-CN" altLang="en-US" dirty="0"/>
              <a:t>要写入特定编码的文本文件，请效仿</a:t>
            </a:r>
            <a:r>
              <a:rPr lang="en-US" altLang="zh-CN" dirty="0"/>
              <a:t>codecs</a:t>
            </a:r>
            <a:r>
              <a:rPr lang="zh-CN" altLang="en-US" dirty="0"/>
              <a:t>的示例，写入</a:t>
            </a:r>
            <a:r>
              <a:rPr lang="en-US" altLang="zh-CN" dirty="0"/>
              <a:t>unicode</a:t>
            </a:r>
            <a:r>
              <a:rPr lang="zh-CN" altLang="en-US" dirty="0"/>
              <a:t>，由</a:t>
            </a:r>
            <a:r>
              <a:rPr lang="en-US" altLang="zh-CN" dirty="0"/>
              <a:t>codecs</a:t>
            </a:r>
            <a:r>
              <a:rPr lang="zh-CN" altLang="en-US" dirty="0"/>
              <a:t>自动转换成指定编码</a:t>
            </a:r>
          </a:p>
        </p:txBody>
      </p:sp>
      <p:pic>
        <p:nvPicPr>
          <p:cNvPr id="2097233" name="图片 1"/>
          <p:cNvPicPr>
            <a:picLocks noChangeAspect="1"/>
          </p:cNvPicPr>
          <p:nvPr/>
        </p:nvPicPr>
        <p:blipFill>
          <a:blip r:embed="rId2" cstate="print"/>
          <a:stretch>
            <a:fillRect/>
          </a:stretch>
        </p:blipFill>
        <p:spPr>
          <a:xfrm>
            <a:off x="457200" y="3284855"/>
            <a:ext cx="7786688" cy="1081088"/>
          </a:xfrm>
          <a:prstGeom prst="rect">
            <a:avLst/>
          </a:prstGeom>
          <a:noFill/>
          <a:ln w="9525">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9" name="标题 1"/>
          <p:cNvSpPr>
            <a:spLocks noGrp="1"/>
          </p:cNvSpPr>
          <p:nvPr>
            <p:ph type="title"/>
          </p:nvPr>
        </p:nvSpPr>
        <p:spPr/>
        <p:txBody>
          <a:bodyPr vert="horz" wrap="square" lIns="91440" tIns="45720" rIns="91440" bIns="45720" anchor="t"/>
          <a:lstStyle/>
          <a:p>
            <a:r>
              <a:rPr lang="zh-CN" altLang="en-US" dirty="0"/>
              <a:t>操作文件和目录</a:t>
            </a:r>
          </a:p>
        </p:txBody>
      </p:sp>
      <p:sp>
        <p:nvSpPr>
          <p:cNvPr id="1048790" name="内容占位符 2"/>
          <p:cNvSpPr>
            <a:spLocks noGrp="1"/>
          </p:cNvSpPr>
          <p:nvPr>
            <p:ph idx="1"/>
          </p:nvPr>
        </p:nvSpPr>
        <p:spPr/>
        <p:txBody>
          <a:bodyPr vert="horz" wrap="square" lIns="91440" tIns="45720" rIns="91440" bIns="45720" numCol="1" anchor="t" anchorCtr="0" compatLnSpc="1"/>
          <a:lstStyle/>
          <a:p>
            <a:r>
              <a:rPr lang="zh-CN" altLang="en-US" sz="2800" dirty="0"/>
              <a:t>如果用户要操作文件、目录，可以在命令行下面输入操作系统提供的各种命令来完成。比如</a:t>
            </a:r>
            <a:r>
              <a:rPr lang="en-US" altLang="zh-CN" sz="2800" dirty="0" err="1"/>
              <a:t>dir</a:t>
            </a:r>
            <a:r>
              <a:rPr lang="zh-CN" altLang="en-US" sz="2800" dirty="0"/>
              <a:t>、</a:t>
            </a:r>
            <a:r>
              <a:rPr lang="en-US" altLang="zh-CN" sz="2800" dirty="0" err="1"/>
              <a:t>cp</a:t>
            </a:r>
            <a:r>
              <a:rPr lang="zh-CN" altLang="en-US" sz="2800" dirty="0"/>
              <a:t>等命令</a:t>
            </a:r>
            <a:endParaRPr lang="en-US" altLang="zh-CN" sz="2800" dirty="0"/>
          </a:p>
          <a:p>
            <a:pPr marL="0" indent="0">
              <a:buNone/>
            </a:pPr>
            <a:endParaRPr lang="zh-CN" altLang="en-US" sz="2800" dirty="0"/>
          </a:p>
          <a:p>
            <a:r>
              <a:rPr lang="zh-CN" altLang="en-US" sz="2800" dirty="0"/>
              <a:t>如果要在</a:t>
            </a:r>
            <a:r>
              <a:rPr lang="en-US" altLang="zh-CN" sz="2800" dirty="0"/>
              <a:t>Python</a:t>
            </a:r>
            <a:r>
              <a:rPr lang="zh-CN" altLang="en-US" sz="2800" dirty="0"/>
              <a:t>程序中执行这些目录和文件的操作怎么办？其实操作系统提供的命令只是简单地调用了操作系统提供的接口函数，</a:t>
            </a:r>
            <a:r>
              <a:rPr lang="en-US" altLang="zh-CN" sz="2800" dirty="0"/>
              <a:t>Python</a:t>
            </a:r>
            <a:r>
              <a:rPr lang="zh-CN" altLang="en-US" sz="2800" dirty="0"/>
              <a:t>内置的</a:t>
            </a:r>
            <a:r>
              <a:rPr lang="en-US" altLang="zh-CN" sz="2800" dirty="0" err="1"/>
              <a:t>os</a:t>
            </a:r>
            <a:r>
              <a:rPr lang="zh-CN" altLang="en-US" sz="2800" dirty="0"/>
              <a:t>模块也可以直接调用操作系统提供的接口函数。</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1" name="内容占位符 2"/>
          <p:cNvSpPr>
            <a:spLocks noGrp="1"/>
          </p:cNvSpPr>
          <p:nvPr>
            <p:ph idx="1"/>
          </p:nvPr>
        </p:nvSpPr>
        <p:spPr>
          <a:xfrm>
            <a:off x="457200" y="333376"/>
            <a:ext cx="8229600" cy="5797551"/>
          </a:xfrm>
        </p:spPr>
        <p:txBody>
          <a:bodyPr vert="horz" wrap="square" lIns="91440" tIns="45720" rIns="91440" bIns="45720" anchor="t"/>
          <a:lstStyle/>
          <a:p>
            <a:pPr marL="0" indent="0">
              <a:buNone/>
            </a:pPr>
            <a:r>
              <a:rPr lang="zh-CN" altLang="en-US" dirty="0"/>
              <a:t>操作文件和目录的函数一部分放在</a:t>
            </a:r>
            <a:r>
              <a:rPr lang="en-US" altLang="zh-CN" dirty="0"/>
              <a:t>os</a:t>
            </a:r>
            <a:r>
              <a:rPr lang="zh-CN" altLang="en-US" dirty="0"/>
              <a:t>模块中，一部分放在</a:t>
            </a:r>
            <a:r>
              <a:rPr lang="en-US" altLang="zh-CN" dirty="0"/>
              <a:t>os.path</a:t>
            </a:r>
            <a:r>
              <a:rPr lang="zh-CN" altLang="en-US" dirty="0"/>
              <a:t>模块中。查看、创建和删除目录可以这么调用</a:t>
            </a:r>
            <a:endParaRPr lang="en-US" altLang="zh-CN" dirty="0"/>
          </a:p>
          <a:p>
            <a:pPr marL="0" indent="0">
              <a:buNone/>
            </a:pPr>
            <a:r>
              <a:rPr lang="en-US" altLang="zh-CN" dirty="0"/>
              <a:t> </a:t>
            </a:r>
            <a:endParaRPr lang="zh-CN" altLang="en-US" dirty="0">
              <a:solidFill>
                <a:srgbClr val="0070C0"/>
              </a:solidFill>
            </a:endParaRPr>
          </a:p>
        </p:txBody>
      </p:sp>
      <p:pic>
        <p:nvPicPr>
          <p:cNvPr id="2097234" name="图片 1"/>
          <p:cNvPicPr>
            <a:picLocks noChangeAspect="1"/>
          </p:cNvPicPr>
          <p:nvPr/>
        </p:nvPicPr>
        <p:blipFill>
          <a:blip r:embed="rId2" cstate="print"/>
          <a:stretch>
            <a:fillRect/>
          </a:stretch>
        </p:blipFill>
        <p:spPr>
          <a:xfrm>
            <a:off x="250829" y="1235076"/>
            <a:ext cx="7777163" cy="4895851"/>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标题 1"/>
          <p:cNvSpPr>
            <a:spLocks noGrp="1"/>
          </p:cNvSpPr>
          <p:nvPr>
            <p:ph type="title"/>
          </p:nvPr>
        </p:nvSpPr>
        <p:spPr>
          <a:xfrm>
            <a:off x="391886" y="260719"/>
            <a:ext cx="10972800" cy="814698"/>
          </a:xfrm>
        </p:spPr>
        <p:txBody>
          <a:bodyPr>
            <a:normAutofit/>
          </a:bodyPr>
          <a:lstStyle/>
          <a:p>
            <a:r>
              <a:rPr lang="en-US" altLang="zh-CN" dirty="0"/>
              <a:t>Python </a:t>
            </a:r>
            <a:r>
              <a:rPr lang="zh-CN" altLang="en-US" dirty="0"/>
              <a:t>安装（</a:t>
            </a:r>
            <a:r>
              <a:rPr lang="en-US" altLang="zh-CN" dirty="0"/>
              <a:t>Windows</a:t>
            </a:r>
            <a:r>
              <a:rPr lang="zh-CN" altLang="en-US" dirty="0"/>
              <a:t>）：方法二</a:t>
            </a:r>
          </a:p>
        </p:txBody>
      </p:sp>
      <p:sp>
        <p:nvSpPr>
          <p:cNvPr id="1048619" name="内容占位符 2"/>
          <p:cNvSpPr>
            <a:spLocks noGrp="1"/>
          </p:cNvSpPr>
          <p:nvPr>
            <p:ph idx="1"/>
          </p:nvPr>
        </p:nvSpPr>
        <p:spPr>
          <a:xfrm>
            <a:off x="391886" y="1075417"/>
            <a:ext cx="8325394" cy="4333875"/>
          </a:xfrm>
        </p:spPr>
        <p:txBody>
          <a:bodyPr/>
          <a:lstStyle/>
          <a:p>
            <a:r>
              <a:rPr lang="zh-CN" altLang="en-US" dirty="0">
                <a:sym typeface="+mn-ea"/>
              </a:rPr>
              <a:t>安装完成之后，启动</a:t>
            </a:r>
            <a:r>
              <a:rPr lang="en-US" altLang="zh-CN" dirty="0">
                <a:sym typeface="+mn-ea"/>
              </a:rPr>
              <a:t>Anaconda Prompt</a:t>
            </a:r>
            <a:r>
              <a:rPr lang="zh-CN" altLang="en-US" dirty="0">
                <a:sym typeface="+mn-ea"/>
              </a:rPr>
              <a:t>，输入</a:t>
            </a:r>
            <a:r>
              <a:rPr lang="en-US" altLang="zh-CN" dirty="0">
                <a:sym typeface="+mn-ea"/>
              </a:rPr>
              <a:t>python</a:t>
            </a:r>
            <a:r>
              <a:rPr lang="zh-CN" altLang="en-US" dirty="0">
                <a:sym typeface="+mn-ea"/>
              </a:rPr>
              <a:t>，出现图示窗口</a:t>
            </a:r>
            <a:endParaRPr lang="en-US" altLang="zh-CN" dirty="0">
              <a:sym typeface="+mn-ea"/>
            </a:endParaRPr>
          </a:p>
          <a:p>
            <a:endParaRPr lang="en-US" altLang="zh-CN" dirty="0">
              <a:sym typeface="+mn-ea"/>
            </a:endParaRPr>
          </a:p>
          <a:p>
            <a:endParaRPr lang="en-US" altLang="zh-CN" dirty="0">
              <a:sym typeface="+mn-ea"/>
            </a:endParaRPr>
          </a:p>
          <a:p>
            <a:endParaRPr lang="en-US" altLang="zh-CN" dirty="0">
              <a:sym typeface="+mn-ea"/>
            </a:endParaRPr>
          </a:p>
          <a:p>
            <a:r>
              <a:rPr lang="zh-CN" altLang="en-US" dirty="0">
                <a:sym typeface="+mn-ea"/>
              </a:rPr>
              <a:t>或者启动</a:t>
            </a:r>
            <a:r>
              <a:rPr lang="en-US" altLang="zh-CN" dirty="0" err="1">
                <a:sym typeface="+mn-ea"/>
              </a:rPr>
              <a:t>Jupyter</a:t>
            </a:r>
            <a:r>
              <a:rPr lang="en-US" altLang="zh-CN" dirty="0">
                <a:sym typeface="+mn-ea"/>
              </a:rPr>
              <a:t> Notebook</a:t>
            </a:r>
            <a:r>
              <a:rPr lang="zh-CN" altLang="en-US" dirty="0">
                <a:sym typeface="+mn-ea"/>
              </a:rPr>
              <a:t>，在浏览器上使用</a:t>
            </a:r>
            <a:r>
              <a:rPr lang="en-US" altLang="zh-CN" dirty="0">
                <a:sym typeface="+mn-ea"/>
              </a:rPr>
              <a:t>python</a:t>
            </a:r>
          </a:p>
          <a:p>
            <a:endParaRPr lang="en-US" altLang="zh-CN" dirty="0">
              <a:sym typeface="+mn-ea"/>
            </a:endParaRPr>
          </a:p>
          <a:p>
            <a:endParaRPr lang="zh-CN" altLang="en-US" dirty="0"/>
          </a:p>
        </p:txBody>
      </p:sp>
      <p:pic>
        <p:nvPicPr>
          <p:cNvPr id="2097164" name="图片 5"/>
          <p:cNvPicPr>
            <a:picLocks noChangeAspect="1"/>
          </p:cNvPicPr>
          <p:nvPr/>
        </p:nvPicPr>
        <p:blipFill>
          <a:blip r:embed="rId2" cstate="print"/>
          <a:stretch>
            <a:fillRect/>
          </a:stretch>
        </p:blipFill>
        <p:spPr>
          <a:xfrm>
            <a:off x="623887" y="1985054"/>
            <a:ext cx="7896225" cy="1257300"/>
          </a:xfrm>
          <a:prstGeom prst="rect">
            <a:avLst/>
          </a:prstGeom>
        </p:spPr>
      </p:pic>
      <p:grpSp>
        <p:nvGrpSpPr>
          <p:cNvPr id="174" name="组合 15"/>
          <p:cNvGrpSpPr/>
          <p:nvPr/>
        </p:nvGrpSpPr>
        <p:grpSpPr>
          <a:xfrm>
            <a:off x="760979" y="3915490"/>
            <a:ext cx="7622041" cy="1867093"/>
            <a:chOff x="760979" y="3915490"/>
            <a:chExt cx="7622041" cy="1867093"/>
          </a:xfrm>
        </p:grpSpPr>
        <p:pic>
          <p:nvPicPr>
            <p:cNvPr id="2097165" name="图片 8"/>
            <p:cNvPicPr>
              <a:picLocks noChangeAspect="1"/>
            </p:cNvPicPr>
            <p:nvPr/>
          </p:nvPicPr>
          <p:blipFill>
            <a:blip r:embed="rId3" cstate="print"/>
            <a:stretch>
              <a:fillRect/>
            </a:stretch>
          </p:blipFill>
          <p:spPr>
            <a:xfrm>
              <a:off x="760979" y="3915490"/>
              <a:ext cx="7622041" cy="1867093"/>
            </a:xfrm>
            <a:prstGeom prst="rect">
              <a:avLst/>
            </a:prstGeom>
          </p:spPr>
        </p:pic>
        <p:cxnSp>
          <p:nvCxnSpPr>
            <p:cNvPr id="3145731" name="直接箭头连接符 10"/>
            <p:cNvCxnSpPr>
              <a:cxnSpLocks/>
            </p:cNvCxnSpPr>
            <p:nvPr/>
          </p:nvCxnSpPr>
          <p:spPr>
            <a:xfrm flipH="1">
              <a:off x="7826186" y="4963885"/>
              <a:ext cx="411578" cy="28502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145732" name="直接箭头连接符 12"/>
            <p:cNvCxnSpPr>
              <a:cxnSpLocks/>
            </p:cNvCxnSpPr>
            <p:nvPr/>
          </p:nvCxnSpPr>
          <p:spPr>
            <a:xfrm flipH="1">
              <a:off x="7414608" y="5373234"/>
              <a:ext cx="823156" cy="32108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2" name="标题 1"/>
          <p:cNvSpPr>
            <a:spLocks noGrp="1"/>
          </p:cNvSpPr>
          <p:nvPr>
            <p:ph type="title"/>
          </p:nvPr>
        </p:nvSpPr>
        <p:spPr/>
        <p:txBody>
          <a:bodyPr vert="horz" wrap="square" lIns="91440" tIns="45720" rIns="91440" bIns="45720" anchor="t"/>
          <a:lstStyle/>
          <a:p>
            <a:r>
              <a:rPr lang="zh-CN" altLang="en-US" dirty="0"/>
              <a:t>序列化（</a:t>
            </a:r>
            <a:r>
              <a:rPr lang="en-US" altLang="zh-CN" dirty="0"/>
              <a:t>Pickle</a:t>
            </a:r>
            <a:r>
              <a:rPr lang="zh-CN" altLang="en-US" dirty="0"/>
              <a:t>模块）</a:t>
            </a:r>
          </a:p>
        </p:txBody>
      </p:sp>
      <p:sp>
        <p:nvSpPr>
          <p:cNvPr id="1048793" name="内容占位符 2"/>
          <p:cNvSpPr>
            <a:spLocks noGrp="1"/>
          </p:cNvSpPr>
          <p:nvPr>
            <p:ph idx="1"/>
          </p:nvPr>
        </p:nvSpPr>
        <p:spPr>
          <a:xfrm>
            <a:off x="457200" y="1125539"/>
            <a:ext cx="8229600" cy="4967288"/>
          </a:xfrm>
        </p:spPr>
        <p:txBody>
          <a:bodyPr vert="horz" wrap="square" lIns="91440" tIns="45720" rIns="91440" bIns="45720" numCol="1" anchor="t" anchorCtr="0" compatLnSpc="1"/>
          <a:lstStyle/>
          <a:p>
            <a:r>
              <a:rPr lang="zh-CN" altLang="en-US" sz="2400" dirty="0"/>
              <a:t>在程序运行的过程中，所有的变量都是在内存中，比如，定义一个</a:t>
            </a:r>
            <a:r>
              <a:rPr lang="en-US" altLang="zh-CN" sz="2400" dirty="0" err="1"/>
              <a:t>dict</a:t>
            </a:r>
            <a:r>
              <a:rPr lang="zh-CN" altLang="en-US" sz="2400" dirty="0"/>
              <a:t>：</a:t>
            </a:r>
            <a:endParaRPr lang="en-US" altLang="zh-CN" sz="2400" dirty="0"/>
          </a:p>
          <a:p>
            <a:endParaRPr lang="zh-CN" altLang="en-US" sz="2400" dirty="0"/>
          </a:p>
          <a:p>
            <a:pPr marL="0" indent="0">
              <a:buNone/>
            </a:pPr>
            <a:r>
              <a:rPr lang="en-US" altLang="zh-CN" sz="2400" dirty="0">
                <a:solidFill>
                  <a:srgbClr val="0070C0"/>
                </a:solidFill>
              </a:rPr>
              <a:t> </a:t>
            </a:r>
          </a:p>
          <a:p>
            <a:r>
              <a:rPr lang="zh-CN" altLang="en-US" sz="2400" dirty="0"/>
              <a:t>可以随时修改变量，比如把</a:t>
            </a:r>
            <a:r>
              <a:rPr lang="en-US" altLang="zh-CN" sz="2400" dirty="0"/>
              <a:t>name</a:t>
            </a:r>
            <a:r>
              <a:rPr lang="zh-CN" altLang="en-US" sz="2400" dirty="0"/>
              <a:t>改成</a:t>
            </a:r>
            <a:r>
              <a:rPr lang="en-US" altLang="zh-CN" sz="2400" dirty="0"/>
              <a:t>‘Bill’</a:t>
            </a:r>
            <a:r>
              <a:rPr lang="zh-CN" altLang="en-US" sz="2400" dirty="0"/>
              <a:t>，但是一旦程序结束，变量所占用的内存就被操作系统全部回收如果没有把修改后的</a:t>
            </a:r>
            <a:r>
              <a:rPr lang="en-US" altLang="zh-CN" sz="2400" dirty="0"/>
              <a:t>'Bill'</a:t>
            </a:r>
            <a:r>
              <a:rPr lang="zh-CN" altLang="en-US" sz="2400" dirty="0"/>
              <a:t>存储到磁盘上，下次重新运行程序，变量又被初始化为</a:t>
            </a:r>
            <a:r>
              <a:rPr lang="en-US" altLang="zh-CN" sz="2400" dirty="0"/>
              <a:t>'Bob'</a:t>
            </a:r>
            <a:r>
              <a:rPr lang="zh-CN" altLang="en-US" sz="2400" dirty="0"/>
              <a:t>。</a:t>
            </a:r>
            <a:endParaRPr lang="en-US" altLang="zh-CN" sz="2400" dirty="0"/>
          </a:p>
          <a:p>
            <a:r>
              <a:rPr lang="zh-CN" altLang="en-US" sz="2400" dirty="0"/>
              <a:t>我们把变量从内存中变成可存储或传输的过程称之为序列化，在</a:t>
            </a:r>
            <a:r>
              <a:rPr lang="en-US" altLang="zh-CN" sz="2400" dirty="0"/>
              <a:t>Python</a:t>
            </a:r>
            <a:r>
              <a:rPr lang="zh-CN" altLang="en-US" sz="2400" dirty="0"/>
              <a:t>中叫</a:t>
            </a:r>
            <a:r>
              <a:rPr lang="en-US" altLang="zh-CN" sz="2400" dirty="0">
                <a:solidFill>
                  <a:srgbClr val="FF0000"/>
                </a:solidFill>
              </a:rPr>
              <a:t>pickling</a:t>
            </a:r>
          </a:p>
        </p:txBody>
      </p:sp>
      <p:pic>
        <p:nvPicPr>
          <p:cNvPr id="2097235" name="图片 1"/>
          <p:cNvPicPr>
            <a:picLocks noChangeAspect="1"/>
          </p:cNvPicPr>
          <p:nvPr/>
        </p:nvPicPr>
        <p:blipFill>
          <a:blip r:embed="rId2" cstate="print"/>
          <a:stretch>
            <a:fillRect/>
          </a:stretch>
        </p:blipFill>
        <p:spPr>
          <a:xfrm>
            <a:off x="900114" y="1973267"/>
            <a:ext cx="6551612" cy="688975"/>
          </a:xfrm>
          <a:prstGeom prst="rect">
            <a:avLst/>
          </a:prstGeom>
          <a:noFill/>
          <a:ln w="9525">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4" name="内容占位符 2"/>
          <p:cNvSpPr>
            <a:spLocks noGrp="1"/>
          </p:cNvSpPr>
          <p:nvPr>
            <p:ph idx="1"/>
          </p:nvPr>
        </p:nvSpPr>
        <p:spPr>
          <a:xfrm>
            <a:off x="395292" y="4"/>
            <a:ext cx="8180387" cy="4449763"/>
          </a:xfrm>
        </p:spPr>
        <p:txBody>
          <a:bodyPr vert="horz" wrap="square" lIns="91440" tIns="45720" rIns="91440" bIns="45720" anchor="t">
            <a:normAutofit/>
          </a:bodyPr>
          <a:lstStyle/>
          <a:p>
            <a:pPr marL="0" indent="0">
              <a:buNone/>
            </a:pPr>
            <a:endParaRPr lang="en-US" altLang="zh-CN" dirty="0"/>
          </a:p>
          <a:p>
            <a:pPr marL="0" indent="0">
              <a:buNone/>
            </a:pPr>
            <a:r>
              <a:rPr lang="zh-CN" altLang="en-US" dirty="0"/>
              <a:t>序列化之后，可以把序列化后的内容写入磁盘，或者通过网络传输到别的机器上。</a:t>
            </a:r>
          </a:p>
          <a:p>
            <a:pPr marL="0" indent="0">
              <a:buNone/>
            </a:pPr>
            <a:r>
              <a:rPr lang="zh-CN" altLang="en-US" dirty="0"/>
              <a:t>反过来，把变量内容从序列化的对象重新读到内存里称之为反序列化，即</a:t>
            </a:r>
            <a:r>
              <a:rPr lang="en-US" altLang="zh-CN" dirty="0"/>
              <a:t>unpickling</a:t>
            </a:r>
          </a:p>
          <a:p>
            <a:pPr marL="0" indent="0">
              <a:buNone/>
            </a:pPr>
            <a:r>
              <a:rPr lang="en-US" altLang="zh-CN" dirty="0"/>
              <a:t>Python</a:t>
            </a:r>
            <a:r>
              <a:rPr lang="zh-CN" altLang="en-US" dirty="0"/>
              <a:t>提供两个模块来实现序列化：</a:t>
            </a:r>
            <a:r>
              <a:rPr lang="en-US" altLang="zh-CN" dirty="0"/>
              <a:t>cPickle</a:t>
            </a:r>
            <a:r>
              <a:rPr lang="zh-CN" altLang="en-US" dirty="0"/>
              <a:t>和</a:t>
            </a:r>
            <a:r>
              <a:rPr lang="en-US" altLang="zh-CN" dirty="0"/>
              <a:t>pickle</a:t>
            </a:r>
            <a:r>
              <a:rPr lang="zh-CN" altLang="en-US" dirty="0"/>
              <a:t>。这两个模块功能是一样的，区别在于</a:t>
            </a:r>
            <a:r>
              <a:rPr lang="en-US" altLang="zh-CN" dirty="0"/>
              <a:t>cPickle</a:t>
            </a:r>
            <a:r>
              <a:rPr lang="zh-CN" altLang="en-US" dirty="0"/>
              <a:t>是</a:t>
            </a:r>
            <a:r>
              <a:rPr lang="en-US" altLang="zh-CN" dirty="0"/>
              <a:t>C</a:t>
            </a:r>
            <a:r>
              <a:rPr lang="zh-CN" altLang="en-US" dirty="0"/>
              <a:t>语言写的，速度快，</a:t>
            </a:r>
            <a:r>
              <a:rPr lang="en-US" altLang="zh-CN" dirty="0"/>
              <a:t>pickle</a:t>
            </a:r>
            <a:r>
              <a:rPr lang="zh-CN" altLang="en-US" dirty="0"/>
              <a:t>是纯</a:t>
            </a:r>
            <a:r>
              <a:rPr lang="en-US" altLang="zh-CN" dirty="0"/>
              <a:t>Python</a:t>
            </a:r>
            <a:r>
              <a:rPr lang="zh-CN" altLang="en-US" dirty="0"/>
              <a:t>写的，速度慢。用的时候，先尝试导入</a:t>
            </a:r>
            <a:r>
              <a:rPr lang="en-US" altLang="zh-CN" dirty="0"/>
              <a:t>cPickle</a:t>
            </a:r>
            <a:r>
              <a:rPr lang="zh-CN" altLang="en-US" dirty="0"/>
              <a:t>，如果失败，再导入</a:t>
            </a:r>
            <a:r>
              <a:rPr lang="en-US" altLang="zh-CN" dirty="0"/>
              <a:t>pickle</a:t>
            </a:r>
            <a:r>
              <a:rPr lang="zh-CN" altLang="en-US" dirty="0"/>
              <a:t>：</a:t>
            </a:r>
          </a:p>
          <a:p>
            <a:pPr marL="0" indent="0">
              <a:buNone/>
            </a:pPr>
            <a:r>
              <a:rPr lang="en-US" altLang="zh-CN" dirty="0">
                <a:solidFill>
                  <a:srgbClr val="0070C0"/>
                </a:solidFill>
              </a:rPr>
              <a:t> </a:t>
            </a:r>
            <a:endParaRPr lang="zh-CN" altLang="en-US" dirty="0">
              <a:solidFill>
                <a:srgbClr val="0070C0"/>
              </a:solidFill>
            </a:endParaRPr>
          </a:p>
        </p:txBody>
      </p:sp>
      <p:pic>
        <p:nvPicPr>
          <p:cNvPr id="2097236" name="图片 3"/>
          <p:cNvPicPr>
            <a:picLocks noChangeAspect="1"/>
          </p:cNvPicPr>
          <p:nvPr/>
        </p:nvPicPr>
        <p:blipFill>
          <a:blip r:embed="rId2" cstate="print"/>
          <a:stretch>
            <a:fillRect/>
          </a:stretch>
        </p:blipFill>
        <p:spPr>
          <a:xfrm>
            <a:off x="539750" y="3860804"/>
            <a:ext cx="5545139" cy="2062163"/>
          </a:xfrm>
          <a:prstGeom prst="rect">
            <a:avLst/>
          </a:prstGeom>
          <a:noFill/>
          <a:ln w="9525">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内容占位符 2"/>
          <p:cNvSpPr>
            <a:spLocks noGrp="1"/>
          </p:cNvSpPr>
          <p:nvPr>
            <p:ph idx="1"/>
          </p:nvPr>
        </p:nvSpPr>
        <p:spPr>
          <a:xfrm>
            <a:off x="539751" y="908055"/>
            <a:ext cx="8229600" cy="4575175"/>
          </a:xfrm>
        </p:spPr>
        <p:txBody>
          <a:bodyPr vert="horz" wrap="square" lIns="91440" tIns="45720" rIns="91440" bIns="45720" anchor="t"/>
          <a:lstStyle/>
          <a:p>
            <a:pPr marL="0" indent="0">
              <a:buNone/>
            </a:pPr>
            <a:r>
              <a:rPr lang="zh-CN" altLang="en-US" dirty="0"/>
              <a:t>首先，尝试把一个对象序列化并写入文件：</a:t>
            </a:r>
          </a:p>
          <a:p>
            <a:pPr marL="0" indent="0">
              <a:buNone/>
            </a:pPr>
            <a:r>
              <a:rPr lang="en-US" altLang="zh-CN" dirty="0">
                <a:solidFill>
                  <a:srgbClr val="0070C0"/>
                </a:solidFill>
              </a:rPr>
              <a:t> </a:t>
            </a:r>
          </a:p>
          <a:p>
            <a:pPr marL="0" indent="0">
              <a:buNone/>
            </a:pPr>
            <a:endParaRPr lang="en-US" altLang="zh-CN" dirty="0"/>
          </a:p>
          <a:p>
            <a:pPr marL="0" indent="0">
              <a:buNone/>
            </a:pPr>
            <a:endParaRPr lang="en-US" altLang="zh-CN" dirty="0"/>
          </a:p>
          <a:p>
            <a:pPr marL="0" indent="0">
              <a:buNone/>
            </a:pPr>
            <a:r>
              <a:rPr lang="en-US" altLang="zh-CN" dirty="0"/>
              <a:t>pickle.dumps()</a:t>
            </a:r>
            <a:r>
              <a:rPr lang="zh-CN" altLang="en-US" dirty="0"/>
              <a:t>方法把任意对象序列化成一个</a:t>
            </a:r>
            <a:r>
              <a:rPr lang="en-US" altLang="zh-CN" dirty="0"/>
              <a:t>str</a:t>
            </a:r>
            <a:r>
              <a:rPr lang="zh-CN" altLang="en-US" dirty="0"/>
              <a:t>，然后就可以把这个</a:t>
            </a:r>
            <a:r>
              <a:rPr lang="en-US" altLang="zh-CN" dirty="0"/>
              <a:t>str</a:t>
            </a:r>
            <a:r>
              <a:rPr lang="zh-CN" altLang="en-US" dirty="0"/>
              <a:t>写入文件。或者用另一个方法</a:t>
            </a:r>
            <a:r>
              <a:rPr lang="en-US" altLang="zh-CN" dirty="0"/>
              <a:t>pickle.dump()</a:t>
            </a:r>
            <a:r>
              <a:rPr lang="zh-CN" altLang="en-US" dirty="0"/>
              <a:t>直接把对象序列化后写</a:t>
            </a:r>
            <a:endParaRPr lang="en-US" altLang="zh-CN" dirty="0"/>
          </a:p>
          <a:p>
            <a:pPr marL="0" indent="0">
              <a:buNone/>
            </a:pPr>
            <a:r>
              <a:rPr lang="zh-CN" altLang="en-US" dirty="0"/>
              <a:t>入一个</a:t>
            </a:r>
            <a:r>
              <a:rPr lang="en-US" altLang="zh-CN" dirty="0"/>
              <a:t>file-like Object</a:t>
            </a:r>
            <a:r>
              <a:rPr lang="zh-CN" altLang="en-US" dirty="0"/>
              <a:t>：</a:t>
            </a:r>
          </a:p>
          <a:p>
            <a:pPr marL="0" indent="0">
              <a:buNone/>
            </a:pPr>
            <a:r>
              <a:rPr lang="en-US" altLang="zh-CN" dirty="0">
                <a:solidFill>
                  <a:srgbClr val="0070C0"/>
                </a:solidFill>
              </a:rPr>
              <a:t> </a:t>
            </a:r>
            <a:endParaRPr lang="zh-CN" altLang="en-US" dirty="0">
              <a:solidFill>
                <a:srgbClr val="0070C0"/>
              </a:solidFill>
            </a:endParaRPr>
          </a:p>
        </p:txBody>
      </p:sp>
      <p:pic>
        <p:nvPicPr>
          <p:cNvPr id="2097237" name="图片 1"/>
          <p:cNvPicPr>
            <a:picLocks noChangeAspect="1"/>
          </p:cNvPicPr>
          <p:nvPr/>
        </p:nvPicPr>
        <p:blipFill>
          <a:blip r:embed="rId2" cstate="print"/>
          <a:stretch>
            <a:fillRect/>
          </a:stretch>
        </p:blipFill>
        <p:spPr>
          <a:xfrm>
            <a:off x="539751" y="1448341"/>
            <a:ext cx="7999753" cy="1395851"/>
          </a:xfrm>
          <a:prstGeom prst="rect">
            <a:avLst/>
          </a:prstGeom>
          <a:noFill/>
          <a:ln w="9525">
            <a:noFill/>
          </a:ln>
        </p:spPr>
      </p:pic>
      <p:pic>
        <p:nvPicPr>
          <p:cNvPr id="2097238" name="图片 2"/>
          <p:cNvPicPr>
            <a:picLocks noChangeAspect="1"/>
          </p:cNvPicPr>
          <p:nvPr/>
        </p:nvPicPr>
        <p:blipFill>
          <a:blip r:embed="rId3" cstate="print"/>
          <a:stretch>
            <a:fillRect/>
          </a:stretch>
        </p:blipFill>
        <p:spPr>
          <a:xfrm>
            <a:off x="527051" y="4508502"/>
            <a:ext cx="6375400" cy="1530351"/>
          </a:xfrm>
          <a:prstGeom prst="rect">
            <a:avLst/>
          </a:prstGeom>
          <a:noFill/>
          <a:ln w="9525">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6" name="内容占位符 2"/>
          <p:cNvSpPr>
            <a:spLocks noGrp="1"/>
          </p:cNvSpPr>
          <p:nvPr>
            <p:ph idx="1"/>
          </p:nvPr>
        </p:nvSpPr>
        <p:spPr>
          <a:xfrm>
            <a:off x="468313" y="404815"/>
            <a:ext cx="8229600" cy="4070351"/>
          </a:xfrm>
        </p:spPr>
        <p:txBody>
          <a:bodyPr vert="horz" wrap="square" lIns="91440" tIns="45720" rIns="91440" bIns="45720" anchor="t">
            <a:normAutofit fontScale="92500" lnSpcReduction="20000"/>
          </a:bodyPr>
          <a:lstStyle/>
          <a:p>
            <a:pPr marL="0" indent="0">
              <a:buNone/>
            </a:pPr>
            <a:r>
              <a:rPr lang="zh-CN" altLang="en-US" dirty="0"/>
              <a:t>当用户要把对象从磁盘读到内存时，可以先把内容读到一个</a:t>
            </a:r>
            <a:r>
              <a:rPr lang="en-US" altLang="zh-CN" dirty="0"/>
              <a:t>str</a:t>
            </a:r>
            <a:r>
              <a:rPr lang="zh-CN" altLang="en-US" dirty="0"/>
              <a:t>，然后用</a:t>
            </a:r>
            <a:r>
              <a:rPr lang="en-US" altLang="zh-CN" dirty="0"/>
              <a:t>pickle.loads()</a:t>
            </a:r>
            <a:r>
              <a:rPr lang="zh-CN" altLang="en-US" dirty="0"/>
              <a:t>方法反序列化出对象，也可以直接用</a:t>
            </a:r>
            <a:r>
              <a:rPr lang="en-US" altLang="zh-CN" dirty="0"/>
              <a:t>pickle.load()</a:t>
            </a:r>
            <a:r>
              <a:rPr lang="zh-CN" altLang="en-US" dirty="0"/>
              <a:t>方法从一个</a:t>
            </a:r>
            <a:r>
              <a:rPr lang="en-US" altLang="zh-CN" dirty="0"/>
              <a:t>file-like Object</a:t>
            </a:r>
            <a:r>
              <a:rPr lang="zh-CN" altLang="en-US" dirty="0"/>
              <a:t>中直接反序列化出对象。打开另一个</a:t>
            </a:r>
            <a:r>
              <a:rPr lang="en-US" altLang="zh-CN" dirty="0"/>
              <a:t>Python</a:t>
            </a:r>
            <a:r>
              <a:rPr lang="zh-CN" altLang="en-US" dirty="0"/>
              <a:t>命令行来反序列化刚才保存的对象：</a:t>
            </a:r>
          </a:p>
          <a:p>
            <a:pPr marL="0" indent="0">
              <a:buNone/>
            </a:pPr>
            <a:r>
              <a:rPr lang="en-US" altLang="zh-CN" dirty="0">
                <a:solidFill>
                  <a:srgbClr val="0070C0"/>
                </a:solidFill>
              </a:rPr>
              <a:t> </a:t>
            </a:r>
          </a:p>
          <a:p>
            <a:pPr marL="0" indent="0">
              <a:spcBef>
                <a:spcPct val="0"/>
              </a:spcBef>
              <a:buNone/>
            </a:pPr>
            <a:r>
              <a:rPr lang="zh-CN" altLang="en-US" dirty="0"/>
              <a:t>  </a:t>
            </a: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endParaRPr lang="en-US" altLang="zh-CN" dirty="0"/>
          </a:p>
          <a:p>
            <a:pPr marL="0" indent="0">
              <a:spcBef>
                <a:spcPct val="0"/>
              </a:spcBef>
              <a:buNone/>
            </a:pPr>
            <a:r>
              <a:rPr lang="zh-CN" altLang="en-US" dirty="0"/>
              <a:t>变量的内容又回来了</a:t>
            </a:r>
          </a:p>
          <a:p>
            <a:pPr marL="0" indent="0">
              <a:spcBef>
                <a:spcPct val="0"/>
              </a:spcBef>
              <a:buNone/>
            </a:pPr>
            <a:r>
              <a:rPr lang="zh-CN" altLang="en-US" dirty="0"/>
              <a:t>  当然，这个变量和原来的变量是</a:t>
            </a:r>
            <a:r>
              <a:rPr lang="zh-CN" altLang="en-US" dirty="0">
                <a:solidFill>
                  <a:srgbClr val="C00000"/>
                </a:solidFill>
              </a:rPr>
              <a:t>完全不相干</a:t>
            </a:r>
            <a:r>
              <a:rPr lang="zh-CN" altLang="en-US" dirty="0"/>
              <a:t>的对象，它们只是内容相同而已。</a:t>
            </a:r>
          </a:p>
          <a:p>
            <a:pPr marL="0" indent="0">
              <a:buNone/>
            </a:pPr>
            <a:endParaRPr lang="zh-CN" altLang="en-US" dirty="0">
              <a:solidFill>
                <a:srgbClr val="0070C0"/>
              </a:solidFill>
            </a:endParaRPr>
          </a:p>
        </p:txBody>
      </p:sp>
      <p:pic>
        <p:nvPicPr>
          <p:cNvPr id="2097239" name="图片 1"/>
          <p:cNvPicPr>
            <a:picLocks noChangeAspect="1"/>
          </p:cNvPicPr>
          <p:nvPr/>
        </p:nvPicPr>
        <p:blipFill>
          <a:blip r:embed="rId2" cstate="print"/>
          <a:stretch>
            <a:fillRect/>
          </a:stretch>
        </p:blipFill>
        <p:spPr>
          <a:xfrm>
            <a:off x="468317" y="2452693"/>
            <a:ext cx="7056437" cy="1876425"/>
          </a:xfrm>
          <a:prstGeom prst="rect">
            <a:avLst/>
          </a:prstGeom>
          <a:noFill/>
          <a:ln w="9525">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1"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12" name="内容占位符 2"/>
          <p:cNvSpPr>
            <a:spLocks noGrp="1"/>
          </p:cNvSpPr>
          <p:nvPr>
            <p:ph idx="1"/>
          </p:nvPr>
        </p:nvSpPr>
        <p:spPr/>
        <p:txBody>
          <a:bodyPr/>
          <a:lstStyle/>
          <a:p>
            <a:r>
              <a:rPr lang="zh-CN" altLang="en-US" dirty="0"/>
              <a:t>在介绍多线程之前，我们先理解一下</a:t>
            </a:r>
            <a:r>
              <a:rPr lang="en-US" altLang="zh-CN" dirty="0"/>
              <a:t>Python</a:t>
            </a:r>
            <a:r>
              <a:rPr lang="zh-CN" altLang="en-US" dirty="0"/>
              <a:t>的单线程；</a:t>
            </a:r>
          </a:p>
          <a:p>
            <a:r>
              <a:rPr lang="zh-CN" altLang="en-US" dirty="0"/>
              <a:t>在单线程模式里，我想做听音乐和看电影两件事儿，那么一定要先排一下顺序。：</a:t>
            </a:r>
          </a:p>
          <a:p>
            <a:endParaRPr lang="zh-CN" altLang="en-US" dirty="0"/>
          </a:p>
          <a:p>
            <a:endParaRPr lang="zh-CN" altLang="en-US" dirty="0"/>
          </a:p>
          <a:p>
            <a:pPr marL="0" indent="0">
              <a:buNone/>
            </a:pPr>
            <a:endParaRPr lang="zh-CN" altLang="en-US" dirty="0"/>
          </a:p>
        </p:txBody>
      </p:sp>
      <p:pic>
        <p:nvPicPr>
          <p:cNvPr id="2097246" name="图片 4"/>
          <p:cNvPicPr>
            <a:picLocks noChangeAspect="1"/>
          </p:cNvPicPr>
          <p:nvPr/>
        </p:nvPicPr>
        <p:blipFill>
          <a:blip r:embed="rId2" cstate="print"/>
          <a:stretch>
            <a:fillRect/>
          </a:stretch>
        </p:blipFill>
        <p:spPr>
          <a:xfrm>
            <a:off x="908382" y="3190518"/>
            <a:ext cx="4675519" cy="269558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3"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14" name="内容占位符 2"/>
          <p:cNvSpPr>
            <a:spLocks noGrp="1"/>
          </p:cNvSpPr>
          <p:nvPr>
            <p:ph idx="1"/>
          </p:nvPr>
        </p:nvSpPr>
        <p:spPr/>
        <p:txBody>
          <a:bodyPr/>
          <a:lstStyle/>
          <a:p>
            <a:r>
              <a:rPr lang="zh-CN" altLang="en-US" dirty="0"/>
              <a:t>我们先听了一首音乐，通过</a:t>
            </a:r>
            <a:r>
              <a:rPr lang="en-US" altLang="zh-CN" dirty="0"/>
              <a:t>for</a:t>
            </a:r>
            <a:r>
              <a:rPr lang="zh-CN" altLang="en-US" dirty="0"/>
              <a:t>循环来控制音乐的播放了两次，每首音乐播放需要</a:t>
            </a:r>
            <a:r>
              <a:rPr lang="en-US" altLang="zh-CN" dirty="0"/>
              <a:t>1</a:t>
            </a:r>
            <a:r>
              <a:rPr lang="zh-CN" altLang="en-US" dirty="0"/>
              <a:t>秒钟，</a:t>
            </a:r>
            <a:r>
              <a:rPr lang="en-US" altLang="zh-CN" dirty="0"/>
              <a:t>sleep()</a:t>
            </a:r>
            <a:r>
              <a:rPr lang="zh-CN" altLang="en-US" dirty="0"/>
              <a:t>来控制音乐播放的时长。接着我们又看了一场电影每一场电影需要</a:t>
            </a:r>
            <a:r>
              <a:rPr lang="en-US" altLang="zh-CN" dirty="0"/>
              <a:t>5</a:t>
            </a:r>
            <a:r>
              <a:rPr lang="zh-CN" altLang="en-US" dirty="0"/>
              <a:t>秒钟，因为太好看了，所以我也通过</a:t>
            </a:r>
            <a:r>
              <a:rPr lang="en-US" altLang="zh-CN" dirty="0"/>
              <a:t>for</a:t>
            </a:r>
            <a:r>
              <a:rPr lang="zh-CN" altLang="en-US" dirty="0"/>
              <a:t>循环看两遍。在整个休闲娱乐活动结束后，我们通过 </a:t>
            </a:r>
            <a:r>
              <a:rPr lang="en-US" altLang="zh-CN" dirty="0">
                <a:solidFill>
                  <a:srgbClr val="0070C0"/>
                </a:solidFill>
              </a:rPr>
              <a:t>print (“all over %s” %</a:t>
            </a:r>
            <a:r>
              <a:rPr lang="en-US" altLang="zh-CN" dirty="0" err="1">
                <a:solidFill>
                  <a:srgbClr val="0070C0"/>
                </a:solidFill>
              </a:rPr>
              <a:t>ctime</a:t>
            </a:r>
            <a:r>
              <a:rPr lang="en-US" altLang="zh-CN" dirty="0">
                <a:solidFill>
                  <a:srgbClr val="0070C0"/>
                </a:solidFill>
              </a:rPr>
              <a:t>())</a:t>
            </a:r>
            <a:r>
              <a:rPr lang="zh-CN" altLang="en-US" dirty="0">
                <a:solidFill>
                  <a:srgbClr val="0070C0"/>
                </a:solidFill>
              </a:rPr>
              <a:t> </a:t>
            </a:r>
            <a:r>
              <a:rPr lang="zh-CN" altLang="en-US" dirty="0"/>
              <a:t>查看运行时间，结果如下：</a:t>
            </a:r>
          </a:p>
          <a:p>
            <a:endParaRPr lang="zh-CN" altLang="en-US" dirty="0"/>
          </a:p>
          <a:p>
            <a:pPr marL="0" indent="0">
              <a:buNone/>
            </a:pPr>
            <a:endParaRPr lang="zh-CN" altLang="en-US" dirty="0"/>
          </a:p>
        </p:txBody>
      </p:sp>
      <p:pic>
        <p:nvPicPr>
          <p:cNvPr id="2097247" name="图片 4"/>
          <p:cNvPicPr>
            <a:picLocks noChangeAspect="1"/>
          </p:cNvPicPr>
          <p:nvPr/>
        </p:nvPicPr>
        <p:blipFill rotWithShape="1">
          <a:blip r:embed="rId2" cstate="print"/>
          <a:srcRect r="13107"/>
          <a:stretch>
            <a:fillRect/>
          </a:stretch>
        </p:blipFill>
        <p:spPr>
          <a:xfrm>
            <a:off x="785920" y="3947499"/>
            <a:ext cx="7572159" cy="1914287"/>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5"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16" name="内容占位符 2"/>
          <p:cNvSpPr>
            <a:spLocks noGrp="1"/>
          </p:cNvSpPr>
          <p:nvPr>
            <p:ph idx="1"/>
          </p:nvPr>
        </p:nvSpPr>
        <p:spPr/>
        <p:txBody>
          <a:bodyPr/>
          <a:lstStyle/>
          <a:p>
            <a:r>
              <a:rPr lang="zh-CN" altLang="en-US" dirty="0"/>
              <a:t>其实，</a:t>
            </a:r>
            <a:r>
              <a:rPr lang="en-US" altLang="zh-CN" dirty="0"/>
              <a:t>music()</a:t>
            </a:r>
            <a:r>
              <a:rPr lang="zh-CN" altLang="en-US" dirty="0"/>
              <a:t>和</a:t>
            </a:r>
            <a:r>
              <a:rPr lang="en-US" altLang="zh-CN" dirty="0"/>
              <a:t>move()</a:t>
            </a:r>
            <a:r>
              <a:rPr lang="zh-CN" altLang="en-US" dirty="0"/>
              <a:t>更应该被看作是音乐和视频播放器，至于要播放什么歌曲和视频应该由我们使用时决定。所以，我们对上面代码做了改造：</a:t>
            </a:r>
          </a:p>
          <a:p>
            <a:endParaRPr lang="zh-CN" altLang="en-US" dirty="0"/>
          </a:p>
          <a:p>
            <a:pPr marL="0" indent="0">
              <a:buNone/>
            </a:pPr>
            <a:endParaRPr lang="zh-CN" altLang="en-US" dirty="0"/>
          </a:p>
        </p:txBody>
      </p:sp>
      <p:pic>
        <p:nvPicPr>
          <p:cNvPr id="2097248" name="图片 5"/>
          <p:cNvPicPr>
            <a:picLocks noChangeAspect="1"/>
          </p:cNvPicPr>
          <p:nvPr/>
        </p:nvPicPr>
        <p:blipFill>
          <a:blip r:embed="rId2" cstate="print"/>
          <a:stretch>
            <a:fillRect/>
          </a:stretch>
        </p:blipFill>
        <p:spPr>
          <a:xfrm>
            <a:off x="1588136" y="2546122"/>
            <a:ext cx="5967727" cy="3445137"/>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7"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18" name="内容占位符 2"/>
          <p:cNvSpPr>
            <a:spLocks noGrp="1"/>
          </p:cNvSpPr>
          <p:nvPr>
            <p:ph idx="1"/>
          </p:nvPr>
        </p:nvSpPr>
        <p:spPr/>
        <p:txBody>
          <a:bodyPr/>
          <a:lstStyle/>
          <a:p>
            <a:r>
              <a:rPr lang="zh-CN" altLang="en-US" dirty="0"/>
              <a:t>上面的程序中我们对</a:t>
            </a:r>
            <a:r>
              <a:rPr lang="en-US" altLang="zh-CN" dirty="0"/>
              <a:t>music()</a:t>
            </a:r>
            <a:r>
              <a:rPr lang="zh-CN" altLang="en-US" dirty="0"/>
              <a:t>和</a:t>
            </a:r>
            <a:r>
              <a:rPr lang="en-US" altLang="zh-CN" dirty="0"/>
              <a:t>move()</a:t>
            </a:r>
            <a:r>
              <a:rPr lang="zh-CN" altLang="en-US" dirty="0"/>
              <a:t>进行了传参处理。体验中国经典歌曲和欧美大片文化。运行结果如下：</a:t>
            </a:r>
          </a:p>
          <a:p>
            <a:pPr marL="0" indent="0">
              <a:buNone/>
            </a:pPr>
            <a:endParaRPr lang="zh-CN" altLang="en-US" dirty="0"/>
          </a:p>
        </p:txBody>
      </p:sp>
      <p:pic>
        <p:nvPicPr>
          <p:cNvPr id="2097249" name="图片 3"/>
          <p:cNvPicPr>
            <a:picLocks noChangeAspect="1"/>
          </p:cNvPicPr>
          <p:nvPr/>
        </p:nvPicPr>
        <p:blipFill rotWithShape="1">
          <a:blip r:embed="rId2" cstate="print"/>
          <a:srcRect r="19562"/>
          <a:stretch>
            <a:fillRect/>
          </a:stretch>
        </p:blipFill>
        <p:spPr>
          <a:xfrm>
            <a:off x="874788" y="2849187"/>
            <a:ext cx="7653916" cy="1937151"/>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9"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20" name="内容占位符 2"/>
          <p:cNvSpPr>
            <a:spLocks noGrp="1"/>
          </p:cNvSpPr>
          <p:nvPr>
            <p:ph idx="1"/>
          </p:nvPr>
        </p:nvSpPr>
        <p:spPr/>
        <p:txBody>
          <a:bodyPr>
            <a:normAutofit/>
          </a:bodyPr>
          <a:lstStyle/>
          <a:p>
            <a:r>
              <a:rPr lang="zh-CN" altLang="en-US" sz="2400" dirty="0"/>
              <a:t>科技在发展，时代在进步，我们的</a:t>
            </a:r>
            <a:r>
              <a:rPr lang="en-US" altLang="zh-CN" sz="2400" dirty="0"/>
              <a:t>CPU</a:t>
            </a:r>
            <a:r>
              <a:rPr lang="zh-CN" altLang="en-US" sz="2400" dirty="0"/>
              <a:t>也越来越快，同时干多个活都没问题的；于是，操作系统就进入了多任务时代。我们听着音乐吃着火锅</a:t>
            </a:r>
            <a:r>
              <a:rPr lang="zh-CN" altLang="en-US" sz="2400"/>
              <a:t>的不再是</a:t>
            </a:r>
            <a:r>
              <a:rPr lang="zh-CN" altLang="en-US" sz="2400" dirty="0"/>
              <a:t>梦想。</a:t>
            </a:r>
            <a:endParaRPr lang="en-US" altLang="zh-CN" sz="2400" dirty="0"/>
          </a:p>
          <a:p>
            <a:endParaRPr lang="zh-CN" altLang="en-US" sz="2400" dirty="0"/>
          </a:p>
          <a:p>
            <a:r>
              <a:rPr lang="en-US" altLang="zh-CN" sz="2400" dirty="0"/>
              <a:t>python</a:t>
            </a:r>
            <a:r>
              <a:rPr lang="zh-CN" altLang="en-US" sz="2400" dirty="0"/>
              <a:t>提供了两个模块来实现多线程</a:t>
            </a:r>
            <a:r>
              <a:rPr lang="en-US" altLang="zh-CN" sz="2400" dirty="0"/>
              <a:t>thread </a:t>
            </a:r>
            <a:r>
              <a:rPr lang="zh-CN" altLang="en-US" sz="2400" dirty="0"/>
              <a:t>和</a:t>
            </a:r>
            <a:r>
              <a:rPr lang="en-US" altLang="zh-CN" sz="2400" dirty="0"/>
              <a:t>threading </a:t>
            </a:r>
            <a:r>
              <a:rPr lang="zh-CN" altLang="en-US" sz="2400" dirty="0"/>
              <a:t>，</a:t>
            </a:r>
            <a:r>
              <a:rPr lang="en-US" altLang="zh-CN" sz="2400" dirty="0"/>
              <a:t>thread </a:t>
            </a:r>
            <a:r>
              <a:rPr lang="zh-CN" altLang="en-US" sz="2400" dirty="0"/>
              <a:t>有一些缺点，在</a:t>
            </a:r>
            <a:r>
              <a:rPr lang="en-US" altLang="zh-CN" sz="2400" dirty="0"/>
              <a:t>threading </a:t>
            </a:r>
            <a:r>
              <a:rPr lang="zh-CN" altLang="en-US" sz="2400" dirty="0"/>
              <a:t>得到了弥补，为了不浪费大家时间，所以我们直接学习</a:t>
            </a:r>
            <a:r>
              <a:rPr lang="en-US" altLang="zh-CN" sz="2400" dirty="0"/>
              <a:t>threading </a:t>
            </a:r>
            <a:r>
              <a:rPr lang="zh-CN" altLang="en-US" sz="2400" dirty="0"/>
              <a:t>就可以了。</a:t>
            </a:r>
            <a:endParaRPr lang="en-US" altLang="zh-CN" sz="2400" dirty="0"/>
          </a:p>
          <a:p>
            <a:endParaRPr lang="en-US" altLang="zh-CN" sz="2400" dirty="0"/>
          </a:p>
          <a:p>
            <a:r>
              <a:rPr lang="zh-CN" altLang="en-US" sz="2400" dirty="0"/>
              <a:t>继续对上面的例子进行改造，引入</a:t>
            </a:r>
            <a:r>
              <a:rPr lang="en-US" altLang="zh-CN" sz="2400" dirty="0"/>
              <a:t>threading</a:t>
            </a:r>
            <a:r>
              <a:rPr lang="zh-CN" altLang="en-US" sz="2400" dirty="0"/>
              <a:t>来同时播放音乐和视频。</a:t>
            </a:r>
          </a:p>
          <a:p>
            <a:endParaRPr lang="zh-CN" altLang="en-US" sz="2400" dirty="0"/>
          </a:p>
          <a:p>
            <a:endParaRPr lang="zh-CN" altLang="en-US" sz="2400" dirty="0"/>
          </a:p>
          <a:p>
            <a:pPr marL="0" indent="0">
              <a:buNone/>
            </a:pPr>
            <a:endParaRPr lang="zh-CN" altLang="en-US" sz="24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1"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22" name="内容占位符 2"/>
          <p:cNvSpPr>
            <a:spLocks noGrp="1"/>
          </p:cNvSpPr>
          <p:nvPr>
            <p:ph idx="1"/>
          </p:nvPr>
        </p:nvSpPr>
        <p:spPr/>
        <p:txBody>
          <a:bodyPr/>
          <a:lstStyle/>
          <a:p>
            <a:endParaRPr lang="zh-CN" altLang="en-US" dirty="0"/>
          </a:p>
          <a:p>
            <a:endParaRPr lang="zh-CN" altLang="en-US" dirty="0"/>
          </a:p>
          <a:p>
            <a:pPr marL="0" indent="0">
              <a:buNone/>
            </a:pPr>
            <a:endParaRPr lang="zh-CN" altLang="en-US" dirty="0"/>
          </a:p>
        </p:txBody>
      </p:sp>
      <p:pic>
        <p:nvPicPr>
          <p:cNvPr id="2097250" name="图片 3"/>
          <p:cNvPicPr>
            <a:picLocks noChangeAspect="1"/>
          </p:cNvPicPr>
          <p:nvPr/>
        </p:nvPicPr>
        <p:blipFill>
          <a:blip r:embed="rId2" cstate="print"/>
          <a:stretch>
            <a:fillRect/>
          </a:stretch>
        </p:blipFill>
        <p:spPr>
          <a:xfrm>
            <a:off x="1811060" y="1126721"/>
            <a:ext cx="5521880" cy="50042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标题 4"/>
          <p:cNvSpPr>
            <a:spLocks noGrp="1"/>
          </p:cNvSpPr>
          <p:nvPr>
            <p:ph type="title"/>
          </p:nvPr>
        </p:nvSpPr>
        <p:spPr/>
        <p:txBody>
          <a:bodyPr/>
          <a:lstStyle/>
          <a:p>
            <a:r>
              <a:rPr lang="en-US" altLang="zh-CN"/>
              <a:t>Python </a:t>
            </a:r>
            <a:r>
              <a:rPr lang="zh-CN" altLang="en-US"/>
              <a:t>集成开发环境</a:t>
            </a:r>
          </a:p>
        </p:txBody>
      </p:sp>
      <p:sp>
        <p:nvSpPr>
          <p:cNvPr id="1048621" name="内容占位符 5"/>
          <p:cNvSpPr>
            <a:spLocks noGrp="1"/>
          </p:cNvSpPr>
          <p:nvPr>
            <p:ph idx="1"/>
          </p:nvPr>
        </p:nvSpPr>
        <p:spPr>
          <a:xfrm>
            <a:off x="457200" y="1268413"/>
            <a:ext cx="8229600" cy="4862512"/>
          </a:xfrm>
        </p:spPr>
        <p:txBody>
          <a:bodyPr>
            <a:normAutofit fontScale="96154"/>
          </a:bodyPr>
          <a:lstStyle/>
          <a:p>
            <a:r>
              <a:rPr lang="en-US" altLang="zh-CN" dirty="0"/>
              <a:t>Python </a:t>
            </a:r>
            <a:r>
              <a:rPr lang="zh-CN" altLang="en-US" dirty="0"/>
              <a:t>可直接在交互式界面编写代码，但是编写的代码无法保存。使用集成开发环境（IDE：Integrated Development Environment）：</a:t>
            </a:r>
          </a:p>
          <a:p>
            <a:pPr marL="357188" indent="-357188">
              <a:buNone/>
            </a:pPr>
            <a:r>
              <a:rPr lang="zh-CN" altLang="en-US" dirty="0"/>
              <a:t>    </a:t>
            </a:r>
            <a:endParaRPr lang="en-US" altLang="zh-CN" dirty="0"/>
          </a:p>
          <a:p>
            <a:pPr marL="357188" indent="-357188">
              <a:buNone/>
            </a:pPr>
            <a:endParaRPr lang="en-US" altLang="zh-CN" dirty="0"/>
          </a:p>
          <a:p>
            <a:pPr marL="357188" indent="-357188">
              <a:buNone/>
            </a:pPr>
            <a:r>
              <a:rPr lang="en-US" altLang="zh-CN" dirty="0"/>
              <a:t>    Spyder</a:t>
            </a:r>
            <a:r>
              <a:rPr lang="zh-CN" altLang="en-US" dirty="0"/>
              <a:t>：若安装了</a:t>
            </a:r>
            <a:r>
              <a:rPr lang="en-US" altLang="zh-CN" dirty="0"/>
              <a:t>Anaconda</a:t>
            </a:r>
            <a:r>
              <a:rPr lang="zh-CN" altLang="en-US" dirty="0"/>
              <a:t>，安装成功后就自带的</a:t>
            </a:r>
            <a:r>
              <a:rPr lang="en-US" altLang="zh-CN" dirty="0"/>
              <a:t>IDE</a:t>
            </a:r>
            <a:r>
              <a:rPr lang="zh-CN" altLang="en-US" dirty="0"/>
              <a:t>（推荐）</a:t>
            </a:r>
            <a:endParaRPr lang="en-US" altLang="zh-CN" dirty="0"/>
          </a:p>
          <a:p>
            <a:pPr marL="0" indent="0">
              <a:buNone/>
            </a:pPr>
            <a:endParaRPr lang="en-US" altLang="zh-CN" dirty="0"/>
          </a:p>
          <a:p>
            <a:pPr marL="0" indent="0">
              <a:buNone/>
            </a:pPr>
            <a:endParaRPr lang="en-US" altLang="zh-CN" dirty="0"/>
          </a:p>
          <a:p>
            <a:pPr marL="357188" indent="-357188">
              <a:buNone/>
            </a:pPr>
            <a:r>
              <a:rPr lang="zh-CN" altLang="en-US" dirty="0"/>
              <a:t>    </a:t>
            </a:r>
            <a:r>
              <a:rPr lang="en-US" altLang="zh-CN" dirty="0" err="1"/>
              <a:t>PyCharm</a:t>
            </a:r>
            <a:r>
              <a:rPr lang="en-US" altLang="zh-CN" dirty="0"/>
              <a:t> </a:t>
            </a:r>
            <a:r>
              <a:rPr lang="en-US" altLang="zh-CN" dirty="0" err="1"/>
              <a:t>edu</a:t>
            </a:r>
            <a:r>
              <a:rPr lang="zh-CN" altLang="en-US" dirty="0"/>
              <a:t>在</a:t>
            </a:r>
            <a:r>
              <a:rPr lang="en-US" altLang="zh-CN" dirty="0"/>
              <a:t>Windows</a:t>
            </a:r>
            <a:r>
              <a:rPr lang="zh-CN" altLang="en-US" dirty="0"/>
              <a:t>和</a:t>
            </a:r>
            <a:r>
              <a:rPr lang="en-US" altLang="zh-CN" dirty="0"/>
              <a:t>Ubuntu</a:t>
            </a:r>
            <a:r>
              <a:rPr lang="zh-CN" altLang="en-US" dirty="0"/>
              <a:t>上均可使用，下载地址 : </a:t>
            </a:r>
            <a:r>
              <a:rPr lang="en-US" altLang="zh-CN" dirty="0">
                <a:hlinkClick r:id="rId2"/>
              </a:rPr>
              <a:t>https://www.jetbrains.com/pycharm-edu/</a:t>
            </a:r>
            <a:endParaRPr lang="zh-CN" altLang="en-US" dirty="0"/>
          </a:p>
        </p:txBody>
      </p:sp>
      <p:pic>
        <p:nvPicPr>
          <p:cNvPr id="2" name="图片 1">
            <a:extLst>
              <a:ext uri="{FF2B5EF4-FFF2-40B4-BE49-F238E27FC236}">
                <a16:creationId xmlns:a16="http://schemas.microsoft.com/office/drawing/2014/main" id="{135E678F-4B38-4B6C-ADA5-EBA0F5C3C254}"/>
              </a:ext>
            </a:extLst>
          </p:cNvPr>
          <p:cNvPicPr>
            <a:picLocks noChangeAspect="1"/>
          </p:cNvPicPr>
          <p:nvPr/>
        </p:nvPicPr>
        <p:blipFill rotWithShape="1">
          <a:blip r:embed="rId3"/>
          <a:srcRect l="1213" r="1213" b="20010"/>
          <a:stretch/>
        </p:blipFill>
        <p:spPr>
          <a:xfrm>
            <a:off x="3942160" y="3992139"/>
            <a:ext cx="1259680" cy="1241358"/>
          </a:xfrm>
          <a:prstGeom prst="rect">
            <a:avLst/>
          </a:prstGeom>
        </p:spPr>
      </p:pic>
      <p:pic>
        <p:nvPicPr>
          <p:cNvPr id="3" name="图片 2">
            <a:extLst>
              <a:ext uri="{FF2B5EF4-FFF2-40B4-BE49-F238E27FC236}">
                <a16:creationId xmlns:a16="http://schemas.microsoft.com/office/drawing/2014/main" id="{2B250350-ED8A-4A14-9DB1-609A1F31921B}"/>
              </a:ext>
            </a:extLst>
          </p:cNvPr>
          <p:cNvPicPr>
            <a:picLocks noChangeAspect="1"/>
          </p:cNvPicPr>
          <p:nvPr/>
        </p:nvPicPr>
        <p:blipFill>
          <a:blip r:embed="rId4"/>
          <a:stretch>
            <a:fillRect/>
          </a:stretch>
        </p:blipFill>
        <p:spPr>
          <a:xfrm>
            <a:off x="3169920" y="2404185"/>
            <a:ext cx="2804160" cy="1086884"/>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3"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24" name="内容占位符 2"/>
          <p:cNvSpPr>
            <a:spLocks noGrp="1"/>
          </p:cNvSpPr>
          <p:nvPr>
            <p:ph idx="1"/>
          </p:nvPr>
        </p:nvSpPr>
        <p:spPr/>
        <p:txBody>
          <a:bodyPr>
            <a:normAutofit/>
          </a:bodyPr>
          <a:lstStyle/>
          <a:p>
            <a:r>
              <a:rPr lang="en-US" altLang="zh-CN" sz="2400" dirty="0">
                <a:solidFill>
                  <a:srgbClr val="0070C0"/>
                </a:solidFill>
              </a:rPr>
              <a:t>import threading</a:t>
            </a:r>
            <a:endParaRPr lang="zh-CN" altLang="en-US" sz="2400" dirty="0">
              <a:solidFill>
                <a:srgbClr val="0070C0"/>
              </a:solidFill>
            </a:endParaRPr>
          </a:p>
          <a:p>
            <a:pPr marL="0" indent="0">
              <a:buNone/>
            </a:pPr>
            <a:r>
              <a:rPr lang="zh-CN" altLang="en-US" sz="2400" dirty="0"/>
              <a:t>   首先导入</a:t>
            </a:r>
            <a:r>
              <a:rPr lang="en-US" altLang="zh-CN" sz="2400" dirty="0"/>
              <a:t>threading </a:t>
            </a:r>
            <a:r>
              <a:rPr lang="zh-CN" altLang="en-US" sz="2400" dirty="0"/>
              <a:t>模块，这是使用多线程的前提。</a:t>
            </a:r>
            <a:endParaRPr lang="en-US" altLang="zh-CN" sz="2400" dirty="0"/>
          </a:p>
          <a:p>
            <a:pPr marL="0" indent="0">
              <a:buNone/>
            </a:pPr>
            <a:endParaRPr lang="zh-CN" altLang="en-US" sz="2400" dirty="0"/>
          </a:p>
          <a:p>
            <a:r>
              <a:rPr lang="en-US" altLang="zh-CN" sz="2400" dirty="0">
                <a:solidFill>
                  <a:srgbClr val="0070C0"/>
                </a:solidFill>
              </a:rPr>
              <a:t>threads = []</a:t>
            </a:r>
          </a:p>
          <a:p>
            <a:pPr marL="0" indent="0">
              <a:buNone/>
            </a:pPr>
            <a:r>
              <a:rPr lang="en-US" altLang="zh-CN" sz="2400" dirty="0">
                <a:solidFill>
                  <a:srgbClr val="0070C0"/>
                </a:solidFill>
              </a:rPr>
              <a:t>    t1 = </a:t>
            </a:r>
            <a:r>
              <a:rPr lang="en-US" altLang="zh-CN" sz="2400" dirty="0" err="1">
                <a:solidFill>
                  <a:srgbClr val="0070C0"/>
                </a:solidFill>
              </a:rPr>
              <a:t>threading.Thread</a:t>
            </a:r>
            <a:r>
              <a:rPr lang="en-US" altLang="zh-CN" sz="2400" dirty="0">
                <a:solidFill>
                  <a:srgbClr val="0070C0"/>
                </a:solidFill>
              </a:rPr>
              <a:t>(target=</a:t>
            </a:r>
            <a:r>
              <a:rPr lang="en-US" altLang="zh-CN" sz="2400" dirty="0" err="1">
                <a:solidFill>
                  <a:srgbClr val="0070C0"/>
                </a:solidFill>
              </a:rPr>
              <a:t>music,args</a:t>
            </a:r>
            <a:r>
              <a:rPr lang="en-US" altLang="zh-CN" sz="2400" dirty="0">
                <a:solidFill>
                  <a:srgbClr val="0070C0"/>
                </a:solidFill>
              </a:rPr>
              <a:t>=(u'</a:t>
            </a:r>
            <a:r>
              <a:rPr lang="zh-CN" altLang="en-US" sz="2400" dirty="0">
                <a:solidFill>
                  <a:srgbClr val="0070C0"/>
                </a:solidFill>
              </a:rPr>
              <a:t>爱情买卖</a:t>
            </a:r>
            <a:r>
              <a:rPr lang="en-US" altLang="zh-CN" sz="2400" dirty="0">
                <a:solidFill>
                  <a:srgbClr val="0070C0"/>
                </a:solidFill>
              </a:rPr>
              <a:t>',))</a:t>
            </a:r>
          </a:p>
          <a:p>
            <a:pPr marL="0" indent="0">
              <a:buNone/>
            </a:pPr>
            <a:r>
              <a:rPr lang="en-US" altLang="zh-CN" sz="2400" dirty="0">
                <a:solidFill>
                  <a:srgbClr val="0070C0"/>
                </a:solidFill>
              </a:rPr>
              <a:t>    </a:t>
            </a:r>
            <a:r>
              <a:rPr lang="en-US" altLang="zh-CN" sz="2400" dirty="0" err="1">
                <a:solidFill>
                  <a:srgbClr val="0070C0"/>
                </a:solidFill>
              </a:rPr>
              <a:t>threads.append</a:t>
            </a:r>
            <a:r>
              <a:rPr lang="en-US" altLang="zh-CN" sz="2400" dirty="0">
                <a:solidFill>
                  <a:srgbClr val="0070C0"/>
                </a:solidFill>
              </a:rPr>
              <a:t>(t1)</a:t>
            </a:r>
            <a:endParaRPr lang="zh-CN" altLang="en-US" sz="2400" dirty="0">
              <a:solidFill>
                <a:srgbClr val="0070C0"/>
              </a:solidFill>
            </a:endParaRPr>
          </a:p>
          <a:p>
            <a:pPr marL="0" indent="0">
              <a:buNone/>
            </a:pPr>
            <a:r>
              <a:rPr lang="zh-CN" altLang="en-US" sz="2400" dirty="0"/>
              <a:t>    创建了</a:t>
            </a:r>
            <a:r>
              <a:rPr lang="en-US" altLang="zh-CN" sz="2400" dirty="0"/>
              <a:t>threads</a:t>
            </a:r>
            <a:r>
              <a:rPr lang="zh-CN" altLang="en-US" sz="2400" dirty="0"/>
              <a:t>数组，创建线程</a:t>
            </a:r>
            <a:r>
              <a:rPr lang="en-US" altLang="zh-CN" sz="2400" dirty="0"/>
              <a:t>t1,</a:t>
            </a:r>
            <a:r>
              <a:rPr lang="zh-CN" altLang="en-US" sz="2400" dirty="0"/>
              <a:t>使用</a:t>
            </a:r>
            <a:r>
              <a:rPr lang="en-US" altLang="zh-CN" sz="2400" dirty="0" err="1"/>
              <a:t>threading.Thread</a:t>
            </a:r>
            <a:r>
              <a:rPr lang="en-US" altLang="zh-CN" sz="2400" dirty="0"/>
              <a:t>()</a:t>
            </a:r>
            <a:r>
              <a:rPr lang="zh-CN" altLang="en-US" sz="2400" dirty="0"/>
              <a:t>方法，在这个方法中调用</a:t>
            </a:r>
            <a:r>
              <a:rPr lang="en-US" altLang="zh-CN" sz="2400" dirty="0"/>
              <a:t>music</a:t>
            </a:r>
            <a:r>
              <a:rPr lang="zh-CN" altLang="en-US" sz="2400" dirty="0"/>
              <a:t>方法</a:t>
            </a:r>
            <a:r>
              <a:rPr lang="en-US" altLang="zh-CN" sz="2400" dirty="0"/>
              <a:t>target=music</a:t>
            </a:r>
            <a:r>
              <a:rPr lang="zh-CN" altLang="en-US" sz="2400" dirty="0"/>
              <a:t>，</a:t>
            </a:r>
            <a:r>
              <a:rPr lang="en-US" altLang="zh-CN" sz="2400" dirty="0" err="1"/>
              <a:t>args</a:t>
            </a:r>
            <a:r>
              <a:rPr lang="zh-CN" altLang="en-US" sz="2400" dirty="0"/>
              <a:t>方法对</a:t>
            </a:r>
            <a:r>
              <a:rPr lang="en-US" altLang="zh-CN" sz="2400" dirty="0"/>
              <a:t>music</a:t>
            </a:r>
            <a:r>
              <a:rPr lang="zh-CN" altLang="en-US" sz="2400" dirty="0"/>
              <a:t>进行传参。 把创建好的线程</a:t>
            </a:r>
            <a:r>
              <a:rPr lang="en-US" altLang="zh-CN" sz="2400" dirty="0"/>
              <a:t>t1</a:t>
            </a:r>
            <a:r>
              <a:rPr lang="zh-CN" altLang="en-US" sz="2400" dirty="0"/>
              <a:t>装到</a:t>
            </a:r>
            <a:r>
              <a:rPr lang="en-US" altLang="zh-CN" sz="2400" dirty="0"/>
              <a:t>threads</a:t>
            </a:r>
            <a:r>
              <a:rPr lang="zh-CN" altLang="en-US" sz="2400" dirty="0"/>
              <a:t>数组中。接着以同样的方式创建线程</a:t>
            </a:r>
            <a:r>
              <a:rPr lang="en-US" altLang="zh-CN" sz="2400" dirty="0"/>
              <a:t>t2</a:t>
            </a:r>
            <a:r>
              <a:rPr lang="zh-CN" altLang="en-US" sz="2400" dirty="0"/>
              <a:t>，并把</a:t>
            </a:r>
            <a:r>
              <a:rPr lang="en-US" altLang="zh-CN" sz="2400" dirty="0"/>
              <a:t>t2</a:t>
            </a:r>
            <a:r>
              <a:rPr lang="zh-CN" altLang="en-US" sz="2400" dirty="0"/>
              <a:t>也装到</a:t>
            </a:r>
            <a:r>
              <a:rPr lang="en-US" altLang="zh-CN" sz="2400" dirty="0"/>
              <a:t>threads</a:t>
            </a:r>
            <a:r>
              <a:rPr lang="zh-CN" altLang="en-US" sz="2400" dirty="0"/>
              <a:t>数组。</a:t>
            </a:r>
          </a:p>
          <a:p>
            <a:pPr marL="0" indent="0">
              <a:buNone/>
            </a:pPr>
            <a:endParaRPr lang="zh-CN" altLang="en-US" sz="2400" dirty="0"/>
          </a:p>
          <a:p>
            <a:endParaRPr lang="zh-CN" altLang="en-US" sz="2400" dirty="0"/>
          </a:p>
          <a:p>
            <a:pPr marL="0" indent="0">
              <a:buNone/>
            </a:pPr>
            <a:endParaRPr lang="zh-CN" altLang="en-US" sz="24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5"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26" name="内容占位符 2"/>
          <p:cNvSpPr>
            <a:spLocks noGrp="1"/>
          </p:cNvSpPr>
          <p:nvPr>
            <p:ph idx="1"/>
          </p:nvPr>
        </p:nvSpPr>
        <p:spPr>
          <a:xfrm>
            <a:off x="457200" y="1125543"/>
            <a:ext cx="8425543" cy="4862512"/>
          </a:xfrm>
        </p:spPr>
        <p:txBody>
          <a:bodyPr/>
          <a:lstStyle/>
          <a:p>
            <a:r>
              <a:rPr lang="en-US" altLang="zh-CN" sz="2000" dirty="0">
                <a:solidFill>
                  <a:srgbClr val="0070C0"/>
                </a:solidFill>
              </a:rPr>
              <a:t>for t in threads:</a:t>
            </a:r>
          </a:p>
          <a:p>
            <a:pPr marL="0" indent="0">
              <a:buNone/>
            </a:pPr>
            <a:r>
              <a:rPr lang="zh-CN" altLang="en-US" sz="2000" dirty="0">
                <a:solidFill>
                  <a:srgbClr val="0070C0"/>
                </a:solidFill>
              </a:rPr>
              <a:t>　　</a:t>
            </a:r>
            <a:r>
              <a:rPr lang="en-US" altLang="zh-CN" sz="2000" dirty="0" err="1">
                <a:solidFill>
                  <a:srgbClr val="0070C0"/>
                </a:solidFill>
              </a:rPr>
              <a:t>t.setDaemon</a:t>
            </a:r>
            <a:r>
              <a:rPr lang="en-US" altLang="zh-CN" sz="2000" dirty="0">
                <a:solidFill>
                  <a:srgbClr val="0070C0"/>
                </a:solidFill>
              </a:rPr>
              <a:t>(True)</a:t>
            </a:r>
          </a:p>
          <a:p>
            <a:pPr marL="0" indent="0">
              <a:buNone/>
            </a:pPr>
            <a:r>
              <a:rPr lang="zh-CN" altLang="en-US" sz="2000" dirty="0">
                <a:solidFill>
                  <a:srgbClr val="0070C0"/>
                </a:solidFill>
              </a:rPr>
              <a:t>　　</a:t>
            </a:r>
            <a:r>
              <a:rPr lang="en-US" altLang="zh-CN" sz="2000" dirty="0" err="1">
                <a:solidFill>
                  <a:srgbClr val="0070C0"/>
                </a:solidFill>
              </a:rPr>
              <a:t>t.start</a:t>
            </a:r>
            <a:r>
              <a:rPr lang="en-US" altLang="zh-CN" sz="2000" dirty="0">
                <a:solidFill>
                  <a:srgbClr val="0070C0"/>
                </a:solidFill>
              </a:rPr>
              <a:t>()</a:t>
            </a:r>
            <a:r>
              <a:rPr lang="zh-CN" altLang="en-US" sz="2000" dirty="0"/>
              <a:t>   </a:t>
            </a:r>
            <a:endParaRPr lang="en-US" altLang="zh-CN" sz="2000" dirty="0"/>
          </a:p>
          <a:p>
            <a:pPr marL="0" indent="0">
              <a:buNone/>
            </a:pPr>
            <a:r>
              <a:rPr lang="zh-CN" altLang="en-US" sz="2000" dirty="0"/>
              <a:t>    最后通过</a:t>
            </a:r>
            <a:r>
              <a:rPr lang="en-US" altLang="zh-CN" sz="2000" dirty="0"/>
              <a:t>for</a:t>
            </a:r>
            <a:r>
              <a:rPr lang="zh-CN" altLang="en-US" sz="2000" dirty="0"/>
              <a:t>循环遍历数组。（数组被装载了</a:t>
            </a:r>
            <a:r>
              <a:rPr lang="en-US" altLang="zh-CN" sz="2000" dirty="0"/>
              <a:t>t1</a:t>
            </a:r>
            <a:r>
              <a:rPr lang="zh-CN" altLang="en-US" sz="2000" dirty="0"/>
              <a:t>和</a:t>
            </a:r>
            <a:r>
              <a:rPr lang="en-US" altLang="zh-CN" sz="2000" dirty="0"/>
              <a:t>t2</a:t>
            </a:r>
            <a:r>
              <a:rPr lang="zh-CN" altLang="en-US" sz="2000" dirty="0"/>
              <a:t>两个线程）。</a:t>
            </a:r>
            <a:endParaRPr lang="en-US" altLang="zh-CN" sz="2000" dirty="0"/>
          </a:p>
          <a:p>
            <a:pPr marL="0" indent="0">
              <a:buNone/>
            </a:pPr>
            <a:endParaRPr lang="zh-CN" altLang="en-US" sz="2000" dirty="0"/>
          </a:p>
          <a:p>
            <a:r>
              <a:rPr lang="en-US" altLang="zh-CN" sz="2000" dirty="0" err="1">
                <a:solidFill>
                  <a:srgbClr val="0070C0"/>
                </a:solidFill>
              </a:rPr>
              <a:t>setDaemon</a:t>
            </a:r>
            <a:r>
              <a:rPr lang="en-US" altLang="zh-CN" sz="2000" dirty="0">
                <a:solidFill>
                  <a:srgbClr val="0070C0"/>
                </a:solidFill>
              </a:rPr>
              <a:t>() </a:t>
            </a:r>
          </a:p>
          <a:p>
            <a:pPr marL="0" indent="0">
              <a:buNone/>
            </a:pPr>
            <a:r>
              <a:rPr lang="en-US" altLang="zh-CN" sz="2000" dirty="0">
                <a:solidFill>
                  <a:srgbClr val="0070C0"/>
                </a:solidFill>
              </a:rPr>
              <a:t>    </a:t>
            </a:r>
            <a:r>
              <a:rPr lang="zh-CN" altLang="en-US" sz="2000" dirty="0"/>
              <a:t>　</a:t>
            </a:r>
            <a:r>
              <a:rPr lang="en-US" altLang="zh-CN" sz="2000" dirty="0" err="1"/>
              <a:t>setDaemon</a:t>
            </a:r>
            <a:r>
              <a:rPr lang="en-US" altLang="zh-CN" sz="2000" dirty="0"/>
              <a:t>(True)</a:t>
            </a:r>
            <a:r>
              <a:rPr lang="zh-CN" altLang="en-US" sz="2000" dirty="0"/>
              <a:t>将线程声明为守护线程，功能是设置子线程随主线程的结束而结束，必须在</a:t>
            </a:r>
            <a:r>
              <a:rPr lang="en-US" altLang="zh-CN" sz="2000" dirty="0"/>
              <a:t>start() </a:t>
            </a:r>
            <a:r>
              <a:rPr lang="zh-CN" altLang="en-US" sz="2000" dirty="0"/>
              <a:t>方法调用之前设置。设置以后，子线程启动后，父线程也继续执行下去，当父线程执行完最后一条语句</a:t>
            </a:r>
            <a:r>
              <a:rPr lang="en-US" altLang="zh-CN" sz="2000" dirty="0"/>
              <a:t>print “all over %s” %</a:t>
            </a:r>
            <a:r>
              <a:rPr lang="en-US" altLang="zh-CN" sz="2000" dirty="0" err="1"/>
              <a:t>ctime</a:t>
            </a:r>
            <a:r>
              <a:rPr lang="en-US" altLang="zh-CN" sz="2000" dirty="0"/>
              <a:t>()</a:t>
            </a:r>
            <a:r>
              <a:rPr lang="zh-CN" altLang="en-US" sz="2000" dirty="0"/>
              <a:t>后，没有等待子线程，直接就退出了，同时子线程也一同结束。通常用于需要自动终止子线程的应用场景。</a:t>
            </a:r>
            <a:endParaRPr lang="en-US" altLang="zh-CN" sz="2000" dirty="0"/>
          </a:p>
          <a:p>
            <a:pPr marL="0" indent="0">
              <a:buNone/>
            </a:pPr>
            <a:endParaRPr lang="zh-CN" altLang="en-US" sz="2000" dirty="0"/>
          </a:p>
          <a:p>
            <a:r>
              <a:rPr lang="en-US" altLang="zh-CN" sz="2000" dirty="0">
                <a:solidFill>
                  <a:srgbClr val="0070C0"/>
                </a:solidFill>
              </a:rPr>
              <a:t>start()</a:t>
            </a:r>
            <a:endParaRPr lang="zh-CN" altLang="en-US" sz="2000" dirty="0">
              <a:solidFill>
                <a:srgbClr val="0070C0"/>
              </a:solidFill>
            </a:endParaRPr>
          </a:p>
          <a:p>
            <a:pPr marL="0" indent="0">
              <a:buNone/>
            </a:pPr>
            <a:r>
              <a:rPr lang="zh-CN" altLang="en-US" sz="2000" dirty="0"/>
              <a:t>    开始线程活动。</a:t>
            </a:r>
          </a:p>
          <a:p>
            <a:pPr marL="0" indent="0">
              <a:buNone/>
            </a:pPr>
            <a:endParaRPr lang="zh-CN" altLang="en-US" sz="20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7"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28" name="内容占位符 2"/>
          <p:cNvSpPr>
            <a:spLocks noGrp="1"/>
          </p:cNvSpPr>
          <p:nvPr>
            <p:ph idx="1"/>
          </p:nvPr>
        </p:nvSpPr>
        <p:spPr/>
        <p:txBody>
          <a:bodyPr/>
          <a:lstStyle/>
          <a:p>
            <a:endParaRPr lang="en-US" altLang="zh-CN" sz="2400" dirty="0"/>
          </a:p>
          <a:p>
            <a:endParaRPr lang="en-US" altLang="zh-CN" sz="2400" dirty="0"/>
          </a:p>
          <a:p>
            <a:endParaRPr lang="en-US" altLang="zh-CN" sz="2400" dirty="0"/>
          </a:p>
          <a:p>
            <a:r>
              <a:rPr lang="zh-CN" altLang="en-US" sz="2400" dirty="0"/>
              <a:t>从执行结果来看，子线程（</a:t>
            </a:r>
            <a:r>
              <a:rPr lang="en-US" altLang="zh-CN" sz="2400" dirty="0" err="1"/>
              <a:t>muisc</a:t>
            </a:r>
            <a:r>
              <a:rPr lang="en-US" altLang="zh-CN" sz="2400" dirty="0"/>
              <a:t> </a:t>
            </a:r>
            <a:r>
              <a:rPr lang="zh-CN" altLang="en-US" sz="2400" dirty="0"/>
              <a:t>、</a:t>
            </a:r>
            <a:r>
              <a:rPr lang="en-US" altLang="zh-CN" sz="2400" dirty="0"/>
              <a:t>move </a:t>
            </a:r>
            <a:r>
              <a:rPr lang="zh-CN" altLang="en-US" sz="2400" dirty="0"/>
              <a:t>）和主线程（</a:t>
            </a:r>
            <a:r>
              <a:rPr lang="en-US" altLang="zh-CN" sz="2400" dirty="0"/>
              <a:t>print "all over %s" %</a:t>
            </a:r>
            <a:r>
              <a:rPr lang="en-US" altLang="zh-CN" sz="2400" dirty="0" err="1"/>
              <a:t>ctime</a:t>
            </a:r>
            <a:r>
              <a:rPr lang="en-US" altLang="zh-CN" sz="2400" dirty="0"/>
              <a:t>()</a:t>
            </a:r>
            <a:r>
              <a:rPr lang="zh-CN" altLang="en-US" sz="2400" dirty="0"/>
              <a:t>）都是同一时间启动，但由于主线程执行完结束，所以导致子线程也终止。 </a:t>
            </a:r>
          </a:p>
          <a:p>
            <a:pPr marL="0" indent="0">
              <a:buNone/>
            </a:pPr>
            <a:endParaRPr lang="zh-CN" altLang="en-US" sz="2400" dirty="0"/>
          </a:p>
        </p:txBody>
      </p:sp>
      <p:pic>
        <p:nvPicPr>
          <p:cNvPr id="2097251" name="图片 4"/>
          <p:cNvPicPr>
            <a:picLocks noChangeAspect="1"/>
          </p:cNvPicPr>
          <p:nvPr/>
        </p:nvPicPr>
        <p:blipFill>
          <a:blip r:embed="rId2" cstate="print"/>
          <a:stretch>
            <a:fillRect/>
          </a:stretch>
        </p:blipFill>
        <p:spPr>
          <a:xfrm>
            <a:off x="467756" y="1399767"/>
            <a:ext cx="8219044" cy="95462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9"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30" name="内容占位符 2"/>
          <p:cNvSpPr>
            <a:spLocks noGrp="1"/>
          </p:cNvSpPr>
          <p:nvPr>
            <p:ph idx="1"/>
          </p:nvPr>
        </p:nvSpPr>
        <p:spPr/>
        <p:txBody>
          <a:bodyPr/>
          <a:lstStyle/>
          <a:p>
            <a:endParaRPr lang="zh-CN" altLang="en-US" dirty="0"/>
          </a:p>
          <a:p>
            <a:endParaRPr lang="zh-CN" altLang="en-US" dirty="0"/>
          </a:p>
          <a:p>
            <a:pPr marL="0" indent="0">
              <a:buNone/>
            </a:pPr>
            <a:endParaRPr lang="zh-CN" altLang="en-US" dirty="0"/>
          </a:p>
        </p:txBody>
      </p:sp>
      <p:sp>
        <p:nvSpPr>
          <p:cNvPr id="1048831" name="内容占位符 2"/>
          <p:cNvSpPr txBox="1"/>
          <p:nvPr/>
        </p:nvSpPr>
        <p:spPr>
          <a:xfrm>
            <a:off x="536147" y="986879"/>
            <a:ext cx="10972800" cy="486251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6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2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0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a:solidFill>
                  <a:schemeClr val="tx1"/>
                </a:solidFill>
                <a:latin typeface="+mn-lt"/>
                <a:ea typeface="+mn-ea"/>
              </a:defRPr>
            </a:lvl9pPr>
          </a:lstStyle>
          <a:p>
            <a:r>
              <a:rPr lang="zh-CN" altLang="en-US" kern="0" dirty="0"/>
              <a:t>继续调整程序</a:t>
            </a:r>
          </a:p>
          <a:p>
            <a:pPr marL="0" indent="0">
              <a:buNone/>
            </a:pPr>
            <a:endParaRPr lang="zh-CN" altLang="en-US" kern="0" dirty="0"/>
          </a:p>
        </p:txBody>
      </p:sp>
      <p:pic>
        <p:nvPicPr>
          <p:cNvPr id="2097252" name="图片 5"/>
          <p:cNvPicPr>
            <a:picLocks noChangeAspect="1"/>
          </p:cNvPicPr>
          <p:nvPr/>
        </p:nvPicPr>
        <p:blipFill>
          <a:blip r:embed="rId2" cstate="print"/>
          <a:stretch>
            <a:fillRect/>
          </a:stretch>
        </p:blipFill>
        <p:spPr>
          <a:xfrm>
            <a:off x="2978533" y="986879"/>
            <a:ext cx="5787214" cy="5081456"/>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2"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33" name="内容占位符 2"/>
          <p:cNvSpPr>
            <a:spLocks noGrp="1"/>
          </p:cNvSpPr>
          <p:nvPr>
            <p:ph idx="1"/>
          </p:nvPr>
        </p:nvSpPr>
        <p:spPr>
          <a:xfrm>
            <a:off x="572568" y="1125543"/>
            <a:ext cx="8255237" cy="4862512"/>
          </a:xfrm>
        </p:spPr>
        <p:txBody>
          <a:bodyPr/>
          <a:lstStyle/>
          <a:p>
            <a:r>
              <a:rPr lang="en-US" altLang="zh-CN" sz="2200" dirty="0">
                <a:solidFill>
                  <a:srgbClr val="0070C0"/>
                </a:solidFill>
              </a:rPr>
              <a:t> </a:t>
            </a:r>
            <a:r>
              <a:rPr lang="en-US" altLang="zh-CN" sz="2200" dirty="0" err="1">
                <a:solidFill>
                  <a:srgbClr val="0070C0"/>
                </a:solidFill>
              </a:rPr>
              <a:t>t.join</a:t>
            </a:r>
            <a:r>
              <a:rPr lang="en-US" altLang="zh-CN" sz="2200" dirty="0">
                <a:solidFill>
                  <a:srgbClr val="0070C0"/>
                </a:solidFill>
              </a:rPr>
              <a:t>()</a:t>
            </a:r>
          </a:p>
          <a:p>
            <a:pPr marL="0" indent="0">
              <a:buNone/>
            </a:pPr>
            <a:r>
              <a:rPr lang="zh-CN" altLang="en-US" sz="2200" dirty="0"/>
              <a:t>    我们只对上面的程序加了个</a:t>
            </a:r>
            <a:r>
              <a:rPr lang="en-US" altLang="zh-CN" sz="2200" dirty="0"/>
              <a:t>join()</a:t>
            </a:r>
            <a:r>
              <a:rPr lang="zh-CN" altLang="en-US" sz="2200" dirty="0"/>
              <a:t>方法，用于等待线程终止。</a:t>
            </a:r>
            <a:r>
              <a:rPr lang="en-US" altLang="zh-CN" sz="2200" dirty="0"/>
              <a:t>join</a:t>
            </a:r>
            <a:r>
              <a:rPr lang="zh-CN" altLang="en-US" sz="2200" dirty="0"/>
              <a:t>的作用是，在子线程完成运行之前，这个子线程的父线程将一直被阻塞。</a:t>
            </a:r>
          </a:p>
          <a:p>
            <a:pPr marL="0" indent="0">
              <a:buNone/>
            </a:pPr>
            <a:r>
              <a:rPr lang="zh-CN" altLang="en-US" sz="2200" dirty="0"/>
              <a:t>　 </a:t>
            </a:r>
            <a:r>
              <a:rPr lang="zh-CN" altLang="en-US" sz="2200" dirty="0">
                <a:solidFill>
                  <a:srgbClr val="C00000"/>
                </a:solidFill>
              </a:rPr>
              <a:t>注意：</a:t>
            </a:r>
            <a:r>
              <a:rPr lang="en-US" altLang="zh-CN" sz="2200" dirty="0">
                <a:solidFill>
                  <a:srgbClr val="C00000"/>
                </a:solidFill>
              </a:rPr>
              <a:t> join()</a:t>
            </a:r>
            <a:r>
              <a:rPr lang="zh-CN" altLang="en-US" sz="2200" dirty="0">
                <a:solidFill>
                  <a:srgbClr val="C00000"/>
                </a:solidFill>
              </a:rPr>
              <a:t>方法的位置是在</a:t>
            </a:r>
            <a:r>
              <a:rPr lang="en-US" altLang="zh-CN" sz="2200" dirty="0">
                <a:solidFill>
                  <a:srgbClr val="C00000"/>
                </a:solidFill>
              </a:rPr>
              <a:t>for</a:t>
            </a:r>
            <a:r>
              <a:rPr lang="zh-CN" altLang="en-US" sz="2200" dirty="0">
                <a:solidFill>
                  <a:srgbClr val="C00000"/>
                </a:solidFill>
              </a:rPr>
              <a:t>循环外的，也就是说必须等待</a:t>
            </a:r>
            <a:r>
              <a:rPr lang="en-US" altLang="zh-CN" sz="2200" dirty="0">
                <a:solidFill>
                  <a:srgbClr val="C00000"/>
                </a:solidFill>
              </a:rPr>
              <a:t>for</a:t>
            </a:r>
            <a:r>
              <a:rPr lang="zh-CN" altLang="en-US" sz="2200" dirty="0">
                <a:solidFill>
                  <a:srgbClr val="C00000"/>
                </a:solidFill>
              </a:rPr>
              <a:t>循环里的两个进程都结束后，才去执行主进程。</a:t>
            </a:r>
            <a:endParaRPr lang="zh-CN" altLang="en-US" sz="2200" dirty="0"/>
          </a:p>
          <a:p>
            <a:r>
              <a:rPr lang="zh-CN" altLang="en-US" sz="2200" dirty="0"/>
              <a:t>运行结果：</a:t>
            </a:r>
          </a:p>
          <a:p>
            <a:pPr marL="0" indent="0">
              <a:buNone/>
            </a:pPr>
            <a:endParaRPr lang="zh-CN" altLang="en-US" sz="2200" dirty="0"/>
          </a:p>
        </p:txBody>
      </p:sp>
      <p:pic>
        <p:nvPicPr>
          <p:cNvPr id="2097253" name="图片 4"/>
          <p:cNvPicPr>
            <a:picLocks noChangeAspect="1"/>
          </p:cNvPicPr>
          <p:nvPr/>
        </p:nvPicPr>
        <p:blipFill rotWithShape="1">
          <a:blip r:embed="rId2" cstate="print"/>
          <a:srcRect r="18414"/>
          <a:stretch>
            <a:fillRect/>
          </a:stretch>
        </p:blipFill>
        <p:spPr>
          <a:xfrm>
            <a:off x="649480" y="3974797"/>
            <a:ext cx="7845039" cy="1902499"/>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4"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35" name="内容占位符 2"/>
          <p:cNvSpPr>
            <a:spLocks noGrp="1"/>
          </p:cNvSpPr>
          <p:nvPr>
            <p:ph idx="1"/>
          </p:nvPr>
        </p:nvSpPr>
        <p:spPr/>
        <p:txBody>
          <a:bodyPr/>
          <a:lstStyle/>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从执行结果可看到，</a:t>
            </a:r>
            <a:r>
              <a:rPr lang="en-US" altLang="zh-CN" sz="2400" dirty="0"/>
              <a:t>music </a:t>
            </a:r>
            <a:r>
              <a:rPr lang="zh-CN" altLang="en-US" sz="2400" dirty="0"/>
              <a:t>和</a:t>
            </a:r>
            <a:r>
              <a:rPr lang="en-US" altLang="zh-CN" sz="2400" dirty="0"/>
              <a:t>move </a:t>
            </a:r>
            <a:r>
              <a:rPr lang="zh-CN" altLang="en-US" sz="2400" dirty="0"/>
              <a:t>是同时启动的。开始时间</a:t>
            </a:r>
            <a:r>
              <a:rPr lang="en-US" altLang="zh-CN" sz="2400" dirty="0"/>
              <a:t>32</a:t>
            </a:r>
            <a:r>
              <a:rPr lang="zh-CN" altLang="en-US" sz="2400" dirty="0"/>
              <a:t>分</a:t>
            </a:r>
            <a:r>
              <a:rPr lang="en-US" altLang="zh-CN" sz="2400" dirty="0"/>
              <a:t>59</a:t>
            </a:r>
            <a:r>
              <a:rPr lang="zh-CN" altLang="en-US" sz="2400" dirty="0"/>
              <a:t>秒，直到调用主进程为</a:t>
            </a:r>
            <a:r>
              <a:rPr lang="en-US" altLang="zh-CN" sz="2400" dirty="0"/>
              <a:t>33</a:t>
            </a:r>
            <a:r>
              <a:rPr lang="zh-CN" altLang="en-US" sz="2400" dirty="0"/>
              <a:t>分</a:t>
            </a:r>
            <a:r>
              <a:rPr lang="en-US" altLang="zh-CN" sz="2400" dirty="0"/>
              <a:t>09</a:t>
            </a:r>
            <a:r>
              <a:rPr lang="zh-CN" altLang="en-US" sz="2400" dirty="0"/>
              <a:t>秒，总耗时为</a:t>
            </a:r>
            <a:r>
              <a:rPr lang="en-US" altLang="zh-CN" sz="2400" dirty="0"/>
              <a:t>10</a:t>
            </a:r>
            <a:r>
              <a:rPr lang="zh-CN" altLang="en-US" sz="2400" dirty="0"/>
              <a:t>秒。从单线程时减少了</a:t>
            </a:r>
            <a:r>
              <a:rPr lang="en-US" altLang="zh-CN" sz="2400" dirty="0"/>
              <a:t>2</a:t>
            </a:r>
            <a:r>
              <a:rPr lang="zh-CN" altLang="en-US" sz="2400" dirty="0"/>
              <a:t>秒，这些时间看起来似乎不能明显的体现出多线程能节省时间，我们可以把</a:t>
            </a:r>
            <a:r>
              <a:rPr lang="en-US" altLang="zh-CN" sz="2400" dirty="0"/>
              <a:t>music</a:t>
            </a:r>
            <a:r>
              <a:rPr lang="zh-CN" altLang="en-US" sz="2400" dirty="0"/>
              <a:t>的</a:t>
            </a:r>
            <a:r>
              <a:rPr lang="en-US" altLang="zh-CN" sz="2400" dirty="0"/>
              <a:t>sleep()</a:t>
            </a:r>
            <a:r>
              <a:rPr lang="zh-CN" altLang="en-US" sz="2400" dirty="0"/>
              <a:t>的时间调整为</a:t>
            </a:r>
            <a:r>
              <a:rPr lang="en-US" altLang="zh-CN" sz="2400" dirty="0"/>
              <a:t>4</a:t>
            </a:r>
            <a:r>
              <a:rPr lang="zh-CN" altLang="en-US" sz="2400" dirty="0"/>
              <a:t>秒。 </a:t>
            </a:r>
          </a:p>
          <a:p>
            <a:pPr marL="0" indent="0">
              <a:buNone/>
            </a:pPr>
            <a:endParaRPr lang="zh-CN" altLang="en-US" sz="2400" dirty="0"/>
          </a:p>
        </p:txBody>
      </p:sp>
      <p:pic>
        <p:nvPicPr>
          <p:cNvPr id="2097254" name="图片 3"/>
          <p:cNvPicPr>
            <a:picLocks noChangeAspect="1"/>
          </p:cNvPicPr>
          <p:nvPr/>
        </p:nvPicPr>
        <p:blipFill rotWithShape="1">
          <a:blip r:embed="rId2" cstate="print"/>
          <a:srcRect r="23495"/>
          <a:stretch>
            <a:fillRect/>
          </a:stretch>
        </p:blipFill>
        <p:spPr>
          <a:xfrm>
            <a:off x="629301" y="1723748"/>
            <a:ext cx="8181414" cy="2122449"/>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6"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37" name="内容占位符 2"/>
          <p:cNvSpPr>
            <a:spLocks noGrp="1"/>
          </p:cNvSpPr>
          <p:nvPr>
            <p:ph idx="1"/>
          </p:nvPr>
        </p:nvSpPr>
        <p:spPr/>
        <p:txBody>
          <a:bodyPr/>
          <a:lstStyle/>
          <a:p>
            <a:endParaRPr lang="en-US" altLang="zh-CN" dirty="0"/>
          </a:p>
          <a:p>
            <a:endParaRPr lang="en-US" altLang="zh-CN" dirty="0"/>
          </a:p>
          <a:p>
            <a:pPr marL="0" indent="0">
              <a:buNone/>
            </a:pPr>
            <a:endParaRPr lang="en-US" altLang="zh-CN" dirty="0"/>
          </a:p>
          <a:p>
            <a:r>
              <a:rPr lang="zh-CN" altLang="en-US" dirty="0"/>
              <a:t>执行结果如下： </a:t>
            </a:r>
          </a:p>
          <a:p>
            <a:pPr marL="0" indent="0">
              <a:buNone/>
            </a:pPr>
            <a:endParaRPr lang="zh-CN" altLang="en-US" dirty="0"/>
          </a:p>
        </p:txBody>
      </p:sp>
      <p:pic>
        <p:nvPicPr>
          <p:cNvPr id="2097255" name="图片 6"/>
          <p:cNvPicPr>
            <a:picLocks noChangeAspect="1"/>
          </p:cNvPicPr>
          <p:nvPr/>
        </p:nvPicPr>
        <p:blipFill>
          <a:blip r:embed="rId2" cstate="print"/>
          <a:stretch>
            <a:fillRect/>
          </a:stretch>
        </p:blipFill>
        <p:spPr>
          <a:xfrm>
            <a:off x="521962" y="3482585"/>
            <a:ext cx="7656364" cy="1867405"/>
          </a:xfrm>
          <a:prstGeom prst="rect">
            <a:avLst/>
          </a:prstGeom>
        </p:spPr>
      </p:pic>
      <p:pic>
        <p:nvPicPr>
          <p:cNvPr id="2097256" name="图片 3"/>
          <p:cNvPicPr>
            <a:picLocks noChangeAspect="1"/>
          </p:cNvPicPr>
          <p:nvPr/>
        </p:nvPicPr>
        <p:blipFill>
          <a:blip r:embed="rId3" cstate="print"/>
          <a:stretch>
            <a:fillRect/>
          </a:stretch>
        </p:blipFill>
        <p:spPr>
          <a:xfrm>
            <a:off x="1455253" y="1157679"/>
            <a:ext cx="6233494" cy="1014413"/>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标题 1"/>
          <p:cNvSpPr>
            <a:spLocks noGrp="1"/>
          </p:cNvSpPr>
          <p:nvPr>
            <p:ph type="title"/>
          </p:nvPr>
        </p:nvSpPr>
        <p:spPr/>
        <p:txBody>
          <a:bodyPr/>
          <a:lstStyle/>
          <a:p>
            <a:r>
              <a:rPr lang="en-US" altLang="zh-CN" dirty="0">
                <a:sym typeface="+mn-ea"/>
              </a:rPr>
              <a:t>Python</a:t>
            </a:r>
            <a:r>
              <a:rPr lang="zh-CN" altLang="en-US" dirty="0">
                <a:sym typeface="+mn-ea"/>
              </a:rPr>
              <a:t>多线程</a:t>
            </a:r>
            <a:endParaRPr lang="zh-CN" altLang="en-US" dirty="0"/>
          </a:p>
        </p:txBody>
      </p:sp>
      <p:sp>
        <p:nvSpPr>
          <p:cNvPr id="1048839" name="内容占位符 2"/>
          <p:cNvSpPr>
            <a:spLocks noGrp="1"/>
          </p:cNvSpPr>
          <p:nvPr>
            <p:ph idx="1"/>
          </p:nvPr>
        </p:nvSpPr>
        <p:spPr/>
        <p:txBody>
          <a:bodyPr/>
          <a:lstStyle/>
          <a:p>
            <a:r>
              <a:rPr lang="zh-CN" altLang="en-US" dirty="0"/>
              <a:t>子线程启动</a:t>
            </a:r>
            <a:r>
              <a:rPr lang="en-US" altLang="zh-CN" dirty="0"/>
              <a:t>43</a:t>
            </a:r>
            <a:r>
              <a:rPr lang="zh-CN" altLang="en-US" dirty="0"/>
              <a:t>分</a:t>
            </a:r>
            <a:r>
              <a:rPr lang="en-US" altLang="zh-CN" dirty="0"/>
              <a:t>7</a:t>
            </a:r>
            <a:r>
              <a:rPr lang="zh-CN" altLang="en-US" dirty="0"/>
              <a:t>秒，主线程运行</a:t>
            </a:r>
            <a:r>
              <a:rPr lang="en-US" altLang="zh-CN" dirty="0"/>
              <a:t>43</a:t>
            </a:r>
            <a:r>
              <a:rPr lang="zh-CN" altLang="en-US" dirty="0"/>
              <a:t>分</a:t>
            </a:r>
            <a:r>
              <a:rPr lang="en-US" altLang="zh-CN" dirty="0"/>
              <a:t>17</a:t>
            </a:r>
            <a:r>
              <a:rPr lang="zh-CN" altLang="en-US" dirty="0"/>
              <a:t>秒。</a:t>
            </a:r>
            <a:endParaRPr lang="en-US" altLang="zh-CN" dirty="0"/>
          </a:p>
          <a:p>
            <a:endParaRPr lang="zh-CN" altLang="en-US" dirty="0"/>
          </a:p>
          <a:p>
            <a:r>
              <a:rPr lang="zh-CN" altLang="en-US" dirty="0"/>
              <a:t>虽然</a:t>
            </a:r>
            <a:r>
              <a:rPr lang="en-US" altLang="zh-CN" dirty="0"/>
              <a:t>music</a:t>
            </a:r>
            <a:r>
              <a:rPr lang="zh-CN" altLang="en-US" dirty="0"/>
              <a:t>每首歌曲从</a:t>
            </a:r>
            <a:r>
              <a:rPr lang="en-US" altLang="zh-CN" dirty="0"/>
              <a:t>1</a:t>
            </a:r>
            <a:r>
              <a:rPr lang="zh-CN" altLang="en-US" dirty="0"/>
              <a:t>秒延长到了</a:t>
            </a:r>
            <a:r>
              <a:rPr lang="en-US" altLang="zh-CN" dirty="0"/>
              <a:t>4 </a:t>
            </a:r>
            <a:r>
              <a:rPr lang="zh-CN" altLang="en-US" dirty="0"/>
              <a:t>，但通多程线的方式运行脚本，总的时间没变化。如果用单线程，则需要</a:t>
            </a:r>
            <a:r>
              <a:rPr lang="en-US" altLang="zh-CN" dirty="0"/>
              <a:t>18s</a:t>
            </a:r>
            <a:r>
              <a:rPr lang="zh-CN" altLang="en-US" dirty="0"/>
              <a:t>的时间。只要在多线程的前提下，听歌时间小于</a:t>
            </a:r>
            <a:r>
              <a:rPr lang="en-US" altLang="zh-CN" dirty="0"/>
              <a:t>5</a:t>
            </a:r>
            <a:r>
              <a:rPr lang="zh-CN" altLang="en-US" dirty="0"/>
              <a:t>秒，就不会影响父线程的关闭时间。 （父线程只等待最后</a:t>
            </a:r>
            <a:r>
              <a:rPr lang="en-US" altLang="zh-CN" dirty="0"/>
              <a:t>1</a:t>
            </a:r>
            <a:r>
              <a:rPr lang="zh-CN" altLang="en-US" dirty="0"/>
              <a:t>个子线程关闭，父线程才关闭）</a:t>
            </a:r>
          </a:p>
          <a:p>
            <a:endParaRPr lang="zh-CN" altLang="en-US" dirty="0"/>
          </a:p>
          <a:p>
            <a:pPr marL="0" indent="0">
              <a:buNone/>
            </a:pP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标题 1"/>
          <p:cNvSpPr>
            <a:spLocks noGrp="1"/>
          </p:cNvSpPr>
          <p:nvPr>
            <p:ph type="title"/>
          </p:nvPr>
        </p:nvSpPr>
        <p:spPr/>
        <p:txBody>
          <a:bodyPr vert="horz" wrap="square" lIns="91440" tIns="45720" rIns="91440" bIns="45720" anchor="t"/>
          <a:lstStyle/>
          <a:p>
            <a:r>
              <a:rPr lang="zh-CN" altLang="en-US" dirty="0"/>
              <a:t>多线程读写锁</a:t>
            </a:r>
          </a:p>
        </p:txBody>
      </p:sp>
      <p:sp>
        <p:nvSpPr>
          <p:cNvPr id="1048841" name="内容占位符 2"/>
          <p:cNvSpPr>
            <a:spLocks noGrp="1"/>
          </p:cNvSpPr>
          <p:nvPr>
            <p:ph idx="1"/>
          </p:nvPr>
        </p:nvSpPr>
        <p:spPr/>
        <p:txBody>
          <a:bodyPr vert="horz" wrap="square" lIns="91440" tIns="45720" rIns="91440" bIns="45720" anchor="t">
            <a:normAutofit lnSpcReduction="10000"/>
          </a:bodyPr>
          <a:lstStyle/>
          <a:p>
            <a:r>
              <a:rPr lang="zh-CN" altLang="en-US" dirty="0"/>
              <a:t>读写锁一般用于多个读者</a:t>
            </a:r>
            <a:r>
              <a:rPr lang="en-US" altLang="zh-CN" dirty="0"/>
              <a:t>,1</a:t>
            </a:r>
            <a:r>
              <a:rPr lang="zh-CN" altLang="en-US" dirty="0"/>
              <a:t>个或多个写者同时访问某种资源的时候。多个读者之间是可以共享资源的，但是写者与读者之间，写者与写者之间是资源互斥的。简单说来就类似一个在笔记本上记录，当一个人已经占用了笔记本，那么另一个人只能等待前者写完再操作。</a:t>
            </a:r>
          </a:p>
          <a:p>
            <a:r>
              <a:rPr lang="zh-CN" altLang="en-US" dirty="0"/>
              <a:t>读写锁与一般锁最大的区别是对同一共享资源多个线程的读取行为是并行的，同时保持该资源同一时刻只能由一个写进程独占，且写请求相对读请求有更高的优先级以防止</a:t>
            </a:r>
            <a:r>
              <a:rPr lang="en-US" altLang="zh-CN" dirty="0"/>
              <a:t>writer starvation</a:t>
            </a:r>
            <a:r>
              <a:rPr lang="zh-CN" altLang="en-US" dirty="0"/>
              <a:t>。</a:t>
            </a:r>
            <a:r>
              <a:rPr lang="en-US" altLang="zh-CN" dirty="0"/>
              <a:t>( </a:t>
            </a:r>
            <a:r>
              <a:rPr lang="zh-CN" altLang="en-US" dirty="0"/>
              <a:t>一般锁同一时刻只能由一个线程独占，不论是读进程还是写进程， 即读写都是串行的，而读写锁读是并行的，写是串行的</a:t>
            </a:r>
            <a:r>
              <a:rPr lang="en-US" altLang="zh-CN" dirty="0"/>
              <a:t>) </a:t>
            </a:r>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2" name="内容占位符 2"/>
          <p:cNvSpPr>
            <a:spLocks noGrp="1"/>
          </p:cNvSpPr>
          <p:nvPr>
            <p:ph idx="1"/>
          </p:nvPr>
        </p:nvSpPr>
        <p:spPr>
          <a:xfrm>
            <a:off x="457200" y="260355"/>
            <a:ext cx="8229600" cy="5870575"/>
          </a:xfrm>
        </p:spPr>
        <p:txBody>
          <a:bodyPr vert="horz" wrap="square" lIns="91440" tIns="45720" rIns="91440" bIns="45720" anchor="t"/>
          <a:lstStyle/>
          <a:p>
            <a:r>
              <a:rPr lang="zh-CN" altLang="en-US" dirty="0"/>
              <a:t>使用读写锁的注意事项：</a:t>
            </a:r>
          </a:p>
          <a:p>
            <a:r>
              <a:rPr lang="zh-CN" altLang="en-US" sz="2400" b="1" dirty="0"/>
              <a:t>慎用</a:t>
            </a:r>
            <a:r>
              <a:rPr lang="en-US" altLang="zh-CN" sz="2400" b="1" dirty="0"/>
              <a:t>promote ! </a:t>
            </a:r>
            <a:r>
              <a:rPr lang="zh-CN" altLang="en-US" sz="2400" dirty="0"/>
              <a:t>读写锁一般都有提权函数</a:t>
            </a:r>
            <a:r>
              <a:rPr lang="en-US" altLang="zh-CN" sz="2400" dirty="0"/>
              <a:t>promote()</a:t>
            </a:r>
            <a:r>
              <a:rPr lang="zh-CN" altLang="en-US" sz="2400" dirty="0"/>
              <a:t>用于将一个已经获取读锁的线程进一步提权获得写锁，这样做很容易导致程序死锁。例如，两个均已经获取读锁的线程</a:t>
            </a:r>
            <a:r>
              <a:rPr lang="en-US" altLang="zh-CN" sz="2400" dirty="0"/>
              <a:t>A</a:t>
            </a:r>
            <a:r>
              <a:rPr lang="zh-CN" altLang="en-US" sz="2400" dirty="0"/>
              <a:t>和</a:t>
            </a:r>
            <a:r>
              <a:rPr lang="en-US" altLang="zh-CN" sz="2400" dirty="0"/>
              <a:t>B</a:t>
            </a:r>
            <a:r>
              <a:rPr lang="zh-CN" altLang="en-US" sz="2400" dirty="0"/>
              <a:t>同时调用</a:t>
            </a:r>
            <a:r>
              <a:rPr lang="en-US" altLang="zh-CN" sz="2400" dirty="0"/>
              <a:t>promote</a:t>
            </a:r>
            <a:r>
              <a:rPr lang="zh-CN" altLang="en-US" sz="2400" dirty="0"/>
              <a:t>函数尝试获得写权限，线程</a:t>
            </a:r>
            <a:r>
              <a:rPr lang="en-US" altLang="zh-CN" sz="2400" dirty="0"/>
              <a:t>A</a:t>
            </a:r>
            <a:r>
              <a:rPr lang="zh-CN" altLang="en-US" sz="2400" dirty="0"/>
              <a:t>发现存在读线程</a:t>
            </a:r>
            <a:r>
              <a:rPr lang="en-US" altLang="zh-CN" sz="2400" dirty="0"/>
              <a:t>B</a:t>
            </a:r>
            <a:r>
              <a:rPr lang="zh-CN" altLang="en-US" sz="2400" dirty="0"/>
              <a:t>，需要等待</a:t>
            </a:r>
            <a:r>
              <a:rPr lang="en-US" altLang="zh-CN" sz="2400" dirty="0"/>
              <a:t>B</a:t>
            </a:r>
            <a:r>
              <a:rPr lang="zh-CN" altLang="en-US" sz="2400" dirty="0"/>
              <a:t>完成以获取写锁，线程</a:t>
            </a:r>
            <a:r>
              <a:rPr lang="en-US" altLang="zh-CN" sz="2400" dirty="0"/>
              <a:t>B</a:t>
            </a:r>
            <a:r>
              <a:rPr lang="zh-CN" altLang="en-US" sz="2400" dirty="0"/>
              <a:t>发现存在读线程</a:t>
            </a:r>
            <a:r>
              <a:rPr lang="en-US" altLang="zh-CN" sz="2400" dirty="0"/>
              <a:t>A</a:t>
            </a:r>
            <a:r>
              <a:rPr lang="zh-CN" altLang="en-US" sz="2400" dirty="0"/>
              <a:t>，需要等待线程</a:t>
            </a:r>
            <a:r>
              <a:rPr lang="en-US" altLang="zh-CN" sz="2400" dirty="0"/>
              <a:t>A</a:t>
            </a:r>
            <a:r>
              <a:rPr lang="zh-CN" altLang="en-US" sz="2400" dirty="0"/>
              <a:t>完成以获取写锁，循环等待发生，程序死锁。</a:t>
            </a:r>
            <a:r>
              <a:rPr lang="zh-CN" altLang="en-US" sz="2400" b="1" dirty="0"/>
              <a:t>因此，当且仅当你能确定当前仅有一个读线程占有锁时才能调用</a:t>
            </a:r>
            <a:r>
              <a:rPr lang="en-US" altLang="zh-CN" sz="2400" b="1" dirty="0"/>
              <a:t>promote</a:t>
            </a:r>
            <a:r>
              <a:rPr lang="zh-CN" altLang="en-US" sz="2400" b="1" dirty="0"/>
              <a:t>函数。</a:t>
            </a:r>
            <a:r>
              <a:rPr lang="zh-CN" altLang="en-US" sz="2400" dirty="0"/>
              <a:t>一个已经获取读锁的线程提权最好的办法是先释放读锁，然后重新申请写锁</a:t>
            </a:r>
          </a:p>
          <a:p>
            <a:r>
              <a:rPr lang="zh-CN" altLang="en-US" sz="2400" b="1" dirty="0"/>
              <a:t>使用多个锁时保证加解锁顺序相反</a:t>
            </a:r>
            <a:r>
              <a:rPr lang="zh-CN" altLang="en-US" b="1" dirty="0"/>
              <a:t>。</a:t>
            </a:r>
            <a:endParaRPr lang="en-US" altLang="zh-CN" b="1" dirty="0"/>
          </a:p>
          <a:p>
            <a:r>
              <a:rPr lang="zh-CN" altLang="en-US" dirty="0"/>
              <a:t>获得锁的线程用完后一定要释放锁，否则那些苦苦等待锁的线程将永远等待下去，成为死线程。所以需要用</a:t>
            </a:r>
            <a:r>
              <a:rPr lang="en-US" altLang="zh-CN" dirty="0"/>
              <a:t>try...finally</a:t>
            </a:r>
            <a:r>
              <a:rPr lang="zh-CN" altLang="en-US" dirty="0"/>
              <a:t>来确保锁一定会被释放。</a:t>
            </a:r>
          </a:p>
          <a:p>
            <a:endParaRPr lang="en-US" altLang="zh-C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标题 1"/>
          <p:cNvSpPr>
            <a:spLocks noGrp="1"/>
          </p:cNvSpPr>
          <p:nvPr>
            <p:ph type="title"/>
          </p:nvPr>
        </p:nvSpPr>
        <p:spPr/>
        <p:txBody>
          <a:bodyPr/>
          <a:lstStyle/>
          <a:p>
            <a:r>
              <a:rPr lang="en-US" altLang="zh-CN"/>
              <a:t>Python</a:t>
            </a:r>
            <a:r>
              <a:rPr lang="zh-CN" altLang="en-US"/>
              <a:t>集成开发环境</a:t>
            </a:r>
          </a:p>
        </p:txBody>
      </p:sp>
      <p:sp>
        <p:nvSpPr>
          <p:cNvPr id="1048623" name="内容占位符 2"/>
          <p:cNvSpPr>
            <a:spLocks noGrp="1"/>
          </p:cNvSpPr>
          <p:nvPr>
            <p:ph idx="1"/>
          </p:nvPr>
        </p:nvSpPr>
        <p:spPr/>
        <p:txBody>
          <a:bodyPr/>
          <a:lstStyle/>
          <a:p>
            <a:r>
              <a:rPr lang="en-US" altLang="zh-CN"/>
              <a:t>PyCharm edu</a:t>
            </a:r>
            <a:r>
              <a:rPr lang="zh-CN" altLang="en-US"/>
              <a:t>在</a:t>
            </a:r>
            <a:r>
              <a:rPr lang="en-US" altLang="zh-CN"/>
              <a:t>Windows</a:t>
            </a:r>
            <a:r>
              <a:rPr lang="zh-CN" altLang="en-US"/>
              <a:t>下的安装不做过多说明。</a:t>
            </a:r>
          </a:p>
          <a:p>
            <a:endParaRPr lang="zh-CN" altLang="en-US"/>
          </a:p>
          <a:p>
            <a:r>
              <a:rPr lang="en-US" altLang="zh-CN"/>
              <a:t>Ubuntu</a:t>
            </a:r>
            <a:r>
              <a:rPr lang="zh-CN" altLang="en-US"/>
              <a:t>软件中心无</a:t>
            </a:r>
            <a:r>
              <a:rPr lang="en-US" altLang="zh-CN"/>
              <a:t>PyCharm edu</a:t>
            </a:r>
            <a:r>
              <a:rPr lang="zh-CN" altLang="en-US"/>
              <a:t>，需进入</a:t>
            </a:r>
            <a:r>
              <a:rPr lang="en-US" altLang="zh-CN"/>
              <a:t>PyCharm</a:t>
            </a:r>
            <a:r>
              <a:rPr lang="zh-CN" altLang="en-US"/>
              <a:t>官网下载。</a:t>
            </a:r>
          </a:p>
          <a:p>
            <a:pPr marL="0" indent="0">
              <a:buNone/>
            </a:pPr>
            <a:r>
              <a:rPr lang="zh-CN" altLang="en-US"/>
              <a:t>    </a:t>
            </a:r>
          </a:p>
          <a:p>
            <a:pPr marL="0" indent="0">
              <a:buNone/>
            </a:pPr>
            <a:endParaRPr lang="zh-CN" altLang="en-US" sz="2000" i="1"/>
          </a:p>
          <a:p>
            <a:pPr marL="0" indent="0">
              <a:buNone/>
            </a:pPr>
            <a:r>
              <a:rPr lang="zh-CN" altLang="en-US" sz="2000" i="1"/>
              <a:t> </a:t>
            </a:r>
          </a:p>
          <a:p>
            <a:pPr marL="0" indent="0">
              <a:buNone/>
            </a:pPr>
            <a:endParaRPr lang="zh-CN" altLang="en-US" i="1"/>
          </a:p>
          <a:p>
            <a:pPr marL="0" indent="0">
              <a:buNone/>
            </a:pPr>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内容占位符 2"/>
          <p:cNvSpPr>
            <a:spLocks noGrp="1"/>
          </p:cNvSpPr>
          <p:nvPr>
            <p:ph idx="1"/>
          </p:nvPr>
        </p:nvSpPr>
        <p:spPr>
          <a:xfrm>
            <a:off x="457200" y="188917"/>
            <a:ext cx="8229600" cy="5942013"/>
          </a:xfrm>
        </p:spPr>
        <p:txBody>
          <a:bodyPr vert="horz" wrap="square" lIns="91440" tIns="45720" rIns="91440" bIns="45720" numCol="1" anchor="t" anchorCtr="0" compatLnSpc="1"/>
          <a:lstStyle/>
          <a:p>
            <a:r>
              <a:rPr lang="zh-CN" altLang="en-US" dirty="0"/>
              <a:t>参考代码：</a:t>
            </a:r>
            <a:endParaRPr lang="en-US" altLang="zh-CN" dirty="0"/>
          </a:p>
          <a:p>
            <a:pPr marL="0" indent="0">
              <a:buNone/>
            </a:pPr>
            <a:endParaRPr lang="en-US" altLang="zh-CN" sz="2800" dirty="0">
              <a:latin typeface="Times New Roman" panose="02020603050405020304" pitchFamily="18" charset="0"/>
              <a:cs typeface="Times New Roman" panose="02020603050405020304" pitchFamily="18" charset="0"/>
            </a:endParaRPr>
          </a:p>
          <a:p>
            <a:pPr marL="0" indent="0">
              <a:buNone/>
            </a:pPr>
            <a:endParaRPr lang="en-US" altLang="zh-CN" sz="2800" dirty="0">
              <a:latin typeface="Times New Roman" panose="02020603050405020304" pitchFamily="18" charset="0"/>
              <a:cs typeface="Times New Roman" panose="02020603050405020304" pitchFamily="18" charset="0"/>
            </a:endParaRPr>
          </a:p>
          <a:p>
            <a:pPr marL="0" indent="0">
              <a:buNone/>
            </a:pPr>
            <a:endParaRPr lang="en-US" altLang="zh-CN" sz="2800" dirty="0">
              <a:latin typeface="Times New Roman" panose="02020603050405020304" pitchFamily="18" charset="0"/>
              <a:cs typeface="Times New Roman" panose="02020603050405020304" pitchFamily="18" charset="0"/>
            </a:endParaRPr>
          </a:p>
          <a:p>
            <a:pPr marL="0" indent="0">
              <a:buNone/>
            </a:pPr>
            <a:endParaRPr lang="en-US" altLang="zh-CN" sz="2800" dirty="0">
              <a:latin typeface="Times New Roman" panose="02020603050405020304" pitchFamily="18" charset="0"/>
              <a:cs typeface="Times New Roman" panose="02020603050405020304" pitchFamily="18" charset="0"/>
            </a:endParaRPr>
          </a:p>
          <a:p>
            <a:pPr marL="0" indent="0">
              <a:buNone/>
            </a:pPr>
            <a:endParaRPr lang="en-US" altLang="zh-CN" sz="2800" dirty="0">
              <a:latin typeface="Times New Roman" panose="02020603050405020304" pitchFamily="18" charset="0"/>
              <a:cs typeface="Times New Roman" panose="02020603050405020304" pitchFamily="18" charset="0"/>
            </a:endParaRPr>
          </a:p>
          <a:p>
            <a:pPr marL="0" indent="0">
              <a:buNone/>
            </a:pPr>
            <a:endParaRPr lang="en-US" altLang="zh-CN" sz="2800" dirty="0">
              <a:latin typeface="Times New Roman" panose="02020603050405020304" pitchFamily="18" charset="0"/>
              <a:cs typeface="Times New Roman" panose="02020603050405020304" pitchFamily="18" charset="0"/>
            </a:endParaRPr>
          </a:p>
          <a:p>
            <a:pPr marL="0" indent="0">
              <a:buNone/>
            </a:pPr>
            <a:endParaRPr lang="en-US" altLang="zh-CN" sz="2800" dirty="0">
              <a:latin typeface="Times New Roman" panose="02020603050405020304" pitchFamily="18" charset="0"/>
              <a:cs typeface="Times New Roman" panose="02020603050405020304" pitchFamily="18" charset="0"/>
            </a:endParaRPr>
          </a:p>
          <a:p>
            <a:pPr marL="0" indent="0">
              <a:buClr>
                <a:srgbClr val="CC9900"/>
              </a:buClr>
              <a:buNone/>
            </a:pPr>
            <a:endParaRPr lang="en-US" altLang="zh-CN" sz="2000" dirty="0">
              <a:solidFill>
                <a:srgbClr val="000000"/>
              </a:solidFill>
              <a:latin typeface="Times New Roman" panose="02020603050405020304" pitchFamily="18" charset="0"/>
              <a:cs typeface="Times New Roman" panose="02020603050405020304" pitchFamily="18" charset="0"/>
            </a:endParaRPr>
          </a:p>
          <a:p>
            <a:pPr marL="0" indent="0">
              <a:buClr>
                <a:srgbClr val="CC9900"/>
              </a:buClr>
              <a:buNone/>
            </a:pPr>
            <a:r>
              <a:rPr lang="zh-CN" altLang="en-US" sz="2000" dirty="0">
                <a:solidFill>
                  <a:srgbClr val="000000"/>
                </a:solidFill>
                <a:latin typeface="Times New Roman" panose="02020603050405020304" pitchFamily="18" charset="0"/>
                <a:cs typeface="Times New Roman" panose="02020603050405020304" pitchFamily="18" charset="0"/>
              </a:rPr>
              <a:t>参考代码网址：</a:t>
            </a:r>
            <a:endParaRPr lang="en-US" altLang="zh-CN" sz="2000" dirty="0">
              <a:solidFill>
                <a:srgbClr val="000000"/>
              </a:solidFill>
              <a:latin typeface="Times New Roman" panose="02020603050405020304" pitchFamily="18" charset="0"/>
              <a:cs typeface="Times New Roman" panose="02020603050405020304" pitchFamily="18" charset="0"/>
            </a:endParaRPr>
          </a:p>
          <a:p>
            <a:pPr>
              <a:buClr>
                <a:srgbClr val="CC9900"/>
              </a:buClr>
            </a:pPr>
            <a:r>
              <a:rPr lang="en-US" altLang="zh-CN" sz="2000" dirty="0">
                <a:solidFill>
                  <a:srgbClr val="000000"/>
                </a:solidFill>
                <a:latin typeface="Times New Roman" panose="02020603050405020304" pitchFamily="18" charset="0"/>
                <a:cs typeface="Times New Roman" panose="02020603050405020304" pitchFamily="18" charset="0"/>
              </a:rPr>
              <a:t> https://majid.info/blog/a-reader-writer-lock-for-python/ </a:t>
            </a:r>
          </a:p>
          <a:p>
            <a:pPr>
              <a:buClr>
                <a:srgbClr val="CC9900"/>
              </a:buClr>
            </a:pPr>
            <a:r>
              <a:rPr lang="en-US" altLang="zh-CN" sz="2000" dirty="0">
                <a:solidFill>
                  <a:srgbClr val="000000"/>
                </a:solidFill>
                <a:latin typeface="Times New Roman" panose="02020603050405020304" pitchFamily="18" charset="0"/>
                <a:cs typeface="Times New Roman" panose="02020603050405020304" pitchFamily="18" charset="0"/>
              </a:rPr>
              <a:t> https://github.com/azraelxyz/rwlock/blob/master/rwlock/rwlock.py </a:t>
            </a:r>
          </a:p>
          <a:p>
            <a:pPr marL="0" indent="0">
              <a:buNone/>
            </a:pPr>
            <a:endParaRPr lang="en-US" altLang="zh-CN" sz="2800" dirty="0">
              <a:latin typeface="Times New Roman" panose="02020603050405020304" pitchFamily="18" charset="0"/>
              <a:cs typeface="Times New Roman" panose="02020603050405020304" pitchFamily="18" charset="0"/>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097257" name="图片 3"/>
          <p:cNvPicPr>
            <a:picLocks noChangeAspect="1"/>
          </p:cNvPicPr>
          <p:nvPr/>
        </p:nvPicPr>
        <p:blipFill>
          <a:blip r:embed="rId2" cstate="print"/>
          <a:stretch>
            <a:fillRect/>
          </a:stretch>
        </p:blipFill>
        <p:spPr>
          <a:xfrm>
            <a:off x="539751" y="692151"/>
            <a:ext cx="8286751" cy="3771900"/>
          </a:xfrm>
          <a:prstGeom prst="rect">
            <a:avLst/>
          </a:prstGeom>
          <a:noFill/>
          <a:ln w="9525">
            <a:noFill/>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5" name="标题 1"/>
          <p:cNvSpPr>
            <a:spLocks noGrp="1"/>
          </p:cNvSpPr>
          <p:nvPr>
            <p:ph type="title"/>
          </p:nvPr>
        </p:nvSpPr>
        <p:spPr/>
        <p:txBody>
          <a:bodyPr/>
          <a:lstStyle/>
          <a:p>
            <a:r>
              <a:rPr lang="zh-CN" altLang="en-US" dirty="0">
                <a:sym typeface="+mn-ea"/>
              </a:rPr>
              <a:t>参考资料</a:t>
            </a:r>
            <a:br>
              <a:rPr lang="zh-CN" altLang="en-US" dirty="0"/>
            </a:br>
            <a:endParaRPr lang="zh-CN" altLang="en-US" dirty="0"/>
          </a:p>
        </p:txBody>
      </p:sp>
      <p:sp>
        <p:nvSpPr>
          <p:cNvPr id="1048856" name="内容占位符 2"/>
          <p:cNvSpPr>
            <a:spLocks noGrp="1"/>
          </p:cNvSpPr>
          <p:nvPr>
            <p:ph idx="1"/>
          </p:nvPr>
        </p:nvSpPr>
        <p:spPr>
          <a:xfrm>
            <a:off x="457200" y="1125543"/>
            <a:ext cx="8464609" cy="4862512"/>
          </a:xfrm>
        </p:spPr>
        <p:txBody>
          <a:bodyPr/>
          <a:lstStyle/>
          <a:p>
            <a:r>
              <a:rPr lang="en-US" altLang="zh-CN" sz="2000" dirty="0"/>
              <a:t>Python3</a:t>
            </a:r>
            <a:r>
              <a:rPr lang="zh-CN" altLang="en-US" sz="2000" dirty="0"/>
              <a:t>基础教程：可以在线编程，说明完备，适合快速入门</a:t>
            </a:r>
            <a:endParaRPr lang="en-US" altLang="zh-CN" sz="2000" dirty="0"/>
          </a:p>
          <a:p>
            <a:pPr marL="0" indent="0">
              <a:buNone/>
            </a:pPr>
            <a:r>
              <a:rPr lang="en-US" altLang="zh-CN" sz="2000" dirty="0">
                <a:hlinkClick r:id="rId2"/>
              </a:rPr>
              <a:t>http://www.runoob.com/python3/python3-tutorial.html</a:t>
            </a:r>
            <a:endParaRPr lang="en-US" altLang="zh-CN" sz="2000" dirty="0"/>
          </a:p>
          <a:p>
            <a:r>
              <a:rPr lang="zh-CN" altLang="en-US" sz="2000" dirty="0"/>
              <a:t>廖雪峰</a:t>
            </a:r>
            <a:r>
              <a:rPr lang="en-US" altLang="zh-CN" sz="2000" dirty="0"/>
              <a:t>Python</a:t>
            </a:r>
            <a:r>
              <a:rPr lang="zh-CN" altLang="en-US" sz="2000" dirty="0"/>
              <a:t>教程：</a:t>
            </a:r>
            <a:r>
              <a:rPr lang="en-US" altLang="zh-CN" sz="2000" dirty="0">
                <a:hlinkClick r:id="rId3"/>
              </a:rPr>
              <a:t>https://www.liaoxuefeng.com/wiki/1016959663602400</a:t>
            </a:r>
            <a:endParaRPr lang="en-US" altLang="zh-CN" sz="2000" dirty="0"/>
          </a:p>
          <a:p>
            <a:r>
              <a:rPr lang="en-US" altLang="zh-CN" sz="2000" dirty="0"/>
              <a:t>Python</a:t>
            </a:r>
            <a:r>
              <a:rPr lang="zh-CN" altLang="en-US" sz="2000" dirty="0"/>
              <a:t>官方中文教程</a:t>
            </a:r>
            <a:endParaRPr lang="en-US" altLang="zh-CN" sz="2000" dirty="0"/>
          </a:p>
          <a:p>
            <a:pPr marL="0" indent="0">
              <a:buNone/>
            </a:pPr>
            <a:r>
              <a:rPr lang="en-US" altLang="zh-CN" sz="2000" dirty="0"/>
              <a:t>     </a:t>
            </a:r>
            <a:r>
              <a:rPr lang="en-US" altLang="zh-CN" sz="2000" dirty="0">
                <a:hlinkClick r:id="rId4"/>
              </a:rPr>
              <a:t>https://docs.python.org/zh-cn/3/tutorial/index.html</a:t>
            </a:r>
            <a:endParaRPr lang="en-US" altLang="zh-CN" sz="2000" dirty="0"/>
          </a:p>
          <a:p>
            <a:r>
              <a:rPr lang="en-US" altLang="zh-CN" sz="2000" dirty="0"/>
              <a:t>Python</a:t>
            </a:r>
            <a:r>
              <a:rPr lang="zh-CN" altLang="en-US" sz="2000" dirty="0"/>
              <a:t>学习视频：</a:t>
            </a:r>
            <a:r>
              <a:rPr lang="en-US" altLang="zh-CN" sz="2000" dirty="0">
                <a:hlinkClick r:id="rId5"/>
              </a:rPr>
              <a:t>http://www.jikexueyuan.com/course/python/</a:t>
            </a:r>
            <a:endParaRPr lang="en-US" altLang="zh-CN" sz="2000" dirty="0"/>
          </a:p>
          <a:p>
            <a:r>
              <a:rPr lang="zh-CN" altLang="en-US" sz="2000" dirty="0"/>
              <a:t>改善</a:t>
            </a:r>
            <a:r>
              <a:rPr lang="en-US" altLang="zh-CN" sz="2000" dirty="0"/>
              <a:t>Python</a:t>
            </a:r>
            <a:r>
              <a:rPr lang="zh-CN" altLang="en-US" sz="2000" dirty="0"/>
              <a:t>程序的</a:t>
            </a:r>
            <a:r>
              <a:rPr lang="en-US" altLang="zh-CN" sz="2000" dirty="0"/>
              <a:t>91</a:t>
            </a:r>
            <a:r>
              <a:rPr lang="zh-CN" altLang="en-US" sz="2000" dirty="0"/>
              <a:t>个建议：</a:t>
            </a:r>
            <a:r>
              <a:rPr lang="en-US" altLang="zh-CN" sz="2000" dirty="0">
                <a:hlinkClick r:id="rId6"/>
              </a:rPr>
              <a:t>https://zhuanlan.zhihu.com/p/26155739</a:t>
            </a:r>
            <a:endParaRPr lang="en-US" altLang="zh-CN" sz="2000" dirty="0"/>
          </a:p>
          <a:p>
            <a:endParaRPr lang="zh-CN" altLang="en-US" sz="2000" dirty="0"/>
          </a:p>
          <a:p>
            <a:endParaRPr lang="zh-CN" altLang="en-US" sz="2000" dirty="0"/>
          </a:p>
          <a:p>
            <a:pPr marL="0" indent="0">
              <a:buNone/>
            </a:pPr>
            <a:endParaRPr lang="zh-CN" altLang="en-US" sz="2000" dirty="0">
              <a:sym typeface="+mn-ea"/>
            </a:endParaRPr>
          </a:p>
          <a:p>
            <a:pPr marL="0" indent="0">
              <a:buNone/>
            </a:pPr>
            <a:endParaRPr lang="zh-CN" altLang="en-US" sz="2000" dirty="0"/>
          </a:p>
          <a:p>
            <a:pPr marL="0" indent="0">
              <a:buNone/>
            </a:pPr>
            <a:r>
              <a:rPr lang="zh-CN" altLang="en-US" sz="2000" dirty="0"/>
              <a: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7" name="Rectangle 2"/>
          <p:cNvSpPr>
            <a:spLocks noGrp="1" noChangeArrowheads="1"/>
          </p:cNvSpPr>
          <p:nvPr>
            <p:ph type="title"/>
          </p:nvPr>
        </p:nvSpPr>
        <p:spPr/>
        <p:txBody>
          <a:bodyPr/>
          <a:lstStyle/>
          <a:p>
            <a:pPr eaLnBrk="1" hangingPunct="1"/>
            <a:r>
              <a:rPr lang="zh-CN" altLang="en-US" dirty="0"/>
              <a:t>编程作业</a:t>
            </a:r>
            <a:endParaRPr lang="en-US" altLang="zh-CN" dirty="0"/>
          </a:p>
        </p:txBody>
      </p:sp>
      <p:sp>
        <p:nvSpPr>
          <p:cNvPr id="1048858" name="Rectangle 3"/>
          <p:cNvSpPr>
            <a:spLocks noGrp="1" noChangeArrowheads="1"/>
          </p:cNvSpPr>
          <p:nvPr>
            <p:ph type="body" idx="1"/>
          </p:nvPr>
        </p:nvSpPr>
        <p:spPr/>
        <p:txBody>
          <a:bodyPr/>
          <a:lstStyle/>
          <a:p>
            <a:pPr eaLnBrk="1" hangingPunct="1"/>
            <a:r>
              <a:rPr lang="zh-CN" altLang="en-US" sz="2400" dirty="0"/>
              <a:t>每个班级教师布置一道编程题。</a:t>
            </a:r>
            <a:endParaRPr lang="en-US" altLang="zh-CN" sz="2400" dirty="0"/>
          </a:p>
          <a:p>
            <a:pPr marL="0" indent="0" eaLnBrk="1" hangingPunct="1">
              <a:buNone/>
            </a:pPr>
            <a:endParaRPr lang="en-US" altLang="zh-CN" dirty="0"/>
          </a:p>
          <a:p>
            <a:pPr eaLnBrk="1" hangingPunct="1"/>
            <a:r>
              <a:rPr lang="zh-CN" altLang="en-US" sz="2400" b="1" dirty="0">
                <a:solidFill>
                  <a:srgbClr val="C00000"/>
                </a:solidFill>
              </a:rPr>
              <a:t>每位同学</a:t>
            </a:r>
            <a:r>
              <a:rPr lang="zh-CN" altLang="en-US" sz="2400" dirty="0"/>
              <a:t>按照要求在</a:t>
            </a:r>
            <a:r>
              <a:rPr lang="en-US" altLang="zh-CN" sz="2400" dirty="0" err="1"/>
              <a:t>Elearning</a:t>
            </a:r>
            <a:r>
              <a:rPr lang="zh-CN" altLang="en-US" sz="2400" dirty="0"/>
              <a:t>上提交实验报告和</a:t>
            </a:r>
            <a:r>
              <a:rPr lang="en-US" altLang="zh-CN" sz="2400" dirty="0"/>
              <a:t>code</a:t>
            </a:r>
            <a:r>
              <a:rPr lang="zh-CN" altLang="en-US" sz="2400" dirty="0"/>
              <a:t>。</a:t>
            </a:r>
            <a:endParaRPr lang="en-US" altLang="zh-CN" sz="2400" dirty="0"/>
          </a:p>
          <a:p>
            <a:pPr eaLnBrk="1" hangingPunct="1"/>
            <a:endParaRPr lang="en-US" altLang="zh-CN" sz="2400" dirty="0"/>
          </a:p>
          <a:p>
            <a:pPr eaLnBrk="1" hangingPunct="1"/>
            <a:r>
              <a:rPr lang="zh-CN" altLang="en-US" sz="2400" dirty="0"/>
              <a:t>实验报告模板已上传到</a:t>
            </a:r>
            <a:r>
              <a:rPr lang="en-US" altLang="zh-CN" sz="2400" dirty="0" err="1"/>
              <a:t>Elearning</a:t>
            </a:r>
            <a:r>
              <a:rPr lang="zh-CN" altLang="en-US" sz="2400" dirty="0"/>
              <a:t>。</a:t>
            </a:r>
            <a:endParaRPr lang="en-US" altLang="zh-CN" sz="24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2" name="标题 7"/>
          <p:cNvSpPr>
            <a:spLocks noGrp="1"/>
          </p:cNvSpPr>
          <p:nvPr>
            <p:ph type="title"/>
          </p:nvPr>
        </p:nvSpPr>
        <p:spPr/>
        <p:txBody>
          <a:bodyPr/>
          <a:lstStyle/>
          <a:p>
            <a:r>
              <a:rPr lang="zh-CN" altLang="en-US"/>
              <a:t>致谢</a:t>
            </a:r>
          </a:p>
        </p:txBody>
      </p:sp>
      <p:sp>
        <p:nvSpPr>
          <p:cNvPr id="1048863" name="内容占位符 8"/>
          <p:cNvSpPr>
            <a:spLocks noGrp="1"/>
          </p:cNvSpPr>
          <p:nvPr>
            <p:ph idx="1"/>
          </p:nvPr>
        </p:nvSpPr>
        <p:spPr/>
        <p:txBody>
          <a:bodyPr/>
          <a:lstStyle/>
          <a:p>
            <a:r>
              <a:rPr lang="zh-CN" altLang="en-US" dirty="0"/>
              <a:t>本课件由以下同学协助编写</a:t>
            </a:r>
            <a:endParaRPr lang="en-US" altLang="zh-CN" dirty="0"/>
          </a:p>
          <a:p>
            <a:pPr lvl="1"/>
            <a:r>
              <a:rPr lang="zh-CN" altLang="en-US" dirty="0"/>
              <a:t>谌达 </a:t>
            </a:r>
            <a:r>
              <a:rPr lang="en-US" altLang="zh-CN" dirty="0"/>
              <a:t>(16210720026)</a:t>
            </a:r>
          </a:p>
          <a:p>
            <a:pPr lvl="1"/>
            <a:r>
              <a:rPr lang="zh-CN" altLang="en-US" dirty="0"/>
              <a:t>袁渊源 </a:t>
            </a:r>
            <a:r>
              <a:rPr lang="en-US" altLang="zh-CN" dirty="0"/>
              <a:t>(16307130267)</a:t>
            </a:r>
          </a:p>
          <a:p>
            <a:pPr lvl="1"/>
            <a:r>
              <a:rPr lang="zh-CN" altLang="en-US" dirty="0"/>
              <a:t>夏潇 </a:t>
            </a:r>
            <a:r>
              <a:rPr lang="en-US" altLang="zh-CN" dirty="0"/>
              <a:t>(16300720052)</a:t>
            </a:r>
          </a:p>
          <a:p>
            <a:pPr lvl="1"/>
            <a:r>
              <a:rPr lang="zh-CN" altLang="en-US" dirty="0"/>
              <a:t>田耀光 </a:t>
            </a:r>
            <a:r>
              <a:rPr lang="en-US" altLang="zh-CN" dirty="0"/>
              <a:t>(16300720044)</a:t>
            </a:r>
          </a:p>
          <a:p>
            <a:pPr lvl="1"/>
            <a:r>
              <a:rPr lang="zh-CN" altLang="en-US" dirty="0"/>
              <a:t>蒋凯帆 </a:t>
            </a:r>
            <a:r>
              <a:rPr lang="en-US" altLang="zh-CN" dirty="0"/>
              <a:t>(16300720051)</a:t>
            </a:r>
          </a:p>
          <a:p>
            <a:pPr lvl="1"/>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标题 1"/>
          <p:cNvSpPr>
            <a:spLocks noGrp="1"/>
          </p:cNvSpPr>
          <p:nvPr>
            <p:ph type="title"/>
          </p:nvPr>
        </p:nvSpPr>
        <p:spPr/>
        <p:txBody>
          <a:bodyPr/>
          <a:lstStyle/>
          <a:p>
            <a:r>
              <a:rPr lang="en-US" altLang="zh-CN" dirty="0"/>
              <a:t>Python3 </a:t>
            </a:r>
            <a:r>
              <a:rPr lang="zh-CN" altLang="en-US" dirty="0"/>
              <a:t>安装（</a:t>
            </a:r>
            <a:r>
              <a:rPr lang="en-US" altLang="zh-CN" dirty="0"/>
              <a:t>Linux</a:t>
            </a:r>
            <a:r>
              <a:rPr lang="zh-CN" altLang="en-US" dirty="0"/>
              <a:t>）</a:t>
            </a:r>
          </a:p>
        </p:txBody>
      </p:sp>
      <p:sp>
        <p:nvSpPr>
          <p:cNvPr id="1048625" name="内容占位符 2"/>
          <p:cNvSpPr>
            <a:spLocks noGrp="1"/>
          </p:cNvSpPr>
          <p:nvPr>
            <p:ph idx="1"/>
          </p:nvPr>
        </p:nvSpPr>
        <p:spPr/>
        <p:txBody>
          <a:bodyPr>
            <a:normAutofit/>
          </a:bodyPr>
          <a:lstStyle/>
          <a:p>
            <a:r>
              <a:rPr lang="zh-CN" altLang="en-US" dirty="0"/>
              <a:t>以</a:t>
            </a:r>
            <a:r>
              <a:rPr lang="en-US" altLang="zh-CN" dirty="0"/>
              <a:t>Ubuntu</a:t>
            </a:r>
            <a:r>
              <a:rPr lang="zh-CN" altLang="en-US" dirty="0"/>
              <a:t>为例；</a:t>
            </a:r>
          </a:p>
          <a:p>
            <a:endParaRPr lang="zh-CN" altLang="en-US" dirty="0"/>
          </a:p>
          <a:p>
            <a:r>
              <a:rPr lang="zh-CN" altLang="en-US" dirty="0"/>
              <a:t>初次使用</a:t>
            </a:r>
            <a:r>
              <a:rPr lang="en-US" altLang="zh-CN" dirty="0"/>
              <a:t>Ubuntu</a:t>
            </a:r>
            <a:r>
              <a:rPr lang="zh-CN" altLang="en-US" dirty="0"/>
              <a:t>系统可能因操作失误使系统出现问题，所以建议先安装装虚拟机</a:t>
            </a:r>
            <a:r>
              <a:rPr lang="en-US" altLang="zh-CN" dirty="0"/>
              <a:t>VMware</a:t>
            </a:r>
            <a:r>
              <a:rPr lang="zh-CN" altLang="en-US" dirty="0"/>
              <a:t>，再在虚拟机上安装</a:t>
            </a:r>
            <a:r>
              <a:rPr lang="en-US" altLang="zh-CN" dirty="0"/>
              <a:t>Ubuntu</a:t>
            </a:r>
            <a:r>
              <a:rPr lang="zh-CN" altLang="en-US" dirty="0"/>
              <a:t>系统；</a:t>
            </a:r>
          </a:p>
          <a:p>
            <a:endParaRPr lang="zh-CN" altLang="en-US" dirty="0"/>
          </a:p>
          <a:p>
            <a:r>
              <a:rPr lang="zh-CN" altLang="en-US" dirty="0"/>
              <a:t>在</a:t>
            </a:r>
            <a:r>
              <a:rPr lang="en-US" altLang="zh-CN" dirty="0"/>
              <a:t>VMware</a:t>
            </a:r>
            <a:r>
              <a:rPr lang="zh-CN" altLang="en-US" dirty="0"/>
              <a:t>上安装好</a:t>
            </a:r>
            <a:r>
              <a:rPr lang="en-US" altLang="zh-CN" dirty="0"/>
              <a:t>Ubuntu</a:t>
            </a:r>
            <a:r>
              <a:rPr lang="zh-CN" altLang="en-US" dirty="0"/>
              <a:t>系统后，安装</a:t>
            </a:r>
            <a:r>
              <a:rPr lang="en-US" altLang="zh-CN" dirty="0"/>
              <a:t>VMware Tools</a:t>
            </a:r>
            <a:r>
              <a:rPr lang="zh-CN" altLang="en-US" dirty="0"/>
              <a:t>，便可实现主机和</a:t>
            </a:r>
            <a:r>
              <a:rPr lang="en-US" altLang="zh-CN" dirty="0"/>
              <a:t>VMware</a:t>
            </a:r>
            <a:r>
              <a:rPr lang="zh-CN" altLang="en-US" dirty="0"/>
              <a:t>间文件传送和文字内容的复制粘贴。（后续会用到）</a:t>
            </a:r>
          </a:p>
          <a:p>
            <a:pPr marL="0" indent="0">
              <a:buNone/>
            </a:pPr>
            <a:r>
              <a:rPr lang="zh-CN" altLang="en-US" dirty="0">
                <a:sym typeface="+mn-ea"/>
              </a:rPr>
              <a:t>  </a:t>
            </a:r>
          </a:p>
          <a:p>
            <a:pPr marL="0" indent="0">
              <a:buNone/>
            </a:pPr>
            <a:r>
              <a:rPr lang="zh-CN" altLang="en-US" sz="2000" i="1" dirty="0">
                <a:sym typeface="+mn-ea"/>
              </a:rPr>
              <a:t>   </a:t>
            </a:r>
            <a:endParaRPr lang="zh-CN" altLang="en-US" i="1" u="sng" dirty="0">
              <a:sym typeface="+mn-ea"/>
            </a:endParaRPr>
          </a:p>
          <a:p>
            <a:pPr marL="0" indent="0">
              <a:buNone/>
            </a:pPr>
            <a:endParaRPr lang="zh-CN" altLang="en-US" dirty="0">
              <a:sym typeface="+mn-ea"/>
            </a:endParaRPr>
          </a:p>
          <a:p>
            <a:pPr marL="0" indent="0">
              <a:buNone/>
            </a:pPr>
            <a:endParaRPr lang="zh-CN" altLang="en-US" dirty="0"/>
          </a:p>
          <a:p>
            <a:pPr marL="0" indent="0">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标题 7"/>
          <p:cNvSpPr>
            <a:spLocks noGrp="1"/>
          </p:cNvSpPr>
          <p:nvPr>
            <p:ph type="title"/>
          </p:nvPr>
        </p:nvSpPr>
        <p:spPr>
          <a:xfrm>
            <a:off x="445230" y="278131"/>
            <a:ext cx="8241570" cy="1341120"/>
          </a:xfrm>
        </p:spPr>
        <p:txBody>
          <a:bodyPr/>
          <a:lstStyle/>
          <a:p>
            <a:r>
              <a:rPr lang="en-US" altLang="zh-CN" dirty="0"/>
              <a:t>Python3 </a:t>
            </a:r>
            <a:r>
              <a:rPr lang="zh-CN" altLang="en-US" dirty="0"/>
              <a:t>安装（</a:t>
            </a:r>
            <a:r>
              <a:rPr lang="en-US" altLang="zh-CN" dirty="0"/>
              <a:t>Linux</a:t>
            </a:r>
            <a:r>
              <a:rPr lang="zh-CN" altLang="en-US" dirty="0"/>
              <a:t>）</a:t>
            </a:r>
            <a:endParaRPr lang="en-US" altLang="zh-CN" sz="2800" dirty="0"/>
          </a:p>
        </p:txBody>
      </p:sp>
      <p:sp>
        <p:nvSpPr>
          <p:cNvPr id="1048627" name="内容占位符 8"/>
          <p:cNvSpPr>
            <a:spLocks noGrp="1"/>
          </p:cNvSpPr>
          <p:nvPr>
            <p:ph idx="1"/>
          </p:nvPr>
        </p:nvSpPr>
        <p:spPr/>
        <p:txBody>
          <a:bodyPr/>
          <a:lstStyle/>
          <a:p>
            <a:endParaRPr lang="en-US" altLang="zh-CN" dirty="0"/>
          </a:p>
          <a:p>
            <a:r>
              <a:rPr lang="en-US" altLang="zh-CN" dirty="0"/>
              <a:t>Ubuntu14.04</a:t>
            </a:r>
            <a:r>
              <a:rPr lang="zh-CN" altLang="en-US" dirty="0"/>
              <a:t>及之后的版本上自带了</a:t>
            </a:r>
            <a:r>
              <a:rPr lang="en-US" altLang="zh-CN" dirty="0"/>
              <a:t>Python3</a:t>
            </a:r>
            <a:r>
              <a:rPr lang="zh-CN" altLang="en-US" dirty="0"/>
              <a:t>，打开终端，输入</a:t>
            </a:r>
            <a:r>
              <a:rPr lang="en-US" altLang="zh-CN" dirty="0"/>
              <a:t>python3</a:t>
            </a:r>
            <a:r>
              <a:rPr lang="zh-CN" altLang="en-US" dirty="0"/>
              <a:t>（此处为小写），出现图示内容，即证明已安装</a:t>
            </a:r>
            <a:r>
              <a:rPr lang="en-US" altLang="zh-CN" dirty="0"/>
              <a:t>Python3</a:t>
            </a:r>
          </a:p>
          <a:p>
            <a:endParaRPr lang="zh-CN" altLang="en-US" dirty="0"/>
          </a:p>
          <a:p>
            <a:endParaRPr lang="zh-CN" altLang="en-US" dirty="0"/>
          </a:p>
          <a:p>
            <a:endParaRPr lang="zh-CN" altLang="en-US" dirty="0"/>
          </a:p>
          <a:p>
            <a:endParaRPr lang="zh-CN" altLang="en-US" dirty="0"/>
          </a:p>
          <a:p>
            <a:endParaRPr lang="zh-CN" altLang="en-US" dirty="0"/>
          </a:p>
          <a:p>
            <a:pPr marL="0" indent="0">
              <a:buNone/>
            </a:pPr>
            <a:endParaRPr lang="zh-CN" dirty="0"/>
          </a:p>
          <a:p>
            <a:endParaRPr lang="zh-CN" dirty="0"/>
          </a:p>
          <a:p>
            <a:pPr marL="0" indent="0">
              <a:buNone/>
            </a:pPr>
            <a:endParaRPr lang="zh-CN" altLang="en-US" dirty="0"/>
          </a:p>
        </p:txBody>
      </p:sp>
      <p:pic>
        <p:nvPicPr>
          <p:cNvPr id="2097166" name="图片 1"/>
          <p:cNvPicPr>
            <a:picLocks noChangeAspect="1"/>
          </p:cNvPicPr>
          <p:nvPr/>
        </p:nvPicPr>
        <p:blipFill>
          <a:blip r:embed="rId2" cstate="print"/>
          <a:stretch>
            <a:fillRect/>
          </a:stretch>
        </p:blipFill>
        <p:spPr>
          <a:xfrm>
            <a:off x="1291201" y="3171032"/>
            <a:ext cx="6549628" cy="88081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标题 1"/>
          <p:cNvSpPr>
            <a:spLocks noGrp="1"/>
          </p:cNvSpPr>
          <p:nvPr>
            <p:ph type="title"/>
          </p:nvPr>
        </p:nvSpPr>
        <p:spPr/>
        <p:txBody>
          <a:bodyPr/>
          <a:lstStyle/>
          <a:p>
            <a:r>
              <a:rPr lang="en-US" altLang="zh-CN" dirty="0"/>
              <a:t>Python3 </a:t>
            </a:r>
            <a:r>
              <a:rPr lang="zh-CN" altLang="en-US" dirty="0"/>
              <a:t>安装（</a:t>
            </a:r>
            <a:r>
              <a:rPr lang="en-US" altLang="zh-CN" dirty="0"/>
              <a:t> Linux </a:t>
            </a:r>
            <a:r>
              <a:rPr lang="zh-CN" altLang="en-US" dirty="0"/>
              <a:t>）</a:t>
            </a:r>
          </a:p>
        </p:txBody>
      </p:sp>
      <p:sp>
        <p:nvSpPr>
          <p:cNvPr id="1048629" name="内容占位符 2"/>
          <p:cNvSpPr>
            <a:spLocks noGrp="1"/>
          </p:cNvSpPr>
          <p:nvPr>
            <p:ph idx="1"/>
          </p:nvPr>
        </p:nvSpPr>
        <p:spPr/>
        <p:txBody>
          <a:bodyPr/>
          <a:lstStyle/>
          <a:p>
            <a:r>
              <a:rPr lang="zh-CN" altLang="en-US"/>
              <a:t>如果安装了较早版本的</a:t>
            </a:r>
            <a:r>
              <a:rPr lang="en-US" altLang="zh-CN"/>
              <a:t>Ubuntu</a:t>
            </a:r>
            <a:r>
              <a:rPr lang="zh-CN" altLang="en-US"/>
              <a:t>版本，则需要自行安装</a:t>
            </a:r>
            <a:r>
              <a:rPr lang="en-US" altLang="zh-CN"/>
              <a:t>Python</a:t>
            </a:r>
          </a:p>
          <a:p>
            <a:endParaRPr lang="en-US" altLang="zh-CN"/>
          </a:p>
          <a:p>
            <a:endParaRPr lang="en-US" altLang="zh-CN"/>
          </a:p>
          <a:p>
            <a:r>
              <a:rPr lang="en-US" altLang="zh-CN"/>
              <a:t>Python</a:t>
            </a:r>
            <a:r>
              <a:rPr lang="zh-CN" altLang="en-US"/>
              <a:t>可在</a:t>
            </a:r>
            <a:r>
              <a:rPr lang="en-US" altLang="zh-CN"/>
              <a:t>ubuntu</a:t>
            </a:r>
            <a:r>
              <a:rPr lang="zh-CN" altLang="en-US"/>
              <a:t>自带的软件中心中安装</a:t>
            </a:r>
          </a:p>
          <a:p>
            <a:pPr marL="0" indent="0">
              <a:buNone/>
            </a:pPr>
            <a:r>
              <a:rPr lang="zh-CN" altLang="en-US"/>
              <a:t>   （可以避免版本不兼容等问题）</a:t>
            </a:r>
          </a:p>
          <a:p>
            <a:endParaRPr lang="zh-CN" altLang="en-US"/>
          </a:p>
          <a:p>
            <a:pPr marL="0" indent="0">
              <a:buNone/>
            </a:pPr>
            <a:r>
              <a:rPr lang="zh-CN" altLang="en-US"/>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标题 1"/>
          <p:cNvSpPr>
            <a:spLocks noGrp="1"/>
          </p:cNvSpPr>
          <p:nvPr>
            <p:ph type="title"/>
          </p:nvPr>
        </p:nvSpPr>
        <p:spPr/>
        <p:txBody>
          <a:bodyPr/>
          <a:lstStyle/>
          <a:p>
            <a:r>
              <a:rPr lang="en-US" altLang="zh-CN" dirty="0"/>
              <a:t>Ubuntu</a:t>
            </a:r>
            <a:r>
              <a:rPr lang="zh-CN" altLang="en-US" dirty="0"/>
              <a:t>安装</a:t>
            </a:r>
            <a:r>
              <a:rPr lang="en-US" altLang="zh-CN" dirty="0"/>
              <a:t>Python</a:t>
            </a:r>
            <a:r>
              <a:rPr lang="zh-CN" altLang="en-US" dirty="0"/>
              <a:t>集成开发环境</a:t>
            </a:r>
          </a:p>
        </p:txBody>
      </p:sp>
      <p:sp>
        <p:nvSpPr>
          <p:cNvPr id="1048632" name="内容占位符 2"/>
          <p:cNvSpPr>
            <a:spLocks noGrp="1"/>
          </p:cNvSpPr>
          <p:nvPr>
            <p:ph idx="1"/>
          </p:nvPr>
        </p:nvSpPr>
        <p:spPr/>
        <p:txBody>
          <a:bodyPr/>
          <a:lstStyle/>
          <a:p>
            <a:r>
              <a:rPr lang="en-US" altLang="zh-CN" dirty="0"/>
              <a:t>PyCharm</a:t>
            </a:r>
            <a:r>
              <a:rPr lang="zh-CN" altLang="en-US" dirty="0"/>
              <a:t>下载完成后，进入文件下载目录，右击文件，选择</a:t>
            </a:r>
            <a:r>
              <a:rPr lang="en-US" altLang="zh-CN" dirty="0"/>
              <a:t>“</a:t>
            </a:r>
            <a:r>
              <a:rPr lang="zh-CN" altLang="en-US" i="1" dirty="0"/>
              <a:t>提取到此处 </a:t>
            </a:r>
            <a:r>
              <a:rPr lang="en-US" altLang="zh-CN" dirty="0"/>
              <a:t>”</a:t>
            </a:r>
            <a:r>
              <a:rPr lang="zh-CN" altLang="en-US" dirty="0"/>
              <a:t>，会生成一个文件夹；</a:t>
            </a:r>
          </a:p>
          <a:p>
            <a:endParaRPr lang="zh-CN" altLang="en-US" dirty="0"/>
          </a:p>
          <a:p>
            <a:r>
              <a:rPr lang="zh-CN" altLang="en-US" dirty="0"/>
              <a:t>进入该文件夹下的</a:t>
            </a:r>
            <a:r>
              <a:rPr lang="en-US" altLang="zh-CN" i="1" dirty="0"/>
              <a:t>bin</a:t>
            </a:r>
            <a:r>
              <a:rPr lang="zh-CN" altLang="en-US" dirty="0"/>
              <a:t>目录；</a:t>
            </a:r>
          </a:p>
          <a:p>
            <a:endParaRPr lang="zh-CN" altLang="en-US" dirty="0"/>
          </a:p>
          <a:p>
            <a:r>
              <a:rPr lang="zh-CN" altLang="en-US" dirty="0"/>
              <a:t>右击空白处，选择</a:t>
            </a:r>
            <a:r>
              <a:rPr lang="en-US" altLang="zh-CN" dirty="0"/>
              <a:t>“</a:t>
            </a:r>
            <a:r>
              <a:rPr lang="zh-CN" altLang="en-US" i="1" dirty="0"/>
              <a:t>在终端打开 </a:t>
            </a:r>
            <a:r>
              <a:rPr lang="en-US" altLang="zh-CN" dirty="0"/>
              <a:t>”</a:t>
            </a:r>
            <a:r>
              <a:rPr lang="zh-CN" altLang="en-US" dirty="0"/>
              <a:t>；</a:t>
            </a:r>
          </a:p>
          <a:p>
            <a:endParaRPr lang="zh-CN" altLang="en-US" dirty="0"/>
          </a:p>
          <a:p>
            <a:r>
              <a:rPr lang="zh-CN" altLang="en-US" dirty="0"/>
              <a:t>在终端输入 </a:t>
            </a:r>
            <a:r>
              <a:rPr lang="en-US" altLang="zh-CN" dirty="0"/>
              <a:t>“</a:t>
            </a:r>
            <a:r>
              <a:rPr lang="zh-CN" altLang="en-US" i="1" dirty="0"/>
              <a:t>sh ./pycharm.sh</a:t>
            </a:r>
            <a:r>
              <a:rPr lang="zh-CN" altLang="en-US" dirty="0"/>
              <a:t> </a:t>
            </a:r>
            <a:r>
              <a:rPr lang="en-US" altLang="zh-CN" dirty="0"/>
              <a:t>”</a:t>
            </a:r>
            <a:r>
              <a:rPr lang="zh-CN" altLang="en-US" dirty="0"/>
              <a:t>即可打开</a:t>
            </a:r>
            <a:r>
              <a:rPr lang="en-US" altLang="zh-CN" dirty="0"/>
              <a:t>PyCharm</a:t>
            </a:r>
            <a:r>
              <a:rPr lang="zh-CN" altLang="en-US" dirty="0"/>
              <a:t>。</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标题 1"/>
          <p:cNvSpPr>
            <a:spLocks noGrp="1"/>
          </p:cNvSpPr>
          <p:nvPr>
            <p:ph type="title"/>
          </p:nvPr>
        </p:nvSpPr>
        <p:spPr>
          <a:xfrm>
            <a:off x="409303" y="295552"/>
            <a:ext cx="10972800" cy="1288415"/>
          </a:xfrm>
        </p:spPr>
        <p:txBody>
          <a:bodyPr>
            <a:normAutofit fontScale="90000"/>
          </a:bodyPr>
          <a:lstStyle/>
          <a:p>
            <a:r>
              <a:rPr lang="en-US" altLang="zh-CN" dirty="0"/>
              <a:t>Python3 </a:t>
            </a:r>
            <a:r>
              <a:rPr lang="zh-CN" altLang="en-US" dirty="0"/>
              <a:t>安装（</a:t>
            </a:r>
            <a:r>
              <a:rPr lang="en-US" altLang="zh-CN" dirty="0"/>
              <a:t>Mac</a:t>
            </a:r>
            <a:r>
              <a:rPr lang="zh-CN" altLang="en-US" dirty="0"/>
              <a:t>）</a:t>
            </a:r>
            <a:br>
              <a:rPr lang="zh-CN" altLang="en-US" dirty="0"/>
            </a:br>
            <a:endParaRPr lang="zh-CN" altLang="en-US" dirty="0"/>
          </a:p>
        </p:txBody>
      </p:sp>
      <p:sp>
        <p:nvSpPr>
          <p:cNvPr id="1048634" name="内容占位符 2"/>
          <p:cNvSpPr>
            <a:spLocks noGrp="1"/>
          </p:cNvSpPr>
          <p:nvPr>
            <p:ph idx="1"/>
          </p:nvPr>
        </p:nvSpPr>
        <p:spPr>
          <a:xfrm>
            <a:off x="409303" y="1509669"/>
            <a:ext cx="7977051" cy="4333875"/>
          </a:xfrm>
        </p:spPr>
        <p:txBody>
          <a:bodyPr/>
          <a:lstStyle/>
          <a:p>
            <a:r>
              <a:rPr lang="zh-CN" altLang="en-US" dirty="0"/>
              <a:t>最近的Mac系统都自带有Python环境。</a:t>
            </a:r>
          </a:p>
          <a:p>
            <a:r>
              <a:rPr lang="zh-CN" altLang="en-US" dirty="0"/>
              <a:t>也可以在链接 </a:t>
            </a:r>
            <a:r>
              <a:rPr lang="zh-CN" altLang="en-US" dirty="0">
                <a:hlinkClick r:id="rId2"/>
              </a:rPr>
              <a:t>http://www.python.org/download/</a:t>
            </a:r>
            <a:r>
              <a:rPr lang="zh-CN" altLang="en-US" dirty="0"/>
              <a:t> 上下载最新版安装。</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标题 1"/>
          <p:cNvSpPr>
            <a:spLocks noGrp="1"/>
          </p:cNvSpPr>
          <p:nvPr>
            <p:ph type="title"/>
          </p:nvPr>
        </p:nvSpPr>
        <p:spPr>
          <a:xfrm>
            <a:off x="435835" y="278134"/>
            <a:ext cx="8577536" cy="1453515"/>
          </a:xfrm>
        </p:spPr>
        <p:txBody>
          <a:bodyPr/>
          <a:lstStyle/>
          <a:p>
            <a:r>
              <a:rPr lang="en-US" altLang="zh-CN" sz="3600" dirty="0"/>
              <a:t>Python</a:t>
            </a:r>
            <a:r>
              <a:rPr lang="zh-CN" altLang="en-US" sz="3600" dirty="0"/>
              <a:t>中第三方包（</a:t>
            </a:r>
            <a:r>
              <a:rPr lang="en-US" altLang="zh-CN" sz="3600" dirty="0"/>
              <a:t>package</a:t>
            </a:r>
            <a:r>
              <a:rPr lang="zh-CN" altLang="en-US" sz="3600" dirty="0"/>
              <a:t>）的安装方法</a:t>
            </a:r>
          </a:p>
        </p:txBody>
      </p:sp>
      <p:sp>
        <p:nvSpPr>
          <p:cNvPr id="1048636" name="内容占位符 2"/>
          <p:cNvSpPr>
            <a:spLocks noGrp="1"/>
          </p:cNvSpPr>
          <p:nvPr>
            <p:ph idx="1"/>
          </p:nvPr>
        </p:nvSpPr>
        <p:spPr>
          <a:xfrm>
            <a:off x="504201" y="1088953"/>
            <a:ext cx="10972800" cy="4965065"/>
          </a:xfrm>
        </p:spPr>
        <p:txBody>
          <a:bodyPr/>
          <a:lstStyle/>
          <a:p>
            <a:r>
              <a:rPr lang="en-US" altLang="zh-CN" dirty="0" err="1"/>
              <a:t>Pycharm</a:t>
            </a:r>
            <a:r>
              <a:rPr lang="zh-CN" altLang="en-US" dirty="0"/>
              <a:t>中可直接安装第三方的包。</a:t>
            </a:r>
          </a:p>
          <a:p>
            <a:r>
              <a:rPr lang="zh-CN" altLang="en-US" dirty="0"/>
              <a:t>如图，选择</a:t>
            </a:r>
            <a:r>
              <a:rPr lang="en-US" altLang="zh-CN" dirty="0"/>
              <a:t>file</a:t>
            </a:r>
            <a:r>
              <a:rPr lang="zh-CN" altLang="en-US" dirty="0"/>
              <a:t>目录下的</a:t>
            </a:r>
            <a:r>
              <a:rPr lang="en-US" altLang="zh-CN" dirty="0"/>
              <a:t>settings</a:t>
            </a:r>
            <a:endParaRPr lang="zh-CN" altLang="en-US" dirty="0"/>
          </a:p>
          <a:p>
            <a:endParaRPr lang="zh-CN" altLang="en-US" dirty="0"/>
          </a:p>
        </p:txBody>
      </p:sp>
      <p:pic>
        <p:nvPicPr>
          <p:cNvPr id="2097168" name="图片 5" descr="微信图片_20170529183301"/>
          <p:cNvPicPr>
            <a:picLocks noChangeAspect="1"/>
          </p:cNvPicPr>
          <p:nvPr/>
        </p:nvPicPr>
        <p:blipFill>
          <a:blip r:embed="rId2" cstate="print"/>
          <a:stretch>
            <a:fillRect/>
          </a:stretch>
        </p:blipFill>
        <p:spPr>
          <a:xfrm>
            <a:off x="1766847" y="2097514"/>
            <a:ext cx="5235575" cy="38868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标题 1"/>
          <p:cNvSpPr>
            <a:spLocks noGrp="1" noChangeArrowheads="1"/>
          </p:cNvSpPr>
          <p:nvPr>
            <p:ph type="ctrTitle"/>
          </p:nvPr>
        </p:nvSpPr>
        <p:spPr/>
        <p:txBody>
          <a:bodyPr/>
          <a:lstStyle/>
          <a:p>
            <a:r>
              <a:rPr lang="en-US" altLang="zh-CN" dirty="0"/>
              <a:t>Python </a:t>
            </a:r>
            <a:r>
              <a:rPr lang="zh-CN" altLang="en-US" dirty="0"/>
              <a:t>在树莓派中的使用</a:t>
            </a:r>
          </a:p>
        </p:txBody>
      </p:sp>
      <p:sp>
        <p:nvSpPr>
          <p:cNvPr id="1048609" name="副标题 2"/>
          <p:cNvSpPr>
            <a:spLocks noGrp="1" noChangeArrowheads="1"/>
          </p:cNvSpPr>
          <p:nvPr>
            <p:ph type="subTitle" idx="1"/>
          </p:nvPr>
        </p:nvSpPr>
        <p:spPr/>
        <p:txBody>
          <a:bodyPr/>
          <a:lstStyle/>
          <a:p>
            <a:r>
              <a:rPr lang="zh-CN" altLang="en-US" dirty="0"/>
              <a:t>看一看课堂上在哪里进行</a:t>
            </a:r>
            <a:r>
              <a:rPr lang="en-US" altLang="zh-CN" dirty="0"/>
              <a:t>python</a:t>
            </a:r>
            <a:r>
              <a:rPr lang="zh-CN" altLang="en-US" dirty="0"/>
              <a:t>编程</a:t>
            </a:r>
            <a:r>
              <a:rPr lang="en-US" altLang="zh-CN" dirty="0"/>
              <a:t>——</a:t>
            </a:r>
          </a:p>
          <a:p>
            <a:r>
              <a:rPr lang="en-US" altLang="zh-CN" dirty="0"/>
              <a:t>Raspberry Pi 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内容占位符 2"/>
          <p:cNvSpPr>
            <a:spLocks noGrp="1"/>
          </p:cNvSpPr>
          <p:nvPr>
            <p:ph idx="1"/>
          </p:nvPr>
        </p:nvSpPr>
        <p:spPr>
          <a:xfrm>
            <a:off x="435836" y="357280"/>
            <a:ext cx="10972800" cy="5337811"/>
          </a:xfrm>
        </p:spPr>
        <p:txBody>
          <a:bodyPr/>
          <a:lstStyle/>
          <a:p>
            <a:r>
              <a:rPr lang="en-US" altLang="zh-CN" dirty="0"/>
              <a:t>setting</a:t>
            </a:r>
            <a:r>
              <a:rPr lang="zh-CN" altLang="en-US" dirty="0"/>
              <a:t>栏中选择</a:t>
            </a:r>
            <a:r>
              <a:rPr lang="en-US" altLang="zh-CN" dirty="0"/>
              <a:t>Project Interpreter</a:t>
            </a:r>
          </a:p>
          <a:p>
            <a:pPr marL="0" indent="0">
              <a:buNone/>
            </a:pPr>
            <a:r>
              <a:rPr lang="zh-CN" altLang="en-US" dirty="0"/>
              <a:t>    会显示当前已安装的包，点击最右侧的</a:t>
            </a:r>
            <a:r>
              <a:rPr lang="en-US" altLang="zh-CN" dirty="0"/>
              <a:t>“+”</a:t>
            </a:r>
            <a:r>
              <a:rPr lang="zh-CN" altLang="en-US" dirty="0"/>
              <a:t>号添加新的包。</a:t>
            </a:r>
          </a:p>
          <a:p>
            <a:pPr marL="0" indent="0">
              <a:buNone/>
            </a:pPr>
            <a:endParaRPr lang="zh-CN" altLang="en-US" dirty="0"/>
          </a:p>
          <a:p>
            <a:pPr marL="0" indent="0">
              <a:buNone/>
            </a:pPr>
            <a:endParaRPr lang="zh-CN" altLang="en-US" dirty="0"/>
          </a:p>
        </p:txBody>
      </p:sp>
      <p:pic>
        <p:nvPicPr>
          <p:cNvPr id="2097169" name="图片 3" descr="微信图片_20170529183344"/>
          <p:cNvPicPr>
            <a:picLocks noChangeAspect="1"/>
          </p:cNvPicPr>
          <p:nvPr/>
        </p:nvPicPr>
        <p:blipFill>
          <a:blip r:embed="rId2" cstate="print"/>
          <a:stretch>
            <a:fillRect/>
          </a:stretch>
        </p:blipFill>
        <p:spPr>
          <a:xfrm>
            <a:off x="508818" y="1515291"/>
            <a:ext cx="8106188" cy="340541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内容占位符 2"/>
          <p:cNvSpPr>
            <a:spLocks noGrp="1"/>
          </p:cNvSpPr>
          <p:nvPr>
            <p:ph idx="1"/>
          </p:nvPr>
        </p:nvSpPr>
        <p:spPr>
          <a:xfrm>
            <a:off x="409302" y="294324"/>
            <a:ext cx="8342812" cy="5337811"/>
          </a:xfrm>
        </p:spPr>
        <p:txBody>
          <a:bodyPr/>
          <a:lstStyle/>
          <a:p>
            <a:r>
              <a:rPr lang="zh-CN" dirty="0"/>
              <a:t>输入需要安装的包的名称，找到后点击最下方</a:t>
            </a:r>
            <a:r>
              <a:rPr lang="en-US" altLang="zh-CN" dirty="0"/>
              <a:t>Install Package</a:t>
            </a:r>
          </a:p>
          <a:p>
            <a:endParaRPr lang="en-US" altLang="zh-CN" dirty="0"/>
          </a:p>
          <a:p>
            <a:pPr marL="0" indent="0">
              <a:buNone/>
            </a:pPr>
            <a:endParaRPr lang="zh-CN" altLang="en-US" dirty="0"/>
          </a:p>
        </p:txBody>
      </p:sp>
      <p:pic>
        <p:nvPicPr>
          <p:cNvPr id="2097170" name="图片 1" descr="微信图片_20170529183447"/>
          <p:cNvPicPr>
            <a:picLocks noChangeAspect="1"/>
          </p:cNvPicPr>
          <p:nvPr/>
        </p:nvPicPr>
        <p:blipFill>
          <a:blip r:embed="rId2" cstate="print"/>
          <a:stretch>
            <a:fillRect/>
          </a:stretch>
        </p:blipFill>
        <p:spPr>
          <a:xfrm>
            <a:off x="870299" y="1297367"/>
            <a:ext cx="5744145" cy="2887345"/>
          </a:xfrm>
          <a:prstGeom prst="rect">
            <a:avLst/>
          </a:prstGeom>
        </p:spPr>
      </p:pic>
      <p:pic>
        <p:nvPicPr>
          <p:cNvPr id="2097171" name="图片 4" descr="微信图片_20170529183516"/>
          <p:cNvPicPr>
            <a:picLocks noChangeAspect="1"/>
          </p:cNvPicPr>
          <p:nvPr/>
        </p:nvPicPr>
        <p:blipFill>
          <a:blip r:embed="rId3" cstate="print"/>
          <a:stretch>
            <a:fillRect/>
          </a:stretch>
        </p:blipFill>
        <p:spPr>
          <a:xfrm>
            <a:off x="870300" y="4184712"/>
            <a:ext cx="4191000" cy="188595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标题 1"/>
          <p:cNvSpPr>
            <a:spLocks noGrp="1"/>
          </p:cNvSpPr>
          <p:nvPr>
            <p:ph type="title"/>
          </p:nvPr>
        </p:nvSpPr>
        <p:spPr>
          <a:xfrm>
            <a:off x="435835" y="278134"/>
            <a:ext cx="8577536" cy="1453515"/>
          </a:xfrm>
        </p:spPr>
        <p:txBody>
          <a:bodyPr/>
          <a:lstStyle/>
          <a:p>
            <a:r>
              <a:rPr lang="zh-CN" altLang="en-US" sz="3600" dirty="0"/>
              <a:t>终端里使用</a:t>
            </a:r>
            <a:r>
              <a:rPr lang="en-US" altLang="zh-CN" sz="3600" dirty="0"/>
              <a:t>pip</a:t>
            </a:r>
            <a:r>
              <a:rPr lang="zh-CN" altLang="en-US" sz="3600" dirty="0"/>
              <a:t>安装第三方包</a:t>
            </a:r>
          </a:p>
        </p:txBody>
      </p:sp>
      <p:sp>
        <p:nvSpPr>
          <p:cNvPr id="1048640" name="内容占位符 2"/>
          <p:cNvSpPr>
            <a:spLocks noGrp="1"/>
          </p:cNvSpPr>
          <p:nvPr>
            <p:ph idx="1"/>
          </p:nvPr>
        </p:nvSpPr>
        <p:spPr>
          <a:xfrm>
            <a:off x="504201" y="1088953"/>
            <a:ext cx="8323605" cy="4965065"/>
          </a:xfrm>
        </p:spPr>
        <p:txBody>
          <a:bodyPr/>
          <a:lstStyle/>
          <a:p>
            <a:r>
              <a:rPr lang="zh-CN" altLang="en-US" sz="2400" dirty="0"/>
              <a:t>安装：</a:t>
            </a:r>
            <a:r>
              <a:rPr lang="en-US" altLang="zh-CN" sz="2400" dirty="0">
                <a:solidFill>
                  <a:srgbClr val="0070C0"/>
                </a:solidFill>
              </a:rPr>
              <a:t>pip install </a:t>
            </a:r>
            <a:r>
              <a:rPr lang="en-US" altLang="zh-CN" sz="2400" dirty="0" err="1">
                <a:solidFill>
                  <a:srgbClr val="0070C0"/>
                </a:solidFill>
              </a:rPr>
              <a:t>PackageName</a:t>
            </a:r>
            <a:endParaRPr lang="en-US" altLang="zh-CN" sz="2400" dirty="0">
              <a:solidFill>
                <a:srgbClr val="0070C0"/>
              </a:solidFill>
            </a:endParaRPr>
          </a:p>
          <a:p>
            <a:r>
              <a:rPr lang="zh-CN" altLang="en-US" sz="2400" dirty="0"/>
              <a:t>更新：</a:t>
            </a:r>
            <a:r>
              <a:rPr lang="en-US" altLang="zh-CN" sz="2400" dirty="0">
                <a:solidFill>
                  <a:srgbClr val="0070C0"/>
                </a:solidFill>
              </a:rPr>
              <a:t>pip install -U </a:t>
            </a:r>
            <a:r>
              <a:rPr lang="en-US" altLang="zh-CN" sz="2400" dirty="0" err="1">
                <a:solidFill>
                  <a:srgbClr val="0070C0"/>
                </a:solidFill>
              </a:rPr>
              <a:t>PackageName</a:t>
            </a:r>
            <a:endParaRPr lang="en-US" altLang="zh-CN" sz="2400" dirty="0">
              <a:solidFill>
                <a:srgbClr val="0070C0"/>
              </a:solidFill>
            </a:endParaRPr>
          </a:p>
          <a:p>
            <a:r>
              <a:rPr lang="zh-CN" altLang="en-US" sz="2400" dirty="0"/>
              <a:t>移除：</a:t>
            </a:r>
            <a:r>
              <a:rPr lang="en-US" altLang="zh-CN" sz="2400" dirty="0">
                <a:solidFill>
                  <a:srgbClr val="0070C0"/>
                </a:solidFill>
              </a:rPr>
              <a:t>pip uninstall </a:t>
            </a:r>
            <a:r>
              <a:rPr lang="en-US" altLang="zh-CN" sz="2400" dirty="0" err="1">
                <a:solidFill>
                  <a:srgbClr val="0070C0"/>
                </a:solidFill>
              </a:rPr>
              <a:t>PackageName</a:t>
            </a:r>
            <a:endParaRPr lang="en-US" altLang="zh-CN" sz="2400" dirty="0">
              <a:solidFill>
                <a:srgbClr val="0070C0"/>
              </a:solidFill>
            </a:endParaRPr>
          </a:p>
          <a:p>
            <a:r>
              <a:rPr lang="zh-CN" altLang="en-US" sz="2400" dirty="0"/>
              <a:t>搜索：</a:t>
            </a:r>
            <a:r>
              <a:rPr lang="en-US" altLang="zh-CN" sz="2400" dirty="0">
                <a:solidFill>
                  <a:srgbClr val="0070C0"/>
                </a:solidFill>
              </a:rPr>
              <a:t>pip search </a:t>
            </a:r>
            <a:r>
              <a:rPr lang="en-US" altLang="zh-CN" sz="2400" dirty="0" err="1">
                <a:solidFill>
                  <a:srgbClr val="0070C0"/>
                </a:solidFill>
              </a:rPr>
              <a:t>PackageName</a:t>
            </a:r>
            <a:endParaRPr lang="en-US" altLang="zh-CN" sz="2400" dirty="0">
              <a:solidFill>
                <a:srgbClr val="0070C0"/>
              </a:solidFill>
            </a:endParaRPr>
          </a:p>
          <a:p>
            <a:r>
              <a:rPr lang="zh-CN" altLang="en-US" sz="2400" dirty="0"/>
              <a:t>帮助：</a:t>
            </a:r>
            <a:r>
              <a:rPr lang="en-US" altLang="zh-CN" sz="2400" dirty="0">
                <a:solidFill>
                  <a:srgbClr val="0070C0"/>
                </a:solidFill>
              </a:rPr>
              <a:t>pip help</a:t>
            </a:r>
          </a:p>
          <a:p>
            <a:r>
              <a:rPr lang="zh-CN" altLang="en-US" sz="2400" dirty="0">
                <a:solidFill>
                  <a:srgbClr val="0070C0"/>
                </a:solidFill>
              </a:rPr>
              <a:t>参考链接：</a:t>
            </a:r>
            <a:r>
              <a:rPr lang="en-US" altLang="zh-CN" sz="2000" dirty="0">
                <a:solidFill>
                  <a:srgbClr val="0070C0"/>
                </a:solidFill>
                <a:hlinkClick r:id="rId2"/>
              </a:rPr>
              <a:t>http://blog.sciencenet.cn/blog-442719-863840.html</a:t>
            </a:r>
            <a:endParaRPr lang="en-US" altLang="zh-CN" sz="2000" dirty="0">
              <a:solidFill>
                <a:srgbClr val="0070C0"/>
              </a:solidFill>
            </a:endParaRPr>
          </a:p>
          <a:p>
            <a:pPr marL="0" indent="0">
              <a:buNone/>
            </a:pPr>
            <a:endParaRPr lang="zh-CN" altLang="en-US" sz="2400" dirty="0">
              <a:solidFill>
                <a:srgbClr val="0070C0"/>
              </a:solidFill>
            </a:endParaRPr>
          </a:p>
        </p:txBody>
      </p:sp>
    </p:spTree>
    <p:extLst>
      <p:ext uri="{BB962C8B-B14F-4D97-AF65-F5344CB8AC3E}">
        <p14:creationId xmlns:p14="http://schemas.microsoft.com/office/powerpoint/2010/main" val="307237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标题 4"/>
          <p:cNvSpPr>
            <a:spLocks noGrp="1"/>
          </p:cNvSpPr>
          <p:nvPr>
            <p:ph type="title"/>
          </p:nvPr>
        </p:nvSpPr>
        <p:spPr/>
        <p:txBody>
          <a:bodyPr/>
          <a:lstStyle/>
          <a:p>
            <a:r>
              <a:rPr lang="en-US" sz="3600"/>
              <a:t>Pycharm</a:t>
            </a:r>
            <a:r>
              <a:rPr lang="zh-CN" altLang="en-US" sz="3600"/>
              <a:t>中添加断点并调试</a:t>
            </a:r>
          </a:p>
        </p:txBody>
      </p:sp>
      <p:sp>
        <p:nvSpPr>
          <p:cNvPr id="1048642" name="内容占位符 5"/>
          <p:cNvSpPr>
            <a:spLocks noGrp="1"/>
          </p:cNvSpPr>
          <p:nvPr>
            <p:ph idx="1"/>
          </p:nvPr>
        </p:nvSpPr>
        <p:spPr/>
        <p:txBody>
          <a:bodyPr/>
          <a:lstStyle/>
          <a:p>
            <a:r>
              <a:rPr lang="en-US" altLang="zh-CN"/>
              <a:t>1.</a:t>
            </a:r>
            <a:r>
              <a:rPr lang="zh-CN" altLang="en-US"/>
              <a:t>左击代码行左端添加断点；</a:t>
            </a:r>
          </a:p>
          <a:p>
            <a:r>
              <a:rPr lang="en-US" altLang="zh-CN"/>
              <a:t>2.</a:t>
            </a:r>
            <a:r>
              <a:rPr lang="zh-CN" altLang="en-US"/>
              <a:t>右击代码界面选择</a:t>
            </a:r>
            <a:r>
              <a:rPr lang="en-US" altLang="zh-CN"/>
              <a:t>Step Through</a:t>
            </a:r>
          </a:p>
        </p:txBody>
      </p:sp>
      <p:pic>
        <p:nvPicPr>
          <p:cNvPr id="2097172" name="图片 1" descr="微信图片_20170529183620"/>
          <p:cNvPicPr>
            <a:picLocks noChangeAspect="1"/>
          </p:cNvPicPr>
          <p:nvPr/>
        </p:nvPicPr>
        <p:blipFill>
          <a:blip r:embed="rId2" cstate="print"/>
          <a:stretch>
            <a:fillRect/>
          </a:stretch>
        </p:blipFill>
        <p:spPr>
          <a:xfrm>
            <a:off x="935070" y="2381813"/>
            <a:ext cx="4611151" cy="359536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内容占位符 5"/>
          <p:cNvSpPr>
            <a:spLocks noGrp="1"/>
          </p:cNvSpPr>
          <p:nvPr>
            <p:ph idx="1"/>
          </p:nvPr>
        </p:nvSpPr>
        <p:spPr>
          <a:xfrm>
            <a:off x="448654" y="294193"/>
            <a:ext cx="8229600" cy="4862512"/>
          </a:xfrm>
        </p:spPr>
        <p:txBody>
          <a:bodyPr/>
          <a:lstStyle/>
          <a:p>
            <a:r>
              <a:rPr lang="en-US" altLang="zh-CN" dirty="0"/>
              <a:t>3.</a:t>
            </a:r>
            <a:r>
              <a:rPr lang="zh-CN" altLang="en-US" dirty="0"/>
              <a:t>左击最下方</a:t>
            </a:r>
            <a:r>
              <a:rPr lang="en-US" altLang="zh-CN" dirty="0"/>
              <a:t>debug</a:t>
            </a:r>
            <a:r>
              <a:rPr lang="zh-CN" altLang="en-US" dirty="0"/>
              <a:t>界面</a:t>
            </a:r>
            <a:r>
              <a:rPr lang="en-US" altLang="zh-CN" dirty="0"/>
              <a:t>New Watch</a:t>
            </a:r>
            <a:r>
              <a:rPr lang="zh-CN" altLang="en-US" dirty="0"/>
              <a:t>（</a:t>
            </a:r>
            <a:r>
              <a:rPr lang="en-US" altLang="zh-CN" dirty="0">
                <a:sym typeface="+mn-ea"/>
              </a:rPr>
              <a:t>insert</a:t>
            </a:r>
            <a:r>
              <a:rPr lang="zh-CN" altLang="en-US" dirty="0"/>
              <a:t>）添加要查看的变量；</a:t>
            </a:r>
          </a:p>
          <a:p>
            <a:pPr marL="0" indent="0">
              <a:buNone/>
            </a:pPr>
            <a:r>
              <a:rPr lang="zh-CN" altLang="en-US" dirty="0"/>
              <a:t>       </a:t>
            </a:r>
          </a:p>
        </p:txBody>
      </p:sp>
      <p:pic>
        <p:nvPicPr>
          <p:cNvPr id="2097173" name="图片 2" descr="微信图片_20170529183905"/>
          <p:cNvPicPr>
            <a:picLocks noChangeAspect="1"/>
          </p:cNvPicPr>
          <p:nvPr/>
        </p:nvPicPr>
        <p:blipFill>
          <a:blip r:embed="rId2" cstate="print"/>
          <a:stretch>
            <a:fillRect/>
          </a:stretch>
        </p:blipFill>
        <p:spPr>
          <a:xfrm>
            <a:off x="578720" y="1395758"/>
            <a:ext cx="7938127" cy="34326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内容占位符 5"/>
          <p:cNvSpPr>
            <a:spLocks noGrp="1"/>
          </p:cNvSpPr>
          <p:nvPr>
            <p:ph idx="1"/>
          </p:nvPr>
        </p:nvSpPr>
        <p:spPr>
          <a:xfrm>
            <a:off x="423017" y="266383"/>
            <a:ext cx="8229600" cy="4862512"/>
          </a:xfrm>
        </p:spPr>
        <p:txBody>
          <a:bodyPr/>
          <a:lstStyle/>
          <a:p>
            <a:r>
              <a:rPr lang="zh-CN" dirty="0"/>
              <a:t>或者直接右击</a:t>
            </a:r>
            <a:r>
              <a:rPr lang="en-US" altLang="zh-CN" dirty="0"/>
              <a:t>debug</a:t>
            </a:r>
            <a:r>
              <a:rPr lang="zh-CN" altLang="en-US" dirty="0"/>
              <a:t>界面选择</a:t>
            </a:r>
            <a:r>
              <a:rPr lang="en-US" altLang="zh-CN" dirty="0"/>
              <a:t>New Watch</a:t>
            </a:r>
            <a:r>
              <a:rPr lang="zh-CN" altLang="en-US" dirty="0"/>
              <a:t>（</a:t>
            </a:r>
            <a:r>
              <a:rPr lang="en-US" altLang="zh-CN" dirty="0"/>
              <a:t>insert</a:t>
            </a:r>
            <a:r>
              <a:rPr lang="zh-CN" altLang="en-US" dirty="0"/>
              <a:t>）添加要查看的变量；</a:t>
            </a:r>
          </a:p>
          <a:p>
            <a:pPr marL="0" indent="0">
              <a:buNone/>
            </a:pPr>
            <a:r>
              <a:rPr lang="zh-CN" altLang="en-US" dirty="0"/>
              <a:t>       </a:t>
            </a:r>
          </a:p>
        </p:txBody>
      </p:sp>
      <p:pic>
        <p:nvPicPr>
          <p:cNvPr id="2097174" name="图片 1" descr="微信图片_20170529184143"/>
          <p:cNvPicPr>
            <a:picLocks noChangeAspect="1"/>
          </p:cNvPicPr>
          <p:nvPr/>
        </p:nvPicPr>
        <p:blipFill>
          <a:blip r:embed="rId2" cstate="print"/>
          <a:stretch>
            <a:fillRect/>
          </a:stretch>
        </p:blipFill>
        <p:spPr>
          <a:xfrm>
            <a:off x="557119" y="1331356"/>
            <a:ext cx="7784061" cy="416358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内容占位符 5"/>
          <p:cNvSpPr>
            <a:spLocks noGrp="1"/>
          </p:cNvSpPr>
          <p:nvPr>
            <p:ph idx="1"/>
          </p:nvPr>
        </p:nvSpPr>
        <p:spPr>
          <a:xfrm>
            <a:off x="410198" y="312222"/>
            <a:ext cx="10972800" cy="5476875"/>
          </a:xfrm>
        </p:spPr>
        <p:txBody>
          <a:bodyPr/>
          <a:lstStyle/>
          <a:p>
            <a:r>
              <a:rPr lang="en-US" dirty="0"/>
              <a:t>4.</a:t>
            </a:r>
            <a:r>
              <a:rPr lang="zh-CN" altLang="en-US" dirty="0"/>
              <a:t>点击</a:t>
            </a:r>
            <a:r>
              <a:rPr lang="en-US" altLang="zh-CN" dirty="0"/>
              <a:t>debug</a:t>
            </a:r>
            <a:r>
              <a:rPr lang="zh-CN" altLang="en-US" dirty="0"/>
              <a:t>界面上方向下箭头执行下一步；</a:t>
            </a:r>
          </a:p>
          <a:p>
            <a:r>
              <a:rPr lang="en-US" altLang="zh-CN" dirty="0"/>
              <a:t>5.</a:t>
            </a:r>
            <a:r>
              <a:rPr lang="zh-CN" altLang="en-US" dirty="0"/>
              <a:t>点击</a:t>
            </a:r>
            <a:r>
              <a:rPr lang="en-US" altLang="zh-CN" dirty="0"/>
              <a:t>debug</a:t>
            </a:r>
            <a:r>
              <a:rPr lang="zh-CN" altLang="en-US" dirty="0"/>
              <a:t>界面左侧红色</a:t>
            </a:r>
            <a:r>
              <a:rPr lang="en-US" altLang="zh-CN" dirty="0"/>
              <a:t>“x”</a:t>
            </a:r>
            <a:r>
              <a:rPr lang="zh-CN" altLang="en-US" dirty="0"/>
              <a:t>号即可退出。</a:t>
            </a:r>
          </a:p>
          <a:p>
            <a:pPr marL="0" indent="0">
              <a:buNone/>
            </a:pPr>
            <a:r>
              <a:rPr lang="zh-CN" altLang="en-US" dirty="0"/>
              <a:t>       </a:t>
            </a:r>
          </a:p>
        </p:txBody>
      </p:sp>
      <p:pic>
        <p:nvPicPr>
          <p:cNvPr id="2097175" name="图片 6" descr="微信图片_20170529184530"/>
          <p:cNvPicPr>
            <a:picLocks noChangeAspect="1"/>
          </p:cNvPicPr>
          <p:nvPr/>
        </p:nvPicPr>
        <p:blipFill>
          <a:blip r:embed="rId2" cstate="print"/>
          <a:stretch>
            <a:fillRect/>
          </a:stretch>
        </p:blipFill>
        <p:spPr>
          <a:xfrm>
            <a:off x="856619" y="1585690"/>
            <a:ext cx="6576695" cy="42906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Rectangle 2"/>
          <p:cNvSpPr>
            <a:spLocks noGrp="1"/>
          </p:cNvSpPr>
          <p:nvPr>
            <p:ph type="ctrTitle"/>
          </p:nvPr>
        </p:nvSpPr>
        <p:spPr>
          <a:xfrm>
            <a:off x="755651" y="1268417"/>
            <a:ext cx="7772400" cy="1736725"/>
          </a:xfrm>
        </p:spPr>
        <p:txBody>
          <a:bodyPr vert="horz" wrap="square" lIns="91440" tIns="45720" rIns="91440" bIns="45720" anchor="t"/>
          <a:lstStyle/>
          <a:p>
            <a:pPr eaLnBrk="1" hangingPunct="1"/>
            <a:r>
              <a:rPr lang="en-US" altLang="zh-CN" dirty="0">
                <a:latin typeface="+mj-lt"/>
                <a:ea typeface="+mj-ea"/>
                <a:cs typeface="+mj-cs"/>
              </a:rPr>
              <a:t>Python</a:t>
            </a:r>
            <a:r>
              <a:rPr lang="zh-CN" altLang="en-US" dirty="0">
                <a:latin typeface="+mj-lt"/>
                <a:ea typeface="+mj-ea"/>
                <a:cs typeface="+mj-cs"/>
              </a:rPr>
              <a:t>中的基本语法</a:t>
            </a:r>
            <a:endParaRPr lang="en-US" altLang="zh-CN" dirty="0">
              <a:latin typeface="+mj-lt"/>
              <a:ea typeface="+mj-ea"/>
              <a:cs typeface="+mj-cs"/>
            </a:endParaRPr>
          </a:p>
        </p:txBody>
      </p:sp>
      <p:sp>
        <p:nvSpPr>
          <p:cNvPr id="1048647" name="Rectangle 3"/>
          <p:cNvSpPr>
            <a:spLocks noGrp="1"/>
          </p:cNvSpPr>
          <p:nvPr>
            <p:ph type="subTitle" idx="1"/>
          </p:nvPr>
        </p:nvSpPr>
        <p:spPr/>
        <p:txBody>
          <a:bodyPr vert="horz" wrap="square" lIns="91440" tIns="45720" rIns="91440" bIns="45720" anchor="t"/>
          <a:lstStyle/>
          <a:p>
            <a:pPr eaLnBrk="1" hangingPunct="1">
              <a:buSzPct val="65000"/>
              <a:buFont typeface="Wingdings" panose="05000000000000000000" pitchFamily="2" charset="2"/>
            </a:pPr>
            <a:endParaRPr lang="en-US" altLang="zh-CN" dirty="0">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标题 1"/>
          <p:cNvSpPr>
            <a:spLocks noGrp="1"/>
          </p:cNvSpPr>
          <p:nvPr>
            <p:ph type="title"/>
          </p:nvPr>
        </p:nvSpPr>
        <p:spPr/>
        <p:txBody>
          <a:bodyPr vert="horz" wrap="square" lIns="91440" tIns="45720" rIns="91440" bIns="45720" anchor="t"/>
          <a:lstStyle/>
          <a:p>
            <a:r>
              <a:rPr lang="en-US" altLang="zh-CN" dirty="0"/>
              <a:t>Python</a:t>
            </a:r>
            <a:endParaRPr lang="zh-CN" altLang="en-US" dirty="0"/>
          </a:p>
        </p:txBody>
      </p:sp>
      <p:sp>
        <p:nvSpPr>
          <p:cNvPr id="1048652" name="内容占位符 2"/>
          <p:cNvSpPr>
            <a:spLocks noGrp="1"/>
          </p:cNvSpPr>
          <p:nvPr>
            <p:ph idx="1"/>
          </p:nvPr>
        </p:nvSpPr>
        <p:spPr/>
        <p:txBody>
          <a:bodyPr vert="horz" wrap="square" lIns="91440" tIns="45720" rIns="91440" bIns="45720" numCol="1" anchor="t" anchorCtr="0" compatLnSpc="1"/>
          <a:lstStyle/>
          <a:p>
            <a:r>
              <a:rPr lang="en-US" altLang="zh-CN" dirty="0"/>
              <a:t>Python</a:t>
            </a:r>
            <a:r>
              <a:rPr lang="zh-CN" altLang="en-US" dirty="0"/>
              <a:t>是一门解释性语言</a:t>
            </a:r>
            <a:endParaRPr lang="en-US" altLang="zh-CN" dirty="0"/>
          </a:p>
          <a:p>
            <a:pPr marL="0" indent="0">
              <a:buNone/>
            </a:pPr>
            <a:r>
              <a:rPr lang="zh-CN" altLang="en-US" dirty="0"/>
              <a:t>编译型语言在程序执行之前，有一个单独的编译过程，将程序翻译成机器语言，以后执行这个程序的时候，就不用再进行翻译了</a:t>
            </a:r>
            <a:endParaRPr lang="en-US" altLang="zh-CN" dirty="0"/>
          </a:p>
          <a:p>
            <a:pPr marL="0" indent="0">
              <a:buNone/>
            </a:pPr>
            <a:r>
              <a:rPr lang="zh-CN" altLang="en-US" dirty="0"/>
              <a:t>解释型语言，是在运行的时候将程序翻译成机器语言，所以运行速度相对于编译型语言要慢</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标题 1"/>
          <p:cNvSpPr>
            <a:spLocks noGrp="1"/>
          </p:cNvSpPr>
          <p:nvPr>
            <p:ph type="title"/>
          </p:nvPr>
        </p:nvSpPr>
        <p:spPr/>
        <p:txBody>
          <a:bodyPr vert="horz" wrap="square" lIns="91440" tIns="45720" rIns="91440" bIns="45720" anchor="t"/>
          <a:lstStyle/>
          <a:p>
            <a:r>
              <a:rPr lang="zh-CN" altLang="en-US" dirty="0"/>
              <a:t>行与缩进</a:t>
            </a:r>
          </a:p>
        </p:txBody>
      </p:sp>
      <p:sp>
        <p:nvSpPr>
          <p:cNvPr id="1048654" name="内容占位符 2"/>
          <p:cNvSpPr>
            <a:spLocks noGrp="1"/>
          </p:cNvSpPr>
          <p:nvPr>
            <p:ph idx="1"/>
          </p:nvPr>
        </p:nvSpPr>
        <p:spPr/>
        <p:txBody>
          <a:bodyPr vert="horz" wrap="square" lIns="91440" tIns="45720" rIns="91440" bIns="45720" numCol="1" anchor="t" anchorCtr="0" compatLnSpc="1"/>
          <a:lstStyle/>
          <a:p>
            <a:r>
              <a:rPr lang="en-US" altLang="zh-CN" dirty="0"/>
              <a:t>Python</a:t>
            </a:r>
            <a:r>
              <a:rPr lang="zh-CN" altLang="en-US" dirty="0"/>
              <a:t>程序的最基本的组成元素是语句，一条语句可以占有一个物理行，过长的语句可以占有多个物理行，此时这多个物理行组成了一个逻辑行，它们在物理上虽然跨越多行，但是逻辑上是属于同一部分。每个物理行的结尾可以是注释，</a:t>
            </a:r>
            <a:r>
              <a:rPr lang="en-US" altLang="zh-CN" dirty="0"/>
              <a:t>#</a:t>
            </a:r>
            <a:r>
              <a:rPr lang="zh-CN" altLang="en-US" dirty="0"/>
              <a:t>之后到物理行结尾为止的所有字符都是注释部分，</a:t>
            </a:r>
            <a:r>
              <a:rPr lang="en-US" altLang="zh-CN" dirty="0"/>
              <a:t>Python</a:t>
            </a:r>
            <a:r>
              <a:rPr lang="zh-CN" altLang="en-US" dirty="0"/>
              <a:t>解释器将忽略注释部分。</a:t>
            </a:r>
            <a:endParaRPr lang="en-US" altLang="zh-CN" dirty="0"/>
          </a:p>
          <a:p>
            <a:pPr marL="0" indent="0">
              <a:buNone/>
            </a:pPr>
            <a:endParaRPr lang="zh-CN" altLang="en-US" dirty="0"/>
          </a:p>
        </p:txBody>
      </p:sp>
      <p:pic>
        <p:nvPicPr>
          <p:cNvPr id="2097176" name="图片 3"/>
          <p:cNvPicPr>
            <a:picLocks noChangeAspect="1"/>
          </p:cNvPicPr>
          <p:nvPr/>
        </p:nvPicPr>
        <p:blipFill>
          <a:blip r:embed="rId2" cstate="print"/>
          <a:stretch>
            <a:fillRect/>
          </a:stretch>
        </p:blipFill>
        <p:spPr>
          <a:xfrm>
            <a:off x="927219" y="4286460"/>
            <a:ext cx="4858119" cy="1159854"/>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4" name="标题 1"/>
          <p:cNvSpPr>
            <a:spLocks noGrp="1"/>
          </p:cNvSpPr>
          <p:nvPr>
            <p:ph type="title"/>
          </p:nvPr>
        </p:nvSpPr>
        <p:spPr/>
        <p:txBody>
          <a:bodyPr vert="horz" wrap="square" lIns="91440" tIns="45720" rIns="91440" bIns="45720" anchor="t"/>
          <a:lstStyle/>
          <a:p>
            <a:r>
              <a:rPr lang="zh-CN" altLang="en-US" dirty="0"/>
              <a:t>树莓派系统里</a:t>
            </a:r>
            <a:r>
              <a:rPr lang="en-US" altLang="zh-CN" dirty="0"/>
              <a:t>Python IDE</a:t>
            </a:r>
            <a:r>
              <a:rPr lang="zh-CN" altLang="en-US" dirty="0"/>
              <a:t>的使用</a:t>
            </a:r>
          </a:p>
        </p:txBody>
      </p:sp>
      <p:sp>
        <p:nvSpPr>
          <p:cNvPr id="1048845" name="内容占位符 2"/>
          <p:cNvSpPr>
            <a:spLocks noGrp="1"/>
          </p:cNvSpPr>
          <p:nvPr>
            <p:ph idx="1"/>
          </p:nvPr>
        </p:nvSpPr>
        <p:spPr/>
        <p:txBody>
          <a:bodyPr vert="horz" wrap="square" lIns="91440" tIns="45720" rIns="91440" bIns="45720" anchor="t">
            <a:normAutofit/>
          </a:bodyPr>
          <a:lstStyle/>
          <a:p>
            <a:pPr algn="just"/>
            <a:r>
              <a:rPr lang="zh-CN" altLang="en-US" dirty="0"/>
              <a:t>在</a:t>
            </a:r>
            <a:r>
              <a:rPr lang="en-US" altLang="zh-CN" dirty="0"/>
              <a:t>Programming</a:t>
            </a:r>
            <a:r>
              <a:rPr lang="zh-CN" altLang="en-US" dirty="0"/>
              <a:t>界面可以看到很多</a:t>
            </a:r>
            <a:r>
              <a:rPr lang="en-US" altLang="zh-CN" dirty="0"/>
              <a:t>IDE</a:t>
            </a:r>
          </a:p>
          <a:p>
            <a:pPr algn="just"/>
            <a:r>
              <a:rPr lang="en-US" altLang="zh-CN" dirty="0" err="1"/>
              <a:t>Thonny</a:t>
            </a:r>
            <a:r>
              <a:rPr lang="zh-CN" altLang="en-US" dirty="0"/>
              <a:t>是树莓派</a:t>
            </a:r>
            <a:r>
              <a:rPr lang="en-US" altLang="zh-CN" dirty="0"/>
              <a:t>4</a:t>
            </a:r>
            <a:r>
              <a:rPr lang="zh-CN" altLang="en-US" dirty="0"/>
              <a:t>自带</a:t>
            </a:r>
            <a:r>
              <a:rPr lang="en-US" altLang="zh-CN" dirty="0"/>
              <a:t>Python</a:t>
            </a:r>
            <a:r>
              <a:rPr lang="zh-CN" altLang="en-US" dirty="0"/>
              <a:t>的集成开发环境</a:t>
            </a:r>
            <a:endParaRPr lang="en-US" altLang="zh-CN" dirty="0"/>
          </a:p>
          <a:p>
            <a:pPr algn="just"/>
            <a:r>
              <a:rPr lang="zh-CN" altLang="en-US" dirty="0"/>
              <a:t>建议将</a:t>
            </a:r>
            <a:r>
              <a:rPr lang="en-US" altLang="zh-CN" dirty="0">
                <a:solidFill>
                  <a:srgbClr val="FF0000"/>
                </a:solidFill>
              </a:rPr>
              <a:t>Thonny</a:t>
            </a:r>
            <a:r>
              <a:rPr lang="zh-CN" altLang="en-US" dirty="0"/>
              <a:t>设为</a:t>
            </a:r>
            <a:r>
              <a:rPr lang="en-US" altLang="zh-CN" dirty="0"/>
              <a:t>Python</a:t>
            </a:r>
            <a:r>
              <a:rPr lang="zh-CN" altLang="en-US" dirty="0"/>
              <a:t>脚本文件的默认打开方式，方便日后的开发和学习。</a:t>
            </a:r>
            <a:endParaRPr lang="en-US" altLang="zh-CN" dirty="0"/>
          </a:p>
          <a:p>
            <a:pPr algn="just"/>
            <a:r>
              <a:rPr lang="zh-CN" altLang="en-US" dirty="0"/>
              <a:t>注意，保证每次</a:t>
            </a:r>
            <a:r>
              <a:rPr lang="zh-CN" altLang="en-US" dirty="0">
                <a:solidFill>
                  <a:srgbClr val="FF0000"/>
                </a:solidFill>
              </a:rPr>
              <a:t>只有一个</a:t>
            </a:r>
            <a:endParaRPr lang="en-US" altLang="zh-CN" dirty="0">
              <a:solidFill>
                <a:srgbClr val="FF0000"/>
              </a:solidFill>
            </a:endParaRPr>
          </a:p>
          <a:p>
            <a:pPr marL="0" indent="0" algn="just">
              <a:buNone/>
            </a:pPr>
            <a:r>
              <a:rPr lang="en-US" altLang="zh-CN" dirty="0">
                <a:solidFill>
                  <a:srgbClr val="FF0000"/>
                </a:solidFill>
              </a:rPr>
              <a:t>IDE</a:t>
            </a:r>
            <a:r>
              <a:rPr lang="zh-CN" altLang="en-US" dirty="0">
                <a:solidFill>
                  <a:srgbClr val="FF0000"/>
                </a:solidFill>
              </a:rPr>
              <a:t>环境</a:t>
            </a:r>
            <a:r>
              <a:rPr lang="zh-CN" altLang="en-US" dirty="0"/>
              <a:t>在运行，同时保证</a:t>
            </a:r>
            <a:r>
              <a:rPr lang="zh-CN" altLang="en-US" dirty="0">
                <a:solidFill>
                  <a:srgbClr val="FF0000"/>
                </a:solidFill>
              </a:rPr>
              <a:t>只</a:t>
            </a:r>
            <a:endParaRPr lang="en-US" altLang="zh-CN" dirty="0">
              <a:solidFill>
                <a:srgbClr val="FF0000"/>
              </a:solidFill>
            </a:endParaRPr>
          </a:p>
          <a:p>
            <a:pPr marL="0" indent="0" algn="just">
              <a:buNone/>
            </a:pPr>
            <a:r>
              <a:rPr lang="zh-CN" altLang="en-US" dirty="0">
                <a:solidFill>
                  <a:srgbClr val="FF0000"/>
                </a:solidFill>
              </a:rPr>
              <a:t>有一个程序</a:t>
            </a:r>
            <a:r>
              <a:rPr lang="zh-CN" altLang="en-US" dirty="0"/>
              <a:t>在运行！</a:t>
            </a:r>
            <a:endParaRPr lang="en-US" altLang="zh-CN" dirty="0"/>
          </a:p>
        </p:txBody>
      </p:sp>
      <p:grpSp>
        <p:nvGrpSpPr>
          <p:cNvPr id="298" name="组合 8"/>
          <p:cNvGrpSpPr/>
          <p:nvPr/>
        </p:nvGrpSpPr>
        <p:grpSpPr>
          <a:xfrm>
            <a:off x="4925424" y="2553787"/>
            <a:ext cx="4218576" cy="3820675"/>
            <a:chOff x="2165446" y="2390013"/>
            <a:chExt cx="4813108" cy="4359130"/>
          </a:xfrm>
        </p:grpSpPr>
        <p:pic>
          <p:nvPicPr>
            <p:cNvPr id="2097258" name="图片 1"/>
            <p:cNvPicPr>
              <a:picLocks noChangeAspect="1"/>
            </p:cNvPicPr>
            <p:nvPr/>
          </p:nvPicPr>
          <p:blipFill>
            <a:blip r:embed="rId2" cstate="print"/>
            <a:stretch>
              <a:fillRect/>
            </a:stretch>
          </p:blipFill>
          <p:spPr>
            <a:xfrm>
              <a:off x="2165446" y="2532883"/>
              <a:ext cx="4813108" cy="4216260"/>
            </a:xfrm>
            <a:prstGeom prst="rect">
              <a:avLst/>
            </a:prstGeom>
          </p:spPr>
        </p:pic>
        <p:cxnSp>
          <p:nvCxnSpPr>
            <p:cNvPr id="3145733" name="直接箭头连接符 5"/>
            <p:cNvCxnSpPr>
              <a:cxnSpLocks/>
            </p:cNvCxnSpPr>
            <p:nvPr/>
          </p:nvCxnSpPr>
          <p:spPr>
            <a:xfrm flipH="1">
              <a:off x="2427515" y="2390013"/>
              <a:ext cx="566056" cy="268055"/>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3145734" name="直接箭头连接符 10"/>
            <p:cNvCxnSpPr>
              <a:cxnSpLocks/>
            </p:cNvCxnSpPr>
            <p:nvPr/>
          </p:nvCxnSpPr>
          <p:spPr>
            <a:xfrm flipH="1">
              <a:off x="2841173" y="2727944"/>
              <a:ext cx="566056" cy="268055"/>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3145735" name="直接箭头连接符 11"/>
            <p:cNvCxnSpPr>
              <a:cxnSpLocks/>
            </p:cNvCxnSpPr>
            <p:nvPr/>
          </p:nvCxnSpPr>
          <p:spPr>
            <a:xfrm flipH="1">
              <a:off x="4572000" y="5321532"/>
              <a:ext cx="566056" cy="268055"/>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2118742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标题 1"/>
          <p:cNvSpPr>
            <a:spLocks noGrp="1"/>
          </p:cNvSpPr>
          <p:nvPr>
            <p:ph type="title"/>
          </p:nvPr>
        </p:nvSpPr>
        <p:spPr/>
        <p:txBody>
          <a:bodyPr vert="horz" wrap="square" lIns="91440" tIns="45720" rIns="91440" bIns="45720" anchor="t"/>
          <a:lstStyle/>
          <a:p>
            <a:r>
              <a:rPr lang="zh-CN" altLang="en-US" dirty="0"/>
              <a:t>行与缩进</a:t>
            </a:r>
          </a:p>
        </p:txBody>
      </p:sp>
      <p:sp>
        <p:nvSpPr>
          <p:cNvPr id="1048656" name="内容占位符 2"/>
          <p:cNvSpPr>
            <a:spLocks noGrp="1"/>
          </p:cNvSpPr>
          <p:nvPr>
            <p:ph idx="1"/>
          </p:nvPr>
        </p:nvSpPr>
        <p:spPr/>
        <p:txBody>
          <a:bodyPr vert="horz" wrap="square" lIns="91440" tIns="45720" rIns="91440" bIns="45720" numCol="1" anchor="t" anchorCtr="0" compatLnSpc="1"/>
          <a:lstStyle/>
          <a:p>
            <a:r>
              <a:rPr lang="zh-CN" altLang="en-US" dirty="0"/>
              <a:t>跨行的逻辑行</a:t>
            </a:r>
            <a:endParaRPr lang="en-US" altLang="zh-CN" dirty="0"/>
          </a:p>
          <a:p>
            <a:pPr marL="801362" lvl="1" indent="-457200">
              <a:buFont typeface="+mj-lt"/>
              <a:buAutoNum type="arabicPeriod"/>
            </a:pPr>
            <a:r>
              <a:rPr lang="en-US" altLang="zh-CN" dirty="0"/>
              <a:t>'\'</a:t>
            </a:r>
            <a:r>
              <a:rPr lang="zh-CN" altLang="en-US" dirty="0"/>
              <a:t>可以将两个相邻的物理行连接成一个逻辑行，这需要一个条件就是连接的第一个物理行必须没有注释，</a:t>
            </a:r>
            <a:r>
              <a:rPr lang="en-US" altLang="zh-CN" dirty="0"/>
              <a:t>'\'</a:t>
            </a:r>
            <a:r>
              <a:rPr lang="zh-CN" altLang="en-US" dirty="0"/>
              <a:t>添加到第一个物理行的后面，注意：</a:t>
            </a:r>
            <a:r>
              <a:rPr lang="en-US" altLang="zh-CN" dirty="0"/>
              <a:t>'\'</a:t>
            </a:r>
            <a:r>
              <a:rPr lang="zh-CN" altLang="en-US" dirty="0"/>
              <a:t>前面的空格会被当成是物理行的内容；</a:t>
            </a:r>
          </a:p>
          <a:p>
            <a:pPr marL="801362" lvl="1" indent="-457200">
              <a:buFont typeface="+mj-lt"/>
              <a:buAutoNum type="arabicPeriod"/>
            </a:pPr>
            <a:r>
              <a:rPr lang="en-US" altLang="zh-CN" dirty="0"/>
              <a:t>[]</a:t>
            </a:r>
            <a:r>
              <a:rPr lang="zh-CN" altLang="en-US" dirty="0"/>
              <a:t>、</a:t>
            </a:r>
            <a:r>
              <a:rPr lang="en-US" altLang="zh-CN" dirty="0"/>
              <a:t>{}</a:t>
            </a:r>
            <a:r>
              <a:rPr lang="zh-CN" altLang="en-US" dirty="0"/>
              <a:t>、</a:t>
            </a:r>
            <a:r>
              <a:rPr lang="en-US" altLang="zh-CN" dirty="0"/>
              <a:t>()</a:t>
            </a:r>
            <a:r>
              <a:rPr lang="zh-CN" altLang="en-US" dirty="0"/>
              <a:t>可以跨越物理行；</a:t>
            </a:r>
          </a:p>
          <a:p>
            <a:pPr marL="801362" lvl="1" indent="-457200">
              <a:buFont typeface="+mj-lt"/>
              <a:buAutoNum type="arabicPeriod"/>
            </a:pPr>
            <a:r>
              <a:rPr lang="zh-CN" altLang="en-US" dirty="0"/>
              <a:t>三重引号字符串常量（包括单引号和双引号）时，也可以跨越多行。</a:t>
            </a:r>
          </a:p>
          <a:p>
            <a:pPr marL="0" indent="0">
              <a:buNone/>
            </a:pP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标题 1"/>
          <p:cNvSpPr>
            <a:spLocks noGrp="1"/>
          </p:cNvSpPr>
          <p:nvPr>
            <p:ph type="title"/>
          </p:nvPr>
        </p:nvSpPr>
        <p:spPr/>
        <p:txBody>
          <a:bodyPr vert="horz" wrap="square" lIns="91440" tIns="45720" rIns="91440" bIns="45720" anchor="t"/>
          <a:lstStyle/>
          <a:p>
            <a:r>
              <a:rPr lang="zh-CN" altLang="en-US" dirty="0"/>
              <a:t>行与缩进</a:t>
            </a:r>
          </a:p>
        </p:txBody>
      </p:sp>
      <p:sp>
        <p:nvSpPr>
          <p:cNvPr id="1048658" name="内容占位符 2"/>
          <p:cNvSpPr>
            <a:spLocks noGrp="1"/>
          </p:cNvSpPr>
          <p:nvPr>
            <p:ph idx="1"/>
          </p:nvPr>
        </p:nvSpPr>
        <p:spPr/>
        <p:txBody>
          <a:bodyPr vert="horz" wrap="square" lIns="91440" tIns="45720" rIns="91440" bIns="45720" numCol="1" anchor="t" anchorCtr="0" compatLnSpc="1"/>
          <a:lstStyle/>
          <a:p>
            <a:r>
              <a:rPr lang="zh-CN" altLang="en-US" dirty="0"/>
              <a:t>缩进是</a:t>
            </a:r>
            <a:r>
              <a:rPr lang="en-US" altLang="zh-CN" dirty="0"/>
              <a:t>Python</a:t>
            </a:r>
            <a:r>
              <a:rPr lang="zh-CN" altLang="en-US" dirty="0"/>
              <a:t>表示语句块的唯一方法</a:t>
            </a:r>
            <a:endParaRPr lang="en-US" altLang="zh-CN" dirty="0"/>
          </a:p>
          <a:p>
            <a:pPr marL="327018" lvl="1" indent="0">
              <a:buNone/>
            </a:pPr>
            <a:r>
              <a:rPr lang="zh-CN" altLang="en-US" dirty="0"/>
              <a:t>标准</a:t>
            </a:r>
            <a:r>
              <a:rPr lang="en-US" altLang="zh-CN" dirty="0"/>
              <a:t>Python</a:t>
            </a:r>
            <a:r>
              <a:rPr lang="zh-CN" altLang="en-US" dirty="0"/>
              <a:t>风格是每个缩进级别是使用</a:t>
            </a:r>
            <a:r>
              <a:rPr lang="en-US" altLang="zh-CN" dirty="0"/>
              <a:t>4</a:t>
            </a:r>
            <a:r>
              <a:rPr lang="zh-CN" altLang="en-US" dirty="0"/>
              <a:t>个空格或者使用</a:t>
            </a:r>
            <a:r>
              <a:rPr lang="en-US" altLang="zh-CN" dirty="0"/>
              <a:t>Tab</a:t>
            </a:r>
            <a:r>
              <a:rPr lang="zh-CN" altLang="en-US" dirty="0"/>
              <a:t>制表符，不过同一段代码中的缩进级别需要保持一致，</a:t>
            </a:r>
            <a:r>
              <a:rPr lang="zh-CN" altLang="en-US" dirty="0">
                <a:solidFill>
                  <a:srgbClr val="FF0000"/>
                </a:solidFill>
              </a:rPr>
              <a:t>一段代码不能既用四个空格，又用</a:t>
            </a:r>
            <a:r>
              <a:rPr lang="en-US" altLang="zh-CN" dirty="0">
                <a:solidFill>
                  <a:srgbClr val="FF0000"/>
                </a:solidFill>
              </a:rPr>
              <a:t>tab</a:t>
            </a:r>
            <a:r>
              <a:rPr lang="zh-CN" altLang="en-US" dirty="0">
                <a:solidFill>
                  <a:srgbClr val="FF0000"/>
                </a:solidFill>
              </a:rPr>
              <a:t>键</a:t>
            </a:r>
            <a:r>
              <a:rPr lang="zh-CN" altLang="en-US" dirty="0"/>
              <a:t>，在大多数代码编辑器中建议使用</a:t>
            </a:r>
            <a:r>
              <a:rPr lang="en-US" altLang="zh-CN" dirty="0"/>
              <a:t>tab</a:t>
            </a:r>
            <a:r>
              <a:rPr lang="zh-CN" altLang="en-US" dirty="0"/>
              <a:t>缩进，简单方便。</a:t>
            </a:r>
            <a:endParaRPr lang="en-US" altLang="zh-CN" dirty="0"/>
          </a:p>
          <a:p>
            <a:pPr marL="0" indent="0">
              <a:buNone/>
            </a:pP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标题 1"/>
          <p:cNvSpPr>
            <a:spLocks noGrp="1"/>
          </p:cNvSpPr>
          <p:nvPr>
            <p:ph type="title"/>
          </p:nvPr>
        </p:nvSpPr>
        <p:spPr/>
        <p:txBody>
          <a:bodyPr vert="horz" wrap="square" lIns="91440" tIns="45720" rIns="91440" bIns="45720" anchor="t"/>
          <a:lstStyle/>
          <a:p>
            <a:r>
              <a:rPr lang="zh-CN" altLang="en-US" dirty="0"/>
              <a:t>注释</a:t>
            </a:r>
          </a:p>
        </p:txBody>
      </p:sp>
      <p:sp>
        <p:nvSpPr>
          <p:cNvPr id="1048596" name="内容占位符 2"/>
          <p:cNvSpPr>
            <a:spLocks noGrp="1"/>
          </p:cNvSpPr>
          <p:nvPr>
            <p:ph idx="1"/>
          </p:nvPr>
        </p:nvSpPr>
        <p:spPr/>
        <p:txBody>
          <a:bodyPr vert="horz" wrap="square" lIns="91440" tIns="45720" rIns="91440" bIns="45720" numCol="1" anchor="t" anchorCtr="0" compatLnSpc="1"/>
          <a:lstStyle/>
          <a:p>
            <a:r>
              <a:rPr lang="zh-CN" altLang="en-US" dirty="0"/>
              <a:t>注释有多种，有单行注释，多行注释，批量注释，中文注释也是常用的</a:t>
            </a:r>
            <a:endParaRPr lang="en-US" altLang="zh-CN" dirty="0"/>
          </a:p>
          <a:p>
            <a:pPr marL="327018" lvl="1" indent="0">
              <a:buNone/>
            </a:pPr>
            <a:r>
              <a:rPr lang="en-US" altLang="zh-CN" dirty="0"/>
              <a:t># </a:t>
            </a:r>
            <a:r>
              <a:rPr lang="zh-CN" altLang="en-US" dirty="0"/>
              <a:t>常被用作单行注释符号，在代码中使用</a:t>
            </a:r>
            <a:r>
              <a:rPr lang="en-US" altLang="zh-CN" dirty="0"/>
              <a:t>#</a:t>
            </a:r>
            <a:r>
              <a:rPr lang="zh-CN" altLang="en-US" dirty="0"/>
              <a:t>时，它右边的任何数据都会被忽略，当做是注释。</a:t>
            </a:r>
            <a:endParaRPr lang="en-US" altLang="zh-CN" dirty="0"/>
          </a:p>
          <a:p>
            <a:pPr marL="0" indent="0">
              <a:buNone/>
            </a:pPr>
            <a:r>
              <a:rPr lang="en-US" altLang="zh-CN" dirty="0"/>
              <a:t>    &gt;&gt;&gt;print ('1')  #</a:t>
            </a:r>
            <a:r>
              <a:rPr lang="zh-CN" altLang="zh-CN" dirty="0"/>
              <a:t>打印</a:t>
            </a:r>
            <a:r>
              <a:rPr lang="en-US" altLang="zh-CN" dirty="0"/>
              <a:t>1</a:t>
            </a:r>
            <a:endParaRPr lang="zh-CN" altLang="en-US" dirty="0"/>
          </a:p>
          <a:p>
            <a:pPr marL="0" indent="0">
              <a:buNone/>
            </a:pPr>
            <a:r>
              <a:rPr lang="en-US" altLang="zh-CN" dirty="0"/>
              <a:t>    1</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标题 1"/>
          <p:cNvSpPr>
            <a:spLocks noGrp="1"/>
          </p:cNvSpPr>
          <p:nvPr>
            <p:ph type="title"/>
          </p:nvPr>
        </p:nvSpPr>
        <p:spPr/>
        <p:txBody>
          <a:bodyPr vert="horz" wrap="square" lIns="91440" tIns="45720" rIns="91440" bIns="45720" anchor="t"/>
          <a:lstStyle/>
          <a:p>
            <a:r>
              <a:rPr lang="zh-CN" altLang="en-US" dirty="0"/>
              <a:t>注释</a:t>
            </a:r>
          </a:p>
        </p:txBody>
      </p:sp>
      <p:sp>
        <p:nvSpPr>
          <p:cNvPr id="1048592" name="内容占位符 2"/>
          <p:cNvSpPr>
            <a:spLocks noGrp="1"/>
          </p:cNvSpPr>
          <p:nvPr>
            <p:ph idx="1"/>
          </p:nvPr>
        </p:nvSpPr>
        <p:spPr/>
        <p:txBody>
          <a:bodyPr vert="horz" wrap="square" lIns="91440" tIns="45720" rIns="91440" bIns="45720" numCol="1" anchor="t" anchorCtr="0" compatLnSpc="1"/>
          <a:lstStyle/>
          <a:p>
            <a:r>
              <a:rPr lang="zh-CN" altLang="en-US" dirty="0"/>
              <a:t>多行注释是用三引号</a:t>
            </a:r>
            <a:r>
              <a:rPr lang="en-US" altLang="zh-CN" dirty="0"/>
              <a:t>'''   '''</a:t>
            </a:r>
            <a:r>
              <a:rPr lang="zh-CN" altLang="en-US" dirty="0"/>
              <a:t>包含的</a:t>
            </a:r>
            <a:endParaRPr lang="en-US" altLang="zh-CN" dirty="0"/>
          </a:p>
          <a:p>
            <a:pPr marL="0" indent="0">
              <a:buNone/>
            </a:pPr>
            <a:endParaRPr lang="zh-CN" altLang="en-US" dirty="0"/>
          </a:p>
        </p:txBody>
      </p:sp>
      <p:pic>
        <p:nvPicPr>
          <p:cNvPr id="2097157" name="图片 3"/>
          <p:cNvPicPr>
            <a:picLocks noChangeAspect="1"/>
          </p:cNvPicPr>
          <p:nvPr/>
        </p:nvPicPr>
        <p:blipFill>
          <a:blip r:embed="rId2" cstate="print"/>
          <a:stretch>
            <a:fillRect/>
          </a:stretch>
        </p:blipFill>
        <p:spPr>
          <a:xfrm>
            <a:off x="1002323" y="1840894"/>
            <a:ext cx="3683000" cy="126047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标题 1"/>
          <p:cNvSpPr>
            <a:spLocks noGrp="1"/>
          </p:cNvSpPr>
          <p:nvPr>
            <p:ph type="title"/>
          </p:nvPr>
        </p:nvSpPr>
        <p:spPr/>
        <p:txBody>
          <a:bodyPr vert="horz" wrap="square" lIns="91440" tIns="45720" rIns="91440" bIns="45720" anchor="t"/>
          <a:lstStyle/>
          <a:p>
            <a:r>
              <a:rPr lang="zh-CN" altLang="en-US" dirty="0"/>
              <a:t>数据类型和变量</a:t>
            </a:r>
          </a:p>
        </p:txBody>
      </p:sp>
      <p:sp>
        <p:nvSpPr>
          <p:cNvPr id="1048588" name="内容占位符 2"/>
          <p:cNvSpPr>
            <a:spLocks noGrp="1"/>
          </p:cNvSpPr>
          <p:nvPr>
            <p:ph idx="1"/>
          </p:nvPr>
        </p:nvSpPr>
        <p:spPr/>
        <p:txBody>
          <a:bodyPr vert="horz" wrap="square" lIns="91440" tIns="45720" rIns="91440" bIns="45720" numCol="1" anchor="t" anchorCtr="0" compatLnSpc="1"/>
          <a:lstStyle/>
          <a:p>
            <a:r>
              <a:rPr lang="zh-CN" altLang="en-US" dirty="0"/>
              <a:t>整数  其中十六进制用</a:t>
            </a:r>
            <a:r>
              <a:rPr lang="en-US" altLang="zh-CN" dirty="0"/>
              <a:t>0x</a:t>
            </a:r>
            <a:r>
              <a:rPr lang="zh-CN" altLang="en-US" dirty="0"/>
              <a:t>前缀和</a:t>
            </a:r>
            <a:r>
              <a:rPr lang="en-US" altLang="zh-CN" dirty="0"/>
              <a:t>0-9</a:t>
            </a:r>
            <a:r>
              <a:rPr lang="zh-CN" altLang="en-US" dirty="0"/>
              <a:t>，</a:t>
            </a:r>
            <a:r>
              <a:rPr lang="en-US" altLang="zh-CN" dirty="0"/>
              <a:t>a-f</a:t>
            </a:r>
            <a:r>
              <a:rPr lang="zh-CN" altLang="en-US" dirty="0"/>
              <a:t>表示</a:t>
            </a:r>
            <a:endParaRPr lang="en-US" altLang="zh-CN" dirty="0"/>
          </a:p>
          <a:p>
            <a:pPr marL="0" indent="0">
              <a:buNone/>
            </a:pPr>
            <a:r>
              <a:rPr lang="en-US" altLang="zh-CN" dirty="0"/>
              <a:t>    e.g.  1,100,-100,oxff00</a:t>
            </a:r>
          </a:p>
          <a:p>
            <a:endParaRPr lang="en-US" altLang="zh-CN" dirty="0"/>
          </a:p>
          <a:p>
            <a:r>
              <a:rPr lang="zh-CN" altLang="en-US" dirty="0"/>
              <a:t>浮点数  用科学计数法表示</a:t>
            </a:r>
            <a:r>
              <a:rPr lang="en-US" altLang="zh-CN" dirty="0"/>
              <a:t>(</a:t>
            </a:r>
            <a:r>
              <a:rPr lang="zh-CN" altLang="en-US" dirty="0"/>
              <a:t>较大或较小</a:t>
            </a:r>
            <a:r>
              <a:rPr lang="en-US" altLang="zh-CN" dirty="0"/>
              <a:t>)</a:t>
            </a:r>
          </a:p>
          <a:p>
            <a:pPr marL="0" indent="0">
              <a:buNone/>
            </a:pPr>
            <a:r>
              <a:rPr lang="en-US" altLang="zh-CN" dirty="0"/>
              <a:t>    e.g.   1.23e9</a:t>
            </a:r>
          </a:p>
          <a:p>
            <a:pPr marL="0" indent="0">
              <a:buNone/>
            </a:pPr>
            <a:endParaRPr lang="en-US" altLang="zh-CN" dirty="0"/>
          </a:p>
          <a:p>
            <a:r>
              <a:rPr lang="zh-CN" altLang="en-US" dirty="0"/>
              <a:t>字符串  以单引号</a:t>
            </a:r>
            <a:r>
              <a:rPr lang="en-US" altLang="zh-CN" dirty="0"/>
              <a:t>(‘’)</a:t>
            </a:r>
            <a:r>
              <a:rPr lang="zh-CN" altLang="en-US" dirty="0"/>
              <a:t>或双引号</a:t>
            </a:r>
            <a:r>
              <a:rPr lang="en-US" altLang="zh-CN" dirty="0"/>
              <a:t>(“”)</a:t>
            </a:r>
            <a:r>
              <a:rPr lang="zh-CN" altLang="en-US" dirty="0"/>
              <a:t>括起来的任意文本</a:t>
            </a:r>
            <a:endParaRPr lang="en-US" altLang="zh-CN" dirty="0"/>
          </a:p>
          <a:p>
            <a:pPr marL="0" indent="0">
              <a:buNone/>
            </a:pPr>
            <a:r>
              <a:rPr lang="en-US" altLang="zh-CN" dirty="0"/>
              <a:t>    e.g.   ‘</a:t>
            </a:r>
            <a:r>
              <a:rPr lang="en-US" altLang="zh-CN" dirty="0" err="1"/>
              <a:t>abc</a:t>
            </a:r>
            <a:r>
              <a:rPr lang="en-US" altLang="zh-CN"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标题 1"/>
          <p:cNvSpPr>
            <a:spLocks noGrp="1"/>
          </p:cNvSpPr>
          <p:nvPr>
            <p:ph type="title"/>
          </p:nvPr>
        </p:nvSpPr>
        <p:spPr/>
        <p:txBody>
          <a:bodyPr vert="horz" wrap="square" lIns="91440" tIns="45720" rIns="91440" bIns="45720" anchor="t"/>
          <a:lstStyle/>
          <a:p>
            <a:r>
              <a:rPr lang="zh-CN" altLang="en-US" dirty="0"/>
              <a:t>数据类型和变量</a:t>
            </a:r>
          </a:p>
        </p:txBody>
      </p:sp>
      <p:sp>
        <p:nvSpPr>
          <p:cNvPr id="1048584" name="内容占位符 2"/>
          <p:cNvSpPr>
            <a:spLocks noGrp="1"/>
          </p:cNvSpPr>
          <p:nvPr>
            <p:ph idx="1"/>
          </p:nvPr>
        </p:nvSpPr>
        <p:spPr/>
        <p:txBody>
          <a:bodyPr vert="horz" wrap="square" lIns="91440" tIns="45720" rIns="91440" bIns="45720" numCol="1" anchor="t" anchorCtr="0" compatLnSpc="1">
            <a:normAutofit/>
          </a:bodyPr>
          <a:lstStyle/>
          <a:p>
            <a:r>
              <a:rPr lang="zh-CN" altLang="en-US" dirty="0"/>
              <a:t>如果字符串内部既包含</a:t>
            </a:r>
            <a:r>
              <a:rPr lang="en-US" altLang="zh-CN" dirty="0"/>
              <a:t>‘</a:t>
            </a:r>
            <a:r>
              <a:rPr lang="zh-CN" altLang="en-US" dirty="0"/>
              <a:t>又包含</a:t>
            </a:r>
            <a:r>
              <a:rPr lang="en-US" altLang="zh-CN" dirty="0"/>
              <a:t>“</a:t>
            </a:r>
            <a:r>
              <a:rPr lang="zh-CN" altLang="en-US" dirty="0"/>
              <a:t>可以用转义字符</a:t>
            </a:r>
            <a:r>
              <a:rPr lang="en-US" altLang="zh-CN" dirty="0"/>
              <a:t>\</a:t>
            </a:r>
            <a:r>
              <a:rPr lang="zh-CN" altLang="en-US" dirty="0"/>
              <a:t>来标识</a:t>
            </a:r>
            <a:endParaRPr lang="en-US" altLang="zh-CN" dirty="0"/>
          </a:p>
          <a:p>
            <a:pPr marL="0" indent="0">
              <a:buNone/>
            </a:pPr>
            <a:r>
              <a:rPr lang="en-US" altLang="zh-CN" dirty="0"/>
              <a:t>    e.g. </a:t>
            </a:r>
          </a:p>
          <a:p>
            <a:pPr marL="0" indent="0">
              <a:buNone/>
            </a:pPr>
            <a:endParaRPr lang="en-US" altLang="zh-CN" dirty="0"/>
          </a:p>
          <a:p>
            <a:pPr marL="0" indent="0">
              <a:buNone/>
            </a:pPr>
            <a:r>
              <a:rPr lang="en-US" altLang="zh-CN" dirty="0"/>
              <a:t>           </a:t>
            </a:r>
            <a:r>
              <a:rPr lang="zh-CN" altLang="en-US" dirty="0"/>
              <a:t>所表示的内容为  </a:t>
            </a:r>
            <a:r>
              <a:rPr lang="en-US" altLang="zh-CN" dirty="0"/>
              <a:t>I'm "OK"!</a:t>
            </a:r>
          </a:p>
          <a:p>
            <a:r>
              <a:rPr lang="zh-CN" altLang="en-US" dirty="0"/>
              <a:t>用</a:t>
            </a:r>
            <a:r>
              <a:rPr lang="en-US" altLang="zh-CN" dirty="0"/>
              <a:t>r''</a:t>
            </a:r>
            <a:r>
              <a:rPr lang="zh-CN" altLang="en-US" dirty="0"/>
              <a:t>表示</a:t>
            </a:r>
            <a:r>
              <a:rPr lang="en-US" altLang="zh-CN" dirty="0"/>
              <a:t>''</a:t>
            </a:r>
            <a:r>
              <a:rPr lang="zh-CN" altLang="en-US" dirty="0"/>
              <a:t>内部的字符串默认不转义</a:t>
            </a:r>
            <a:endParaRPr lang="en-US" altLang="zh-CN" dirty="0"/>
          </a:p>
          <a:p>
            <a:pPr marL="0" indent="0">
              <a:buNone/>
            </a:pPr>
            <a:r>
              <a:rPr lang="en-US" altLang="zh-CN" dirty="0"/>
              <a:t>    e.g.                                         </a:t>
            </a:r>
            <a:r>
              <a:rPr lang="zh-CN" altLang="en-US" dirty="0"/>
              <a:t>输出 </a:t>
            </a:r>
            <a:endParaRPr lang="en-US" altLang="zh-CN" dirty="0"/>
          </a:p>
          <a:p>
            <a:endParaRPr lang="en-US" altLang="zh-CN" dirty="0"/>
          </a:p>
          <a:p>
            <a:r>
              <a:rPr lang="zh-CN" altLang="en-US" dirty="0"/>
              <a:t>布尔值</a:t>
            </a:r>
            <a:endParaRPr lang="en-US" altLang="zh-CN" dirty="0"/>
          </a:p>
          <a:p>
            <a:pPr marL="0" indent="0">
              <a:buNone/>
            </a:pPr>
            <a:r>
              <a:rPr lang="zh-CN" altLang="en-US" dirty="0"/>
              <a:t>    一个布尔值只有</a:t>
            </a:r>
            <a:r>
              <a:rPr lang="en-US" altLang="zh-CN" dirty="0"/>
              <a:t>True</a:t>
            </a:r>
            <a:r>
              <a:rPr lang="zh-CN" altLang="en-US" dirty="0"/>
              <a:t>、</a:t>
            </a:r>
            <a:r>
              <a:rPr lang="en-US" altLang="zh-CN" dirty="0"/>
              <a:t>False</a:t>
            </a:r>
            <a:r>
              <a:rPr lang="zh-CN" altLang="en-US" dirty="0"/>
              <a:t>两种值</a:t>
            </a:r>
          </a:p>
        </p:txBody>
      </p:sp>
      <p:pic>
        <p:nvPicPr>
          <p:cNvPr id="2097152" name="图片 4"/>
          <p:cNvPicPr>
            <a:picLocks noChangeAspect="1"/>
          </p:cNvPicPr>
          <p:nvPr/>
        </p:nvPicPr>
        <p:blipFill>
          <a:blip r:embed="rId2" cstate="print"/>
          <a:stretch>
            <a:fillRect/>
          </a:stretch>
        </p:blipFill>
        <p:spPr>
          <a:xfrm>
            <a:off x="6353176" y="4200526"/>
            <a:ext cx="1352551" cy="363539"/>
          </a:xfrm>
          <a:prstGeom prst="rect">
            <a:avLst/>
          </a:prstGeom>
          <a:noFill/>
          <a:ln w="9525">
            <a:noFill/>
          </a:ln>
        </p:spPr>
      </p:pic>
      <p:pic>
        <p:nvPicPr>
          <p:cNvPr id="2097153" name="图片 3"/>
          <p:cNvPicPr>
            <a:picLocks noChangeAspect="1"/>
          </p:cNvPicPr>
          <p:nvPr/>
        </p:nvPicPr>
        <p:blipFill>
          <a:blip r:embed="rId3" cstate="print"/>
          <a:srcRect t="709" b="709"/>
          <a:stretch>
            <a:fillRect/>
          </a:stretch>
        </p:blipFill>
        <p:spPr>
          <a:xfrm>
            <a:off x="1808167" y="2297895"/>
            <a:ext cx="3142256" cy="565606"/>
          </a:xfrm>
          <a:prstGeom prst="rect">
            <a:avLst/>
          </a:prstGeom>
        </p:spPr>
      </p:pic>
      <p:pic>
        <p:nvPicPr>
          <p:cNvPr id="2097154" name="图片 4"/>
          <p:cNvPicPr>
            <a:picLocks noChangeAspect="1"/>
          </p:cNvPicPr>
          <p:nvPr/>
        </p:nvPicPr>
        <p:blipFill>
          <a:blip r:embed="rId4" cstate="print"/>
          <a:stretch>
            <a:fillRect/>
          </a:stretch>
        </p:blipFill>
        <p:spPr>
          <a:xfrm>
            <a:off x="1808167" y="4184484"/>
            <a:ext cx="2281527" cy="27994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标题 1"/>
          <p:cNvSpPr>
            <a:spLocks noGrp="1"/>
          </p:cNvSpPr>
          <p:nvPr>
            <p:ph type="title"/>
          </p:nvPr>
        </p:nvSpPr>
        <p:spPr/>
        <p:txBody>
          <a:bodyPr vert="horz" wrap="square" lIns="91440" tIns="45720" rIns="91440" bIns="45720" anchor="t"/>
          <a:lstStyle/>
          <a:p>
            <a:r>
              <a:rPr lang="zh-CN" altLang="en-US" dirty="0"/>
              <a:t>数据类型和变量</a:t>
            </a:r>
          </a:p>
        </p:txBody>
      </p:sp>
      <p:sp>
        <p:nvSpPr>
          <p:cNvPr id="1048586" name="内容占位符 2"/>
          <p:cNvSpPr>
            <a:spLocks noGrp="1"/>
          </p:cNvSpPr>
          <p:nvPr>
            <p:ph idx="1"/>
          </p:nvPr>
        </p:nvSpPr>
        <p:spPr/>
        <p:txBody>
          <a:bodyPr vert="horz" wrap="square" lIns="91440" tIns="45720" rIns="91440" bIns="45720" numCol="1" anchor="t" anchorCtr="0" compatLnSpc="1">
            <a:normAutofit/>
          </a:bodyPr>
          <a:lstStyle/>
          <a:p>
            <a:r>
              <a:rPr lang="zh-CN" altLang="en-US" dirty="0"/>
              <a:t>空值</a:t>
            </a:r>
            <a:endParaRPr lang="en-US" altLang="zh-CN" dirty="0"/>
          </a:p>
          <a:p>
            <a:pPr marL="0" indent="0">
              <a:buNone/>
            </a:pPr>
            <a:r>
              <a:rPr lang="zh-CN" altLang="en-US" sz="2000" dirty="0"/>
              <a:t>    用</a:t>
            </a:r>
            <a:r>
              <a:rPr lang="en-US" altLang="zh-CN" sz="2000" dirty="0"/>
              <a:t>None</a:t>
            </a:r>
            <a:r>
              <a:rPr lang="zh-CN" altLang="en-US" sz="2000" dirty="0"/>
              <a:t>表示</a:t>
            </a:r>
            <a:r>
              <a:rPr lang="en-US" altLang="zh-CN" sz="2000" dirty="0"/>
              <a:t>(</a:t>
            </a:r>
            <a:r>
              <a:rPr lang="zh-CN" altLang="en-US" sz="2000" dirty="0"/>
              <a:t>空值并非</a:t>
            </a:r>
            <a:r>
              <a:rPr lang="en-US" altLang="zh-CN" sz="2000" dirty="0"/>
              <a:t>0)</a:t>
            </a:r>
          </a:p>
          <a:p>
            <a:pPr marL="0" indent="0">
              <a:buNone/>
            </a:pPr>
            <a:endParaRPr lang="en-US" altLang="zh-CN" dirty="0"/>
          </a:p>
          <a:p>
            <a:r>
              <a:rPr lang="zh-CN" altLang="en-US" dirty="0"/>
              <a:t>变量</a:t>
            </a:r>
            <a:endParaRPr lang="en-US" altLang="zh-CN" dirty="0"/>
          </a:p>
          <a:p>
            <a:pPr marL="0" indent="0">
              <a:buNone/>
            </a:pPr>
            <a:r>
              <a:rPr lang="zh-CN" altLang="en-US" dirty="0"/>
              <a:t>    变量在程序中用一个变量名表示，变量名必须是大小写英文、数字和</a:t>
            </a:r>
            <a:r>
              <a:rPr lang="en-US" altLang="zh-CN" dirty="0"/>
              <a:t>_</a:t>
            </a:r>
            <a:r>
              <a:rPr lang="zh-CN" altLang="en-US" dirty="0"/>
              <a:t>的组合，且不能用数字开头</a:t>
            </a:r>
            <a:endParaRPr lang="en-US" altLang="zh-CN" dirty="0"/>
          </a:p>
          <a:p>
            <a:pPr marL="0" indent="0">
              <a:buNone/>
            </a:pPr>
            <a:r>
              <a:rPr lang="en-US" altLang="zh-CN" sz="2000" dirty="0"/>
              <a:t>    e.g.    t_007 = ‘T007‘   </a:t>
            </a:r>
            <a:r>
              <a:rPr lang="zh-CN" altLang="en-US" sz="2000" dirty="0"/>
              <a:t>表示变量</a:t>
            </a:r>
            <a:r>
              <a:rPr lang="en-US" altLang="zh-CN" sz="2000" dirty="0"/>
              <a:t>t_007</a:t>
            </a:r>
            <a:r>
              <a:rPr lang="zh-CN" altLang="en-US" sz="2000" dirty="0"/>
              <a:t>是一个字符串</a:t>
            </a:r>
            <a:endParaRPr lang="en-US" altLang="zh-CN" sz="2000" dirty="0"/>
          </a:p>
          <a:p>
            <a:pPr marL="0" indent="0">
              <a:buNone/>
            </a:pPr>
            <a:r>
              <a:rPr lang="en-US" altLang="zh-CN" sz="2000" dirty="0"/>
              <a:t>    e.g.    Answer = True   </a:t>
            </a:r>
            <a:r>
              <a:rPr lang="zh-CN" altLang="en-US" sz="2000" dirty="0"/>
              <a:t>表示变量</a:t>
            </a:r>
            <a:r>
              <a:rPr lang="en-US" altLang="zh-CN" sz="2000" dirty="0"/>
              <a:t>Answer</a:t>
            </a:r>
            <a:r>
              <a:rPr lang="zh-CN" altLang="en-US" sz="2000" dirty="0"/>
              <a:t>是一个布尔值</a:t>
            </a:r>
            <a:r>
              <a:rPr lang="en-US" altLang="zh-CN" sz="2000" dirty="0"/>
              <a:t>True</a:t>
            </a:r>
            <a:endParaRPr lang="zh-CN" alt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标题 1"/>
          <p:cNvSpPr>
            <a:spLocks noGrp="1"/>
          </p:cNvSpPr>
          <p:nvPr>
            <p:ph type="title"/>
          </p:nvPr>
        </p:nvSpPr>
        <p:spPr/>
        <p:txBody>
          <a:bodyPr vert="horz" wrap="square" lIns="91440" tIns="45720" rIns="91440" bIns="45720" anchor="t"/>
          <a:lstStyle/>
          <a:p>
            <a:r>
              <a:rPr lang="en-US" altLang="zh-CN" dirty="0"/>
              <a:t>List</a:t>
            </a:r>
            <a:r>
              <a:rPr lang="zh-CN" altLang="en-US" dirty="0"/>
              <a:t>和</a:t>
            </a:r>
            <a:r>
              <a:rPr lang="en-US" altLang="zh-CN" dirty="0"/>
              <a:t>tuple</a:t>
            </a:r>
            <a:endParaRPr lang="zh-CN" altLang="en-US" dirty="0"/>
          </a:p>
        </p:txBody>
      </p:sp>
      <p:sp>
        <p:nvSpPr>
          <p:cNvPr id="1048590" name="内容占位符 2"/>
          <p:cNvSpPr>
            <a:spLocks noGrp="1"/>
          </p:cNvSpPr>
          <p:nvPr>
            <p:ph idx="1"/>
          </p:nvPr>
        </p:nvSpPr>
        <p:spPr/>
        <p:txBody>
          <a:bodyPr vert="horz" wrap="square" lIns="91440" tIns="45720" rIns="91440" bIns="45720" numCol="1" anchor="t" anchorCtr="0" compatLnSpc="1">
            <a:normAutofit/>
          </a:bodyPr>
          <a:lstStyle/>
          <a:p>
            <a:r>
              <a:rPr lang="en-US" altLang="zh-CN" dirty="0"/>
              <a:t>List</a:t>
            </a:r>
          </a:p>
          <a:p>
            <a:pPr marL="0" indent="0">
              <a:buNone/>
            </a:pPr>
            <a:r>
              <a:rPr lang="en-US" altLang="zh-CN" dirty="0"/>
              <a:t>    List(</a:t>
            </a:r>
            <a:r>
              <a:rPr lang="zh-CN" altLang="en-US" dirty="0"/>
              <a:t>列表</a:t>
            </a:r>
            <a:r>
              <a:rPr lang="en-US" altLang="zh-CN" dirty="0"/>
              <a:t>)</a:t>
            </a:r>
            <a:r>
              <a:rPr lang="zh-CN" altLang="en-US" dirty="0"/>
              <a:t>是一种有序的集合，可以随时添加和删除其中的元素</a:t>
            </a:r>
            <a:endParaRPr lang="en-US" altLang="zh-CN" dirty="0"/>
          </a:p>
          <a:p>
            <a:pPr marL="0" indent="0">
              <a:buNone/>
            </a:pPr>
            <a:r>
              <a:rPr lang="en-US" altLang="zh-CN" dirty="0"/>
              <a:t>    e.g. </a:t>
            </a:r>
          </a:p>
          <a:p>
            <a:pPr marL="0" indent="0">
              <a:buNone/>
            </a:pPr>
            <a:r>
              <a:rPr lang="zh-CN" altLang="en-US" dirty="0"/>
              <a:t>    用索引来访问</a:t>
            </a:r>
            <a:r>
              <a:rPr lang="en-US" altLang="zh-CN" dirty="0"/>
              <a:t>list</a:t>
            </a:r>
            <a:r>
              <a:rPr lang="zh-CN" altLang="en-US" dirty="0"/>
              <a:t>中每一个位置的元素，索引从</a:t>
            </a:r>
            <a:r>
              <a:rPr lang="en-US" altLang="zh-CN" dirty="0"/>
              <a:t>0</a:t>
            </a:r>
            <a:r>
              <a:rPr lang="zh-CN" altLang="en-US" dirty="0"/>
              <a:t>开始</a:t>
            </a:r>
            <a:endParaRPr lang="en-US" altLang="zh-CN" dirty="0"/>
          </a:p>
          <a:p>
            <a:pPr marL="0" indent="0">
              <a:buNone/>
            </a:pPr>
            <a:endParaRPr lang="en-US" altLang="zh-CN" dirty="0"/>
          </a:p>
          <a:p>
            <a:pPr marL="0" indent="0">
              <a:buNone/>
            </a:pPr>
            <a:r>
              <a:rPr lang="zh-CN" altLang="en-US" dirty="0"/>
              <a:t>     当索引超出了范围时，</a:t>
            </a:r>
            <a:r>
              <a:rPr lang="en-US" altLang="zh-CN" dirty="0"/>
              <a:t>Python</a:t>
            </a:r>
            <a:r>
              <a:rPr lang="zh-CN" altLang="en-US" dirty="0"/>
              <a:t>会报</a:t>
            </a:r>
            <a:r>
              <a:rPr lang="en-US" altLang="zh-CN" dirty="0" err="1"/>
              <a:t>IndexError</a:t>
            </a:r>
            <a:r>
              <a:rPr lang="zh-CN" altLang="en-US" dirty="0"/>
              <a:t>的错误</a:t>
            </a:r>
          </a:p>
        </p:txBody>
      </p:sp>
      <p:pic>
        <p:nvPicPr>
          <p:cNvPr id="2097155" name="图片 1"/>
          <p:cNvPicPr>
            <a:picLocks noChangeAspect="1"/>
          </p:cNvPicPr>
          <p:nvPr/>
        </p:nvPicPr>
        <p:blipFill>
          <a:blip r:embed="rId2" cstate="print"/>
          <a:stretch>
            <a:fillRect/>
          </a:stretch>
        </p:blipFill>
        <p:spPr>
          <a:xfrm>
            <a:off x="1591595" y="2748184"/>
            <a:ext cx="4528468" cy="323462"/>
          </a:xfrm>
          <a:prstGeom prst="rect">
            <a:avLst/>
          </a:prstGeom>
        </p:spPr>
      </p:pic>
      <p:pic>
        <p:nvPicPr>
          <p:cNvPr id="2097156" name="图片 3"/>
          <p:cNvPicPr>
            <a:picLocks noChangeAspect="1"/>
          </p:cNvPicPr>
          <p:nvPr/>
        </p:nvPicPr>
        <p:blipFill>
          <a:blip r:embed="rId3" cstate="print"/>
          <a:stretch>
            <a:fillRect/>
          </a:stretch>
        </p:blipFill>
        <p:spPr>
          <a:xfrm>
            <a:off x="957432" y="3624624"/>
            <a:ext cx="2988173" cy="32346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标题 1"/>
          <p:cNvSpPr>
            <a:spLocks noGrp="1"/>
          </p:cNvSpPr>
          <p:nvPr>
            <p:ph type="title"/>
          </p:nvPr>
        </p:nvSpPr>
        <p:spPr/>
        <p:txBody>
          <a:bodyPr vert="horz" wrap="square" lIns="91440" tIns="45720" rIns="91440" bIns="45720" anchor="t"/>
          <a:lstStyle/>
          <a:p>
            <a:r>
              <a:rPr lang="en-US" altLang="zh-CN" dirty="0"/>
              <a:t>List</a:t>
            </a:r>
            <a:r>
              <a:rPr lang="zh-CN" altLang="en-US" dirty="0"/>
              <a:t>和</a:t>
            </a:r>
            <a:r>
              <a:rPr lang="en-US" altLang="zh-CN" dirty="0"/>
              <a:t>tuple</a:t>
            </a:r>
            <a:endParaRPr lang="zh-CN" altLang="en-US" dirty="0"/>
          </a:p>
        </p:txBody>
      </p:sp>
      <p:sp>
        <p:nvSpPr>
          <p:cNvPr id="1048594" name="内容占位符 2"/>
          <p:cNvSpPr>
            <a:spLocks noGrp="1"/>
          </p:cNvSpPr>
          <p:nvPr>
            <p:ph idx="1"/>
          </p:nvPr>
        </p:nvSpPr>
        <p:spPr/>
        <p:txBody>
          <a:bodyPr vert="horz" wrap="square" lIns="91440" tIns="45720" rIns="91440" bIns="45720" numCol="1" anchor="t" anchorCtr="0" compatLnSpc="1"/>
          <a:lstStyle/>
          <a:p>
            <a:r>
              <a:rPr lang="en-US" altLang="zh-CN" dirty="0"/>
              <a:t>List</a:t>
            </a:r>
          </a:p>
          <a:p>
            <a:pPr marL="0" indent="0">
              <a:buNone/>
            </a:pPr>
            <a:r>
              <a:rPr lang="zh-CN" altLang="en-US" dirty="0"/>
              <a:t>    可以往</a:t>
            </a:r>
            <a:r>
              <a:rPr lang="en-US" altLang="zh-CN" dirty="0"/>
              <a:t>List</a:t>
            </a:r>
            <a:r>
              <a:rPr lang="zh-CN" altLang="en-US" dirty="0"/>
              <a:t>中追加元素到末尾</a:t>
            </a:r>
            <a:endParaRPr lang="en-US" altLang="zh-CN" dirty="0"/>
          </a:p>
          <a:p>
            <a:pPr marL="0" indent="0">
              <a:buNone/>
            </a:pPr>
            <a:endParaRPr lang="en-US" altLang="zh-CN" dirty="0"/>
          </a:p>
          <a:p>
            <a:pPr marL="0" indent="0">
              <a:buNone/>
            </a:pPr>
            <a:r>
              <a:rPr lang="zh-CN" altLang="en-US" dirty="0"/>
              <a:t>    </a:t>
            </a:r>
            <a:endParaRPr lang="en-US" altLang="zh-CN" dirty="0"/>
          </a:p>
          <a:p>
            <a:pPr marL="0" indent="0">
              <a:buNone/>
            </a:pPr>
            <a:endParaRPr lang="en-US" altLang="zh-CN" dirty="0"/>
          </a:p>
          <a:p>
            <a:pPr marL="0" indent="0">
              <a:buNone/>
            </a:pPr>
            <a:endParaRPr lang="en-US" altLang="zh-CN" dirty="0"/>
          </a:p>
          <a:p>
            <a:pPr marL="0" indent="0">
              <a:buNone/>
            </a:pPr>
            <a:r>
              <a:rPr lang="zh-CN" altLang="en-US" dirty="0"/>
              <a:t>可以把元素插入到指定的位置</a:t>
            </a:r>
            <a:endParaRPr lang="en-US" altLang="zh-CN" dirty="0"/>
          </a:p>
          <a:p>
            <a:pPr marL="0" indent="0">
              <a:buNone/>
            </a:pPr>
            <a:endParaRPr lang="en-US" altLang="zh-CN" dirty="0"/>
          </a:p>
        </p:txBody>
      </p:sp>
      <p:pic>
        <p:nvPicPr>
          <p:cNvPr id="2097158" name="图片 1"/>
          <p:cNvPicPr>
            <a:picLocks noChangeAspect="1"/>
          </p:cNvPicPr>
          <p:nvPr/>
        </p:nvPicPr>
        <p:blipFill>
          <a:blip r:embed="rId2" cstate="print"/>
          <a:stretch>
            <a:fillRect/>
          </a:stretch>
        </p:blipFill>
        <p:spPr>
          <a:xfrm>
            <a:off x="971551" y="2313281"/>
            <a:ext cx="6285445" cy="1445524"/>
          </a:xfrm>
          <a:prstGeom prst="rect">
            <a:avLst/>
          </a:prstGeom>
        </p:spPr>
      </p:pic>
      <p:pic>
        <p:nvPicPr>
          <p:cNvPr id="2097159" name="图片 3"/>
          <p:cNvPicPr>
            <a:picLocks noChangeAspect="1"/>
          </p:cNvPicPr>
          <p:nvPr/>
        </p:nvPicPr>
        <p:blipFill>
          <a:blip r:embed="rId3" cstate="print"/>
          <a:stretch>
            <a:fillRect/>
          </a:stretch>
        </p:blipFill>
        <p:spPr>
          <a:xfrm>
            <a:off x="870438" y="4683726"/>
            <a:ext cx="6666293" cy="105324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标题 1"/>
          <p:cNvSpPr>
            <a:spLocks noGrp="1"/>
          </p:cNvSpPr>
          <p:nvPr>
            <p:ph type="title"/>
          </p:nvPr>
        </p:nvSpPr>
        <p:spPr/>
        <p:txBody>
          <a:bodyPr vert="horz" wrap="square" lIns="91440" tIns="45720" rIns="91440" bIns="45720" anchor="t"/>
          <a:lstStyle/>
          <a:p>
            <a:r>
              <a:rPr lang="en-US" altLang="zh-CN" dirty="0"/>
              <a:t>List</a:t>
            </a:r>
            <a:r>
              <a:rPr lang="zh-CN" altLang="en-US" dirty="0"/>
              <a:t>和</a:t>
            </a:r>
            <a:r>
              <a:rPr lang="en-US" altLang="zh-CN" dirty="0"/>
              <a:t>tuple</a:t>
            </a:r>
            <a:endParaRPr lang="zh-CN" altLang="en-US" dirty="0"/>
          </a:p>
        </p:txBody>
      </p:sp>
      <p:sp>
        <p:nvSpPr>
          <p:cNvPr id="1048660" name="内容占位符 2"/>
          <p:cNvSpPr>
            <a:spLocks noGrp="1"/>
          </p:cNvSpPr>
          <p:nvPr>
            <p:ph idx="1"/>
          </p:nvPr>
        </p:nvSpPr>
        <p:spPr/>
        <p:txBody>
          <a:bodyPr vert="horz" wrap="square" lIns="91440" tIns="45720" rIns="91440" bIns="45720" numCol="1" anchor="t" anchorCtr="0" compatLnSpc="1"/>
          <a:lstStyle/>
          <a:p>
            <a:r>
              <a:rPr lang="en-US" altLang="zh-CN" dirty="0"/>
              <a:t>List</a:t>
            </a:r>
          </a:p>
          <a:p>
            <a:pPr marL="0" indent="0">
              <a:buNone/>
            </a:pPr>
            <a:r>
              <a:rPr lang="zh-CN" altLang="en-US" dirty="0"/>
              <a:t>    删除</a:t>
            </a:r>
            <a:r>
              <a:rPr lang="en-US" altLang="zh-CN" dirty="0"/>
              <a:t>List</a:t>
            </a:r>
            <a:r>
              <a:rPr lang="zh-CN" altLang="en-US" dirty="0"/>
              <a:t>末尾的元素</a:t>
            </a:r>
            <a:endParaRPr lang="en-US" altLang="zh-CN" dirty="0"/>
          </a:p>
          <a:p>
            <a:pPr marL="0" indent="0">
              <a:buNone/>
            </a:pPr>
            <a:endParaRPr lang="zh-CN" altLang="en-US" dirty="0"/>
          </a:p>
        </p:txBody>
      </p:sp>
      <p:pic>
        <p:nvPicPr>
          <p:cNvPr id="2097177" name="图片 1"/>
          <p:cNvPicPr>
            <a:picLocks noChangeAspect="1"/>
          </p:cNvPicPr>
          <p:nvPr/>
        </p:nvPicPr>
        <p:blipFill>
          <a:blip r:embed="rId2" cstate="print"/>
          <a:stretch>
            <a:fillRect/>
          </a:stretch>
        </p:blipFill>
        <p:spPr>
          <a:xfrm>
            <a:off x="1011116" y="2323139"/>
            <a:ext cx="4897316" cy="12795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6" name="标题 1"/>
          <p:cNvSpPr>
            <a:spLocks noGrp="1"/>
          </p:cNvSpPr>
          <p:nvPr>
            <p:ph type="title"/>
          </p:nvPr>
        </p:nvSpPr>
        <p:spPr/>
        <p:txBody>
          <a:bodyPr vert="horz" wrap="square" lIns="91440" tIns="45720" rIns="91440" bIns="45720" anchor="t"/>
          <a:lstStyle/>
          <a:p>
            <a:r>
              <a:rPr lang="en-US" altLang="zh-CN" dirty="0" err="1"/>
              <a:t>Thonny</a:t>
            </a:r>
            <a:r>
              <a:rPr lang="zh-CN" altLang="en-US" dirty="0"/>
              <a:t>的使用</a:t>
            </a:r>
          </a:p>
        </p:txBody>
      </p:sp>
      <p:sp>
        <p:nvSpPr>
          <p:cNvPr id="1048847" name="内容占位符 2"/>
          <p:cNvSpPr>
            <a:spLocks noGrp="1"/>
          </p:cNvSpPr>
          <p:nvPr>
            <p:ph idx="1"/>
          </p:nvPr>
        </p:nvSpPr>
        <p:spPr>
          <a:xfrm>
            <a:off x="457199" y="1268413"/>
            <a:ext cx="8556171" cy="4862512"/>
          </a:xfrm>
        </p:spPr>
        <p:txBody>
          <a:bodyPr vert="horz" wrap="square" lIns="91440" tIns="45720" rIns="91440" bIns="45720" anchor="t">
            <a:normAutofit/>
          </a:bodyPr>
          <a:lstStyle/>
          <a:p>
            <a:r>
              <a:rPr lang="zh-CN" altLang="en-US" dirty="0"/>
              <a:t>打开后，选择新文件，进入程序文本编辑器</a:t>
            </a:r>
            <a:endParaRPr lang="en-US" altLang="zh-CN" dirty="0"/>
          </a:p>
        </p:txBody>
      </p:sp>
      <p:grpSp>
        <p:nvGrpSpPr>
          <p:cNvPr id="300" name="组合 3"/>
          <p:cNvGrpSpPr/>
          <p:nvPr/>
        </p:nvGrpSpPr>
        <p:grpSpPr>
          <a:xfrm>
            <a:off x="1741631" y="2086258"/>
            <a:ext cx="5538398" cy="4734283"/>
            <a:chOff x="1741631" y="2086258"/>
            <a:chExt cx="5538398" cy="4734283"/>
          </a:xfrm>
        </p:grpSpPr>
        <p:pic>
          <p:nvPicPr>
            <p:cNvPr id="2097259" name="图片 1"/>
            <p:cNvPicPr>
              <a:picLocks noChangeAspect="1"/>
            </p:cNvPicPr>
            <p:nvPr/>
          </p:nvPicPr>
          <p:blipFill>
            <a:blip r:embed="rId2" cstate="print"/>
            <a:stretch>
              <a:fillRect/>
            </a:stretch>
          </p:blipFill>
          <p:spPr>
            <a:xfrm>
              <a:off x="1863971" y="2229128"/>
              <a:ext cx="5416058" cy="4591413"/>
            </a:xfrm>
            <a:prstGeom prst="rect">
              <a:avLst/>
            </a:prstGeom>
          </p:spPr>
        </p:pic>
        <p:sp>
          <p:nvSpPr>
            <p:cNvPr id="1048848" name="文本框 2"/>
            <p:cNvSpPr txBox="1"/>
            <p:nvPr/>
          </p:nvSpPr>
          <p:spPr>
            <a:xfrm>
              <a:off x="1741631" y="2086258"/>
              <a:ext cx="673909" cy="369332"/>
            </a:xfrm>
            <a:prstGeom prst="rect">
              <a:avLst/>
            </a:prstGeom>
            <a:noFill/>
            <a:ln w="44450">
              <a:solidFill>
                <a:srgbClr val="FF0000"/>
              </a:solidFill>
            </a:ln>
          </p:spPr>
          <p:txBody>
            <a:bodyPr wrap="square" rtlCol="0">
              <a:spAutoFit/>
            </a:bodyPr>
            <a:lstStyle/>
            <a:p>
              <a:pPr algn="ctr"/>
              <a:r>
                <a:rPr lang="zh-CN" altLang="en-US" dirty="0"/>
                <a:t>新建</a:t>
              </a:r>
            </a:p>
          </p:txBody>
        </p:sp>
        <p:sp>
          <p:nvSpPr>
            <p:cNvPr id="1048849" name="文本框 9"/>
            <p:cNvSpPr txBox="1"/>
            <p:nvPr/>
          </p:nvSpPr>
          <p:spPr>
            <a:xfrm>
              <a:off x="2922982" y="2086258"/>
              <a:ext cx="718457" cy="369332"/>
            </a:xfrm>
            <a:prstGeom prst="rect">
              <a:avLst/>
            </a:prstGeom>
            <a:noFill/>
            <a:ln w="44450">
              <a:solidFill>
                <a:srgbClr val="FF0000"/>
              </a:solidFill>
            </a:ln>
          </p:spPr>
          <p:txBody>
            <a:bodyPr wrap="square" rtlCol="0">
              <a:spAutoFit/>
            </a:bodyPr>
            <a:lstStyle/>
            <a:p>
              <a:pPr algn="ctr"/>
              <a:r>
                <a:rPr lang="zh-CN" altLang="en-US" dirty="0"/>
                <a:t>运行</a:t>
              </a:r>
            </a:p>
          </p:txBody>
        </p:sp>
        <p:sp>
          <p:nvSpPr>
            <p:cNvPr id="1048850" name="文本框 10"/>
            <p:cNvSpPr txBox="1"/>
            <p:nvPr/>
          </p:nvSpPr>
          <p:spPr>
            <a:xfrm>
              <a:off x="3433272" y="2872001"/>
              <a:ext cx="718457" cy="369332"/>
            </a:xfrm>
            <a:prstGeom prst="rect">
              <a:avLst/>
            </a:prstGeom>
            <a:noFill/>
            <a:ln w="44450">
              <a:solidFill>
                <a:srgbClr val="FF0000"/>
              </a:solidFill>
            </a:ln>
          </p:spPr>
          <p:txBody>
            <a:bodyPr wrap="square" rtlCol="0">
              <a:spAutoFit/>
            </a:bodyPr>
            <a:lstStyle/>
            <a:p>
              <a:pPr algn="ctr"/>
              <a:r>
                <a:rPr lang="zh-CN" altLang="en-US" dirty="0"/>
                <a:t>调试</a:t>
              </a:r>
            </a:p>
          </p:txBody>
        </p:sp>
        <p:sp>
          <p:nvSpPr>
            <p:cNvPr id="1048851" name="文本框 11"/>
            <p:cNvSpPr txBox="1"/>
            <p:nvPr/>
          </p:nvSpPr>
          <p:spPr>
            <a:xfrm>
              <a:off x="3360840" y="4033223"/>
              <a:ext cx="1581777" cy="369332"/>
            </a:xfrm>
            <a:prstGeom prst="rect">
              <a:avLst/>
            </a:prstGeom>
            <a:noFill/>
            <a:ln w="44450">
              <a:solidFill>
                <a:srgbClr val="FF0000"/>
              </a:solidFill>
            </a:ln>
          </p:spPr>
          <p:txBody>
            <a:bodyPr wrap="square" rtlCol="0">
              <a:spAutoFit/>
            </a:bodyPr>
            <a:lstStyle/>
            <a:p>
              <a:pPr algn="ctr"/>
              <a:r>
                <a:rPr lang="zh-CN" altLang="en-US" dirty="0"/>
                <a:t>文本编辑窗口</a:t>
              </a:r>
            </a:p>
          </p:txBody>
        </p:sp>
        <p:sp>
          <p:nvSpPr>
            <p:cNvPr id="1048852" name="文本框 12"/>
            <p:cNvSpPr txBox="1"/>
            <p:nvPr/>
          </p:nvSpPr>
          <p:spPr>
            <a:xfrm>
              <a:off x="3458811" y="5969798"/>
              <a:ext cx="1385834" cy="369332"/>
            </a:xfrm>
            <a:prstGeom prst="rect">
              <a:avLst/>
            </a:prstGeom>
            <a:noFill/>
            <a:ln w="44450">
              <a:solidFill>
                <a:srgbClr val="FF0000"/>
              </a:solidFill>
            </a:ln>
          </p:spPr>
          <p:txBody>
            <a:bodyPr wrap="square" rtlCol="0">
              <a:spAutoFit/>
            </a:bodyPr>
            <a:lstStyle/>
            <a:p>
              <a:pPr algn="ctr"/>
              <a:r>
                <a:rPr lang="zh-CN" altLang="en-US" dirty="0"/>
                <a:t>命令行窗口</a:t>
              </a:r>
            </a:p>
          </p:txBody>
        </p:sp>
      </p:grpSp>
    </p:spTree>
    <p:extLst>
      <p:ext uri="{BB962C8B-B14F-4D97-AF65-F5344CB8AC3E}">
        <p14:creationId xmlns:p14="http://schemas.microsoft.com/office/powerpoint/2010/main" val="769442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标题 1"/>
          <p:cNvSpPr>
            <a:spLocks noGrp="1"/>
          </p:cNvSpPr>
          <p:nvPr>
            <p:ph type="title"/>
          </p:nvPr>
        </p:nvSpPr>
        <p:spPr/>
        <p:txBody>
          <a:bodyPr vert="horz" wrap="square" lIns="91440" tIns="45720" rIns="91440" bIns="45720" anchor="t"/>
          <a:lstStyle/>
          <a:p>
            <a:r>
              <a:rPr lang="en-US" altLang="zh-CN" dirty="0"/>
              <a:t>List</a:t>
            </a:r>
            <a:r>
              <a:rPr lang="zh-CN" altLang="en-US" dirty="0"/>
              <a:t>和</a:t>
            </a:r>
            <a:r>
              <a:rPr lang="en-US" altLang="zh-CN" dirty="0"/>
              <a:t>tuple</a:t>
            </a:r>
            <a:endParaRPr lang="zh-CN" altLang="en-US" dirty="0"/>
          </a:p>
        </p:txBody>
      </p:sp>
      <p:sp>
        <p:nvSpPr>
          <p:cNvPr id="1048662" name="内容占位符 2"/>
          <p:cNvSpPr>
            <a:spLocks noGrp="1"/>
          </p:cNvSpPr>
          <p:nvPr>
            <p:ph idx="1"/>
          </p:nvPr>
        </p:nvSpPr>
        <p:spPr/>
        <p:txBody>
          <a:bodyPr vert="horz" wrap="square" lIns="91440" tIns="45720" rIns="91440" bIns="45720" numCol="1" anchor="t" anchorCtr="0" compatLnSpc="1"/>
          <a:lstStyle/>
          <a:p>
            <a:r>
              <a:rPr lang="en-US" altLang="zh-CN" dirty="0"/>
              <a:t>List</a:t>
            </a:r>
          </a:p>
          <a:p>
            <a:pPr marL="0" indent="0">
              <a:buNone/>
            </a:pPr>
            <a:r>
              <a:rPr lang="zh-CN" altLang="en-US" dirty="0"/>
              <a:t>    要删除指定位置的元素，用</a:t>
            </a:r>
            <a:r>
              <a:rPr lang="en-US" altLang="zh-CN" dirty="0"/>
              <a:t>pop(</a:t>
            </a:r>
            <a:r>
              <a:rPr lang="en-US" altLang="zh-CN" dirty="0" err="1"/>
              <a:t>i</a:t>
            </a:r>
            <a:r>
              <a:rPr lang="en-US" altLang="zh-CN" dirty="0"/>
              <a:t>)</a:t>
            </a:r>
            <a:r>
              <a:rPr lang="zh-CN" altLang="en-US" dirty="0"/>
              <a:t>方法，</a:t>
            </a:r>
            <a:r>
              <a:rPr lang="en-US" altLang="zh-CN" dirty="0" err="1"/>
              <a:t>i</a:t>
            </a:r>
            <a:r>
              <a:rPr lang="zh-CN" altLang="en-US" dirty="0"/>
              <a:t>是索引位置</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把某个元素替换掉，可以直接赋值给对应的索引位置</a:t>
            </a:r>
            <a:endParaRPr lang="en-US" altLang="zh-CN" dirty="0"/>
          </a:p>
        </p:txBody>
      </p:sp>
      <p:pic>
        <p:nvPicPr>
          <p:cNvPr id="2097178" name="图片 1"/>
          <p:cNvPicPr>
            <a:picLocks noChangeAspect="1"/>
          </p:cNvPicPr>
          <p:nvPr/>
        </p:nvPicPr>
        <p:blipFill>
          <a:blip r:embed="rId2" cstate="print"/>
          <a:stretch>
            <a:fillRect/>
          </a:stretch>
        </p:blipFill>
        <p:spPr>
          <a:xfrm>
            <a:off x="900118" y="2270138"/>
            <a:ext cx="3882897" cy="1310328"/>
          </a:xfrm>
          <a:prstGeom prst="rect">
            <a:avLst/>
          </a:prstGeom>
        </p:spPr>
      </p:pic>
      <p:pic>
        <p:nvPicPr>
          <p:cNvPr id="2097179" name="图片 3"/>
          <p:cNvPicPr>
            <a:picLocks noChangeAspect="1"/>
          </p:cNvPicPr>
          <p:nvPr/>
        </p:nvPicPr>
        <p:blipFill>
          <a:blip r:embed="rId3" cstate="print"/>
          <a:stretch>
            <a:fillRect/>
          </a:stretch>
        </p:blipFill>
        <p:spPr>
          <a:xfrm>
            <a:off x="900119" y="4695856"/>
            <a:ext cx="4058744" cy="927713"/>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标题 1"/>
          <p:cNvSpPr>
            <a:spLocks noGrp="1"/>
          </p:cNvSpPr>
          <p:nvPr>
            <p:ph type="title"/>
          </p:nvPr>
        </p:nvSpPr>
        <p:spPr/>
        <p:txBody>
          <a:bodyPr vert="horz" wrap="square" lIns="91440" tIns="45720" rIns="91440" bIns="45720" anchor="t"/>
          <a:lstStyle/>
          <a:p>
            <a:r>
              <a:rPr lang="en-US" altLang="zh-CN" dirty="0"/>
              <a:t>List</a:t>
            </a:r>
            <a:r>
              <a:rPr lang="zh-CN" altLang="en-US" dirty="0"/>
              <a:t>和</a:t>
            </a:r>
            <a:r>
              <a:rPr lang="en-US" altLang="zh-CN" dirty="0"/>
              <a:t>tuple</a:t>
            </a:r>
            <a:endParaRPr lang="zh-CN" altLang="en-US" dirty="0"/>
          </a:p>
        </p:txBody>
      </p:sp>
      <p:sp>
        <p:nvSpPr>
          <p:cNvPr id="1048664" name="内容占位符 2"/>
          <p:cNvSpPr>
            <a:spLocks noGrp="1"/>
          </p:cNvSpPr>
          <p:nvPr>
            <p:ph idx="1"/>
          </p:nvPr>
        </p:nvSpPr>
        <p:spPr/>
        <p:txBody>
          <a:bodyPr vert="horz" wrap="square" lIns="91440" tIns="45720" rIns="91440" bIns="45720" numCol="1" anchor="t" anchorCtr="0" compatLnSpc="1"/>
          <a:lstStyle/>
          <a:p>
            <a:r>
              <a:rPr lang="en-US" altLang="zh-CN" dirty="0"/>
              <a:t>Tuple</a:t>
            </a:r>
          </a:p>
          <a:p>
            <a:pPr marL="0" indent="0">
              <a:buNone/>
            </a:pPr>
            <a:r>
              <a:rPr lang="en-US" altLang="zh-CN" dirty="0"/>
              <a:t>    </a:t>
            </a:r>
            <a:r>
              <a:rPr lang="en-US" altLang="zh-CN" dirty="0" err="1"/>
              <a:t>Tuple</a:t>
            </a:r>
            <a:r>
              <a:rPr lang="en-US" altLang="zh-CN" dirty="0"/>
              <a:t>(</a:t>
            </a:r>
            <a:r>
              <a:rPr lang="zh-CN" altLang="en-US" dirty="0"/>
              <a:t>元组</a:t>
            </a:r>
            <a:r>
              <a:rPr lang="en-US" altLang="zh-CN" dirty="0"/>
              <a:t>)</a:t>
            </a:r>
            <a:r>
              <a:rPr lang="zh-CN" altLang="en-US" dirty="0"/>
              <a:t>和</a:t>
            </a:r>
            <a:r>
              <a:rPr lang="en-US" altLang="zh-CN" dirty="0"/>
              <a:t>List</a:t>
            </a:r>
            <a:r>
              <a:rPr lang="zh-CN" altLang="en-US" dirty="0"/>
              <a:t>非常类似，但是</a:t>
            </a:r>
            <a:r>
              <a:rPr lang="en-US" altLang="zh-CN" dirty="0"/>
              <a:t>tuple</a:t>
            </a:r>
            <a:r>
              <a:rPr lang="zh-CN" altLang="en-US" dirty="0"/>
              <a:t>一旦初始化就不能修改</a:t>
            </a:r>
            <a:endParaRPr lang="en-US" altLang="zh-CN" dirty="0"/>
          </a:p>
          <a:p>
            <a:pPr marL="0" indent="0">
              <a:buNone/>
            </a:pPr>
            <a:r>
              <a:rPr lang="zh-CN" altLang="en-US" dirty="0"/>
              <a:t>    当定义一个</a:t>
            </a:r>
            <a:r>
              <a:rPr lang="en-US" altLang="zh-CN" dirty="0"/>
              <a:t>tuple</a:t>
            </a:r>
            <a:r>
              <a:rPr lang="zh-CN" altLang="en-US" dirty="0"/>
              <a:t>时，在定义的时候，</a:t>
            </a:r>
            <a:r>
              <a:rPr lang="en-US" altLang="zh-CN" dirty="0"/>
              <a:t>tuple</a:t>
            </a:r>
            <a:r>
              <a:rPr lang="zh-CN" altLang="en-US" dirty="0"/>
              <a:t>的元素就必须被确定下来</a:t>
            </a:r>
            <a:endParaRPr lang="en-US" altLang="zh-CN" dirty="0"/>
          </a:p>
          <a:p>
            <a:pPr marL="0" indent="0">
              <a:buNone/>
            </a:pP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标题 1"/>
          <p:cNvSpPr>
            <a:spLocks noGrp="1"/>
          </p:cNvSpPr>
          <p:nvPr>
            <p:ph type="title"/>
          </p:nvPr>
        </p:nvSpPr>
        <p:spPr/>
        <p:txBody>
          <a:bodyPr vert="horz" wrap="square" lIns="91440" tIns="45720" rIns="91440" bIns="45720" anchor="t"/>
          <a:lstStyle/>
          <a:p>
            <a:r>
              <a:rPr lang="en-US" altLang="zh-CN" dirty="0"/>
              <a:t>Dict</a:t>
            </a:r>
            <a:r>
              <a:rPr lang="zh-CN" altLang="en-US" dirty="0"/>
              <a:t>和</a:t>
            </a:r>
            <a:r>
              <a:rPr lang="en-US" altLang="zh-CN" dirty="0"/>
              <a:t>set</a:t>
            </a:r>
            <a:endParaRPr lang="zh-CN" altLang="en-US" dirty="0"/>
          </a:p>
        </p:txBody>
      </p:sp>
      <p:sp>
        <p:nvSpPr>
          <p:cNvPr id="1048666" name="内容占位符 2"/>
          <p:cNvSpPr>
            <a:spLocks noGrp="1"/>
          </p:cNvSpPr>
          <p:nvPr>
            <p:ph idx="1"/>
          </p:nvPr>
        </p:nvSpPr>
        <p:spPr/>
        <p:txBody>
          <a:bodyPr vert="horz" wrap="square" lIns="91440" tIns="45720" rIns="91440" bIns="45720" numCol="1" anchor="t" anchorCtr="0" compatLnSpc="1"/>
          <a:lstStyle/>
          <a:p>
            <a:r>
              <a:rPr lang="en-US" altLang="zh-CN" dirty="0" err="1"/>
              <a:t>Dict</a:t>
            </a:r>
            <a:endParaRPr lang="en-US" altLang="zh-CN" dirty="0"/>
          </a:p>
          <a:p>
            <a:pPr marL="0" indent="0">
              <a:buNone/>
            </a:pPr>
            <a:r>
              <a:rPr lang="en-US" altLang="zh-CN" dirty="0"/>
              <a:t>    </a:t>
            </a:r>
            <a:r>
              <a:rPr lang="en-US" altLang="zh-CN" dirty="0" err="1"/>
              <a:t>Dict</a:t>
            </a:r>
            <a:r>
              <a:rPr lang="zh-CN" altLang="en-US" dirty="0"/>
              <a:t>全称</a:t>
            </a:r>
            <a:r>
              <a:rPr lang="en-US" altLang="zh-CN" dirty="0"/>
              <a:t>dictionary(</a:t>
            </a:r>
            <a:r>
              <a:rPr lang="zh-CN" altLang="en-US" dirty="0"/>
              <a:t>字典</a:t>
            </a:r>
            <a:r>
              <a:rPr lang="en-US" altLang="zh-CN" dirty="0"/>
              <a:t>)</a:t>
            </a:r>
            <a:r>
              <a:rPr lang="zh-CN" altLang="en-US" dirty="0"/>
              <a:t>，在其他语言中也称为</a:t>
            </a:r>
            <a:r>
              <a:rPr lang="en-US" altLang="zh-CN" dirty="0"/>
              <a:t>map</a:t>
            </a:r>
            <a:r>
              <a:rPr lang="zh-CN" altLang="en-US" dirty="0"/>
              <a:t>，使用键</a:t>
            </a:r>
            <a:r>
              <a:rPr lang="en-US" altLang="zh-CN" dirty="0"/>
              <a:t>-</a:t>
            </a:r>
            <a:r>
              <a:rPr lang="zh-CN" altLang="en-US" dirty="0"/>
              <a:t>值（</a:t>
            </a:r>
            <a:r>
              <a:rPr lang="en-US" altLang="zh-CN" dirty="0"/>
              <a:t>key-value</a:t>
            </a:r>
            <a:r>
              <a:rPr lang="zh-CN" altLang="en-US" dirty="0"/>
              <a:t>）存储，具有极快的查找速度</a:t>
            </a:r>
            <a:endParaRPr lang="en-US" altLang="zh-CN" dirty="0"/>
          </a:p>
          <a:p>
            <a:pPr marL="0" indent="0">
              <a:buNone/>
            </a:pPr>
            <a:endParaRPr lang="zh-CN" altLang="en-US" dirty="0"/>
          </a:p>
        </p:txBody>
      </p:sp>
      <p:pic>
        <p:nvPicPr>
          <p:cNvPr id="2097180" name="图片 1"/>
          <p:cNvPicPr>
            <a:picLocks noChangeAspect="1"/>
          </p:cNvPicPr>
          <p:nvPr/>
        </p:nvPicPr>
        <p:blipFill>
          <a:blip r:embed="rId2" cstate="print"/>
          <a:stretch>
            <a:fillRect/>
          </a:stretch>
        </p:blipFill>
        <p:spPr>
          <a:xfrm>
            <a:off x="586989" y="3165904"/>
            <a:ext cx="7200000" cy="127741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标题 1"/>
          <p:cNvSpPr>
            <a:spLocks noGrp="1"/>
          </p:cNvSpPr>
          <p:nvPr>
            <p:ph type="title"/>
          </p:nvPr>
        </p:nvSpPr>
        <p:spPr/>
        <p:txBody>
          <a:bodyPr vert="horz" wrap="square" lIns="91440" tIns="45720" rIns="91440" bIns="45720" anchor="t"/>
          <a:lstStyle/>
          <a:p>
            <a:r>
              <a:rPr lang="en-US" altLang="zh-CN" dirty="0"/>
              <a:t>Dict</a:t>
            </a:r>
            <a:r>
              <a:rPr lang="zh-CN" altLang="en-US" dirty="0"/>
              <a:t>和</a:t>
            </a:r>
            <a:r>
              <a:rPr lang="en-US" altLang="zh-CN" dirty="0"/>
              <a:t>set</a:t>
            </a:r>
            <a:endParaRPr lang="zh-CN" altLang="en-US" dirty="0"/>
          </a:p>
        </p:txBody>
      </p:sp>
      <p:sp>
        <p:nvSpPr>
          <p:cNvPr id="1048668" name="内容占位符 2"/>
          <p:cNvSpPr>
            <a:spLocks noGrp="1"/>
          </p:cNvSpPr>
          <p:nvPr>
            <p:ph idx="1"/>
          </p:nvPr>
        </p:nvSpPr>
        <p:spPr>
          <a:xfrm>
            <a:off x="457200" y="1303339"/>
            <a:ext cx="8229600" cy="4862512"/>
          </a:xfrm>
        </p:spPr>
        <p:txBody>
          <a:bodyPr vert="horz" wrap="square" lIns="91440" tIns="45720" rIns="91440" bIns="45720" anchor="t"/>
          <a:lstStyle/>
          <a:p>
            <a:pPr marL="0" indent="0">
              <a:buNone/>
            </a:pPr>
            <a:r>
              <a:rPr lang="zh-CN" altLang="en-US" dirty="0"/>
              <a:t>    数据放入</a:t>
            </a:r>
            <a:r>
              <a:rPr lang="en-US" altLang="zh-CN" dirty="0" err="1"/>
              <a:t>Dict</a:t>
            </a:r>
            <a:r>
              <a:rPr lang="zh-CN" altLang="en-US" dirty="0"/>
              <a:t>的方法，除了初始化时指定外，还可以通过</a:t>
            </a:r>
            <a:r>
              <a:rPr lang="en-US" altLang="zh-CN" dirty="0"/>
              <a:t>key</a:t>
            </a:r>
            <a:r>
              <a:rPr lang="zh-CN" altLang="en-US" dirty="0"/>
              <a:t>放入</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一个</a:t>
            </a:r>
            <a:r>
              <a:rPr lang="en-US" altLang="zh-CN" dirty="0"/>
              <a:t>key</a:t>
            </a:r>
            <a:r>
              <a:rPr lang="zh-CN" altLang="en-US" dirty="0"/>
              <a:t>只能对应一个</a:t>
            </a:r>
            <a:r>
              <a:rPr lang="en-US" altLang="zh-CN" dirty="0"/>
              <a:t>value</a:t>
            </a:r>
            <a:r>
              <a:rPr lang="zh-CN" altLang="en-US" dirty="0"/>
              <a:t>，所以多次对一个</a:t>
            </a:r>
            <a:r>
              <a:rPr lang="en-US" altLang="zh-CN" dirty="0"/>
              <a:t>key</a:t>
            </a:r>
            <a:r>
              <a:rPr lang="zh-CN" altLang="en-US" dirty="0"/>
              <a:t>放入</a:t>
            </a:r>
            <a:r>
              <a:rPr lang="en-US" altLang="zh-CN" dirty="0"/>
              <a:t>value</a:t>
            </a:r>
            <a:r>
              <a:rPr lang="zh-CN" altLang="en-US" dirty="0"/>
              <a:t>，后面的值会把前面的值冲掉</a:t>
            </a:r>
            <a:endParaRPr lang="en-US" altLang="zh-CN" dirty="0"/>
          </a:p>
          <a:p>
            <a:pPr marL="0" indent="0">
              <a:buNone/>
            </a:pPr>
            <a:r>
              <a:rPr lang="zh-CN" altLang="en-US" dirty="0"/>
              <a:t>    如果</a:t>
            </a:r>
            <a:r>
              <a:rPr lang="en-US" altLang="zh-CN" dirty="0"/>
              <a:t>key</a:t>
            </a:r>
            <a:r>
              <a:rPr lang="zh-CN" altLang="en-US" dirty="0"/>
              <a:t>不存在，就会报错</a:t>
            </a:r>
          </a:p>
        </p:txBody>
      </p:sp>
      <p:pic>
        <p:nvPicPr>
          <p:cNvPr id="2097181" name="图片 1"/>
          <p:cNvPicPr>
            <a:picLocks noChangeAspect="1"/>
          </p:cNvPicPr>
          <p:nvPr/>
        </p:nvPicPr>
        <p:blipFill>
          <a:blip r:embed="rId2" cstate="print"/>
          <a:stretch>
            <a:fillRect/>
          </a:stretch>
        </p:blipFill>
        <p:spPr>
          <a:xfrm>
            <a:off x="791308" y="2286797"/>
            <a:ext cx="3022790" cy="1206063"/>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标题 1"/>
          <p:cNvSpPr>
            <a:spLocks noGrp="1"/>
          </p:cNvSpPr>
          <p:nvPr>
            <p:ph type="title"/>
          </p:nvPr>
        </p:nvSpPr>
        <p:spPr/>
        <p:txBody>
          <a:bodyPr vert="horz" wrap="square" lIns="91440" tIns="45720" rIns="91440" bIns="45720" anchor="t"/>
          <a:lstStyle/>
          <a:p>
            <a:r>
              <a:rPr lang="en-US" altLang="zh-CN" dirty="0"/>
              <a:t>Dict</a:t>
            </a:r>
            <a:r>
              <a:rPr lang="zh-CN" altLang="en-US" dirty="0"/>
              <a:t>和</a:t>
            </a:r>
            <a:r>
              <a:rPr lang="en-US" altLang="zh-CN" dirty="0"/>
              <a:t>set</a:t>
            </a:r>
            <a:endParaRPr lang="zh-CN" altLang="en-US" dirty="0"/>
          </a:p>
        </p:txBody>
      </p:sp>
      <p:sp>
        <p:nvSpPr>
          <p:cNvPr id="1048670" name="内容占位符 2"/>
          <p:cNvSpPr>
            <a:spLocks noGrp="1"/>
          </p:cNvSpPr>
          <p:nvPr>
            <p:ph idx="1"/>
          </p:nvPr>
        </p:nvSpPr>
        <p:spPr/>
        <p:txBody>
          <a:bodyPr vert="horz" wrap="square" lIns="91440" tIns="45720" rIns="91440" bIns="45720" anchor="t">
            <a:normAutofit/>
          </a:bodyPr>
          <a:lstStyle/>
          <a:p>
            <a:pPr marL="0" indent="0">
              <a:buNone/>
            </a:pPr>
            <a:r>
              <a:rPr lang="zh-CN" altLang="en-US" dirty="0"/>
              <a:t>避免</a:t>
            </a:r>
            <a:r>
              <a:rPr lang="en-US" altLang="zh-CN" dirty="0"/>
              <a:t>key</a:t>
            </a:r>
            <a:r>
              <a:rPr lang="zh-CN" altLang="en-US" dirty="0"/>
              <a:t>不存在的错误</a:t>
            </a:r>
            <a:endParaRPr lang="en-US" altLang="zh-CN" dirty="0"/>
          </a:p>
          <a:p>
            <a:pPr marL="0" indent="0">
              <a:buNone/>
            </a:pPr>
            <a:r>
              <a:rPr lang="zh-CN" altLang="en-US" dirty="0"/>
              <a:t>一是通过</a:t>
            </a:r>
            <a:r>
              <a:rPr lang="en-US" altLang="zh-CN" dirty="0"/>
              <a:t>in</a:t>
            </a:r>
            <a:r>
              <a:rPr lang="zh-CN" altLang="en-US" dirty="0"/>
              <a:t>判断</a:t>
            </a:r>
            <a:r>
              <a:rPr lang="en-US" altLang="zh-CN" dirty="0"/>
              <a:t>key</a:t>
            </a:r>
            <a:r>
              <a:rPr lang="zh-CN" altLang="en-US" dirty="0"/>
              <a:t>是否存在</a:t>
            </a:r>
            <a:endParaRPr lang="en-US" altLang="zh-CN" dirty="0"/>
          </a:p>
          <a:p>
            <a:pPr marL="0" indent="0">
              <a:buNone/>
            </a:pPr>
            <a:endParaRPr lang="en-US" altLang="zh-CN" dirty="0"/>
          </a:p>
          <a:p>
            <a:pPr marL="0" indent="0">
              <a:buNone/>
            </a:pPr>
            <a:endParaRPr lang="en-US" altLang="zh-CN" dirty="0"/>
          </a:p>
          <a:p>
            <a:pPr marL="0" indent="0">
              <a:buNone/>
            </a:pPr>
            <a:r>
              <a:rPr lang="zh-CN" altLang="en-US" dirty="0"/>
              <a:t>二是通过</a:t>
            </a:r>
            <a:r>
              <a:rPr lang="en-US" altLang="zh-CN" dirty="0" err="1"/>
              <a:t>Dict</a:t>
            </a:r>
            <a:r>
              <a:rPr lang="zh-CN" altLang="en-US" dirty="0"/>
              <a:t>提供的</a:t>
            </a:r>
            <a:r>
              <a:rPr lang="en-US" altLang="zh-CN" dirty="0"/>
              <a:t>get</a:t>
            </a:r>
            <a:r>
              <a:rPr lang="zh-CN" altLang="en-US" dirty="0"/>
              <a:t>方法，如果</a:t>
            </a:r>
            <a:r>
              <a:rPr lang="en-US" altLang="zh-CN" dirty="0"/>
              <a:t>key</a:t>
            </a:r>
            <a:r>
              <a:rPr lang="zh-CN" altLang="en-US" dirty="0"/>
              <a:t>不存在，可以返回</a:t>
            </a:r>
            <a:r>
              <a:rPr lang="en-US" altLang="zh-CN" dirty="0"/>
              <a:t>None</a:t>
            </a:r>
            <a:r>
              <a:rPr lang="zh-CN" altLang="en-US" dirty="0"/>
              <a:t>，或者自己指定的</a:t>
            </a:r>
            <a:r>
              <a:rPr lang="en-US" altLang="zh-CN" dirty="0"/>
              <a:t>value</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a:t>
            </a:r>
            <a:r>
              <a:rPr lang="zh-CN" altLang="en-US" dirty="0"/>
              <a:t>返回</a:t>
            </a:r>
            <a:r>
              <a:rPr lang="en-US" altLang="zh-CN" dirty="0"/>
              <a:t>None</a:t>
            </a:r>
            <a:r>
              <a:rPr lang="zh-CN" altLang="en-US" dirty="0"/>
              <a:t>的时候</a:t>
            </a:r>
            <a:r>
              <a:rPr lang="en-US" altLang="zh-CN" dirty="0"/>
              <a:t>Python</a:t>
            </a:r>
            <a:r>
              <a:rPr lang="zh-CN" altLang="en-US" dirty="0"/>
              <a:t>的交互式命令行不显示结果</a:t>
            </a:r>
            <a:r>
              <a:rPr lang="en-US" altLang="zh-CN" dirty="0"/>
              <a:t>)</a:t>
            </a:r>
            <a:endParaRPr lang="zh-CN" altLang="en-US" dirty="0"/>
          </a:p>
        </p:txBody>
      </p:sp>
      <p:pic>
        <p:nvPicPr>
          <p:cNvPr id="2097182" name="图片 1"/>
          <p:cNvPicPr>
            <a:picLocks noChangeAspect="1"/>
          </p:cNvPicPr>
          <p:nvPr/>
        </p:nvPicPr>
        <p:blipFill>
          <a:blip r:embed="rId2" cstate="print"/>
          <a:stretch>
            <a:fillRect/>
          </a:stretch>
        </p:blipFill>
        <p:spPr>
          <a:xfrm>
            <a:off x="677008" y="2284854"/>
            <a:ext cx="3356155" cy="866613"/>
          </a:xfrm>
          <a:prstGeom prst="rect">
            <a:avLst/>
          </a:prstGeom>
        </p:spPr>
      </p:pic>
      <p:pic>
        <p:nvPicPr>
          <p:cNvPr id="2097183" name="图片 2"/>
          <p:cNvPicPr>
            <a:picLocks noChangeAspect="1"/>
          </p:cNvPicPr>
          <p:nvPr/>
        </p:nvPicPr>
        <p:blipFill>
          <a:blip r:embed="rId3" cstate="print"/>
          <a:stretch>
            <a:fillRect/>
          </a:stretch>
        </p:blipFill>
        <p:spPr>
          <a:xfrm>
            <a:off x="677008" y="4129089"/>
            <a:ext cx="4273845" cy="1279034"/>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标题 1"/>
          <p:cNvSpPr>
            <a:spLocks noGrp="1"/>
          </p:cNvSpPr>
          <p:nvPr>
            <p:ph type="title"/>
          </p:nvPr>
        </p:nvSpPr>
        <p:spPr/>
        <p:txBody>
          <a:bodyPr vert="horz" wrap="square" lIns="91440" tIns="45720" rIns="91440" bIns="45720" anchor="t"/>
          <a:lstStyle/>
          <a:p>
            <a:r>
              <a:rPr lang="en-US" altLang="zh-CN" dirty="0"/>
              <a:t>Dict</a:t>
            </a:r>
            <a:r>
              <a:rPr lang="zh-CN" altLang="en-US" dirty="0"/>
              <a:t>和</a:t>
            </a:r>
            <a:r>
              <a:rPr lang="en-US" altLang="zh-CN" dirty="0"/>
              <a:t>set</a:t>
            </a:r>
            <a:endParaRPr lang="zh-CN" altLang="en-US" dirty="0"/>
          </a:p>
        </p:txBody>
      </p:sp>
      <p:sp>
        <p:nvSpPr>
          <p:cNvPr id="1048672" name="内容占位符 2"/>
          <p:cNvSpPr>
            <a:spLocks noGrp="1"/>
          </p:cNvSpPr>
          <p:nvPr>
            <p:ph idx="1"/>
          </p:nvPr>
        </p:nvSpPr>
        <p:spPr/>
        <p:txBody>
          <a:bodyPr vert="horz" wrap="square" lIns="91440" tIns="45720" rIns="91440" bIns="45720" anchor="t"/>
          <a:lstStyle/>
          <a:p>
            <a:pPr marL="0" indent="0">
              <a:buNone/>
            </a:pPr>
            <a:r>
              <a:rPr lang="zh-CN" altLang="en-US" dirty="0"/>
              <a:t>要删除一个</a:t>
            </a:r>
            <a:r>
              <a:rPr lang="en-US" altLang="zh-CN" dirty="0"/>
              <a:t>key</a:t>
            </a:r>
            <a:r>
              <a:rPr lang="zh-CN" altLang="en-US" dirty="0"/>
              <a:t>，用</a:t>
            </a:r>
            <a:r>
              <a:rPr lang="en-US" altLang="zh-CN" dirty="0"/>
              <a:t>pop(key)</a:t>
            </a:r>
            <a:r>
              <a:rPr lang="zh-CN" altLang="en-US" dirty="0"/>
              <a:t>方法，对应的</a:t>
            </a:r>
            <a:r>
              <a:rPr lang="en-US" altLang="zh-CN" dirty="0"/>
              <a:t>value</a:t>
            </a:r>
            <a:r>
              <a:rPr lang="zh-CN" altLang="en-US" dirty="0"/>
              <a:t>也会从</a:t>
            </a:r>
            <a:r>
              <a:rPr lang="en-US" altLang="zh-CN" dirty="0" err="1"/>
              <a:t>Dict</a:t>
            </a:r>
            <a:r>
              <a:rPr lang="zh-CN" altLang="en-US" dirty="0"/>
              <a:t>中删除</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务必注意，</a:t>
            </a:r>
            <a:r>
              <a:rPr lang="en-US" altLang="zh-CN" dirty="0"/>
              <a:t> </a:t>
            </a:r>
            <a:r>
              <a:rPr lang="en-US" altLang="zh-CN" dirty="0" err="1"/>
              <a:t>Dict</a:t>
            </a:r>
            <a:r>
              <a:rPr lang="zh-CN" altLang="en-US" dirty="0"/>
              <a:t>内部存放的顺序和</a:t>
            </a:r>
            <a:r>
              <a:rPr lang="en-US" altLang="zh-CN" dirty="0"/>
              <a:t>key</a:t>
            </a:r>
            <a:r>
              <a:rPr lang="zh-CN" altLang="en-US" dirty="0"/>
              <a:t>放入的顺序是没有关系的</a:t>
            </a:r>
          </a:p>
        </p:txBody>
      </p:sp>
      <p:pic>
        <p:nvPicPr>
          <p:cNvPr id="2097184" name="图片 1"/>
          <p:cNvPicPr>
            <a:picLocks noChangeAspect="1"/>
          </p:cNvPicPr>
          <p:nvPr/>
        </p:nvPicPr>
        <p:blipFill>
          <a:blip r:embed="rId2" cstate="print"/>
          <a:stretch>
            <a:fillRect/>
          </a:stretch>
        </p:blipFill>
        <p:spPr>
          <a:xfrm>
            <a:off x="1025492" y="2262877"/>
            <a:ext cx="7263001" cy="167607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标题 1"/>
          <p:cNvSpPr>
            <a:spLocks noGrp="1"/>
          </p:cNvSpPr>
          <p:nvPr>
            <p:ph type="title"/>
          </p:nvPr>
        </p:nvSpPr>
        <p:spPr/>
        <p:txBody>
          <a:bodyPr vert="horz" wrap="square" lIns="91440" tIns="45720" rIns="91440" bIns="45720" anchor="t"/>
          <a:lstStyle/>
          <a:p>
            <a:r>
              <a:rPr lang="en-US" altLang="zh-CN" dirty="0"/>
              <a:t>Dict</a:t>
            </a:r>
            <a:r>
              <a:rPr lang="zh-CN" altLang="en-US" dirty="0"/>
              <a:t>和</a:t>
            </a:r>
            <a:r>
              <a:rPr lang="en-US" altLang="zh-CN" dirty="0"/>
              <a:t>set</a:t>
            </a:r>
            <a:endParaRPr lang="zh-CN" altLang="en-US" dirty="0"/>
          </a:p>
        </p:txBody>
      </p:sp>
      <p:sp>
        <p:nvSpPr>
          <p:cNvPr id="1048674" name="内容占位符 2"/>
          <p:cNvSpPr>
            <a:spLocks noGrp="1"/>
          </p:cNvSpPr>
          <p:nvPr>
            <p:ph idx="1"/>
          </p:nvPr>
        </p:nvSpPr>
        <p:spPr/>
        <p:txBody>
          <a:bodyPr vert="horz" wrap="square" lIns="91440" tIns="45720" rIns="91440" bIns="45720" anchor="t"/>
          <a:lstStyle/>
          <a:p>
            <a:pPr marL="0" indent="0">
              <a:buNone/>
            </a:pPr>
            <a:r>
              <a:rPr lang="en-US" altLang="zh-CN" dirty="0"/>
              <a:t>set(</a:t>
            </a:r>
            <a:r>
              <a:rPr lang="zh-CN" altLang="en-US" dirty="0"/>
              <a:t>集合</a:t>
            </a:r>
            <a:r>
              <a:rPr lang="en-US" altLang="zh-CN" dirty="0"/>
              <a:t>)</a:t>
            </a:r>
            <a:r>
              <a:rPr lang="zh-CN" altLang="en-US" dirty="0"/>
              <a:t>和</a:t>
            </a:r>
            <a:r>
              <a:rPr lang="en-US" altLang="zh-CN" dirty="0" err="1"/>
              <a:t>Dict</a:t>
            </a:r>
            <a:r>
              <a:rPr lang="zh-CN" altLang="en-US" dirty="0"/>
              <a:t>类似，也是一组</a:t>
            </a:r>
            <a:r>
              <a:rPr lang="en-US" altLang="zh-CN" dirty="0"/>
              <a:t>key</a:t>
            </a:r>
            <a:r>
              <a:rPr lang="zh-CN" altLang="en-US" dirty="0"/>
              <a:t>的集合，但不存储</a:t>
            </a:r>
            <a:r>
              <a:rPr lang="en-US" altLang="zh-CN" dirty="0"/>
              <a:t>value</a:t>
            </a:r>
            <a:r>
              <a:rPr lang="zh-CN" altLang="en-US" dirty="0"/>
              <a:t>，由于</a:t>
            </a:r>
            <a:r>
              <a:rPr lang="en-US" altLang="zh-CN" dirty="0"/>
              <a:t>key</a:t>
            </a:r>
            <a:r>
              <a:rPr lang="zh-CN" altLang="en-US" dirty="0"/>
              <a:t>不能重复，所以在</a:t>
            </a:r>
            <a:r>
              <a:rPr lang="en-US" altLang="zh-CN" dirty="0"/>
              <a:t>set</a:t>
            </a:r>
            <a:r>
              <a:rPr lang="zh-CN" altLang="en-US" dirty="0"/>
              <a:t>中没有重复的</a:t>
            </a:r>
            <a:r>
              <a:rPr lang="en-US" altLang="zh-CN" dirty="0"/>
              <a:t>key</a:t>
            </a:r>
          </a:p>
          <a:p>
            <a:pPr marL="0" indent="0">
              <a:buNone/>
            </a:pPr>
            <a:r>
              <a:rPr lang="zh-CN" altLang="en-US" dirty="0"/>
              <a:t>创建一个</a:t>
            </a:r>
            <a:r>
              <a:rPr lang="en-US" altLang="zh-CN" dirty="0"/>
              <a:t>set</a:t>
            </a:r>
            <a:r>
              <a:rPr lang="zh-CN" altLang="en-US" dirty="0"/>
              <a:t>，需要提供一个</a:t>
            </a:r>
            <a:r>
              <a:rPr lang="en-US" altLang="zh-CN" dirty="0"/>
              <a:t>List</a:t>
            </a:r>
            <a:r>
              <a:rPr lang="zh-CN" altLang="en-US" dirty="0"/>
              <a:t>作为输入集合</a:t>
            </a:r>
            <a:endParaRPr lang="en-US" altLang="zh-CN" dirty="0"/>
          </a:p>
          <a:p>
            <a:pPr marL="0" indent="0">
              <a:buNone/>
            </a:pPr>
            <a:endParaRPr lang="zh-CN" altLang="en-US" dirty="0"/>
          </a:p>
        </p:txBody>
      </p:sp>
      <p:pic>
        <p:nvPicPr>
          <p:cNvPr id="2097185" name="图片 1"/>
          <p:cNvPicPr>
            <a:picLocks noChangeAspect="1"/>
          </p:cNvPicPr>
          <p:nvPr/>
        </p:nvPicPr>
        <p:blipFill>
          <a:blip r:embed="rId2" cstate="print"/>
          <a:stretch>
            <a:fillRect/>
          </a:stretch>
        </p:blipFill>
        <p:spPr>
          <a:xfrm>
            <a:off x="590257" y="3061881"/>
            <a:ext cx="2948752" cy="124572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标题 1"/>
          <p:cNvSpPr>
            <a:spLocks noGrp="1"/>
          </p:cNvSpPr>
          <p:nvPr>
            <p:ph type="title"/>
          </p:nvPr>
        </p:nvSpPr>
        <p:spPr/>
        <p:txBody>
          <a:bodyPr vert="horz" wrap="square" lIns="91440" tIns="45720" rIns="91440" bIns="45720" anchor="t"/>
          <a:lstStyle/>
          <a:p>
            <a:r>
              <a:rPr lang="en-US" altLang="zh-CN" dirty="0"/>
              <a:t>Dict</a:t>
            </a:r>
            <a:r>
              <a:rPr lang="zh-CN" altLang="en-US" dirty="0"/>
              <a:t>和</a:t>
            </a:r>
            <a:r>
              <a:rPr lang="en-US" altLang="zh-CN" dirty="0"/>
              <a:t>set</a:t>
            </a:r>
            <a:endParaRPr lang="zh-CN" altLang="en-US" dirty="0"/>
          </a:p>
        </p:txBody>
      </p:sp>
      <p:sp>
        <p:nvSpPr>
          <p:cNvPr id="1048676" name="内容占位符 2"/>
          <p:cNvSpPr>
            <a:spLocks noGrp="1"/>
          </p:cNvSpPr>
          <p:nvPr>
            <p:ph idx="1"/>
          </p:nvPr>
        </p:nvSpPr>
        <p:spPr/>
        <p:txBody>
          <a:bodyPr vert="horz" wrap="square" lIns="91440" tIns="45720" rIns="91440" bIns="45720" anchor="t"/>
          <a:lstStyle/>
          <a:p>
            <a:pPr marL="0" indent="0">
              <a:buNone/>
            </a:pPr>
            <a:r>
              <a:rPr lang="zh-CN" altLang="en-US" dirty="0"/>
              <a:t>重复元素在</a:t>
            </a:r>
            <a:r>
              <a:rPr lang="en-US" altLang="zh-CN" dirty="0"/>
              <a:t>set</a:t>
            </a:r>
            <a:r>
              <a:rPr lang="zh-CN" altLang="en-US" dirty="0"/>
              <a:t>中自动被过滤</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通过</a:t>
            </a:r>
            <a:r>
              <a:rPr lang="en-US" altLang="zh-CN" dirty="0"/>
              <a:t>add(key)</a:t>
            </a:r>
            <a:r>
              <a:rPr lang="zh-CN" altLang="en-US" dirty="0"/>
              <a:t>方法可以添加元素到</a:t>
            </a:r>
            <a:r>
              <a:rPr lang="en-US" altLang="zh-CN" dirty="0"/>
              <a:t>set</a:t>
            </a:r>
            <a:r>
              <a:rPr lang="zh-CN" altLang="en-US" dirty="0"/>
              <a:t>中，可以重复添加，但不会有效果</a:t>
            </a:r>
            <a:endParaRPr lang="en-US" altLang="zh-CN" dirty="0"/>
          </a:p>
          <a:p>
            <a:pPr marL="0" indent="0">
              <a:buNone/>
            </a:pPr>
            <a:endParaRPr lang="en-US" altLang="zh-CN" dirty="0"/>
          </a:p>
        </p:txBody>
      </p:sp>
      <p:pic>
        <p:nvPicPr>
          <p:cNvPr id="2097186" name="图片 1"/>
          <p:cNvPicPr>
            <a:picLocks noChangeAspect="1"/>
          </p:cNvPicPr>
          <p:nvPr/>
        </p:nvPicPr>
        <p:blipFill>
          <a:blip r:embed="rId2" cstate="print"/>
          <a:stretch>
            <a:fillRect/>
          </a:stretch>
        </p:blipFill>
        <p:spPr>
          <a:xfrm>
            <a:off x="581263" y="1779455"/>
            <a:ext cx="4696667" cy="1337246"/>
          </a:xfrm>
          <a:prstGeom prst="rect">
            <a:avLst/>
          </a:prstGeom>
        </p:spPr>
      </p:pic>
      <p:pic>
        <p:nvPicPr>
          <p:cNvPr id="2097187" name="图片 2"/>
          <p:cNvPicPr>
            <a:picLocks noChangeAspect="1"/>
          </p:cNvPicPr>
          <p:nvPr/>
        </p:nvPicPr>
        <p:blipFill>
          <a:blip r:embed="rId3" cstate="print"/>
          <a:stretch>
            <a:fillRect/>
          </a:stretch>
        </p:blipFill>
        <p:spPr>
          <a:xfrm>
            <a:off x="581263" y="4133764"/>
            <a:ext cx="3320856" cy="134759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标题 1"/>
          <p:cNvSpPr>
            <a:spLocks noGrp="1"/>
          </p:cNvSpPr>
          <p:nvPr>
            <p:ph type="title"/>
          </p:nvPr>
        </p:nvSpPr>
        <p:spPr/>
        <p:txBody>
          <a:bodyPr vert="horz" wrap="square" lIns="91440" tIns="45720" rIns="91440" bIns="45720" anchor="t"/>
          <a:lstStyle/>
          <a:p>
            <a:r>
              <a:rPr lang="en-US" altLang="zh-CN" dirty="0"/>
              <a:t>Dict</a:t>
            </a:r>
            <a:r>
              <a:rPr lang="zh-CN" altLang="en-US" dirty="0"/>
              <a:t>和</a:t>
            </a:r>
            <a:r>
              <a:rPr lang="en-US" altLang="zh-CN" dirty="0"/>
              <a:t>set</a:t>
            </a:r>
            <a:endParaRPr lang="zh-CN" altLang="en-US" dirty="0"/>
          </a:p>
        </p:txBody>
      </p:sp>
      <p:sp>
        <p:nvSpPr>
          <p:cNvPr id="1048678" name="内容占位符 2"/>
          <p:cNvSpPr>
            <a:spLocks noGrp="1"/>
          </p:cNvSpPr>
          <p:nvPr>
            <p:ph idx="1"/>
          </p:nvPr>
        </p:nvSpPr>
        <p:spPr/>
        <p:txBody>
          <a:bodyPr vert="horz" wrap="square" lIns="91440" tIns="45720" rIns="91440" bIns="45720" anchor="t"/>
          <a:lstStyle/>
          <a:p>
            <a:pPr marL="0" indent="0">
              <a:buNone/>
            </a:pPr>
            <a:r>
              <a:rPr lang="zh-CN" altLang="en-US" dirty="0"/>
              <a:t>通过</a:t>
            </a:r>
            <a:r>
              <a:rPr lang="en-US" altLang="zh-CN" dirty="0"/>
              <a:t>remove(key)</a:t>
            </a:r>
            <a:r>
              <a:rPr lang="zh-CN" altLang="en-US" dirty="0"/>
              <a:t>方法可以删除元素</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set</a:t>
            </a:r>
            <a:r>
              <a:rPr lang="zh-CN" altLang="en-US" dirty="0"/>
              <a:t>可以看成数学意义上的无序和无重复元素的集合，因此，两个</a:t>
            </a:r>
            <a:r>
              <a:rPr lang="en-US" altLang="zh-CN" dirty="0"/>
              <a:t>set</a:t>
            </a:r>
            <a:r>
              <a:rPr lang="zh-CN" altLang="en-US" dirty="0"/>
              <a:t>可以做数学意义上的交集、并集等操作</a:t>
            </a:r>
            <a:endParaRPr lang="en-US" altLang="zh-CN" dirty="0"/>
          </a:p>
        </p:txBody>
      </p:sp>
      <p:pic>
        <p:nvPicPr>
          <p:cNvPr id="2097188" name="图片 1"/>
          <p:cNvPicPr>
            <a:picLocks noChangeAspect="1"/>
          </p:cNvPicPr>
          <p:nvPr/>
        </p:nvPicPr>
        <p:blipFill>
          <a:blip r:embed="rId2" cstate="print"/>
          <a:stretch>
            <a:fillRect/>
          </a:stretch>
        </p:blipFill>
        <p:spPr>
          <a:xfrm>
            <a:off x="567426" y="1927155"/>
            <a:ext cx="3090671" cy="129303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标题 1"/>
          <p:cNvSpPr>
            <a:spLocks noGrp="1"/>
          </p:cNvSpPr>
          <p:nvPr>
            <p:ph type="title"/>
          </p:nvPr>
        </p:nvSpPr>
        <p:spPr/>
        <p:txBody>
          <a:bodyPr vert="horz" wrap="square" lIns="91440" tIns="45720" rIns="91440" bIns="45720" anchor="t"/>
          <a:lstStyle/>
          <a:p>
            <a:r>
              <a:rPr lang="en-US" altLang="zh-CN" dirty="0"/>
              <a:t>Dict</a:t>
            </a:r>
            <a:r>
              <a:rPr lang="zh-CN" altLang="en-US" dirty="0"/>
              <a:t>和</a:t>
            </a:r>
            <a:r>
              <a:rPr lang="en-US" altLang="zh-CN" dirty="0"/>
              <a:t>set</a:t>
            </a:r>
            <a:endParaRPr lang="zh-CN" altLang="en-US" dirty="0"/>
          </a:p>
        </p:txBody>
      </p:sp>
      <p:sp>
        <p:nvSpPr>
          <p:cNvPr id="1048680" name="内容占位符 2"/>
          <p:cNvSpPr>
            <a:spLocks noGrp="1"/>
          </p:cNvSpPr>
          <p:nvPr>
            <p:ph idx="1"/>
          </p:nvPr>
        </p:nvSpPr>
        <p:spPr/>
        <p:txBody>
          <a:bodyPr vert="horz" wrap="square" lIns="91440" tIns="45720" rIns="91440" bIns="45720" anchor="t"/>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set</a:t>
            </a:r>
            <a:r>
              <a:rPr lang="zh-CN" altLang="en-US" dirty="0"/>
              <a:t>和</a:t>
            </a:r>
            <a:r>
              <a:rPr lang="en-US" altLang="zh-CN" dirty="0"/>
              <a:t>dict</a:t>
            </a:r>
            <a:r>
              <a:rPr lang="zh-CN" altLang="en-US" dirty="0"/>
              <a:t>的唯一区别仅在于没有存储对应的</a:t>
            </a:r>
            <a:r>
              <a:rPr lang="en-US" altLang="zh-CN" dirty="0"/>
              <a:t>value</a:t>
            </a:r>
            <a:r>
              <a:rPr lang="zh-CN" altLang="en-US" dirty="0"/>
              <a:t>，但是，</a:t>
            </a:r>
            <a:r>
              <a:rPr lang="en-US" altLang="zh-CN" dirty="0"/>
              <a:t>set</a:t>
            </a:r>
            <a:r>
              <a:rPr lang="zh-CN" altLang="en-US" dirty="0"/>
              <a:t>的原理和</a:t>
            </a:r>
            <a:r>
              <a:rPr lang="en-US" altLang="zh-CN" dirty="0"/>
              <a:t>dict</a:t>
            </a:r>
            <a:r>
              <a:rPr lang="zh-CN" altLang="en-US" dirty="0"/>
              <a:t>一样，所以，同样不可以放入可变对象</a:t>
            </a:r>
            <a:endParaRPr lang="en-US" altLang="zh-CN" dirty="0"/>
          </a:p>
        </p:txBody>
      </p:sp>
      <p:pic>
        <p:nvPicPr>
          <p:cNvPr id="2097189" name="图片 1"/>
          <p:cNvPicPr>
            <a:picLocks noChangeAspect="1"/>
          </p:cNvPicPr>
          <p:nvPr/>
        </p:nvPicPr>
        <p:blipFill>
          <a:blip r:embed="rId2" cstate="print"/>
          <a:stretch>
            <a:fillRect/>
          </a:stretch>
        </p:blipFill>
        <p:spPr>
          <a:xfrm>
            <a:off x="620387" y="1325875"/>
            <a:ext cx="3397492" cy="23737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3" name="标题 1"/>
          <p:cNvSpPr>
            <a:spLocks noGrp="1"/>
          </p:cNvSpPr>
          <p:nvPr>
            <p:ph type="title"/>
          </p:nvPr>
        </p:nvSpPr>
        <p:spPr/>
        <p:txBody>
          <a:bodyPr vert="horz" wrap="square" lIns="91440" tIns="45720" rIns="91440" bIns="45720" anchor="t"/>
          <a:lstStyle/>
          <a:p>
            <a:r>
              <a:rPr lang="en-US" altLang="zh-CN" dirty="0" err="1"/>
              <a:t>Thonny</a:t>
            </a:r>
            <a:r>
              <a:rPr lang="zh-CN" altLang="en-US" dirty="0"/>
              <a:t>的使用</a:t>
            </a:r>
          </a:p>
        </p:txBody>
      </p:sp>
      <p:sp>
        <p:nvSpPr>
          <p:cNvPr id="1048854" name="内容占位符 2"/>
          <p:cNvSpPr>
            <a:spLocks noGrp="1"/>
          </p:cNvSpPr>
          <p:nvPr>
            <p:ph idx="1"/>
          </p:nvPr>
        </p:nvSpPr>
        <p:spPr>
          <a:xfrm>
            <a:off x="457199" y="1268413"/>
            <a:ext cx="8556171" cy="4862512"/>
          </a:xfrm>
        </p:spPr>
        <p:txBody>
          <a:bodyPr vert="horz" wrap="square" lIns="91440" tIns="45720" rIns="91440" bIns="45720" anchor="t">
            <a:normAutofit/>
          </a:bodyPr>
          <a:lstStyle/>
          <a:p>
            <a:r>
              <a:rPr lang="zh-CN" altLang="en-US" dirty="0"/>
              <a:t>最后我们将</a:t>
            </a:r>
            <a:r>
              <a:rPr lang="en-US" altLang="zh-CN" dirty="0" err="1"/>
              <a:t>Thonny</a:t>
            </a:r>
            <a:r>
              <a:rPr lang="zh-CN" altLang="en-US" dirty="0"/>
              <a:t>设置为</a:t>
            </a:r>
            <a:r>
              <a:rPr lang="en-US" altLang="zh-CN" dirty="0"/>
              <a:t>python</a:t>
            </a:r>
            <a:r>
              <a:rPr lang="zh-CN" altLang="en-US" dirty="0"/>
              <a:t>脚本的默认打开方式</a:t>
            </a:r>
            <a:endParaRPr lang="en-US" altLang="zh-CN" dirty="0"/>
          </a:p>
          <a:p>
            <a:r>
              <a:rPr lang="zh-CN" altLang="en-US" dirty="0"/>
              <a:t>右键选择任意一个</a:t>
            </a:r>
            <a:r>
              <a:rPr lang="en-US" altLang="zh-CN" dirty="0"/>
              <a:t>.</a:t>
            </a:r>
            <a:r>
              <a:rPr lang="en-US" altLang="zh-CN" dirty="0" err="1"/>
              <a:t>py</a:t>
            </a:r>
            <a:r>
              <a:rPr lang="zh-CN" altLang="en-US" dirty="0"/>
              <a:t>程序脚本文件</a:t>
            </a:r>
            <a:endParaRPr lang="en-US" altLang="zh-CN" dirty="0"/>
          </a:p>
          <a:p>
            <a:r>
              <a:rPr lang="zh-CN" altLang="en-US" dirty="0"/>
              <a:t>选择</a:t>
            </a:r>
            <a:r>
              <a:rPr lang="en-US" altLang="zh-CN" dirty="0"/>
              <a:t>Open With-Open With…</a:t>
            </a:r>
          </a:p>
          <a:p>
            <a:r>
              <a:rPr lang="zh-CN" altLang="en-US" dirty="0"/>
              <a:t>在窗口中选择</a:t>
            </a:r>
            <a:r>
              <a:rPr lang="en-US" altLang="zh-CN" dirty="0" err="1"/>
              <a:t>Thonny</a:t>
            </a:r>
            <a:r>
              <a:rPr lang="en-US" altLang="zh-CN" dirty="0"/>
              <a:t> Python IDE</a:t>
            </a:r>
          </a:p>
          <a:p>
            <a:r>
              <a:rPr lang="zh-CN" altLang="en-US" dirty="0"/>
              <a:t>以后双击</a:t>
            </a:r>
            <a:r>
              <a:rPr lang="en-US" altLang="zh-CN" dirty="0"/>
              <a:t>.</a:t>
            </a:r>
            <a:r>
              <a:rPr lang="en-US" altLang="zh-CN" dirty="0" err="1"/>
              <a:t>py</a:t>
            </a:r>
            <a:r>
              <a:rPr lang="zh-CN" altLang="en-US" dirty="0"/>
              <a:t>文件即用</a:t>
            </a:r>
            <a:r>
              <a:rPr lang="en-US" altLang="zh-CN" dirty="0" err="1"/>
              <a:t>Thonny</a:t>
            </a:r>
            <a:r>
              <a:rPr lang="zh-CN" altLang="en-US" dirty="0"/>
              <a:t>打开</a:t>
            </a:r>
            <a:endParaRPr lang="en-US" altLang="zh-CN" dirty="0"/>
          </a:p>
        </p:txBody>
      </p:sp>
      <p:grpSp>
        <p:nvGrpSpPr>
          <p:cNvPr id="302" name="组合 3"/>
          <p:cNvGrpSpPr/>
          <p:nvPr/>
        </p:nvGrpSpPr>
        <p:grpSpPr>
          <a:xfrm>
            <a:off x="1415143" y="3699669"/>
            <a:ext cx="2716602" cy="2373526"/>
            <a:chOff x="1415143" y="3699669"/>
            <a:chExt cx="2716602" cy="2373526"/>
          </a:xfrm>
        </p:grpSpPr>
        <p:pic>
          <p:nvPicPr>
            <p:cNvPr id="2097260" name="图片 1"/>
            <p:cNvPicPr>
              <a:picLocks noChangeAspect="1"/>
            </p:cNvPicPr>
            <p:nvPr/>
          </p:nvPicPr>
          <p:blipFill>
            <a:blip r:embed="rId2" cstate="print"/>
            <a:stretch>
              <a:fillRect/>
            </a:stretch>
          </p:blipFill>
          <p:spPr>
            <a:xfrm>
              <a:off x="1415143" y="3699669"/>
              <a:ext cx="2716602" cy="2373526"/>
            </a:xfrm>
            <a:prstGeom prst="rect">
              <a:avLst/>
            </a:prstGeom>
          </p:spPr>
        </p:pic>
        <p:cxnSp>
          <p:nvCxnSpPr>
            <p:cNvPr id="3145736" name="直接箭头连接符 7"/>
            <p:cNvCxnSpPr>
              <a:cxnSpLocks/>
            </p:cNvCxnSpPr>
            <p:nvPr/>
          </p:nvCxnSpPr>
          <p:spPr>
            <a:xfrm flipH="1">
              <a:off x="1665516" y="3699669"/>
              <a:ext cx="566056" cy="268055"/>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3145737" name="直接箭头连接符 8"/>
            <p:cNvCxnSpPr>
              <a:cxnSpLocks/>
            </p:cNvCxnSpPr>
            <p:nvPr/>
          </p:nvCxnSpPr>
          <p:spPr>
            <a:xfrm flipH="1">
              <a:off x="2587772" y="4995069"/>
              <a:ext cx="566056" cy="268055"/>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grpSp>
      <p:grpSp>
        <p:nvGrpSpPr>
          <p:cNvPr id="303" name="组合 4"/>
          <p:cNvGrpSpPr/>
          <p:nvPr/>
        </p:nvGrpSpPr>
        <p:grpSpPr>
          <a:xfrm>
            <a:off x="5850456" y="2224087"/>
            <a:ext cx="2762576" cy="3906838"/>
            <a:chOff x="5850456" y="2224087"/>
            <a:chExt cx="2762576" cy="3906838"/>
          </a:xfrm>
        </p:grpSpPr>
        <p:pic>
          <p:nvPicPr>
            <p:cNvPr id="2097261" name="图片 2"/>
            <p:cNvPicPr>
              <a:picLocks noChangeAspect="1"/>
            </p:cNvPicPr>
            <p:nvPr/>
          </p:nvPicPr>
          <p:blipFill>
            <a:blip r:embed="rId3" cstate="print"/>
            <a:stretch>
              <a:fillRect/>
            </a:stretch>
          </p:blipFill>
          <p:spPr>
            <a:xfrm>
              <a:off x="5850456" y="2224087"/>
              <a:ext cx="2762576" cy="3906838"/>
            </a:xfrm>
            <a:prstGeom prst="rect">
              <a:avLst/>
            </a:prstGeom>
          </p:spPr>
        </p:pic>
        <p:cxnSp>
          <p:nvCxnSpPr>
            <p:cNvPr id="3145738" name="直接箭头连接符 11"/>
            <p:cNvCxnSpPr>
              <a:cxnSpLocks/>
            </p:cNvCxnSpPr>
            <p:nvPr/>
          </p:nvCxnSpPr>
          <p:spPr>
            <a:xfrm flipH="1">
              <a:off x="6008916" y="2741726"/>
              <a:ext cx="566056" cy="268055"/>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3145739" name="直接箭头连接符 12"/>
            <p:cNvCxnSpPr>
              <a:cxnSpLocks/>
            </p:cNvCxnSpPr>
            <p:nvPr/>
          </p:nvCxnSpPr>
          <p:spPr>
            <a:xfrm flipH="1">
              <a:off x="6948716" y="4752404"/>
              <a:ext cx="566056" cy="268055"/>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1806875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标题 1"/>
          <p:cNvSpPr>
            <a:spLocks noGrp="1"/>
          </p:cNvSpPr>
          <p:nvPr>
            <p:ph type="title"/>
          </p:nvPr>
        </p:nvSpPr>
        <p:spPr/>
        <p:txBody>
          <a:bodyPr vert="horz" wrap="square" lIns="91440" tIns="45720" rIns="91440" bIns="45720" anchor="t"/>
          <a:lstStyle/>
          <a:p>
            <a:r>
              <a:rPr lang="zh-CN" altLang="en-US" dirty="0"/>
              <a:t>类</a:t>
            </a:r>
            <a:r>
              <a:rPr lang="en-US" altLang="zh-CN" dirty="0"/>
              <a:t>(class)</a:t>
            </a:r>
            <a:endParaRPr lang="zh-CN" altLang="en-US" dirty="0"/>
          </a:p>
        </p:txBody>
      </p:sp>
      <p:sp>
        <p:nvSpPr>
          <p:cNvPr id="1048682" name="内容占位符 2"/>
          <p:cNvSpPr>
            <a:spLocks noGrp="1"/>
          </p:cNvSpPr>
          <p:nvPr>
            <p:ph idx="1"/>
          </p:nvPr>
        </p:nvSpPr>
        <p:spPr/>
        <p:txBody>
          <a:bodyPr vert="horz" wrap="square" lIns="91440" tIns="45720" rIns="91440" bIns="45720" anchor="t">
            <a:normAutofit/>
          </a:bodyPr>
          <a:lstStyle/>
          <a:p>
            <a:r>
              <a:rPr lang="zh-CN" altLang="en-US" dirty="0"/>
              <a:t>类简单看做是数据以及由存取、操作这些数据的方法所组成的一个集合</a:t>
            </a:r>
            <a:endParaRPr lang="en-US" altLang="zh-CN" dirty="0"/>
          </a:p>
          <a:p>
            <a:r>
              <a:rPr lang="zh-CN" altLang="en-US" dirty="0"/>
              <a:t>类的优点：</a:t>
            </a:r>
            <a:endParaRPr lang="en-US" altLang="zh-CN" dirty="0"/>
          </a:p>
          <a:p>
            <a:pPr lvl="1"/>
            <a:r>
              <a:rPr lang="zh-CN" altLang="en-US" dirty="0"/>
              <a:t>类对象是多态的：也就是多种形态，这意味着我们可以对不同的类对象使用同样的操作方法，而不需要额外写代码。</a:t>
            </a:r>
            <a:endParaRPr lang="en-US" altLang="zh-CN" dirty="0"/>
          </a:p>
          <a:p>
            <a:pPr lvl="1"/>
            <a:r>
              <a:rPr lang="zh-CN" altLang="en-US" dirty="0"/>
              <a:t>类的封装：封装之后，可以直接调用类的对象，来操作内部的一些类方法，不需要让使用者看到代码工作的细节。</a:t>
            </a:r>
            <a:endParaRPr lang="en-US" altLang="zh-CN" dirty="0"/>
          </a:p>
          <a:p>
            <a:pPr lvl="1"/>
            <a:r>
              <a:rPr lang="zh-CN" altLang="en-US" dirty="0"/>
              <a:t>类的继承：类可以从其它类或者元类中继承它们的方法，直接使用。</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标题 1"/>
          <p:cNvSpPr>
            <a:spLocks noGrp="1"/>
          </p:cNvSpPr>
          <p:nvPr>
            <p:ph type="title"/>
          </p:nvPr>
        </p:nvSpPr>
        <p:spPr/>
        <p:txBody>
          <a:bodyPr vert="horz" wrap="square" lIns="91440" tIns="45720" rIns="91440" bIns="45720" anchor="t"/>
          <a:lstStyle/>
          <a:p>
            <a:r>
              <a:rPr lang="zh-CN" altLang="en-US" dirty="0"/>
              <a:t>类</a:t>
            </a:r>
            <a:r>
              <a:rPr lang="en-US" altLang="zh-CN" dirty="0"/>
              <a:t>(class)</a:t>
            </a:r>
            <a:endParaRPr lang="zh-CN" altLang="en-US" dirty="0"/>
          </a:p>
        </p:txBody>
      </p:sp>
      <p:sp>
        <p:nvSpPr>
          <p:cNvPr id="1048684" name="内容占位符 2"/>
          <p:cNvSpPr>
            <a:spLocks noGrp="1"/>
          </p:cNvSpPr>
          <p:nvPr>
            <p:ph idx="1"/>
          </p:nvPr>
        </p:nvSpPr>
        <p:spPr/>
        <p:txBody>
          <a:bodyPr vert="horz" wrap="square" lIns="91440" tIns="45720" rIns="91440" bIns="45720" numCol="1" anchor="t" anchorCtr="0" compatLnSpc="1">
            <a:normAutofit/>
          </a:bodyPr>
          <a:lstStyle/>
          <a:p>
            <a:r>
              <a:rPr lang="zh-CN" altLang="en-US" dirty="0"/>
              <a:t>定义类的语法：</a:t>
            </a:r>
            <a:endParaRPr lang="en-US" altLang="zh-CN" dirty="0"/>
          </a:p>
          <a:p>
            <a:endParaRPr lang="en-US" altLang="zh-CN" dirty="0"/>
          </a:p>
          <a:p>
            <a:endParaRPr lang="en-US" altLang="zh-CN" dirty="0"/>
          </a:p>
          <a:p>
            <a:endParaRPr lang="en-US" altLang="zh-CN" dirty="0"/>
          </a:p>
          <a:p>
            <a:pPr marL="0" indent="0">
              <a:buNone/>
            </a:pPr>
            <a:r>
              <a:rPr lang="zh-CN" altLang="en-US" sz="2400" dirty="0"/>
              <a:t>第一行，语法是</a:t>
            </a:r>
            <a:r>
              <a:rPr lang="en-US" altLang="zh-CN" sz="2400" dirty="0"/>
              <a:t>class </a:t>
            </a:r>
            <a:r>
              <a:rPr lang="zh-CN" altLang="en-US" sz="2400" dirty="0"/>
              <a:t>后面紧接着，类的名字，最后别忘记“冒号”，这样来定义一个类。</a:t>
            </a:r>
            <a:br>
              <a:rPr lang="zh-CN" altLang="en-US" sz="2400" dirty="0"/>
            </a:br>
            <a:r>
              <a:rPr lang="zh-CN" altLang="en-US" sz="2400" dirty="0"/>
              <a:t>类的名字，首字母，有一个不成文的规定：最好是大写，这样便于在代码中识别区分每个类。</a:t>
            </a:r>
            <a:br>
              <a:rPr lang="zh-CN" altLang="en-US" sz="2400" dirty="0"/>
            </a:br>
            <a:r>
              <a:rPr lang="zh-CN" altLang="en-US" sz="2400" dirty="0"/>
              <a:t>第二行开始是类的方法，大家看到了，和函数非常相似，但是与普通函数不同的是，它的内部有一个</a:t>
            </a:r>
            <a:r>
              <a:rPr lang="en-US" altLang="zh-CN" sz="2400" dirty="0"/>
              <a:t>”self”</a:t>
            </a:r>
            <a:r>
              <a:rPr lang="zh-CN" altLang="en-US" sz="2400" dirty="0"/>
              <a:t>参数，它的作用是对于对象自身的引用。</a:t>
            </a:r>
            <a:endParaRPr lang="en-US" altLang="zh-CN" sz="2400" dirty="0"/>
          </a:p>
          <a:p>
            <a:pPr marL="0" indent="0">
              <a:buNone/>
            </a:pPr>
            <a:endParaRPr lang="zh-CN" altLang="en-US" dirty="0"/>
          </a:p>
        </p:txBody>
      </p:sp>
      <p:pic>
        <p:nvPicPr>
          <p:cNvPr id="2097190" name="图片 1"/>
          <p:cNvPicPr>
            <a:picLocks noChangeAspect="1"/>
          </p:cNvPicPr>
          <p:nvPr/>
        </p:nvPicPr>
        <p:blipFill>
          <a:blip r:embed="rId2" cstate="print"/>
          <a:stretch>
            <a:fillRect/>
          </a:stretch>
        </p:blipFill>
        <p:spPr>
          <a:xfrm>
            <a:off x="612293" y="1762858"/>
            <a:ext cx="5384760" cy="1439323"/>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标题 1"/>
          <p:cNvSpPr>
            <a:spLocks noGrp="1"/>
          </p:cNvSpPr>
          <p:nvPr>
            <p:ph type="title"/>
          </p:nvPr>
        </p:nvSpPr>
        <p:spPr/>
        <p:txBody>
          <a:bodyPr vert="horz" wrap="square" lIns="91440" tIns="45720" rIns="91440" bIns="45720" anchor="t"/>
          <a:lstStyle/>
          <a:p>
            <a:r>
              <a:rPr lang="zh-CN" altLang="en-US" dirty="0"/>
              <a:t>条件判断和循环</a:t>
            </a:r>
          </a:p>
        </p:txBody>
      </p:sp>
      <p:sp>
        <p:nvSpPr>
          <p:cNvPr id="1048688" name="内容占位符 2"/>
          <p:cNvSpPr>
            <a:spLocks noGrp="1"/>
          </p:cNvSpPr>
          <p:nvPr>
            <p:ph idx="1"/>
          </p:nvPr>
        </p:nvSpPr>
        <p:spPr/>
        <p:txBody>
          <a:bodyPr vert="horz" wrap="square" lIns="91440" tIns="45720" rIns="91440" bIns="45720" numCol="1" anchor="t" anchorCtr="0" compatLnSpc="1">
            <a:normAutofit/>
          </a:bodyPr>
          <a:lstStyle/>
          <a:p>
            <a:r>
              <a:rPr lang="zh-CN" altLang="en-US" dirty="0"/>
              <a:t>条件判断</a:t>
            </a:r>
            <a:endParaRPr lang="en-US" altLang="zh-CN" dirty="0"/>
          </a:p>
          <a:p>
            <a:pPr marL="0" indent="0">
              <a:buNone/>
            </a:pPr>
            <a:r>
              <a:rPr lang="zh-CN" altLang="en-US" dirty="0"/>
              <a:t>    用</a:t>
            </a:r>
            <a:r>
              <a:rPr lang="en-US" altLang="zh-CN" dirty="0"/>
              <a:t>if</a:t>
            </a:r>
            <a:r>
              <a:rPr lang="zh-CN" altLang="en-US" dirty="0"/>
              <a:t>语句实现</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根据</a:t>
            </a:r>
            <a:r>
              <a:rPr lang="en-US" altLang="zh-CN" dirty="0"/>
              <a:t>Python</a:t>
            </a:r>
            <a:r>
              <a:rPr lang="zh-CN" altLang="en-US" dirty="0"/>
              <a:t>的缩进规则，如果</a:t>
            </a:r>
            <a:r>
              <a:rPr lang="en-US" altLang="zh-CN" dirty="0"/>
              <a:t>if</a:t>
            </a:r>
            <a:r>
              <a:rPr lang="zh-CN" altLang="en-US" dirty="0"/>
              <a:t>语句判断是</a:t>
            </a:r>
            <a:r>
              <a:rPr lang="en-US" altLang="zh-CN" dirty="0"/>
              <a:t>True</a:t>
            </a:r>
            <a:r>
              <a:rPr lang="zh-CN" altLang="en-US" dirty="0"/>
              <a:t>，就把缩进的两行</a:t>
            </a:r>
            <a:r>
              <a:rPr lang="en-US" altLang="zh-CN" dirty="0"/>
              <a:t>print</a:t>
            </a:r>
            <a:r>
              <a:rPr lang="zh-CN" altLang="en-US" dirty="0"/>
              <a:t>语句执行了，否则，什么也不做</a:t>
            </a:r>
            <a:endParaRPr lang="en-US" altLang="zh-CN" dirty="0"/>
          </a:p>
          <a:p>
            <a:pPr marL="0" indent="0">
              <a:buNone/>
            </a:pPr>
            <a:r>
              <a:rPr lang="zh-CN" altLang="en-US" dirty="0"/>
              <a:t>也可以给</a:t>
            </a:r>
            <a:r>
              <a:rPr lang="en-US" altLang="zh-CN" dirty="0"/>
              <a:t>if</a:t>
            </a:r>
            <a:r>
              <a:rPr lang="zh-CN" altLang="en-US" dirty="0"/>
              <a:t>添加一个</a:t>
            </a:r>
            <a:r>
              <a:rPr lang="en-US" altLang="zh-CN" dirty="0"/>
              <a:t>else</a:t>
            </a:r>
            <a:r>
              <a:rPr lang="zh-CN" altLang="en-US" dirty="0"/>
              <a:t>语句，意思是，如果</a:t>
            </a:r>
            <a:r>
              <a:rPr lang="en-US" altLang="zh-CN" dirty="0"/>
              <a:t>if</a:t>
            </a:r>
            <a:r>
              <a:rPr lang="zh-CN" altLang="en-US" dirty="0"/>
              <a:t>判断是</a:t>
            </a:r>
            <a:r>
              <a:rPr lang="en-US" altLang="zh-CN" dirty="0"/>
              <a:t>False</a:t>
            </a:r>
            <a:r>
              <a:rPr lang="zh-CN" altLang="en-US" dirty="0"/>
              <a:t>，不要执行</a:t>
            </a:r>
            <a:r>
              <a:rPr lang="en-US" altLang="zh-CN" dirty="0"/>
              <a:t>if</a:t>
            </a:r>
            <a:r>
              <a:rPr lang="zh-CN" altLang="en-US" dirty="0"/>
              <a:t>的内容，去执行</a:t>
            </a:r>
            <a:r>
              <a:rPr lang="en-US" altLang="zh-CN" dirty="0"/>
              <a:t>else</a:t>
            </a:r>
            <a:endParaRPr lang="zh-CN" altLang="en-US" dirty="0"/>
          </a:p>
        </p:txBody>
      </p:sp>
      <p:pic>
        <p:nvPicPr>
          <p:cNvPr id="2097194" name="图片 1"/>
          <p:cNvPicPr>
            <a:picLocks noChangeAspect="1"/>
          </p:cNvPicPr>
          <p:nvPr/>
        </p:nvPicPr>
        <p:blipFill>
          <a:blip r:embed="rId2" cstate="print"/>
          <a:stretch>
            <a:fillRect/>
          </a:stretch>
        </p:blipFill>
        <p:spPr>
          <a:xfrm>
            <a:off x="841708" y="2336884"/>
            <a:ext cx="4706035" cy="156134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标题 1"/>
          <p:cNvSpPr>
            <a:spLocks noGrp="1"/>
          </p:cNvSpPr>
          <p:nvPr>
            <p:ph type="title"/>
          </p:nvPr>
        </p:nvSpPr>
        <p:spPr/>
        <p:txBody>
          <a:bodyPr vert="horz" wrap="square" lIns="91440" tIns="45720" rIns="91440" bIns="45720" anchor="t"/>
          <a:lstStyle/>
          <a:p>
            <a:r>
              <a:rPr lang="zh-CN" altLang="en-US" dirty="0"/>
              <a:t>条件判断和循环</a:t>
            </a:r>
          </a:p>
        </p:txBody>
      </p:sp>
      <p:sp>
        <p:nvSpPr>
          <p:cNvPr id="1048690" name="内容占位符 2"/>
          <p:cNvSpPr>
            <a:spLocks noGrp="1"/>
          </p:cNvSpPr>
          <p:nvPr>
            <p:ph idx="1"/>
          </p:nvPr>
        </p:nvSpPr>
        <p:spPr>
          <a:xfrm>
            <a:off x="457200" y="1268415"/>
            <a:ext cx="8229600" cy="4897439"/>
          </a:xfrm>
        </p:spPr>
        <p:txBody>
          <a:bodyPr vert="horz" wrap="square" lIns="91440" tIns="45720" rIns="91440" bIns="45720" numCol="1" anchor="t" anchorCtr="0" compatLnSpc="1">
            <a:normAutofit fontScale="88654" lnSpcReduction="10000"/>
          </a:bodyPr>
          <a:lstStyle/>
          <a:p>
            <a:r>
              <a:rPr lang="zh-CN" altLang="en-US" dirty="0"/>
              <a:t>条件判断</a:t>
            </a:r>
            <a:endParaRPr lang="en-US" altLang="zh-CN" dirty="0"/>
          </a:p>
          <a:p>
            <a:pPr marL="0" indent="0">
              <a:buNone/>
            </a:pPr>
            <a:r>
              <a:rPr lang="en-US" altLang="zh-CN" dirty="0"/>
              <a:t>    </a:t>
            </a:r>
            <a:r>
              <a:rPr lang="en-US" altLang="zh-CN" dirty="0" err="1"/>
              <a:t>elif</a:t>
            </a:r>
            <a:r>
              <a:rPr lang="en-US" altLang="zh-CN" dirty="0"/>
              <a:t>   </a:t>
            </a:r>
            <a:r>
              <a:rPr lang="en-US" altLang="zh-CN" dirty="0" err="1"/>
              <a:t>elif</a:t>
            </a:r>
            <a:r>
              <a:rPr lang="zh-CN" altLang="en-US" dirty="0"/>
              <a:t>是</a:t>
            </a:r>
            <a:r>
              <a:rPr lang="en-US" altLang="zh-CN" dirty="0"/>
              <a:t>else if </a:t>
            </a:r>
            <a:r>
              <a:rPr lang="zh-CN" altLang="en-US" dirty="0"/>
              <a:t>的缩写</a:t>
            </a:r>
            <a:endParaRPr lang="en-US" altLang="zh-CN" dirty="0"/>
          </a:p>
          <a:p>
            <a:pPr marL="0" indent="0">
              <a:buNone/>
            </a:pPr>
            <a:r>
              <a:rPr lang="en-US" altLang="zh-CN" dirty="0"/>
              <a:t>if</a:t>
            </a:r>
            <a:r>
              <a:rPr lang="zh-CN" altLang="en-US" dirty="0"/>
              <a:t>是从上往下判断，如果在某个判断上是</a:t>
            </a:r>
            <a:r>
              <a:rPr lang="en-US" altLang="zh-CN" dirty="0"/>
              <a:t>True</a:t>
            </a:r>
            <a:r>
              <a:rPr lang="zh-CN" altLang="en-US" dirty="0"/>
              <a:t>，把该判断对应的语句执行后，就忽略掉剩下的</a:t>
            </a:r>
            <a:r>
              <a:rPr lang="en-US" altLang="zh-CN" dirty="0" err="1"/>
              <a:t>elif</a:t>
            </a:r>
            <a:r>
              <a:rPr lang="zh-CN" altLang="en-US" dirty="0"/>
              <a:t>和</a:t>
            </a:r>
            <a:r>
              <a:rPr lang="en-US" altLang="zh-CN" dirty="0"/>
              <a:t>else</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打印的是</a:t>
            </a:r>
            <a:r>
              <a:rPr lang="en-US" altLang="zh-CN" dirty="0"/>
              <a:t>teenager</a:t>
            </a:r>
          </a:p>
        </p:txBody>
      </p:sp>
      <p:pic>
        <p:nvPicPr>
          <p:cNvPr id="2097195" name="图片 1"/>
          <p:cNvPicPr>
            <a:picLocks noChangeAspect="1"/>
          </p:cNvPicPr>
          <p:nvPr/>
        </p:nvPicPr>
        <p:blipFill>
          <a:blip r:embed="rId2" cstate="print"/>
          <a:stretch>
            <a:fillRect/>
          </a:stretch>
        </p:blipFill>
        <p:spPr>
          <a:xfrm>
            <a:off x="804111" y="2957183"/>
            <a:ext cx="3351236" cy="2433636"/>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标题 1"/>
          <p:cNvSpPr>
            <a:spLocks noGrp="1"/>
          </p:cNvSpPr>
          <p:nvPr>
            <p:ph type="title"/>
          </p:nvPr>
        </p:nvSpPr>
        <p:spPr/>
        <p:txBody>
          <a:bodyPr vert="horz" wrap="square" lIns="91440" tIns="45720" rIns="91440" bIns="45720" anchor="t"/>
          <a:lstStyle/>
          <a:p>
            <a:r>
              <a:rPr lang="zh-CN" altLang="en-US" dirty="0"/>
              <a:t>条件判断和循环</a:t>
            </a:r>
          </a:p>
        </p:txBody>
      </p:sp>
      <p:sp>
        <p:nvSpPr>
          <p:cNvPr id="1048692" name="内容占位符 2"/>
          <p:cNvSpPr>
            <a:spLocks noGrp="1"/>
          </p:cNvSpPr>
          <p:nvPr>
            <p:ph idx="1"/>
          </p:nvPr>
        </p:nvSpPr>
        <p:spPr/>
        <p:txBody>
          <a:bodyPr vert="horz" wrap="square" lIns="91440" tIns="45720" rIns="91440" bIns="45720" numCol="1" anchor="t" anchorCtr="0" compatLnSpc="1"/>
          <a:lstStyle/>
          <a:p>
            <a:r>
              <a:rPr lang="en-US" altLang="zh-CN" dirty="0"/>
              <a:t>for...in</a:t>
            </a:r>
            <a:r>
              <a:rPr lang="zh-CN" altLang="en-US" dirty="0"/>
              <a:t>循环</a:t>
            </a:r>
            <a:endParaRPr lang="en-US" altLang="zh-CN" dirty="0"/>
          </a:p>
          <a:p>
            <a:pPr marL="0" indent="0">
              <a:buNone/>
            </a:pPr>
            <a:r>
              <a:rPr lang="zh-CN" altLang="en-US" dirty="0"/>
              <a:t>    依次把</a:t>
            </a:r>
            <a:r>
              <a:rPr lang="en-US" altLang="zh-CN" dirty="0"/>
              <a:t>list</a:t>
            </a:r>
            <a:r>
              <a:rPr lang="zh-CN" altLang="en-US" dirty="0"/>
              <a:t>或</a:t>
            </a:r>
            <a:r>
              <a:rPr lang="en-US" altLang="zh-CN" dirty="0"/>
              <a:t>tuple</a:t>
            </a:r>
            <a:r>
              <a:rPr lang="zh-CN" altLang="en-US" dirty="0"/>
              <a:t>中的每个元素迭代出来</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所以</a:t>
            </a:r>
            <a:r>
              <a:rPr lang="en-US" altLang="zh-CN" dirty="0"/>
              <a:t>for x in ...</a:t>
            </a:r>
            <a:r>
              <a:rPr lang="zh-CN" altLang="en-US" dirty="0"/>
              <a:t>循环就是把每个元素代入变量</a:t>
            </a:r>
            <a:r>
              <a:rPr lang="en-US" altLang="zh-CN" dirty="0"/>
              <a:t>x</a:t>
            </a:r>
            <a:r>
              <a:rPr lang="zh-CN" altLang="en-US" dirty="0"/>
              <a:t>，然后执行缩进块的语句</a:t>
            </a:r>
          </a:p>
        </p:txBody>
      </p:sp>
      <p:pic>
        <p:nvPicPr>
          <p:cNvPr id="2097196" name="图片 1"/>
          <p:cNvPicPr>
            <a:picLocks noChangeAspect="1"/>
          </p:cNvPicPr>
          <p:nvPr/>
        </p:nvPicPr>
        <p:blipFill>
          <a:blip r:embed="rId2" cstate="print"/>
          <a:srcRect t="6798" b="6798"/>
          <a:stretch>
            <a:fillRect/>
          </a:stretch>
        </p:blipFill>
        <p:spPr>
          <a:xfrm>
            <a:off x="457200" y="2205042"/>
            <a:ext cx="6121400" cy="1368425"/>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标题 1"/>
          <p:cNvSpPr>
            <a:spLocks noGrp="1"/>
          </p:cNvSpPr>
          <p:nvPr>
            <p:ph type="title"/>
          </p:nvPr>
        </p:nvSpPr>
        <p:spPr/>
        <p:txBody>
          <a:bodyPr vert="horz" wrap="square" lIns="91440" tIns="45720" rIns="91440" bIns="45720" anchor="t"/>
          <a:lstStyle/>
          <a:p>
            <a:r>
              <a:rPr lang="zh-CN" altLang="en-US" dirty="0"/>
              <a:t>条件判断和循环</a:t>
            </a:r>
          </a:p>
        </p:txBody>
      </p:sp>
      <p:sp>
        <p:nvSpPr>
          <p:cNvPr id="1048694" name="内容占位符 2"/>
          <p:cNvSpPr>
            <a:spLocks noGrp="1"/>
          </p:cNvSpPr>
          <p:nvPr>
            <p:ph idx="1"/>
          </p:nvPr>
        </p:nvSpPr>
        <p:spPr/>
        <p:txBody>
          <a:bodyPr vert="horz" wrap="square" lIns="91440" tIns="45720" rIns="91440" bIns="45720" numCol="1" anchor="t" anchorCtr="0" compatLnSpc="1"/>
          <a:lstStyle/>
          <a:p>
            <a:r>
              <a:rPr lang="en-US" altLang="zh-CN" dirty="0"/>
              <a:t>While</a:t>
            </a:r>
            <a:r>
              <a:rPr lang="zh-CN" altLang="en-US" dirty="0"/>
              <a:t>循环</a:t>
            </a:r>
            <a:endParaRPr lang="en-US" altLang="zh-CN" dirty="0"/>
          </a:p>
          <a:p>
            <a:pPr marL="0" indent="0">
              <a:buNone/>
            </a:pPr>
            <a:r>
              <a:rPr lang="zh-CN" altLang="en-US" dirty="0"/>
              <a:t>    只要条件满足，就不断循环，条件不满足时退出循环</a:t>
            </a:r>
            <a:endParaRPr lang="en-US" altLang="zh-CN" dirty="0"/>
          </a:p>
          <a:p>
            <a:pPr marL="0" indent="0">
              <a:buNone/>
            </a:pPr>
            <a:endParaRPr lang="en-US" altLang="zh-CN" dirty="0"/>
          </a:p>
        </p:txBody>
      </p:sp>
      <p:pic>
        <p:nvPicPr>
          <p:cNvPr id="2097197" name="图片 1"/>
          <p:cNvPicPr>
            <a:picLocks noChangeAspect="1"/>
          </p:cNvPicPr>
          <p:nvPr/>
        </p:nvPicPr>
        <p:blipFill>
          <a:blip r:embed="rId2" cstate="print"/>
          <a:stretch>
            <a:fillRect/>
          </a:stretch>
        </p:blipFill>
        <p:spPr>
          <a:xfrm>
            <a:off x="944758" y="2301315"/>
            <a:ext cx="2772527" cy="239975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标题 1"/>
          <p:cNvSpPr>
            <a:spLocks noGrp="1"/>
          </p:cNvSpPr>
          <p:nvPr>
            <p:ph type="title"/>
          </p:nvPr>
        </p:nvSpPr>
        <p:spPr/>
        <p:txBody>
          <a:bodyPr vert="horz" wrap="square" lIns="91440" tIns="45720" rIns="91440" bIns="45720" anchor="t"/>
          <a:lstStyle/>
          <a:p>
            <a:r>
              <a:rPr lang="zh-CN" altLang="en-US" dirty="0"/>
              <a:t>条件判断和循环</a:t>
            </a:r>
          </a:p>
        </p:txBody>
      </p:sp>
      <p:sp>
        <p:nvSpPr>
          <p:cNvPr id="1048696" name="内容占位符 1"/>
          <p:cNvSpPr>
            <a:spLocks noGrp="1"/>
          </p:cNvSpPr>
          <p:nvPr>
            <p:ph idx="1"/>
          </p:nvPr>
        </p:nvSpPr>
        <p:spPr/>
        <p:txBody>
          <a:bodyPr vert="horz" wrap="square" lIns="91440" tIns="45720" rIns="91440" bIns="45720" numCol="1" anchor="t" anchorCtr="0" compatLnSpc="1"/>
          <a:lstStyle/>
          <a:p>
            <a:r>
              <a:rPr lang="en-US" altLang="zh-CN" dirty="0"/>
              <a:t>Break</a:t>
            </a:r>
          </a:p>
          <a:p>
            <a:pPr marL="0" indent="0">
              <a:buNone/>
            </a:pPr>
            <a:r>
              <a:rPr lang="zh-CN" altLang="en-US" dirty="0"/>
              <a:t>与</a:t>
            </a:r>
            <a:r>
              <a:rPr lang="en-US" altLang="zh-CN" dirty="0"/>
              <a:t>C</a:t>
            </a:r>
            <a:r>
              <a:rPr lang="zh-CN" altLang="en-US" dirty="0"/>
              <a:t>语言中的</a:t>
            </a:r>
            <a:r>
              <a:rPr lang="en-US" altLang="zh-CN" dirty="0"/>
              <a:t>break</a:t>
            </a:r>
            <a:r>
              <a:rPr lang="zh-CN" altLang="en-US" dirty="0"/>
              <a:t>类似，常与</a:t>
            </a:r>
            <a:r>
              <a:rPr lang="en-US" altLang="zh-CN" dirty="0"/>
              <a:t>if</a:t>
            </a:r>
            <a:r>
              <a:rPr lang="zh-CN" altLang="en-US" dirty="0"/>
              <a:t>连用</a:t>
            </a:r>
            <a:endParaRPr lang="en-US" altLang="zh-CN" dirty="0"/>
          </a:p>
          <a:p>
            <a:pPr marL="0" indent="0">
              <a:buNone/>
            </a:pPr>
            <a:endParaRPr lang="zh-CN" altLang="en-US" dirty="0"/>
          </a:p>
        </p:txBody>
      </p:sp>
      <p:pic>
        <p:nvPicPr>
          <p:cNvPr id="2097262" name="图片 2097261"/>
          <p:cNvPicPr>
            <a:picLocks/>
          </p:cNvPicPr>
          <p:nvPr/>
        </p:nvPicPr>
        <p:blipFill>
          <a:blip r:embed="rId2"/>
          <a:stretch>
            <a:fillRect/>
          </a:stretch>
        </p:blipFill>
        <p:spPr>
          <a:xfrm>
            <a:off x="604406" y="2160991"/>
            <a:ext cx="4752794" cy="3077357"/>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标题 1"/>
          <p:cNvSpPr>
            <a:spLocks noGrp="1"/>
          </p:cNvSpPr>
          <p:nvPr>
            <p:ph type="title"/>
          </p:nvPr>
        </p:nvSpPr>
        <p:spPr/>
        <p:txBody>
          <a:bodyPr vert="horz" wrap="square" lIns="91440" tIns="45720" rIns="91440" bIns="45720" anchor="t"/>
          <a:lstStyle/>
          <a:p>
            <a:r>
              <a:rPr lang="zh-CN" altLang="en-US" dirty="0"/>
              <a:t>条件判断和循环</a:t>
            </a:r>
          </a:p>
        </p:txBody>
      </p:sp>
      <p:sp>
        <p:nvSpPr>
          <p:cNvPr id="1048698" name="内容占位符 1"/>
          <p:cNvSpPr>
            <a:spLocks noGrp="1"/>
          </p:cNvSpPr>
          <p:nvPr>
            <p:ph idx="1"/>
          </p:nvPr>
        </p:nvSpPr>
        <p:spPr/>
        <p:txBody>
          <a:bodyPr vert="horz" wrap="square" lIns="91440" tIns="45720" rIns="91440" bIns="45720" numCol="1" anchor="t" anchorCtr="0" compatLnSpc="1"/>
          <a:lstStyle/>
          <a:p>
            <a:r>
              <a:rPr lang="en-US" altLang="zh-CN" dirty="0"/>
              <a:t>Continue</a:t>
            </a:r>
          </a:p>
          <a:p>
            <a:pPr marL="0" indent="0">
              <a:buNone/>
            </a:pPr>
            <a:r>
              <a:rPr lang="zh-CN" altLang="en-US" dirty="0"/>
              <a:t>与</a:t>
            </a:r>
            <a:r>
              <a:rPr lang="en-US" altLang="zh-CN" dirty="0"/>
              <a:t>C</a:t>
            </a:r>
            <a:r>
              <a:rPr lang="zh-CN" altLang="en-US" dirty="0"/>
              <a:t>语言中的</a:t>
            </a:r>
            <a:r>
              <a:rPr lang="en-US" altLang="zh-CN" dirty="0"/>
              <a:t>continue</a:t>
            </a:r>
            <a:r>
              <a:rPr lang="zh-CN" altLang="en-US" dirty="0"/>
              <a:t>类似</a:t>
            </a:r>
            <a:endParaRPr lang="en-US" altLang="zh-CN" dirty="0"/>
          </a:p>
          <a:p>
            <a:pPr marL="0" indent="0">
              <a:buNone/>
            </a:pPr>
            <a:endParaRPr lang="zh-CN" altLang="en-US" dirty="0"/>
          </a:p>
        </p:txBody>
      </p:sp>
      <p:pic>
        <p:nvPicPr>
          <p:cNvPr id="2097199" name="图片 2"/>
          <p:cNvPicPr>
            <a:picLocks noChangeAspect="1"/>
          </p:cNvPicPr>
          <p:nvPr/>
        </p:nvPicPr>
        <p:blipFill>
          <a:blip r:embed="rId2" cstate="print"/>
          <a:stretch>
            <a:fillRect/>
          </a:stretch>
        </p:blipFill>
        <p:spPr>
          <a:xfrm>
            <a:off x="633047" y="2219815"/>
            <a:ext cx="4635500" cy="2432051"/>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标题 1"/>
          <p:cNvSpPr>
            <a:spLocks noGrp="1"/>
          </p:cNvSpPr>
          <p:nvPr>
            <p:ph type="title"/>
          </p:nvPr>
        </p:nvSpPr>
        <p:spPr/>
        <p:txBody>
          <a:bodyPr vert="horz" wrap="square" lIns="91440" tIns="45720" rIns="91440" bIns="45720" anchor="t"/>
          <a:lstStyle/>
          <a:p>
            <a:r>
              <a:rPr lang="zh-CN" altLang="en-US" dirty="0"/>
              <a:t>函数</a:t>
            </a:r>
          </a:p>
        </p:txBody>
      </p:sp>
      <p:sp>
        <p:nvSpPr>
          <p:cNvPr id="1048700" name="内容占位符 2"/>
          <p:cNvSpPr>
            <a:spLocks noGrp="1"/>
          </p:cNvSpPr>
          <p:nvPr>
            <p:ph idx="1"/>
          </p:nvPr>
        </p:nvSpPr>
        <p:spPr/>
        <p:txBody>
          <a:bodyPr vert="horz" wrap="square" lIns="91440" tIns="45720" rIns="91440" bIns="45720" numCol="1" anchor="t" anchorCtr="0" compatLnSpc="1"/>
          <a:lstStyle/>
          <a:p>
            <a:r>
              <a:rPr lang="zh-CN" altLang="en-US" dirty="0"/>
              <a:t>自带函数</a:t>
            </a:r>
            <a:endParaRPr lang="en-US" altLang="zh-CN" dirty="0"/>
          </a:p>
          <a:p>
            <a:pPr>
              <a:buNone/>
            </a:pPr>
            <a:r>
              <a:rPr lang="en-US" altLang="zh-CN" dirty="0"/>
              <a:t>Python</a:t>
            </a:r>
            <a:r>
              <a:rPr lang="zh-CN" altLang="en-US" dirty="0"/>
              <a:t>内置了许多的自带函数可以直接引用</a:t>
            </a:r>
            <a:endParaRPr lang="en-US" altLang="zh-CN" dirty="0"/>
          </a:p>
          <a:p>
            <a:pPr>
              <a:buNone/>
            </a:pPr>
            <a:r>
              <a:rPr lang="zh-CN" altLang="en-US" dirty="0"/>
              <a:t>在 </a:t>
            </a:r>
            <a:r>
              <a:rPr lang="en-US" altLang="zh-CN" dirty="0">
                <a:hlinkClick r:id="rId2"/>
              </a:rPr>
              <a:t>http://docs.python.org/3/library/functions.html</a:t>
            </a:r>
            <a:endParaRPr lang="en-US" altLang="zh-CN" dirty="0"/>
          </a:p>
          <a:p>
            <a:pPr>
              <a:buNone/>
            </a:pPr>
            <a:r>
              <a:rPr lang="zh-CN" altLang="en-US" dirty="0"/>
              <a:t>可以查询所有的自带函数</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标题 1"/>
          <p:cNvSpPr>
            <a:spLocks noGrp="1"/>
          </p:cNvSpPr>
          <p:nvPr>
            <p:ph type="title"/>
          </p:nvPr>
        </p:nvSpPr>
        <p:spPr/>
        <p:txBody>
          <a:bodyPr vert="horz" wrap="square" lIns="91440" tIns="45720" rIns="91440" bIns="45720" anchor="t"/>
          <a:lstStyle/>
          <a:p>
            <a:r>
              <a:rPr lang="zh-CN" altLang="en-US" dirty="0"/>
              <a:t>函数</a:t>
            </a:r>
          </a:p>
        </p:txBody>
      </p:sp>
      <p:sp>
        <p:nvSpPr>
          <p:cNvPr id="1048702" name="内容占位符 2"/>
          <p:cNvSpPr>
            <a:spLocks noGrp="1"/>
          </p:cNvSpPr>
          <p:nvPr>
            <p:ph idx="1"/>
          </p:nvPr>
        </p:nvSpPr>
        <p:spPr>
          <a:xfrm>
            <a:off x="457200" y="1268413"/>
            <a:ext cx="8343900" cy="4862512"/>
          </a:xfrm>
        </p:spPr>
        <p:txBody>
          <a:bodyPr vert="horz" wrap="square" lIns="91440" tIns="45720" rIns="91440" bIns="45720" numCol="1" anchor="t" anchorCtr="0" compatLnSpc="1">
            <a:normAutofit/>
          </a:bodyPr>
          <a:lstStyle/>
          <a:p>
            <a:r>
              <a:rPr lang="zh-CN" altLang="en-US" dirty="0"/>
              <a:t>调用函数</a:t>
            </a:r>
            <a:endParaRPr lang="en-US" altLang="zh-CN" dirty="0"/>
          </a:p>
          <a:p>
            <a:pPr marL="327018" lvl="1" indent="0">
              <a:buNone/>
            </a:pPr>
            <a:r>
              <a:rPr lang="zh-CN" altLang="en-US" dirty="0"/>
              <a:t>要调用一个函数，需要知道函数的名称和参数</a:t>
            </a:r>
            <a:endParaRPr lang="en-US" altLang="zh-CN" dirty="0"/>
          </a:p>
          <a:p>
            <a:pPr marL="327018" lvl="1" indent="0">
              <a:buNone/>
            </a:pPr>
            <a:r>
              <a:rPr lang="zh-CN" altLang="en-US" dirty="0"/>
              <a:t>比如求绝对值的函数</a:t>
            </a:r>
            <a:r>
              <a:rPr lang="en-US" altLang="zh-CN" dirty="0"/>
              <a:t>abs</a:t>
            </a:r>
            <a:r>
              <a:rPr lang="zh-CN" altLang="en-US" dirty="0"/>
              <a:t>，只有一个参数。</a:t>
            </a:r>
            <a:endParaRPr lang="en-US" altLang="zh-CN"/>
          </a:p>
          <a:p>
            <a:pPr marL="327018" lvl="1" indent="0">
              <a:buNone/>
            </a:pPr>
            <a:r>
              <a:rPr lang="zh-CN" altLang="en-US"/>
              <a:t>也</a:t>
            </a:r>
            <a:r>
              <a:rPr lang="zh-CN" altLang="en-US" dirty="0"/>
              <a:t>可以在交互式命令行通过</a:t>
            </a:r>
            <a:r>
              <a:rPr lang="en-US" altLang="zh-CN" dirty="0"/>
              <a:t>help(abs)</a:t>
            </a:r>
            <a:r>
              <a:rPr lang="zh-CN" altLang="en-US" dirty="0"/>
              <a:t>查看</a:t>
            </a:r>
            <a:r>
              <a:rPr lang="en-US" altLang="zh-CN" dirty="0"/>
              <a:t>abs</a:t>
            </a:r>
            <a:r>
              <a:rPr lang="zh-CN" altLang="en-US" dirty="0"/>
              <a:t>函数的帮助信息。</a:t>
            </a:r>
            <a:endParaRPr lang="en-US" altLang="zh-CN" dirty="0"/>
          </a:p>
          <a:p>
            <a:pPr marL="327018" lvl="1" indent="0">
              <a:buNone/>
            </a:pPr>
            <a:r>
              <a:rPr lang="zh-CN" altLang="en-US" dirty="0"/>
              <a:t>调用函数的时候，如果传入的参数数量不对，会报</a:t>
            </a:r>
            <a:r>
              <a:rPr lang="en-US" altLang="zh-CN" dirty="0" err="1"/>
              <a:t>TypeError</a:t>
            </a:r>
            <a:r>
              <a:rPr lang="zh-CN" altLang="en-US" dirty="0"/>
              <a:t>的错误，并且</a:t>
            </a:r>
            <a:r>
              <a:rPr lang="en-US" altLang="zh-CN" dirty="0"/>
              <a:t>Python</a:t>
            </a:r>
            <a:r>
              <a:rPr lang="zh-CN" altLang="en-US" dirty="0"/>
              <a:t>会明确地告诉你：</a:t>
            </a:r>
            <a:r>
              <a:rPr lang="en-US" altLang="zh-CN" dirty="0"/>
              <a:t>abs()</a:t>
            </a:r>
            <a:r>
              <a:rPr lang="zh-CN" altLang="en-US" dirty="0"/>
              <a:t>有且仅有</a:t>
            </a:r>
            <a:r>
              <a:rPr lang="en-US" altLang="zh-CN" dirty="0"/>
              <a:t>1</a:t>
            </a:r>
            <a:r>
              <a:rPr lang="zh-CN" altLang="en-US" dirty="0"/>
              <a:t>个参数，但传入了两个。</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标题 1"/>
          <p:cNvSpPr>
            <a:spLocks noGrp="1" noChangeArrowheads="1"/>
          </p:cNvSpPr>
          <p:nvPr>
            <p:ph type="ctrTitle"/>
          </p:nvPr>
        </p:nvSpPr>
        <p:spPr/>
        <p:txBody>
          <a:bodyPr/>
          <a:lstStyle/>
          <a:p>
            <a:r>
              <a:rPr lang="en-US" altLang="zh-CN" dirty="0"/>
              <a:t>Python PC</a:t>
            </a:r>
            <a:r>
              <a:rPr lang="zh-CN" altLang="en-US" dirty="0"/>
              <a:t>端开发环境搭建</a:t>
            </a:r>
          </a:p>
        </p:txBody>
      </p:sp>
      <p:sp>
        <p:nvSpPr>
          <p:cNvPr id="1048609" name="副标题 2"/>
          <p:cNvSpPr>
            <a:spLocks noGrp="1" noChangeArrowheads="1"/>
          </p:cNvSpPr>
          <p:nvPr>
            <p:ph type="subTitle" idx="1"/>
          </p:nvPr>
        </p:nvSpPr>
        <p:spPr/>
        <p:txBody>
          <a:bodyPr/>
          <a:lstStyle/>
          <a:p>
            <a:r>
              <a:rPr lang="zh-CN" altLang="en-US" dirty="0"/>
              <a:t>看一看自己的电脑怎么进行</a:t>
            </a:r>
            <a:r>
              <a:rPr lang="en-US" altLang="zh-CN" dirty="0"/>
              <a:t>python</a:t>
            </a:r>
            <a:r>
              <a:rPr lang="zh-CN" altLang="en-US" dirty="0"/>
              <a:t>开发</a:t>
            </a:r>
            <a:r>
              <a:rPr lang="en-US" altLang="zh-CN" dirty="0"/>
              <a:t>——</a:t>
            </a:r>
          </a:p>
          <a:p>
            <a:r>
              <a:rPr lang="en-US" altLang="zh-CN" dirty="0"/>
              <a:t>Windows &amp; Ubuntu &amp; Mac OS</a:t>
            </a:r>
          </a:p>
        </p:txBody>
      </p:sp>
    </p:spTree>
    <p:extLst>
      <p:ext uri="{BB962C8B-B14F-4D97-AF65-F5344CB8AC3E}">
        <p14:creationId xmlns:p14="http://schemas.microsoft.com/office/powerpoint/2010/main" val="6576152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标题 1"/>
          <p:cNvSpPr>
            <a:spLocks noGrp="1"/>
          </p:cNvSpPr>
          <p:nvPr>
            <p:ph type="title"/>
          </p:nvPr>
        </p:nvSpPr>
        <p:spPr/>
        <p:txBody>
          <a:bodyPr vert="horz" wrap="square" lIns="91440" tIns="45720" rIns="91440" bIns="45720" anchor="t"/>
          <a:lstStyle/>
          <a:p>
            <a:r>
              <a:rPr lang="zh-CN" altLang="en-US" dirty="0"/>
              <a:t>函数</a:t>
            </a:r>
          </a:p>
        </p:txBody>
      </p:sp>
      <p:sp>
        <p:nvSpPr>
          <p:cNvPr id="1048704" name="内容占位符 2"/>
          <p:cNvSpPr>
            <a:spLocks noGrp="1"/>
          </p:cNvSpPr>
          <p:nvPr>
            <p:ph idx="1"/>
          </p:nvPr>
        </p:nvSpPr>
        <p:spPr/>
        <p:txBody>
          <a:bodyPr vert="horz" wrap="square" lIns="91440" tIns="45720" rIns="91440" bIns="45720" numCol="1" anchor="t" anchorCtr="0" compatLnSpc="1"/>
          <a:lstStyle/>
          <a:p>
            <a:r>
              <a:rPr lang="zh-CN" altLang="en-US" dirty="0"/>
              <a:t>数据类型转换</a:t>
            </a:r>
            <a:endParaRPr lang="en-US" altLang="zh-CN" dirty="0"/>
          </a:p>
          <a:p>
            <a:pPr marL="0" indent="0">
              <a:buNone/>
            </a:pPr>
            <a:endParaRPr lang="en-US" altLang="zh-CN" dirty="0"/>
          </a:p>
        </p:txBody>
      </p:sp>
      <p:pic>
        <p:nvPicPr>
          <p:cNvPr id="2097200" name="图片 1"/>
          <p:cNvPicPr>
            <a:picLocks noChangeAspect="1"/>
          </p:cNvPicPr>
          <p:nvPr/>
        </p:nvPicPr>
        <p:blipFill>
          <a:blip r:embed="rId2" cstate="print"/>
          <a:stretch>
            <a:fillRect/>
          </a:stretch>
        </p:blipFill>
        <p:spPr>
          <a:xfrm>
            <a:off x="944200" y="1886138"/>
            <a:ext cx="3021131" cy="2258919"/>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标题 1"/>
          <p:cNvSpPr>
            <a:spLocks noGrp="1"/>
          </p:cNvSpPr>
          <p:nvPr>
            <p:ph type="title"/>
          </p:nvPr>
        </p:nvSpPr>
        <p:spPr/>
        <p:txBody>
          <a:bodyPr vert="horz" wrap="square" lIns="91440" tIns="45720" rIns="91440" bIns="45720" anchor="t"/>
          <a:lstStyle/>
          <a:p>
            <a:r>
              <a:rPr lang="zh-CN" altLang="en-US" dirty="0"/>
              <a:t>函数</a:t>
            </a:r>
          </a:p>
        </p:txBody>
      </p:sp>
      <p:sp>
        <p:nvSpPr>
          <p:cNvPr id="1048706" name="内容占位符 2"/>
          <p:cNvSpPr>
            <a:spLocks noGrp="1"/>
          </p:cNvSpPr>
          <p:nvPr>
            <p:ph idx="1"/>
          </p:nvPr>
        </p:nvSpPr>
        <p:spPr/>
        <p:txBody>
          <a:bodyPr vert="horz" wrap="square" lIns="91440" tIns="45720" rIns="91440" bIns="45720" numCol="1" anchor="t" anchorCtr="0" compatLnSpc="1"/>
          <a:lstStyle/>
          <a:p>
            <a:r>
              <a:rPr lang="zh-CN" altLang="en-US" dirty="0"/>
              <a:t>函数名</a:t>
            </a:r>
            <a:endParaRPr lang="en-US" altLang="zh-CN" dirty="0"/>
          </a:p>
          <a:p>
            <a:pPr marL="327018" lvl="1" indent="0">
              <a:buNone/>
            </a:pPr>
            <a:r>
              <a:rPr lang="zh-CN" altLang="en-US" dirty="0"/>
              <a:t>函数名其实就是指向一个函数对象的引用，完全可以把函数名赋给一个变量，相当于给这个函数起了一个“别名”。</a:t>
            </a:r>
            <a:endParaRPr lang="en-US" altLang="zh-CN" dirty="0"/>
          </a:p>
          <a:p>
            <a:pPr marL="0" indent="0">
              <a:buNone/>
            </a:pPr>
            <a:endParaRPr lang="zh-CN" altLang="en-US" dirty="0"/>
          </a:p>
        </p:txBody>
      </p:sp>
      <p:pic>
        <p:nvPicPr>
          <p:cNvPr id="2097201" name="图片 1"/>
          <p:cNvPicPr>
            <a:picLocks noChangeAspect="1"/>
          </p:cNvPicPr>
          <p:nvPr/>
        </p:nvPicPr>
        <p:blipFill>
          <a:blip r:embed="rId2" cstate="print"/>
          <a:stretch>
            <a:fillRect/>
          </a:stretch>
        </p:blipFill>
        <p:spPr>
          <a:xfrm>
            <a:off x="879232" y="2749332"/>
            <a:ext cx="4963339" cy="129270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标题 1"/>
          <p:cNvSpPr>
            <a:spLocks noGrp="1"/>
          </p:cNvSpPr>
          <p:nvPr>
            <p:ph type="title"/>
          </p:nvPr>
        </p:nvSpPr>
        <p:spPr/>
        <p:txBody>
          <a:bodyPr vert="horz" wrap="square" lIns="91440" tIns="45720" rIns="91440" bIns="45720" anchor="t"/>
          <a:lstStyle/>
          <a:p>
            <a:r>
              <a:rPr lang="zh-CN" altLang="en-US" dirty="0"/>
              <a:t>函数</a:t>
            </a:r>
          </a:p>
        </p:txBody>
      </p:sp>
      <p:sp>
        <p:nvSpPr>
          <p:cNvPr id="1048708" name="内容占位符 2"/>
          <p:cNvSpPr>
            <a:spLocks noGrp="1"/>
          </p:cNvSpPr>
          <p:nvPr>
            <p:ph idx="1"/>
          </p:nvPr>
        </p:nvSpPr>
        <p:spPr/>
        <p:txBody>
          <a:bodyPr vert="horz" wrap="square" lIns="91440" tIns="45720" rIns="91440" bIns="45720" numCol="1" anchor="t" anchorCtr="0" compatLnSpc="1">
            <a:normAutofit/>
          </a:bodyPr>
          <a:lstStyle/>
          <a:p>
            <a:r>
              <a:rPr lang="zh-CN" altLang="en-US" dirty="0"/>
              <a:t>定义函数</a:t>
            </a:r>
            <a:endParaRPr lang="en-US" altLang="zh-CN" dirty="0"/>
          </a:p>
          <a:p>
            <a:pPr marL="0" indent="0">
              <a:buNone/>
            </a:pPr>
            <a:r>
              <a:rPr lang="zh-CN" altLang="en-US" sz="2400" dirty="0"/>
              <a:t>定义一个函数要使用</a:t>
            </a:r>
            <a:r>
              <a:rPr lang="en-US" altLang="zh-CN" sz="2400" dirty="0" err="1"/>
              <a:t>def</a:t>
            </a:r>
            <a:r>
              <a:rPr lang="zh-CN" altLang="en-US" sz="2400" dirty="0"/>
              <a:t>语句，依次写出函数名、括号、括号中的参数和冒号</a:t>
            </a:r>
            <a:r>
              <a:rPr lang="en-US" altLang="zh-CN" sz="2400" dirty="0"/>
              <a:t>:</a:t>
            </a:r>
            <a:r>
              <a:rPr lang="zh-CN" altLang="en-US" sz="2400" dirty="0"/>
              <a:t>，然后，在缩进块中编写函数体，函数的返回值用</a:t>
            </a:r>
            <a:r>
              <a:rPr lang="en-US" altLang="zh-CN" sz="2400" dirty="0"/>
              <a:t>return</a:t>
            </a:r>
            <a:r>
              <a:rPr lang="zh-CN" altLang="en-US" sz="2400" dirty="0"/>
              <a:t>语句返回</a:t>
            </a:r>
            <a:endParaRPr lang="en-US" altLang="zh-CN" sz="2400"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sz="2400" dirty="0"/>
          </a:p>
          <a:p>
            <a:pPr marL="0" indent="0">
              <a:buNone/>
            </a:pPr>
            <a:r>
              <a:rPr lang="zh-CN" altLang="en-US" sz="2400" dirty="0"/>
              <a:t>函数体内部的语句在执行时，一旦执行到</a:t>
            </a:r>
            <a:r>
              <a:rPr lang="en-US" altLang="zh-CN" sz="2400" dirty="0"/>
              <a:t>return</a:t>
            </a:r>
            <a:r>
              <a:rPr lang="zh-CN" altLang="en-US" sz="2400" dirty="0"/>
              <a:t>时，函数就执行完毕，并将结果返回</a:t>
            </a:r>
          </a:p>
        </p:txBody>
      </p:sp>
      <p:pic>
        <p:nvPicPr>
          <p:cNvPr id="2097202" name="图片 1"/>
          <p:cNvPicPr>
            <a:picLocks noChangeAspect="1"/>
          </p:cNvPicPr>
          <p:nvPr/>
        </p:nvPicPr>
        <p:blipFill>
          <a:blip r:embed="rId2" cstate="print"/>
          <a:stretch>
            <a:fillRect/>
          </a:stretch>
        </p:blipFill>
        <p:spPr>
          <a:xfrm>
            <a:off x="656324" y="2975449"/>
            <a:ext cx="3024187" cy="2058988"/>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标题 1"/>
          <p:cNvSpPr>
            <a:spLocks noGrp="1"/>
          </p:cNvSpPr>
          <p:nvPr>
            <p:ph type="title"/>
          </p:nvPr>
        </p:nvSpPr>
        <p:spPr/>
        <p:txBody>
          <a:bodyPr vert="horz" wrap="square" lIns="91440" tIns="45720" rIns="91440" bIns="45720" anchor="t"/>
          <a:lstStyle/>
          <a:p>
            <a:r>
              <a:rPr lang="zh-CN" altLang="en-US" dirty="0"/>
              <a:t>函数</a:t>
            </a:r>
          </a:p>
        </p:txBody>
      </p:sp>
      <p:sp>
        <p:nvSpPr>
          <p:cNvPr id="1048710" name="内容占位符 2"/>
          <p:cNvSpPr>
            <a:spLocks noGrp="1"/>
          </p:cNvSpPr>
          <p:nvPr>
            <p:ph idx="1"/>
          </p:nvPr>
        </p:nvSpPr>
        <p:spPr/>
        <p:txBody>
          <a:bodyPr vert="horz" wrap="square" lIns="91440" tIns="45720" rIns="91440" bIns="45720" numCol="1" anchor="t" anchorCtr="0" compatLnSpc="1">
            <a:normAutofit lnSpcReduction="10000"/>
          </a:bodyPr>
          <a:lstStyle/>
          <a:p>
            <a:r>
              <a:rPr lang="zh-CN" altLang="en-US" dirty="0"/>
              <a:t>空函数</a:t>
            </a:r>
            <a:endParaRPr lang="en-US" altLang="zh-CN" dirty="0"/>
          </a:p>
          <a:p>
            <a:pPr marL="0" indent="0">
              <a:buNone/>
            </a:pPr>
            <a:r>
              <a:rPr lang="zh-CN" altLang="en-US" dirty="0"/>
              <a:t>如果想定义一个什么事也不做的空函数，可以用</a:t>
            </a:r>
            <a:r>
              <a:rPr lang="en-US" altLang="zh-CN" dirty="0"/>
              <a:t>pass</a:t>
            </a:r>
            <a:r>
              <a:rPr lang="zh-CN" altLang="en-US" dirty="0"/>
              <a:t>语句</a:t>
            </a:r>
            <a:endParaRPr lang="en-US" altLang="zh-CN" dirty="0"/>
          </a:p>
          <a:p>
            <a:pPr marL="0" indent="0">
              <a:buNone/>
            </a:pPr>
            <a:endParaRPr lang="en-US" altLang="zh-CN" dirty="0"/>
          </a:p>
          <a:p>
            <a:pPr marL="0" indent="0">
              <a:buNone/>
            </a:pPr>
            <a:endParaRPr lang="en-US" altLang="zh-CN" dirty="0"/>
          </a:p>
          <a:p>
            <a:pPr marL="0" indent="0">
              <a:buNone/>
            </a:pPr>
            <a:r>
              <a:rPr lang="zh-CN" altLang="en-US" dirty="0"/>
              <a:t>实际上</a:t>
            </a:r>
            <a:r>
              <a:rPr lang="en-US" altLang="zh-CN" dirty="0"/>
              <a:t>pass</a:t>
            </a:r>
            <a:r>
              <a:rPr lang="zh-CN" altLang="en-US" dirty="0"/>
              <a:t>可以用来作为占位符，比如现在还没想好怎么写函数的代码，就可以先放一个</a:t>
            </a:r>
            <a:r>
              <a:rPr lang="en-US" altLang="zh-CN" dirty="0"/>
              <a:t>pass</a:t>
            </a:r>
            <a:r>
              <a:rPr lang="zh-CN" altLang="en-US" dirty="0"/>
              <a:t>，让代码能运行起来，</a:t>
            </a:r>
            <a:r>
              <a:rPr lang="en-US" altLang="zh-CN" dirty="0"/>
              <a:t>pass</a:t>
            </a:r>
            <a:r>
              <a:rPr lang="zh-CN" altLang="en-US" dirty="0"/>
              <a:t>还可以用在其他语句里</a:t>
            </a:r>
            <a:endParaRPr lang="en-US" altLang="zh-CN" dirty="0"/>
          </a:p>
          <a:p>
            <a:pPr marL="0" indent="0">
              <a:buNone/>
            </a:pPr>
            <a:endParaRPr lang="en-US" altLang="zh-CN" dirty="0"/>
          </a:p>
          <a:p>
            <a:pPr marL="0" indent="0">
              <a:buNone/>
            </a:pPr>
            <a:endParaRPr lang="en-US" altLang="zh-CN" dirty="0"/>
          </a:p>
          <a:p>
            <a:pPr marL="0" indent="0">
              <a:buNone/>
            </a:pPr>
            <a:r>
              <a:rPr lang="zh-CN" altLang="en-US" dirty="0"/>
              <a:t>缺少了</a:t>
            </a:r>
            <a:r>
              <a:rPr lang="en-US" altLang="zh-CN" dirty="0"/>
              <a:t>pass</a:t>
            </a:r>
            <a:r>
              <a:rPr lang="zh-CN" altLang="en-US" dirty="0"/>
              <a:t>，代码运行就会有语法错误</a:t>
            </a:r>
            <a:endParaRPr lang="en-US" altLang="zh-CN" dirty="0"/>
          </a:p>
          <a:p>
            <a:pPr marL="0" indent="0">
              <a:buNone/>
            </a:pPr>
            <a:endParaRPr lang="zh-CN" altLang="en-US" dirty="0"/>
          </a:p>
        </p:txBody>
      </p:sp>
      <p:pic>
        <p:nvPicPr>
          <p:cNvPr id="2097203" name="图片 1"/>
          <p:cNvPicPr>
            <a:picLocks noChangeAspect="1"/>
          </p:cNvPicPr>
          <p:nvPr/>
        </p:nvPicPr>
        <p:blipFill>
          <a:blip r:embed="rId2" cstate="print"/>
          <a:stretch>
            <a:fillRect/>
          </a:stretch>
        </p:blipFill>
        <p:spPr>
          <a:xfrm>
            <a:off x="619572" y="2492379"/>
            <a:ext cx="2027239" cy="936625"/>
          </a:xfrm>
          <a:prstGeom prst="rect">
            <a:avLst/>
          </a:prstGeom>
          <a:noFill/>
          <a:ln w="9525">
            <a:noFill/>
          </a:ln>
        </p:spPr>
      </p:pic>
      <p:pic>
        <p:nvPicPr>
          <p:cNvPr id="2097204" name="图片 3"/>
          <p:cNvPicPr>
            <a:picLocks noChangeAspect="1"/>
          </p:cNvPicPr>
          <p:nvPr/>
        </p:nvPicPr>
        <p:blipFill>
          <a:blip r:embed="rId3" cstate="print"/>
          <a:stretch>
            <a:fillRect/>
          </a:stretch>
        </p:blipFill>
        <p:spPr>
          <a:xfrm>
            <a:off x="457200" y="4506869"/>
            <a:ext cx="2027239" cy="933451"/>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标题 1"/>
          <p:cNvSpPr>
            <a:spLocks noGrp="1"/>
          </p:cNvSpPr>
          <p:nvPr>
            <p:ph type="title"/>
          </p:nvPr>
        </p:nvSpPr>
        <p:spPr/>
        <p:txBody>
          <a:bodyPr vert="horz" wrap="square" lIns="91440" tIns="45720" rIns="91440" bIns="45720" anchor="t"/>
          <a:lstStyle/>
          <a:p>
            <a:r>
              <a:rPr lang="zh-CN" altLang="en-US" dirty="0"/>
              <a:t>函数</a:t>
            </a:r>
          </a:p>
        </p:txBody>
      </p:sp>
      <p:sp>
        <p:nvSpPr>
          <p:cNvPr id="1048712" name="内容占位符 2"/>
          <p:cNvSpPr>
            <a:spLocks noGrp="1"/>
          </p:cNvSpPr>
          <p:nvPr>
            <p:ph idx="1"/>
          </p:nvPr>
        </p:nvSpPr>
        <p:spPr>
          <a:xfrm>
            <a:off x="457199" y="1268413"/>
            <a:ext cx="8396655" cy="4862512"/>
          </a:xfrm>
        </p:spPr>
        <p:txBody>
          <a:bodyPr vert="horz" wrap="square" lIns="91440" tIns="45720" rIns="91440" bIns="45720" numCol="1" anchor="t" anchorCtr="0" compatLnSpc="1">
            <a:normAutofit/>
          </a:bodyPr>
          <a:lstStyle/>
          <a:p>
            <a:r>
              <a:rPr lang="zh-CN" altLang="en-US" dirty="0"/>
              <a:t>参数检查</a:t>
            </a:r>
            <a:endParaRPr lang="en-US" altLang="zh-CN" dirty="0"/>
          </a:p>
          <a:p>
            <a:pPr marL="327018" lvl="1" indent="0">
              <a:buNone/>
            </a:pPr>
            <a:r>
              <a:rPr lang="zh-CN" altLang="en-US" dirty="0"/>
              <a:t>调用函数时，如果参数个数不对，</a:t>
            </a:r>
            <a:r>
              <a:rPr lang="en-US" altLang="zh-CN" dirty="0"/>
              <a:t>Python</a:t>
            </a:r>
            <a:r>
              <a:rPr lang="zh-CN" altLang="en-US" dirty="0"/>
              <a:t>解释器会自动检查出来，并抛出</a:t>
            </a:r>
            <a:r>
              <a:rPr lang="en-US" altLang="zh-CN" dirty="0" err="1"/>
              <a:t>TypeError</a:t>
            </a:r>
            <a:r>
              <a:rPr lang="zh-CN" altLang="en-US" dirty="0"/>
              <a:t>。</a:t>
            </a:r>
            <a:endParaRPr lang="en-US" altLang="zh-CN" dirty="0"/>
          </a:p>
          <a:p>
            <a:pPr marL="327018" lvl="1" indent="0">
              <a:buNone/>
            </a:pPr>
            <a:r>
              <a:rPr lang="zh-CN" altLang="en-US" dirty="0"/>
              <a:t>但是如果参数类型不对，</a:t>
            </a:r>
            <a:r>
              <a:rPr lang="en-US" altLang="zh-CN" dirty="0"/>
              <a:t>Python</a:t>
            </a:r>
            <a:r>
              <a:rPr lang="zh-CN" altLang="en-US" dirty="0"/>
              <a:t>解释器就无法帮我们检查。当传入了不恰当的参数时，内置函数</a:t>
            </a:r>
            <a:r>
              <a:rPr lang="en-US" altLang="zh-CN" dirty="0"/>
              <a:t>abs</a:t>
            </a:r>
            <a:r>
              <a:rPr lang="zh-CN" altLang="en-US" dirty="0"/>
              <a:t>会检查出参数错误，而我们定义的</a:t>
            </a:r>
            <a:r>
              <a:rPr lang="en-US" altLang="zh-CN" dirty="0" err="1"/>
              <a:t>my_abs</a:t>
            </a:r>
            <a:r>
              <a:rPr lang="zh-CN" altLang="en-US" dirty="0"/>
              <a:t>没有参数检查，所以，这个函数定义不够完善。</a:t>
            </a:r>
            <a:endParaRPr lang="en-US" altLang="zh-CN" dirty="0"/>
          </a:p>
          <a:p>
            <a:pPr marL="327018" lvl="1" indent="0">
              <a:buNone/>
            </a:pPr>
            <a:r>
              <a:rPr lang="zh-CN" altLang="en-US" dirty="0"/>
              <a:t>修改一下</a:t>
            </a:r>
            <a:r>
              <a:rPr lang="en-US" altLang="zh-CN" dirty="0" err="1"/>
              <a:t>my_abs</a:t>
            </a:r>
            <a:r>
              <a:rPr lang="zh-CN" altLang="en-US" dirty="0"/>
              <a:t>的定义，对参数类型做检查，只允许整数和浮点数类型的参数</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标题 1"/>
          <p:cNvSpPr>
            <a:spLocks noGrp="1"/>
          </p:cNvSpPr>
          <p:nvPr>
            <p:ph type="title"/>
          </p:nvPr>
        </p:nvSpPr>
        <p:spPr/>
        <p:txBody>
          <a:bodyPr vert="horz" wrap="square" lIns="91440" tIns="45720" rIns="91440" bIns="45720" anchor="t"/>
          <a:lstStyle/>
          <a:p>
            <a:r>
              <a:rPr lang="zh-CN" altLang="en-US" dirty="0"/>
              <a:t>函数</a:t>
            </a:r>
          </a:p>
        </p:txBody>
      </p:sp>
      <p:sp>
        <p:nvSpPr>
          <p:cNvPr id="1048714" name="内容占位符 2"/>
          <p:cNvSpPr>
            <a:spLocks noGrp="1"/>
          </p:cNvSpPr>
          <p:nvPr>
            <p:ph idx="1"/>
          </p:nvPr>
        </p:nvSpPr>
        <p:spPr/>
        <p:txBody>
          <a:bodyPr vert="horz" wrap="square" lIns="91440" tIns="45720" rIns="91440" bIns="45720" anchor="t"/>
          <a:lstStyle/>
          <a:p>
            <a:pPr marL="0" indent="0">
              <a:buNone/>
            </a:pPr>
            <a:r>
              <a:rPr lang="zh-CN" altLang="en-US" dirty="0"/>
              <a:t>数据类型检查可以用内置函数</a:t>
            </a:r>
            <a:r>
              <a:rPr lang="en-US" altLang="zh-CN" dirty="0"/>
              <a:t>isinstance</a:t>
            </a:r>
            <a:r>
              <a:rPr lang="zh-CN" altLang="en-US" dirty="0"/>
              <a:t>实现</a:t>
            </a:r>
            <a:endParaRPr lang="en-US" altLang="zh-CN" dirty="0"/>
          </a:p>
        </p:txBody>
      </p:sp>
      <p:pic>
        <p:nvPicPr>
          <p:cNvPr id="2097205" name="图片 1"/>
          <p:cNvPicPr>
            <a:picLocks noChangeAspect="1"/>
          </p:cNvPicPr>
          <p:nvPr/>
        </p:nvPicPr>
        <p:blipFill>
          <a:blip r:embed="rId2" cstate="print"/>
          <a:stretch>
            <a:fillRect/>
          </a:stretch>
        </p:blipFill>
        <p:spPr>
          <a:xfrm>
            <a:off x="586378" y="1937054"/>
            <a:ext cx="6016646" cy="2735073"/>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标题 1"/>
          <p:cNvSpPr>
            <a:spLocks noGrp="1"/>
          </p:cNvSpPr>
          <p:nvPr>
            <p:ph type="title"/>
          </p:nvPr>
        </p:nvSpPr>
        <p:spPr/>
        <p:txBody>
          <a:bodyPr vert="horz" wrap="square" lIns="91440" tIns="45720" rIns="91440" bIns="45720" anchor="t"/>
          <a:lstStyle/>
          <a:p>
            <a:r>
              <a:rPr lang="zh-CN" altLang="en-US" dirty="0"/>
              <a:t>函数</a:t>
            </a:r>
          </a:p>
        </p:txBody>
      </p:sp>
      <p:sp>
        <p:nvSpPr>
          <p:cNvPr id="1048716" name="内容占位符 2"/>
          <p:cNvSpPr>
            <a:spLocks noGrp="1"/>
          </p:cNvSpPr>
          <p:nvPr>
            <p:ph idx="1"/>
          </p:nvPr>
        </p:nvSpPr>
        <p:spPr/>
        <p:txBody>
          <a:bodyPr vert="horz" wrap="square" lIns="91440" tIns="45720" rIns="91440" bIns="45720" numCol="1" anchor="t" anchorCtr="0" compatLnSpc="1">
            <a:normAutofit/>
          </a:bodyPr>
          <a:lstStyle/>
          <a:p>
            <a:r>
              <a:rPr lang="zh-CN" altLang="en-US" dirty="0"/>
              <a:t>返回多个值</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这样我们就可以同时获得返回值</a:t>
            </a:r>
          </a:p>
        </p:txBody>
      </p:sp>
      <p:pic>
        <p:nvPicPr>
          <p:cNvPr id="2097206" name="图片 1"/>
          <p:cNvPicPr>
            <a:picLocks noChangeAspect="1"/>
          </p:cNvPicPr>
          <p:nvPr/>
        </p:nvPicPr>
        <p:blipFill>
          <a:blip r:embed="rId2" cstate="print"/>
          <a:stretch>
            <a:fillRect/>
          </a:stretch>
        </p:blipFill>
        <p:spPr>
          <a:xfrm>
            <a:off x="597881" y="1814513"/>
            <a:ext cx="5125911" cy="2486204"/>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标题 1"/>
          <p:cNvSpPr>
            <a:spLocks noGrp="1"/>
          </p:cNvSpPr>
          <p:nvPr>
            <p:ph type="title"/>
          </p:nvPr>
        </p:nvSpPr>
        <p:spPr/>
        <p:txBody>
          <a:bodyPr vert="horz" wrap="square" lIns="91440" tIns="45720" rIns="91440" bIns="45720" anchor="t"/>
          <a:lstStyle/>
          <a:p>
            <a:r>
              <a:rPr lang="zh-CN" altLang="en-US" dirty="0"/>
              <a:t>函数</a:t>
            </a:r>
          </a:p>
        </p:txBody>
      </p:sp>
      <p:sp>
        <p:nvSpPr>
          <p:cNvPr id="1048718" name="内容占位符 2"/>
          <p:cNvSpPr>
            <a:spLocks noGrp="1"/>
          </p:cNvSpPr>
          <p:nvPr>
            <p:ph idx="1"/>
          </p:nvPr>
        </p:nvSpPr>
        <p:spPr/>
        <p:txBody>
          <a:bodyPr vert="horz" wrap="square" lIns="91440" tIns="45720" rIns="91440" bIns="45720" anchor="t">
            <a:normAutofit/>
          </a:bodyPr>
          <a:lstStyle/>
          <a:p>
            <a:pPr marL="0" indent="0">
              <a:buNone/>
            </a:pPr>
            <a:r>
              <a:rPr lang="es-ES" altLang="zh-CN" dirty="0"/>
              <a:t>    &gt;&gt;&gt; x, y = move(100, 100, 60, math.pi / 6)</a:t>
            </a:r>
          </a:p>
          <a:p>
            <a:pPr marL="0" indent="0">
              <a:buNone/>
            </a:pPr>
            <a:r>
              <a:rPr lang="es-ES" altLang="zh-CN" dirty="0"/>
              <a:t>    &gt;&gt;&gt; print (x, y)</a:t>
            </a:r>
          </a:p>
          <a:p>
            <a:pPr marL="0" indent="0">
              <a:buNone/>
            </a:pPr>
            <a:r>
              <a:rPr lang="es-ES" altLang="zh-CN" dirty="0"/>
              <a:t>    151.961524227 70.0</a:t>
            </a:r>
          </a:p>
          <a:p>
            <a:pPr marL="0" indent="0">
              <a:buNone/>
            </a:pPr>
            <a:r>
              <a:rPr lang="zh-CN" altLang="en-US" dirty="0"/>
              <a:t>其实这只是一种假象，</a:t>
            </a:r>
            <a:r>
              <a:rPr lang="en-US" altLang="zh-CN" dirty="0"/>
              <a:t>Python</a:t>
            </a:r>
            <a:r>
              <a:rPr lang="zh-CN" altLang="en-US" dirty="0"/>
              <a:t>函数返回的仍然是单一值</a:t>
            </a:r>
            <a:endParaRPr lang="en-US" altLang="zh-CN" dirty="0"/>
          </a:p>
          <a:p>
            <a:pPr marL="0" indent="0">
              <a:buNone/>
            </a:pPr>
            <a:endParaRPr lang="en-US" altLang="zh-CN" dirty="0"/>
          </a:p>
          <a:p>
            <a:pPr marL="0" indent="0">
              <a:buNone/>
            </a:pPr>
            <a:r>
              <a:rPr lang="zh-CN" altLang="en-US" dirty="0"/>
              <a:t>返回值是一个</a:t>
            </a:r>
            <a:r>
              <a:rPr lang="en-US" altLang="zh-CN" dirty="0"/>
              <a:t>tuple</a:t>
            </a:r>
            <a:r>
              <a:rPr lang="zh-CN" altLang="en-US" dirty="0"/>
              <a:t>，但是，在语法上，返回一个</a:t>
            </a:r>
            <a:r>
              <a:rPr lang="en-US" altLang="zh-CN" dirty="0"/>
              <a:t>tuple</a:t>
            </a:r>
            <a:r>
              <a:rPr lang="zh-CN" altLang="en-US" dirty="0"/>
              <a:t>可以省略括号，而多个变量可以同时接收一个</a:t>
            </a:r>
            <a:r>
              <a:rPr lang="en-US" altLang="zh-CN" dirty="0"/>
              <a:t>tuple</a:t>
            </a:r>
            <a:r>
              <a:rPr lang="zh-CN" altLang="en-US" dirty="0"/>
              <a:t>，按位置赋给对应的值，所以，</a:t>
            </a:r>
            <a:r>
              <a:rPr lang="en-US" altLang="zh-CN" dirty="0"/>
              <a:t>Python</a:t>
            </a:r>
            <a:r>
              <a:rPr lang="zh-CN" altLang="en-US" dirty="0"/>
              <a:t>的函数返回多值其实就是返回一个</a:t>
            </a:r>
            <a:r>
              <a:rPr lang="en-US" altLang="zh-CN" dirty="0"/>
              <a:t>tuple</a:t>
            </a:r>
            <a:r>
              <a:rPr lang="zh-CN" altLang="en-US" dirty="0"/>
              <a:t>，但写起来更方便。</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标题 1"/>
          <p:cNvSpPr>
            <a:spLocks noGrp="1"/>
          </p:cNvSpPr>
          <p:nvPr>
            <p:ph type="title"/>
          </p:nvPr>
        </p:nvSpPr>
        <p:spPr/>
        <p:txBody>
          <a:bodyPr vert="horz" wrap="square" lIns="91440" tIns="45720" rIns="91440" bIns="45720" anchor="t"/>
          <a:lstStyle/>
          <a:p>
            <a:r>
              <a:rPr lang="zh-CN" altLang="en-US" dirty="0"/>
              <a:t>函数</a:t>
            </a:r>
          </a:p>
        </p:txBody>
      </p:sp>
      <p:sp>
        <p:nvSpPr>
          <p:cNvPr id="1048720" name="内容占位符 2"/>
          <p:cNvSpPr>
            <a:spLocks noGrp="1"/>
          </p:cNvSpPr>
          <p:nvPr>
            <p:ph idx="1"/>
          </p:nvPr>
        </p:nvSpPr>
        <p:spPr/>
        <p:txBody>
          <a:bodyPr vert="horz" wrap="square" lIns="91440" tIns="45720" rIns="91440" bIns="45720" numCol="1" anchor="t" anchorCtr="0" compatLnSpc="1">
            <a:normAutofit/>
          </a:bodyPr>
          <a:lstStyle/>
          <a:p>
            <a:r>
              <a:rPr lang="zh-CN" altLang="en-US" dirty="0"/>
              <a:t>默认参数</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即把第二个参数默认值设定为</a:t>
            </a:r>
            <a:r>
              <a:rPr lang="en-US" altLang="zh-CN" dirty="0"/>
              <a:t>2</a:t>
            </a:r>
          </a:p>
          <a:p>
            <a:pPr marL="0" indent="0">
              <a:buNone/>
            </a:pPr>
            <a:r>
              <a:rPr lang="zh-CN" altLang="en-US" dirty="0"/>
              <a:t>当我们调用</a:t>
            </a:r>
            <a:r>
              <a:rPr lang="en-US" altLang="zh-CN" dirty="0"/>
              <a:t>power(5)</a:t>
            </a:r>
            <a:r>
              <a:rPr lang="zh-CN" altLang="en-US" dirty="0"/>
              <a:t>时，相当于调用</a:t>
            </a:r>
            <a:r>
              <a:rPr lang="en-US" altLang="zh-CN" dirty="0"/>
              <a:t>power(5, 2)</a:t>
            </a:r>
          </a:p>
          <a:p>
            <a:pPr marL="0" indent="0">
              <a:buNone/>
            </a:pPr>
            <a:r>
              <a:rPr lang="zh-CN" altLang="en-US" dirty="0"/>
              <a:t>对于</a:t>
            </a:r>
            <a:r>
              <a:rPr lang="en-US" altLang="zh-CN" dirty="0"/>
              <a:t>n &gt; 2</a:t>
            </a:r>
            <a:r>
              <a:rPr lang="zh-CN" altLang="en-US" dirty="0"/>
              <a:t>的情况，就必须明确地传入</a:t>
            </a:r>
            <a:r>
              <a:rPr lang="en-US" altLang="zh-CN" dirty="0"/>
              <a:t>n</a:t>
            </a:r>
            <a:r>
              <a:rPr lang="zh-CN" altLang="en-US" dirty="0"/>
              <a:t>，如</a:t>
            </a:r>
            <a:r>
              <a:rPr lang="en-US" altLang="zh-CN" dirty="0"/>
              <a:t>power(5, 3)</a:t>
            </a:r>
            <a:endParaRPr lang="zh-CN" altLang="en-US" dirty="0"/>
          </a:p>
        </p:txBody>
      </p:sp>
      <p:pic>
        <p:nvPicPr>
          <p:cNvPr id="2097207" name="图片 1"/>
          <p:cNvPicPr>
            <a:picLocks noChangeAspect="1"/>
          </p:cNvPicPr>
          <p:nvPr/>
        </p:nvPicPr>
        <p:blipFill>
          <a:blip r:embed="rId2" cstate="print"/>
          <a:stretch>
            <a:fillRect/>
          </a:stretch>
        </p:blipFill>
        <p:spPr>
          <a:xfrm>
            <a:off x="457200" y="1700217"/>
            <a:ext cx="3251200" cy="2860675"/>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标题 1"/>
          <p:cNvSpPr>
            <a:spLocks noGrp="1"/>
          </p:cNvSpPr>
          <p:nvPr>
            <p:ph type="title"/>
          </p:nvPr>
        </p:nvSpPr>
        <p:spPr/>
        <p:txBody>
          <a:bodyPr vert="horz" wrap="square" lIns="91440" tIns="45720" rIns="91440" bIns="45720" anchor="t"/>
          <a:lstStyle/>
          <a:p>
            <a:r>
              <a:rPr lang="zh-CN" altLang="en-US" dirty="0"/>
              <a:t>函数</a:t>
            </a:r>
          </a:p>
        </p:txBody>
      </p:sp>
      <p:sp>
        <p:nvSpPr>
          <p:cNvPr id="1048722" name="内容占位符 2"/>
          <p:cNvSpPr>
            <a:spLocks noGrp="1"/>
          </p:cNvSpPr>
          <p:nvPr>
            <p:ph idx="1"/>
          </p:nvPr>
        </p:nvSpPr>
        <p:spPr/>
        <p:txBody>
          <a:bodyPr vert="horz" wrap="square" lIns="91440" tIns="45720" rIns="91440" bIns="45720" anchor="t">
            <a:normAutofit/>
          </a:bodyPr>
          <a:lstStyle/>
          <a:p>
            <a:pPr marL="0" indent="0">
              <a:buNone/>
            </a:pPr>
            <a:r>
              <a:rPr lang="zh-CN" altLang="en-US" sz="2400" dirty="0"/>
              <a:t>设置默认参数时，有几点要注意：</a:t>
            </a:r>
            <a:endParaRPr lang="en-US" altLang="zh-CN" sz="2400" dirty="0"/>
          </a:p>
          <a:p>
            <a:pPr marL="0" indent="0">
              <a:buNone/>
            </a:pPr>
            <a:r>
              <a:rPr lang="zh-CN" altLang="en-US" sz="2400" dirty="0"/>
              <a:t>一是必选参数在前，默认参数在后，否则</a:t>
            </a:r>
            <a:r>
              <a:rPr lang="en-US" altLang="zh-CN" sz="2400" dirty="0"/>
              <a:t>Python</a:t>
            </a:r>
            <a:r>
              <a:rPr lang="zh-CN" altLang="en-US" sz="2400" dirty="0"/>
              <a:t>的解释器会报错；</a:t>
            </a:r>
            <a:endParaRPr lang="en-US" altLang="zh-CN" sz="2400" dirty="0"/>
          </a:p>
          <a:p>
            <a:pPr marL="0" indent="0">
              <a:buNone/>
            </a:pPr>
            <a:r>
              <a:rPr lang="zh-CN" altLang="en-US" sz="2400" dirty="0"/>
              <a:t>二是当函数有多个参数时，把变化大的参数放前面，变化小的参数放后面。变化小的参数就可以作为默认参数。</a:t>
            </a:r>
            <a:endParaRPr lang="en-US" altLang="zh-CN" sz="2400" dirty="0"/>
          </a:p>
          <a:p>
            <a:pPr marL="0" indent="0">
              <a:buNone/>
            </a:pPr>
            <a:endParaRPr lang="en-US" altLang="zh-CN" sz="2400" dirty="0"/>
          </a:p>
          <a:p>
            <a:pPr marL="0" indent="0">
              <a:buNone/>
            </a:pPr>
            <a:r>
              <a:rPr lang="zh-CN" altLang="en-US" sz="2400" dirty="0"/>
              <a:t>默认参数降低了函数调用的难度，而一旦需要更复杂的调用时，又可以传递更多的参数来实现。无论是简单调用还是复杂调用，函数只需要定义一个。</a:t>
            </a:r>
            <a:endParaRPr lang="en-US" altLang="zh-CN" sz="2400" dirty="0"/>
          </a:p>
          <a:p>
            <a:pPr marL="0" indent="0">
              <a:buNone/>
            </a:pPr>
            <a:endParaRPr lang="en-US" altLang="zh-CN" sz="2400" dirty="0"/>
          </a:p>
          <a:p>
            <a:pPr marL="0" indent="0">
              <a:buNone/>
            </a:pPr>
            <a:r>
              <a:rPr lang="zh-CN" altLang="en-US" sz="2400" dirty="0"/>
              <a:t>定义默认参数要牢记一点：默认参数必须指向不变对象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标题 1"/>
          <p:cNvSpPr>
            <a:spLocks noGrp="1"/>
          </p:cNvSpPr>
          <p:nvPr>
            <p:ph type="title"/>
          </p:nvPr>
        </p:nvSpPr>
        <p:spPr>
          <a:xfrm>
            <a:off x="391886" y="260718"/>
            <a:ext cx="10972800" cy="1288415"/>
          </a:xfrm>
        </p:spPr>
        <p:txBody>
          <a:bodyPr>
            <a:normAutofit fontScale="90000"/>
          </a:bodyPr>
          <a:lstStyle/>
          <a:p>
            <a:r>
              <a:rPr lang="en-US" altLang="zh-CN" dirty="0"/>
              <a:t>Python </a:t>
            </a:r>
            <a:r>
              <a:rPr lang="zh-CN" altLang="en-US" dirty="0"/>
              <a:t>安装（</a:t>
            </a:r>
            <a:r>
              <a:rPr lang="en-US" altLang="zh-CN" dirty="0"/>
              <a:t>Windows</a:t>
            </a:r>
            <a:r>
              <a:rPr lang="zh-CN" altLang="en-US" dirty="0"/>
              <a:t>）：方法一</a:t>
            </a:r>
            <a:br>
              <a:rPr lang="zh-CN" altLang="en-US" dirty="0"/>
            </a:br>
            <a:endParaRPr lang="zh-CN" altLang="en-US" dirty="0"/>
          </a:p>
        </p:txBody>
      </p:sp>
      <p:sp>
        <p:nvSpPr>
          <p:cNvPr id="1048611" name="内容占位符 2"/>
          <p:cNvSpPr>
            <a:spLocks noGrp="1"/>
          </p:cNvSpPr>
          <p:nvPr>
            <p:ph idx="1"/>
          </p:nvPr>
        </p:nvSpPr>
        <p:spPr>
          <a:xfrm>
            <a:off x="391886" y="1448709"/>
            <a:ext cx="8325394" cy="4333875"/>
          </a:xfrm>
        </p:spPr>
        <p:txBody>
          <a:bodyPr/>
          <a:lstStyle/>
          <a:p>
            <a:r>
              <a:rPr lang="zh-CN" altLang="en-US" dirty="0"/>
              <a:t>打开浏览器访问</a:t>
            </a:r>
            <a:r>
              <a:rPr lang="zh-CN" altLang="en-US" dirty="0">
                <a:hlinkClick r:id="rId2"/>
              </a:rPr>
              <a:t>http://www.python.org/download/</a:t>
            </a:r>
            <a:endParaRPr lang="zh-CN" altLang="en-US" dirty="0"/>
          </a:p>
          <a:p>
            <a:r>
              <a:rPr lang="zh-CN" altLang="en-US" dirty="0"/>
              <a:t>在下载列表中选择Window平台安装包，包格式为：python-</a:t>
            </a:r>
            <a:r>
              <a:rPr lang="en-US" altLang="zh-CN" dirty="0"/>
              <a:t>3</a:t>
            </a:r>
            <a:r>
              <a:rPr lang="en-US" dirty="0"/>
              <a:t>.7.X</a:t>
            </a:r>
            <a:r>
              <a:rPr lang="zh-CN" altLang="en-US" dirty="0"/>
              <a:t>.msi 文件 （ </a:t>
            </a:r>
            <a:r>
              <a:rPr lang="en-US" altLang="zh-CN" dirty="0"/>
              <a:t>3</a:t>
            </a:r>
            <a:r>
              <a:rPr lang="en-US" dirty="0"/>
              <a:t>.7.</a:t>
            </a:r>
            <a:r>
              <a:rPr lang="en-US" altLang="zh-CN" dirty="0"/>
              <a:t>X</a:t>
            </a:r>
            <a:r>
              <a:rPr lang="zh-CN" altLang="en-US" dirty="0"/>
              <a:t> 为要安装的版本号）</a:t>
            </a:r>
          </a:p>
          <a:p>
            <a:r>
              <a:rPr lang="zh-CN" altLang="en-US" dirty="0"/>
              <a:t>要使用安装程序 python-</a:t>
            </a:r>
            <a:r>
              <a:rPr lang="en-US" altLang="zh-CN" dirty="0"/>
              <a:t>3</a:t>
            </a:r>
            <a:r>
              <a:rPr lang="en-US" dirty="0"/>
              <a:t>.7.</a:t>
            </a:r>
            <a:r>
              <a:rPr lang="en-US" altLang="zh-CN" dirty="0"/>
              <a:t>X</a:t>
            </a:r>
            <a:r>
              <a:rPr lang="zh-CN" altLang="en-US" dirty="0"/>
              <a:t>.msi, Windows系统必须支持Microsoft Installer 2.0搭配使用。Windows XP和更高版本已经有MSI，很多老机器也可以安装MSI。</a:t>
            </a:r>
          </a:p>
          <a:p>
            <a:r>
              <a:rPr lang="zh-CN" altLang="en-US" dirty="0">
                <a:sym typeface="+mn-ea"/>
              </a:rPr>
              <a:t>下载后，双击下载包，进入Python安装向导，只需使用默认设置一直点击"下一步"直到安装完成即可。</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标题 1"/>
          <p:cNvSpPr>
            <a:spLocks noGrp="1"/>
          </p:cNvSpPr>
          <p:nvPr>
            <p:ph type="title"/>
          </p:nvPr>
        </p:nvSpPr>
        <p:spPr/>
        <p:txBody>
          <a:bodyPr vert="horz" wrap="square" lIns="91440" tIns="45720" rIns="91440" bIns="45720" anchor="t"/>
          <a:lstStyle/>
          <a:p>
            <a:r>
              <a:rPr lang="zh-CN" altLang="en-US" dirty="0"/>
              <a:t>函数</a:t>
            </a:r>
          </a:p>
        </p:txBody>
      </p:sp>
      <p:sp>
        <p:nvSpPr>
          <p:cNvPr id="1048724" name="内容占位符 2"/>
          <p:cNvSpPr>
            <a:spLocks noGrp="1"/>
          </p:cNvSpPr>
          <p:nvPr>
            <p:ph idx="1"/>
          </p:nvPr>
        </p:nvSpPr>
        <p:spPr/>
        <p:txBody>
          <a:bodyPr vert="horz" wrap="square" lIns="91440" tIns="45720" rIns="91440" bIns="45720" numCol="1" anchor="t" anchorCtr="0" compatLnSpc="1">
            <a:normAutofit/>
          </a:bodyPr>
          <a:lstStyle/>
          <a:p>
            <a:r>
              <a:rPr lang="zh-CN" altLang="en-US" dirty="0"/>
              <a:t>可变参数</a:t>
            </a:r>
            <a:endParaRPr lang="en-US" altLang="zh-CN" dirty="0"/>
          </a:p>
          <a:p>
            <a:pPr marL="0" indent="0">
              <a:buNone/>
            </a:pPr>
            <a:r>
              <a:rPr lang="zh-CN" altLang="en-US" dirty="0"/>
              <a:t>可变参数就是传入的参数个数是可变的。</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定义可变参数和定义</a:t>
            </a:r>
            <a:r>
              <a:rPr lang="en-US" altLang="zh-CN" dirty="0"/>
              <a:t>list</a:t>
            </a:r>
            <a:r>
              <a:rPr lang="zh-CN" altLang="en-US" dirty="0"/>
              <a:t>或</a:t>
            </a:r>
            <a:r>
              <a:rPr lang="en-US" altLang="zh-CN" dirty="0"/>
              <a:t>tuple</a:t>
            </a:r>
            <a:r>
              <a:rPr lang="zh-CN" altLang="en-US" dirty="0"/>
              <a:t>参数相比，仅仅在参数前面加了一个*号，在函数内部，参数</a:t>
            </a:r>
            <a:r>
              <a:rPr lang="en-US" altLang="zh-CN" dirty="0"/>
              <a:t>numbers</a:t>
            </a:r>
            <a:r>
              <a:rPr lang="zh-CN" altLang="en-US" dirty="0"/>
              <a:t>接收到的是一个</a:t>
            </a:r>
            <a:r>
              <a:rPr lang="en-US" altLang="zh-CN" dirty="0"/>
              <a:t>tuple</a:t>
            </a:r>
            <a:r>
              <a:rPr lang="zh-CN" altLang="en-US" dirty="0"/>
              <a:t>。</a:t>
            </a:r>
            <a:endParaRPr lang="en-US" altLang="zh-CN" dirty="0"/>
          </a:p>
        </p:txBody>
      </p:sp>
      <p:pic>
        <p:nvPicPr>
          <p:cNvPr id="2097208" name="图片 1"/>
          <p:cNvPicPr>
            <a:picLocks noChangeAspect="1"/>
          </p:cNvPicPr>
          <p:nvPr/>
        </p:nvPicPr>
        <p:blipFill>
          <a:blip r:embed="rId2" cstate="print"/>
          <a:stretch>
            <a:fillRect/>
          </a:stretch>
        </p:blipFill>
        <p:spPr>
          <a:xfrm>
            <a:off x="457204" y="2133605"/>
            <a:ext cx="4156075" cy="2232025"/>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标题 1"/>
          <p:cNvSpPr>
            <a:spLocks noGrp="1"/>
          </p:cNvSpPr>
          <p:nvPr>
            <p:ph type="title"/>
          </p:nvPr>
        </p:nvSpPr>
        <p:spPr/>
        <p:txBody>
          <a:bodyPr vert="horz" wrap="square" lIns="91440" tIns="45720" rIns="91440" bIns="45720" anchor="t"/>
          <a:lstStyle/>
          <a:p>
            <a:r>
              <a:rPr lang="zh-CN" altLang="en-US" dirty="0"/>
              <a:t>函数</a:t>
            </a:r>
          </a:p>
        </p:txBody>
      </p:sp>
      <p:sp>
        <p:nvSpPr>
          <p:cNvPr id="1048726" name="内容占位符 2"/>
          <p:cNvSpPr>
            <a:spLocks noGrp="1"/>
          </p:cNvSpPr>
          <p:nvPr>
            <p:ph idx="1"/>
          </p:nvPr>
        </p:nvSpPr>
        <p:spPr/>
        <p:txBody>
          <a:bodyPr vert="horz" wrap="square" lIns="91440" tIns="45720" rIns="91440" bIns="45720" anchor="t"/>
          <a:lstStyle/>
          <a:p>
            <a:pPr marL="0" indent="0">
              <a:buNone/>
            </a:pPr>
            <a:r>
              <a:rPr lang="zh-CN" altLang="en-US" dirty="0"/>
              <a:t>如果已经有一个</a:t>
            </a:r>
            <a:r>
              <a:rPr lang="en-US" altLang="zh-CN" dirty="0"/>
              <a:t>list</a:t>
            </a:r>
            <a:r>
              <a:rPr lang="zh-CN" altLang="en-US" dirty="0"/>
              <a:t>或者</a:t>
            </a:r>
            <a:r>
              <a:rPr lang="en-US" altLang="zh-CN" dirty="0"/>
              <a:t>tuple</a:t>
            </a:r>
            <a:r>
              <a:rPr lang="zh-CN" altLang="en-US" dirty="0"/>
              <a:t>，要调用一个可变参数，可在</a:t>
            </a:r>
            <a:r>
              <a:rPr lang="en-US" altLang="zh-CN" dirty="0"/>
              <a:t>list</a:t>
            </a:r>
            <a:r>
              <a:rPr lang="zh-CN" altLang="en-US" dirty="0"/>
              <a:t>或</a:t>
            </a:r>
            <a:r>
              <a:rPr lang="en-US" altLang="zh-CN" dirty="0"/>
              <a:t>tuple</a:t>
            </a:r>
            <a:r>
              <a:rPr lang="zh-CN" altLang="en-US" dirty="0"/>
              <a:t>前面加一个*号，把</a:t>
            </a:r>
            <a:r>
              <a:rPr lang="en-US" altLang="zh-CN" dirty="0"/>
              <a:t>list</a:t>
            </a:r>
            <a:r>
              <a:rPr lang="zh-CN" altLang="en-US" dirty="0"/>
              <a:t>或</a:t>
            </a:r>
            <a:r>
              <a:rPr lang="en-US" altLang="zh-CN" dirty="0"/>
              <a:t>tuple</a:t>
            </a:r>
            <a:r>
              <a:rPr lang="zh-CN" altLang="en-US" dirty="0"/>
              <a:t>的元素变成可变参数传进去。</a:t>
            </a:r>
            <a:endParaRPr lang="en-US" altLang="zh-CN" dirty="0"/>
          </a:p>
          <a:p>
            <a:pPr marL="0" indent="0">
              <a:buNone/>
            </a:pPr>
            <a:r>
              <a:rPr lang="en-US" altLang="zh-CN" dirty="0"/>
              <a:t>    &gt;&gt;&gt; nums = [1, 2, 3]</a:t>
            </a:r>
          </a:p>
          <a:p>
            <a:pPr marL="0" indent="0">
              <a:buNone/>
            </a:pPr>
            <a:r>
              <a:rPr lang="en-US" altLang="zh-CN" dirty="0"/>
              <a:t>    &gt;&gt;&gt; calc(*nums)</a:t>
            </a:r>
          </a:p>
          <a:p>
            <a:pPr marL="0" indent="0">
              <a:buNone/>
            </a:pPr>
            <a:r>
              <a:rPr lang="en-US" altLang="zh-CN" dirty="0"/>
              <a:t>    14</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标题 1"/>
          <p:cNvSpPr>
            <a:spLocks noGrp="1"/>
          </p:cNvSpPr>
          <p:nvPr>
            <p:ph type="title"/>
          </p:nvPr>
        </p:nvSpPr>
        <p:spPr/>
        <p:txBody>
          <a:bodyPr vert="horz" wrap="square" lIns="91440" tIns="45720" rIns="91440" bIns="45720" anchor="t"/>
          <a:lstStyle/>
          <a:p>
            <a:r>
              <a:rPr lang="zh-CN" altLang="en-US" dirty="0"/>
              <a:t>函数</a:t>
            </a:r>
          </a:p>
        </p:txBody>
      </p:sp>
      <p:sp>
        <p:nvSpPr>
          <p:cNvPr id="1048728" name="内容占位符 2"/>
          <p:cNvSpPr>
            <a:spLocks noGrp="1"/>
          </p:cNvSpPr>
          <p:nvPr>
            <p:ph idx="1"/>
          </p:nvPr>
        </p:nvSpPr>
        <p:spPr/>
        <p:txBody>
          <a:bodyPr vert="horz" wrap="square" lIns="91440" tIns="45720" rIns="91440" bIns="45720" numCol="1" anchor="t" anchorCtr="0" compatLnSpc="1"/>
          <a:lstStyle/>
          <a:p>
            <a:r>
              <a:rPr lang="zh-CN" altLang="en-US" dirty="0"/>
              <a:t>关键字参数</a:t>
            </a:r>
            <a:endParaRPr lang="en-US" altLang="zh-CN" dirty="0"/>
          </a:p>
          <a:p>
            <a:pPr marL="0" indent="0">
              <a:buNone/>
            </a:pPr>
            <a:r>
              <a:rPr lang="zh-CN" altLang="en-US" sz="2400" dirty="0"/>
              <a:t>可变参数允许你传入</a:t>
            </a:r>
            <a:r>
              <a:rPr lang="en-US" altLang="zh-CN" sz="2400" dirty="0"/>
              <a:t>0</a:t>
            </a:r>
            <a:r>
              <a:rPr lang="zh-CN" altLang="en-US" sz="2400" dirty="0"/>
              <a:t>个或任意个参数，这些可变参数在函数调用时自动组装为一个</a:t>
            </a:r>
            <a:r>
              <a:rPr lang="en-US" altLang="zh-CN" sz="2400" dirty="0"/>
              <a:t>tuple</a:t>
            </a:r>
            <a:r>
              <a:rPr lang="zh-CN" altLang="en-US" sz="2400" dirty="0"/>
              <a:t>。</a:t>
            </a:r>
            <a:endParaRPr lang="en-US" altLang="zh-CN" sz="2400" dirty="0"/>
          </a:p>
          <a:p>
            <a:pPr marL="0" indent="0">
              <a:buNone/>
            </a:pPr>
            <a:r>
              <a:rPr lang="zh-CN" altLang="en-US" sz="2400" dirty="0"/>
              <a:t>而关键字参数允许你传入</a:t>
            </a:r>
            <a:r>
              <a:rPr lang="en-US" altLang="zh-CN" sz="2400" dirty="0"/>
              <a:t>0</a:t>
            </a:r>
            <a:r>
              <a:rPr lang="zh-CN" altLang="en-US" sz="2400" dirty="0"/>
              <a:t>个或任意个含参数名的参数，这些关键字参数在函数内部自动组装为一个</a:t>
            </a:r>
            <a:r>
              <a:rPr lang="en-US" altLang="zh-CN" sz="2400" dirty="0" err="1"/>
              <a:t>dict</a:t>
            </a:r>
            <a:r>
              <a:rPr lang="zh-CN" altLang="en-US" sz="2400" dirty="0"/>
              <a:t>。</a:t>
            </a:r>
            <a:endParaRPr lang="en-US" altLang="zh-CN" sz="2400" dirty="0"/>
          </a:p>
          <a:p>
            <a:pPr marL="0" indent="0">
              <a:buNone/>
            </a:pPr>
            <a:r>
              <a:rPr lang="zh-CN" altLang="en-US" sz="2400" dirty="0">
                <a:solidFill>
                  <a:srgbClr val="FF0000"/>
                </a:solidFill>
              </a:rPr>
              <a:t>关键字参数有什么用？</a:t>
            </a:r>
            <a:r>
              <a:rPr lang="zh-CN" altLang="en-US" sz="2400" dirty="0"/>
              <a:t>它可以扩展函数的功能。比如，在</a:t>
            </a:r>
            <a:r>
              <a:rPr lang="en-US" altLang="zh-CN" sz="2400" dirty="0"/>
              <a:t>person</a:t>
            </a:r>
            <a:r>
              <a:rPr lang="zh-CN" altLang="en-US" sz="2400" dirty="0"/>
              <a:t>函数里，我们保证能接收到</a:t>
            </a:r>
            <a:r>
              <a:rPr lang="en-US" altLang="zh-CN" sz="2400" dirty="0"/>
              <a:t>name</a:t>
            </a:r>
            <a:r>
              <a:rPr lang="zh-CN" altLang="en-US" sz="2400" dirty="0"/>
              <a:t>和</a:t>
            </a:r>
            <a:r>
              <a:rPr lang="en-US" altLang="zh-CN" sz="2400" dirty="0"/>
              <a:t>age</a:t>
            </a:r>
            <a:r>
              <a:rPr lang="zh-CN" altLang="en-US" sz="2400" dirty="0"/>
              <a:t>这两个参数，但是，如果调用者愿意提供更多的参数，我们也能收到。试想你正在做一个用户注册的功能，除了用户名和年龄是必填项外，其他都是可选项，利用关键字参数来定义这个函数就能满足注册的需求。</a:t>
            </a:r>
            <a:endParaRPr lang="en-US" altLang="zh-CN" sz="2400" dirty="0"/>
          </a:p>
          <a:p>
            <a:pPr marL="0" indent="0">
              <a:buNone/>
            </a:pP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标题 1"/>
          <p:cNvSpPr>
            <a:spLocks noGrp="1"/>
          </p:cNvSpPr>
          <p:nvPr>
            <p:ph type="title"/>
          </p:nvPr>
        </p:nvSpPr>
        <p:spPr/>
        <p:txBody>
          <a:bodyPr vert="horz" wrap="square" lIns="91440" tIns="45720" rIns="91440" bIns="45720" anchor="t"/>
          <a:lstStyle/>
          <a:p>
            <a:r>
              <a:rPr lang="zh-CN" altLang="en-US" dirty="0"/>
              <a:t>函数</a:t>
            </a:r>
          </a:p>
        </p:txBody>
      </p:sp>
      <p:sp>
        <p:nvSpPr>
          <p:cNvPr id="1048730" name="内容占位符 2"/>
          <p:cNvSpPr>
            <a:spLocks noGrp="1"/>
          </p:cNvSpPr>
          <p:nvPr>
            <p:ph idx="1"/>
          </p:nvPr>
        </p:nvSpPr>
        <p:spPr/>
        <p:txBody>
          <a:bodyPr vert="horz" wrap="square" lIns="91440" tIns="45720" rIns="91440" bIns="45720" anchor="t"/>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函数</a:t>
            </a:r>
            <a:r>
              <a:rPr lang="en-US" altLang="zh-CN" dirty="0"/>
              <a:t>person</a:t>
            </a:r>
            <a:r>
              <a:rPr lang="zh-CN" altLang="en-US" dirty="0"/>
              <a:t>除了必选参数</a:t>
            </a:r>
            <a:r>
              <a:rPr lang="en-US" altLang="zh-CN" dirty="0"/>
              <a:t>name</a:t>
            </a:r>
            <a:r>
              <a:rPr lang="zh-CN" altLang="en-US" dirty="0"/>
              <a:t>和</a:t>
            </a:r>
            <a:r>
              <a:rPr lang="en-US" altLang="zh-CN" dirty="0"/>
              <a:t>age</a:t>
            </a:r>
            <a:r>
              <a:rPr lang="zh-CN" altLang="en-US" dirty="0"/>
              <a:t>外，还接受关键字参数</a:t>
            </a:r>
            <a:r>
              <a:rPr lang="en-US" altLang="zh-CN" dirty="0"/>
              <a:t>kw</a:t>
            </a:r>
            <a:r>
              <a:rPr lang="zh-CN" altLang="en-US" dirty="0"/>
              <a:t>，在调用该函数时，可以只传入必选参数</a:t>
            </a:r>
            <a:endParaRPr lang="en-US" altLang="zh-CN" dirty="0"/>
          </a:p>
          <a:p>
            <a:pPr marL="0" indent="0">
              <a:buNone/>
            </a:pPr>
            <a:r>
              <a:rPr lang="en-US" altLang="zh-CN" dirty="0"/>
              <a:t>    &gt;&gt;&gt; person('Michael', 30)</a:t>
            </a:r>
          </a:p>
          <a:p>
            <a:pPr marL="0" indent="0">
              <a:buNone/>
            </a:pPr>
            <a:r>
              <a:rPr lang="en-US" altLang="zh-CN" dirty="0"/>
              <a:t>    name: Michael age: 30 other: {}</a:t>
            </a:r>
            <a:endParaRPr lang="zh-CN" altLang="en-US" dirty="0"/>
          </a:p>
        </p:txBody>
      </p:sp>
      <p:pic>
        <p:nvPicPr>
          <p:cNvPr id="2097209" name="图片 2"/>
          <p:cNvPicPr>
            <a:picLocks noChangeAspect="1"/>
          </p:cNvPicPr>
          <p:nvPr/>
        </p:nvPicPr>
        <p:blipFill>
          <a:blip r:embed="rId2" cstate="print"/>
          <a:stretch>
            <a:fillRect/>
          </a:stretch>
        </p:blipFill>
        <p:spPr>
          <a:xfrm>
            <a:off x="457200" y="1441784"/>
            <a:ext cx="6532902" cy="780048"/>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1" name="标题 1"/>
          <p:cNvSpPr>
            <a:spLocks noGrp="1"/>
          </p:cNvSpPr>
          <p:nvPr>
            <p:ph type="title"/>
          </p:nvPr>
        </p:nvSpPr>
        <p:spPr/>
        <p:txBody>
          <a:bodyPr vert="horz" wrap="square" lIns="91440" tIns="45720" rIns="91440" bIns="45720" anchor="t"/>
          <a:lstStyle/>
          <a:p>
            <a:r>
              <a:rPr lang="zh-CN" altLang="en-US" dirty="0"/>
              <a:t>函数</a:t>
            </a:r>
          </a:p>
        </p:txBody>
      </p:sp>
      <p:sp>
        <p:nvSpPr>
          <p:cNvPr id="1048732" name="内容占位符 2"/>
          <p:cNvSpPr>
            <a:spLocks noGrp="1"/>
          </p:cNvSpPr>
          <p:nvPr>
            <p:ph idx="1"/>
          </p:nvPr>
        </p:nvSpPr>
        <p:spPr/>
        <p:txBody>
          <a:bodyPr vert="horz" wrap="square" lIns="91440" tIns="45720" rIns="91440" bIns="45720" anchor="t"/>
          <a:lstStyle/>
          <a:p>
            <a:pPr marL="0" indent="0">
              <a:buNone/>
            </a:pPr>
            <a:r>
              <a:rPr lang="zh-CN" altLang="en-US" dirty="0"/>
              <a:t>也可以传入任意个数的关键字参数</a:t>
            </a:r>
            <a:endParaRPr lang="en-US" altLang="zh-CN" dirty="0"/>
          </a:p>
          <a:p>
            <a:pPr marL="0" indent="0">
              <a:buNone/>
            </a:pPr>
            <a:r>
              <a:rPr lang="en-US" altLang="zh-CN" sz="2000" dirty="0"/>
              <a:t>    &gt;&gt;&gt; person('Bob', 35, city='Beijing')</a:t>
            </a:r>
          </a:p>
          <a:p>
            <a:pPr marL="0" indent="0">
              <a:buNone/>
            </a:pPr>
            <a:r>
              <a:rPr lang="en-US" altLang="zh-CN" sz="2000" dirty="0"/>
              <a:t>    name: Bob age: 35 other: {'city': 'Beijing'}</a:t>
            </a:r>
          </a:p>
          <a:p>
            <a:pPr marL="0" indent="0">
              <a:buNone/>
            </a:pPr>
            <a:r>
              <a:rPr lang="en-US" altLang="zh-CN" sz="2000" dirty="0"/>
              <a:t>    &gt;&gt;&gt; person('Adam', 45, gender='M', job='Engineer')</a:t>
            </a:r>
          </a:p>
          <a:p>
            <a:pPr marL="0" indent="0">
              <a:buNone/>
            </a:pPr>
            <a:r>
              <a:rPr lang="en-US" altLang="zh-CN" sz="2000" dirty="0"/>
              <a:t>    name: Adam age: 45 other: {'gender': 'M', 'job': 'Engineer'}</a:t>
            </a:r>
            <a:endParaRPr lang="zh-CN" alt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标题 1"/>
          <p:cNvSpPr>
            <a:spLocks noGrp="1"/>
          </p:cNvSpPr>
          <p:nvPr>
            <p:ph type="title"/>
          </p:nvPr>
        </p:nvSpPr>
        <p:spPr/>
        <p:txBody>
          <a:bodyPr vert="horz" wrap="square" lIns="91440" tIns="45720" rIns="91440" bIns="45720" anchor="t"/>
          <a:lstStyle/>
          <a:p>
            <a:r>
              <a:rPr lang="zh-CN" altLang="en-US" dirty="0"/>
              <a:t>模块导入与函数引入</a:t>
            </a:r>
          </a:p>
        </p:txBody>
      </p:sp>
      <p:sp>
        <p:nvSpPr>
          <p:cNvPr id="1048734" name="内容占位符 2"/>
          <p:cNvSpPr>
            <a:spLocks noGrp="1"/>
          </p:cNvSpPr>
          <p:nvPr>
            <p:ph idx="1"/>
          </p:nvPr>
        </p:nvSpPr>
        <p:spPr/>
        <p:txBody>
          <a:bodyPr vert="horz" wrap="square" lIns="91440" tIns="45720" rIns="91440" bIns="45720" numCol="1" anchor="t" anchorCtr="0" compatLnSpc="1"/>
          <a:lstStyle/>
          <a:p>
            <a:r>
              <a:rPr lang="en-US" altLang="zh-CN" dirty="0"/>
              <a:t>import </a:t>
            </a:r>
            <a:r>
              <a:rPr lang="en-US" altLang="zh-CN" dirty="0" err="1"/>
              <a:t>modname</a:t>
            </a:r>
            <a:r>
              <a:rPr lang="en-US" altLang="zh-CN" dirty="0"/>
              <a:t> </a:t>
            </a:r>
            <a:r>
              <a:rPr lang="zh-CN" altLang="en-US" dirty="0"/>
              <a:t>（</a:t>
            </a:r>
            <a:r>
              <a:rPr lang="zh-CN" altLang="en-US" dirty="0">
                <a:solidFill>
                  <a:srgbClr val="FF0000"/>
                </a:solidFill>
              </a:rPr>
              <a:t>推荐方式</a:t>
            </a:r>
            <a:r>
              <a:rPr lang="zh-CN" altLang="en-US" dirty="0"/>
              <a:t>）</a:t>
            </a:r>
            <a:endParaRPr lang="en-US" altLang="zh-CN" dirty="0"/>
          </a:p>
          <a:p>
            <a:pPr marL="327018" lvl="1" indent="0">
              <a:buNone/>
            </a:pPr>
            <a:r>
              <a:rPr lang="zh-CN" altLang="en-US" sz="2400" dirty="0"/>
              <a:t>    模块是指一个可以交互使用，或者从另一</a:t>
            </a:r>
            <a:r>
              <a:rPr lang="en-US" altLang="zh-CN" sz="2400" dirty="0"/>
              <a:t>Python </a:t>
            </a:r>
            <a:r>
              <a:rPr lang="zh-CN" altLang="en-US" sz="2400" dirty="0"/>
              <a:t>程序访问的代码段。只要导入了一个模块，就可以引用它的任何公共的函数、类或属性。模块可以通过这种方法来使用其它模块的功能。</a:t>
            </a:r>
            <a:endParaRPr lang="en-US" altLang="zh-CN" sz="2400" dirty="0"/>
          </a:p>
          <a:p>
            <a:pPr marL="327018" lvl="1" indent="0">
              <a:buNone/>
            </a:pPr>
            <a:r>
              <a:rPr lang="zh-CN" altLang="en-US" sz="2400" dirty="0"/>
              <a:t>    用</a:t>
            </a:r>
            <a:r>
              <a:rPr lang="en-US" altLang="zh-CN" sz="2400" dirty="0"/>
              <a:t>import</a:t>
            </a:r>
            <a:r>
              <a:rPr lang="zh-CN" altLang="en-US" sz="2400" dirty="0"/>
              <a:t>语句导入模块，就在当前的名称空间</a:t>
            </a:r>
            <a:r>
              <a:rPr lang="en-US" altLang="zh-CN" sz="2400" dirty="0"/>
              <a:t>(namespace)</a:t>
            </a:r>
            <a:r>
              <a:rPr lang="zh-CN" altLang="en-US" sz="2400" dirty="0"/>
              <a:t>建立了一个到该模块的引用。这种引用必须使用全称，也就是说，当使用在被导入模块中定义的函数时，必须包含模块的名字。所以不能只使用 </a:t>
            </a:r>
            <a:r>
              <a:rPr lang="en-US" altLang="zh-CN" sz="2400" dirty="0" err="1"/>
              <a:t>funcname</a:t>
            </a:r>
            <a:r>
              <a:rPr lang="zh-CN" altLang="en-US" sz="2400" dirty="0"/>
              <a:t>，而</a:t>
            </a:r>
            <a:r>
              <a:rPr lang="zh-CN" altLang="en-US" sz="2400" dirty="0">
                <a:solidFill>
                  <a:srgbClr val="0070C0"/>
                </a:solidFill>
              </a:rPr>
              <a:t>应该使用 </a:t>
            </a:r>
            <a:r>
              <a:rPr lang="en-US" altLang="zh-CN" sz="2400" dirty="0" err="1">
                <a:solidFill>
                  <a:srgbClr val="0070C0"/>
                </a:solidFill>
              </a:rPr>
              <a:t>modname.funcname</a:t>
            </a:r>
            <a:endParaRPr lang="en-US" altLang="zh-CN" sz="2400" dirty="0">
              <a:solidFill>
                <a:srgbClr val="0070C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5" name="标题 1"/>
          <p:cNvSpPr>
            <a:spLocks noGrp="1"/>
          </p:cNvSpPr>
          <p:nvPr>
            <p:ph type="title"/>
          </p:nvPr>
        </p:nvSpPr>
        <p:spPr/>
        <p:txBody>
          <a:bodyPr vert="horz" wrap="square" lIns="91440" tIns="45720" rIns="91440" bIns="45720" anchor="t"/>
          <a:lstStyle/>
          <a:p>
            <a:r>
              <a:rPr lang="zh-CN" altLang="en-US" dirty="0"/>
              <a:t>模块导入与函数引入</a:t>
            </a:r>
          </a:p>
        </p:txBody>
      </p:sp>
      <p:sp>
        <p:nvSpPr>
          <p:cNvPr id="1048736" name="内容占位符 2"/>
          <p:cNvSpPr>
            <a:spLocks noGrp="1"/>
          </p:cNvSpPr>
          <p:nvPr>
            <p:ph idx="1"/>
          </p:nvPr>
        </p:nvSpPr>
        <p:spPr/>
        <p:txBody>
          <a:bodyPr vert="horz" wrap="square" lIns="91440" tIns="45720" rIns="91440" bIns="45720" numCol="1" anchor="t" anchorCtr="0" compatLnSpc="1"/>
          <a:lstStyle/>
          <a:p>
            <a:r>
              <a:rPr lang="en-US" altLang="zh-CN" dirty="0">
                <a:solidFill>
                  <a:srgbClr val="0070C0"/>
                </a:solidFill>
              </a:rPr>
              <a:t>from </a:t>
            </a:r>
            <a:r>
              <a:rPr lang="en-US" altLang="zh-CN" dirty="0" err="1">
                <a:solidFill>
                  <a:srgbClr val="0070C0"/>
                </a:solidFill>
              </a:rPr>
              <a:t>modname</a:t>
            </a:r>
            <a:r>
              <a:rPr lang="en-US" altLang="zh-CN" dirty="0">
                <a:solidFill>
                  <a:srgbClr val="0070C0"/>
                </a:solidFill>
              </a:rPr>
              <a:t> import </a:t>
            </a:r>
            <a:r>
              <a:rPr lang="en-US" altLang="zh-CN" dirty="0" err="1">
                <a:solidFill>
                  <a:srgbClr val="0070C0"/>
                </a:solidFill>
              </a:rPr>
              <a:t>funcname</a:t>
            </a:r>
            <a:r>
              <a:rPr lang="en-US" altLang="zh-CN" dirty="0">
                <a:solidFill>
                  <a:srgbClr val="0070C0"/>
                </a:solidFill>
              </a:rPr>
              <a:t> </a:t>
            </a:r>
          </a:p>
          <a:p>
            <a:pPr marL="0" indent="0">
              <a:buNone/>
            </a:pPr>
            <a:r>
              <a:rPr lang="en-US" altLang="zh-CN" dirty="0">
                <a:solidFill>
                  <a:srgbClr val="0070C0"/>
                </a:solidFill>
              </a:rPr>
              <a:t>    from </a:t>
            </a:r>
            <a:r>
              <a:rPr lang="en-US" altLang="zh-CN" dirty="0" err="1">
                <a:solidFill>
                  <a:srgbClr val="0070C0"/>
                </a:solidFill>
              </a:rPr>
              <a:t>modname</a:t>
            </a:r>
            <a:r>
              <a:rPr lang="en-US" altLang="zh-CN" dirty="0">
                <a:solidFill>
                  <a:srgbClr val="0070C0"/>
                </a:solidFill>
              </a:rPr>
              <a:t> import fa, fb, fc </a:t>
            </a:r>
          </a:p>
          <a:p>
            <a:pPr marL="0" indent="0">
              <a:buNone/>
            </a:pPr>
            <a:r>
              <a:rPr lang="en-US" altLang="zh-CN" dirty="0">
                <a:solidFill>
                  <a:srgbClr val="0070C0"/>
                </a:solidFill>
              </a:rPr>
              <a:t>    from </a:t>
            </a:r>
            <a:r>
              <a:rPr lang="en-US" altLang="zh-CN" dirty="0" err="1">
                <a:solidFill>
                  <a:srgbClr val="0070C0"/>
                </a:solidFill>
              </a:rPr>
              <a:t>modname</a:t>
            </a:r>
            <a:r>
              <a:rPr lang="en-US" altLang="zh-CN" dirty="0">
                <a:solidFill>
                  <a:srgbClr val="0070C0"/>
                </a:solidFill>
              </a:rPr>
              <a:t> import * </a:t>
            </a:r>
            <a:r>
              <a:rPr lang="zh-CN" altLang="en-US" dirty="0"/>
              <a:t>    </a:t>
            </a:r>
            <a:endParaRPr lang="en-US" altLang="zh-CN" dirty="0"/>
          </a:p>
          <a:p>
            <a:pPr marL="0" indent="0">
              <a:buNone/>
            </a:pPr>
            <a:r>
              <a:rPr lang="en-US" altLang="zh-CN" sz="2400" dirty="0"/>
              <a:t>     </a:t>
            </a:r>
            <a:r>
              <a:rPr lang="zh-CN" altLang="zh-CN" sz="2400" dirty="0"/>
              <a:t>函数引入与前述模块导入的区别</a:t>
            </a:r>
            <a:r>
              <a:rPr lang="zh-CN" altLang="en-US" sz="2400" dirty="0"/>
              <a:t>：</a:t>
            </a:r>
            <a:r>
              <a:rPr lang="en-US" altLang="zh-CN" sz="2400" dirty="0" err="1"/>
              <a:t>funcname</a:t>
            </a:r>
            <a:r>
              <a:rPr lang="en-US" altLang="zh-CN" sz="2400" dirty="0"/>
              <a:t> </a:t>
            </a:r>
            <a:r>
              <a:rPr lang="zh-CN" altLang="en-US" sz="2400" dirty="0"/>
              <a:t>被直接导入到本地名字空间去了，所以它可以直接使用，而不需要加上模块名的限定 </a:t>
            </a:r>
          </a:p>
          <a:p>
            <a:pPr marL="0" indent="0">
              <a:buNone/>
            </a:pPr>
            <a:r>
              <a:rPr lang="zh-CN" altLang="en-US" sz="2400" dirty="0"/>
              <a:t>* 表示，该模块的所有公共对象</a:t>
            </a:r>
            <a:r>
              <a:rPr lang="en-US" altLang="zh-CN" sz="2400" dirty="0"/>
              <a:t>(public objects)</a:t>
            </a:r>
            <a:r>
              <a:rPr lang="zh-CN" altLang="en-US" sz="2400" dirty="0"/>
              <a:t>都被导入到 当前的名称空间，也就是任何只要不是以”</a:t>
            </a:r>
            <a:r>
              <a:rPr lang="en-US" altLang="zh-CN" sz="2400" dirty="0"/>
              <a:t>_”</a:t>
            </a:r>
            <a:r>
              <a:rPr lang="zh-CN" altLang="en-US" sz="2400" dirty="0"/>
              <a:t>开始的东西都会被导入。 </a:t>
            </a:r>
          </a:p>
          <a:p>
            <a:pPr marL="0" indent="0">
              <a:buNone/>
            </a:pPr>
            <a:r>
              <a:rPr lang="en-US" altLang="zh-CN" sz="2400" dirty="0"/>
              <a:t>    </a:t>
            </a:r>
            <a:r>
              <a:rPr lang="zh-CN" altLang="en-US" sz="2400" dirty="0"/>
              <a:t>此时</a:t>
            </a:r>
            <a:r>
              <a:rPr lang="en-US" altLang="zh-CN" sz="2400" dirty="0" err="1"/>
              <a:t>modname</a:t>
            </a:r>
            <a:r>
              <a:rPr lang="zh-CN" altLang="en-US" sz="2400" dirty="0"/>
              <a:t>没有被定义，所以</a:t>
            </a:r>
            <a:r>
              <a:rPr lang="en-US" altLang="zh-CN" sz="2400" dirty="0" err="1"/>
              <a:t>modname.funcname</a:t>
            </a:r>
            <a:r>
              <a:rPr lang="zh-CN" altLang="en-US" sz="2400" dirty="0"/>
              <a:t>这种方式不起作用。并且，如果</a:t>
            </a:r>
            <a:r>
              <a:rPr lang="en-US" altLang="zh-CN" sz="2400" dirty="0" err="1"/>
              <a:t>funcname</a:t>
            </a:r>
            <a:r>
              <a:rPr lang="zh-CN" altLang="en-US" sz="2400" dirty="0"/>
              <a:t>如果已经被定义，它会被新版本（该导入模块中的版本）所替代。</a:t>
            </a:r>
            <a:endParaRPr lang="en-US" altLang="zh-CN" sz="2400" dirty="0">
              <a:solidFill>
                <a:srgbClr val="0070C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E79CD-447C-4902-AC89-2C5D8812B854}"/>
              </a:ext>
            </a:extLst>
          </p:cNvPr>
          <p:cNvSpPr>
            <a:spLocks noGrp="1"/>
          </p:cNvSpPr>
          <p:nvPr>
            <p:ph type="title"/>
          </p:nvPr>
        </p:nvSpPr>
        <p:spPr/>
        <p:txBody>
          <a:bodyPr/>
          <a:lstStyle/>
          <a:p>
            <a:r>
              <a:rPr lang="en-US" altLang="zh-CN" dirty="0"/>
              <a:t>Matplotlib</a:t>
            </a:r>
            <a:r>
              <a:rPr lang="zh-CN" altLang="en-US" dirty="0"/>
              <a:t>使用</a:t>
            </a:r>
          </a:p>
        </p:txBody>
      </p:sp>
      <p:sp>
        <p:nvSpPr>
          <p:cNvPr id="3" name="内容占位符 2">
            <a:extLst>
              <a:ext uri="{FF2B5EF4-FFF2-40B4-BE49-F238E27FC236}">
                <a16:creationId xmlns:a16="http://schemas.microsoft.com/office/drawing/2014/main" id="{FC148EDD-5AD7-4E5C-9228-3FDBE31DA341}"/>
              </a:ext>
            </a:extLst>
          </p:cNvPr>
          <p:cNvSpPr>
            <a:spLocks noGrp="1"/>
          </p:cNvSpPr>
          <p:nvPr>
            <p:ph idx="1"/>
          </p:nvPr>
        </p:nvSpPr>
        <p:spPr>
          <a:xfrm>
            <a:off x="457200" y="1268413"/>
            <a:ext cx="8229600" cy="5049260"/>
          </a:xfrm>
        </p:spPr>
        <p:txBody>
          <a:bodyPr/>
          <a:lstStyle/>
          <a:p>
            <a:r>
              <a:rPr lang="en-US" altLang="zh-CN" dirty="0"/>
              <a:t>Matplotlib </a:t>
            </a:r>
            <a:r>
              <a:rPr lang="zh-CN" altLang="en-US" dirty="0"/>
              <a:t>是 </a:t>
            </a:r>
            <a:r>
              <a:rPr lang="en-US" altLang="zh-CN" dirty="0"/>
              <a:t>Python </a:t>
            </a:r>
            <a:r>
              <a:rPr lang="zh-CN" altLang="en-US" dirty="0"/>
              <a:t>的绘图库。</a:t>
            </a:r>
            <a:endParaRPr lang="en-US" altLang="zh-CN" dirty="0"/>
          </a:p>
          <a:p>
            <a:r>
              <a:rPr lang="zh-CN" altLang="en-US" dirty="0"/>
              <a:t>安装方式</a:t>
            </a:r>
            <a:endParaRPr lang="en-US" altLang="zh-CN" dirty="0"/>
          </a:p>
          <a:p>
            <a:pPr marL="0" indent="0">
              <a:buNone/>
            </a:pPr>
            <a:r>
              <a:rPr lang="zh-CN" altLang="en-US" sz="2400" dirty="0">
                <a:latin typeface="Arial (正文)"/>
              </a:rPr>
              <a:t>树莓派打开 </a:t>
            </a:r>
            <a:r>
              <a:rPr lang="en-US" altLang="zh-CN" sz="2400" dirty="0">
                <a:latin typeface="Arial (正文)"/>
              </a:rPr>
              <a:t>Terminal </a:t>
            </a:r>
            <a:r>
              <a:rPr lang="zh-CN" altLang="en-US" sz="2400" dirty="0">
                <a:latin typeface="Arial (正文)"/>
              </a:rPr>
              <a:t>窗口安装</a:t>
            </a:r>
            <a:r>
              <a:rPr lang="zh-CN" altLang="en-US" sz="2400" dirty="0"/>
              <a:t>二进制包：</a:t>
            </a:r>
            <a:endParaRPr lang="en-US" altLang="zh-CN" sz="2400" dirty="0"/>
          </a:p>
          <a:p>
            <a:pPr marL="0" indent="0">
              <a:buNone/>
            </a:pPr>
            <a:r>
              <a:rPr lang="en-US" altLang="zh-CN" sz="2400" dirty="0"/>
              <a:t>	</a:t>
            </a:r>
            <a:r>
              <a:rPr lang="en-US" altLang="zh-CN" sz="2400" dirty="0" err="1">
                <a:solidFill>
                  <a:srgbClr val="000000"/>
                </a:solidFill>
                <a:latin typeface="Menlo"/>
              </a:rPr>
              <a:t>sudo</a:t>
            </a:r>
            <a:r>
              <a:rPr lang="en-US" altLang="zh-CN" sz="2400" dirty="0">
                <a:solidFill>
                  <a:srgbClr val="000000"/>
                </a:solidFill>
                <a:latin typeface="Menlo"/>
              </a:rPr>
              <a:t> apt install python3</a:t>
            </a:r>
            <a:r>
              <a:rPr lang="en-US" altLang="zh-CN" sz="2400" dirty="0">
                <a:solidFill>
                  <a:srgbClr val="666600"/>
                </a:solidFill>
                <a:latin typeface="Menlo"/>
              </a:rPr>
              <a:t>-</a:t>
            </a:r>
            <a:r>
              <a:rPr lang="en-US" altLang="zh-CN" sz="2400" dirty="0">
                <a:solidFill>
                  <a:srgbClr val="000000"/>
                </a:solidFill>
                <a:latin typeface="Menlo"/>
              </a:rPr>
              <a:t>matplotlib</a:t>
            </a:r>
          </a:p>
          <a:p>
            <a:pPr marL="0" indent="0">
              <a:buNone/>
            </a:pPr>
            <a:r>
              <a:rPr lang="en-US" altLang="zh-CN" sz="2400" dirty="0">
                <a:solidFill>
                  <a:srgbClr val="000000"/>
                </a:solidFill>
                <a:latin typeface="Arial (正文)"/>
              </a:rPr>
              <a:t>Anaconda</a:t>
            </a:r>
            <a:r>
              <a:rPr lang="zh-CN" altLang="en-US" sz="2400" dirty="0">
                <a:solidFill>
                  <a:srgbClr val="000000"/>
                </a:solidFill>
                <a:latin typeface="Arial (正文)"/>
              </a:rPr>
              <a:t>自带</a:t>
            </a:r>
            <a:r>
              <a:rPr lang="en-US" altLang="zh-CN" sz="2400" dirty="0">
                <a:solidFill>
                  <a:srgbClr val="000000"/>
                </a:solidFill>
                <a:latin typeface="Arial (正文)"/>
              </a:rPr>
              <a:t>matplotlib</a:t>
            </a:r>
            <a:r>
              <a:rPr lang="zh-CN" altLang="en-US" sz="2400" dirty="0">
                <a:solidFill>
                  <a:srgbClr val="000000"/>
                </a:solidFill>
                <a:latin typeface="Arial (正文)"/>
              </a:rPr>
              <a:t>包；</a:t>
            </a:r>
            <a:endParaRPr lang="en-US" altLang="zh-CN" sz="2400" dirty="0">
              <a:solidFill>
                <a:srgbClr val="000000"/>
              </a:solidFill>
              <a:latin typeface="Arial (正文)"/>
            </a:endParaRPr>
          </a:p>
          <a:p>
            <a:pPr marL="0" indent="0">
              <a:buNone/>
            </a:pPr>
            <a:r>
              <a:rPr lang="zh-CN" altLang="en-US" dirty="0"/>
              <a:t>运行</a:t>
            </a:r>
            <a:r>
              <a:rPr lang="en-US" altLang="zh-CN" dirty="0"/>
              <a:t>import matplotlib</a:t>
            </a:r>
            <a:r>
              <a:rPr lang="zh-CN" altLang="en-US" dirty="0"/>
              <a:t>，如果没有报错则证明安装成功。</a:t>
            </a:r>
            <a:endParaRPr lang="en-US" altLang="zh-CN" sz="2400" dirty="0"/>
          </a:p>
          <a:p>
            <a:r>
              <a:rPr lang="en-US" altLang="zh-CN" dirty="0"/>
              <a:t>Matplotlib</a:t>
            </a:r>
            <a:r>
              <a:rPr lang="zh-CN" altLang="en-US" dirty="0"/>
              <a:t>用户手册：</a:t>
            </a:r>
            <a:r>
              <a:rPr lang="en-US" altLang="zh-CN" dirty="0"/>
              <a:t> https://matplotlib.org/contents.html</a:t>
            </a:r>
          </a:p>
          <a:p>
            <a:endParaRPr lang="zh-CN" altLang="en-US" dirty="0"/>
          </a:p>
        </p:txBody>
      </p:sp>
    </p:spTree>
    <p:extLst>
      <p:ext uri="{BB962C8B-B14F-4D97-AF65-F5344CB8AC3E}">
        <p14:creationId xmlns:p14="http://schemas.microsoft.com/office/powerpoint/2010/main" val="15065626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85EDB-3B14-4B7E-B9F8-81F7A56719EA}"/>
              </a:ext>
            </a:extLst>
          </p:cNvPr>
          <p:cNvSpPr>
            <a:spLocks noGrp="1"/>
          </p:cNvSpPr>
          <p:nvPr>
            <p:ph type="title"/>
          </p:nvPr>
        </p:nvSpPr>
        <p:spPr/>
        <p:txBody>
          <a:bodyPr/>
          <a:lstStyle/>
          <a:p>
            <a:r>
              <a:rPr lang="en-US" altLang="zh-CN" dirty="0"/>
              <a:t>Matplotlib</a:t>
            </a:r>
            <a:r>
              <a:rPr lang="zh-CN" altLang="en-US" dirty="0"/>
              <a:t>使用</a:t>
            </a:r>
          </a:p>
        </p:txBody>
      </p:sp>
      <p:sp>
        <p:nvSpPr>
          <p:cNvPr id="3" name="内容占位符 2">
            <a:extLst>
              <a:ext uri="{FF2B5EF4-FFF2-40B4-BE49-F238E27FC236}">
                <a16:creationId xmlns:a16="http://schemas.microsoft.com/office/drawing/2014/main" id="{B0EBC95E-689E-4233-9D00-59994E6041E4}"/>
              </a:ext>
            </a:extLst>
          </p:cNvPr>
          <p:cNvSpPr>
            <a:spLocks noGrp="1"/>
          </p:cNvSpPr>
          <p:nvPr>
            <p:ph idx="1"/>
          </p:nvPr>
        </p:nvSpPr>
        <p:spPr>
          <a:xfrm>
            <a:off x="457200" y="1026523"/>
            <a:ext cx="8229600" cy="5104402"/>
          </a:xfrm>
        </p:spPr>
        <p:txBody>
          <a:bodyPr/>
          <a:lstStyle/>
          <a:p>
            <a:r>
              <a:rPr lang="zh-CN" altLang="en-US" dirty="0"/>
              <a:t>示例：</a:t>
            </a:r>
            <a:endParaRPr lang="en-US" altLang="zh-CN" dirty="0"/>
          </a:p>
          <a:p>
            <a:pPr marL="0" indent="0">
              <a:buNone/>
            </a:pPr>
            <a:r>
              <a:rPr lang="zh-CN" altLang="en-US" sz="1800" dirty="0"/>
              <a:t>（线性图的离散显示）</a:t>
            </a:r>
            <a:endParaRPr lang="en-US" altLang="zh-CN" sz="18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0324EE39-CF5C-43BE-A4D4-91364D3B3012}"/>
              </a:ext>
            </a:extLst>
          </p:cNvPr>
          <p:cNvPicPr>
            <a:picLocks noChangeAspect="1"/>
          </p:cNvPicPr>
          <p:nvPr/>
        </p:nvPicPr>
        <p:blipFill rotWithShape="1">
          <a:blip r:embed="rId2">
            <a:extLst>
              <a:ext uri="{28A0092B-C50C-407E-A947-70E740481C1C}">
                <a14:useLocalDpi xmlns:a14="http://schemas.microsoft.com/office/drawing/2010/main" val="0"/>
              </a:ext>
            </a:extLst>
          </a:blip>
          <a:srcRect r="7227"/>
          <a:stretch/>
        </p:blipFill>
        <p:spPr>
          <a:xfrm>
            <a:off x="457200" y="2285999"/>
            <a:ext cx="8589818" cy="3545478"/>
          </a:xfrm>
          <a:prstGeom prst="rect">
            <a:avLst/>
          </a:prstGeom>
        </p:spPr>
      </p:pic>
      <p:pic>
        <p:nvPicPr>
          <p:cNvPr id="7" name="图片 6">
            <a:extLst>
              <a:ext uri="{FF2B5EF4-FFF2-40B4-BE49-F238E27FC236}">
                <a16:creationId xmlns:a16="http://schemas.microsoft.com/office/drawing/2014/main" id="{3090DF25-7143-43F3-88F3-F025D005B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9383" y="272989"/>
            <a:ext cx="4987636" cy="3778821"/>
          </a:xfrm>
          <a:prstGeom prst="rect">
            <a:avLst/>
          </a:prstGeom>
        </p:spPr>
      </p:pic>
    </p:spTree>
    <p:extLst>
      <p:ext uri="{BB962C8B-B14F-4D97-AF65-F5344CB8AC3E}">
        <p14:creationId xmlns:p14="http://schemas.microsoft.com/office/powerpoint/2010/main" val="13333140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97A01-F880-4A02-914A-3C3DBD684218}"/>
              </a:ext>
            </a:extLst>
          </p:cNvPr>
          <p:cNvSpPr>
            <a:spLocks noGrp="1"/>
          </p:cNvSpPr>
          <p:nvPr>
            <p:ph type="title"/>
          </p:nvPr>
        </p:nvSpPr>
        <p:spPr/>
        <p:txBody>
          <a:bodyPr/>
          <a:lstStyle/>
          <a:p>
            <a:r>
              <a:rPr lang="en-US" altLang="zh-CN" dirty="0"/>
              <a:t>Matplotlib</a:t>
            </a:r>
            <a:r>
              <a:rPr lang="zh-CN" altLang="en-US" dirty="0"/>
              <a:t>使用</a:t>
            </a:r>
          </a:p>
        </p:txBody>
      </p:sp>
      <p:sp>
        <p:nvSpPr>
          <p:cNvPr id="3" name="内容占位符 2">
            <a:extLst>
              <a:ext uri="{FF2B5EF4-FFF2-40B4-BE49-F238E27FC236}">
                <a16:creationId xmlns:a16="http://schemas.microsoft.com/office/drawing/2014/main" id="{DD7C1FDD-55C5-431A-BF83-0916A556B66C}"/>
              </a:ext>
            </a:extLst>
          </p:cNvPr>
          <p:cNvSpPr>
            <a:spLocks noGrp="1"/>
          </p:cNvSpPr>
          <p:nvPr>
            <p:ph idx="1"/>
          </p:nvPr>
        </p:nvSpPr>
        <p:spPr>
          <a:xfrm>
            <a:off x="457200" y="1188514"/>
            <a:ext cx="8229600" cy="4862512"/>
          </a:xfrm>
        </p:spPr>
        <p:txBody>
          <a:bodyPr/>
          <a:lstStyle/>
          <a:p>
            <a:r>
              <a:rPr lang="en-US" altLang="zh-CN" sz="2400" dirty="0"/>
              <a:t>plot(x,</a:t>
            </a:r>
            <a:r>
              <a:rPr lang="zh-CN" altLang="en-US" sz="2400" dirty="0"/>
              <a:t> </a:t>
            </a:r>
            <a:r>
              <a:rPr lang="en-US" altLang="zh-CN" sz="2400" dirty="0"/>
              <a:t>y,</a:t>
            </a:r>
            <a:r>
              <a:rPr lang="zh-CN" altLang="en-US" sz="2400" dirty="0"/>
              <a:t> </a:t>
            </a:r>
            <a:r>
              <a:rPr lang="en-US" altLang="zh-CN" sz="2400" dirty="0"/>
              <a:t>“</a:t>
            </a:r>
            <a:r>
              <a:rPr lang="en-US" altLang="zh-CN" sz="2400" dirty="0" err="1"/>
              <a:t>ob</a:t>
            </a:r>
            <a:r>
              <a:rPr lang="en-US" altLang="zh-CN" sz="2400" dirty="0"/>
              <a:t>”) </a:t>
            </a:r>
            <a:r>
              <a:rPr lang="zh-CN" altLang="en-US" sz="2400" dirty="0"/>
              <a:t>中的</a:t>
            </a:r>
            <a:r>
              <a:rPr lang="en-US" altLang="zh-CN" sz="2400" dirty="0"/>
              <a:t>“</a:t>
            </a:r>
            <a:r>
              <a:rPr lang="en-US" altLang="zh-CN" sz="2400" dirty="0" err="1"/>
              <a:t>ob</a:t>
            </a:r>
            <a:r>
              <a:rPr lang="en-US" altLang="zh-CN" sz="2400" dirty="0"/>
              <a:t>”</a:t>
            </a:r>
            <a:r>
              <a:rPr lang="zh-CN" altLang="en-US" sz="2400" dirty="0"/>
              <a:t>格式字符串设置显示格式，</a:t>
            </a:r>
            <a:r>
              <a:rPr lang="en-US" altLang="zh-CN" sz="2400" dirty="0"/>
              <a:t> ‘o’</a:t>
            </a:r>
            <a:r>
              <a:rPr lang="zh-CN" altLang="en-US" sz="2400" dirty="0"/>
              <a:t>为圆标记，</a:t>
            </a:r>
            <a:r>
              <a:rPr lang="en-US" altLang="zh-CN" sz="2400" dirty="0"/>
              <a:t> ‘b’</a:t>
            </a:r>
            <a:r>
              <a:rPr lang="zh-CN" altLang="en-US" sz="2400" dirty="0"/>
              <a:t>为蓝色。（其他格式与绘图可自学了解）</a:t>
            </a:r>
            <a:endParaRPr lang="en-US" altLang="zh-CN" sz="2400" dirty="0"/>
          </a:p>
          <a:p>
            <a:r>
              <a:rPr lang="zh-CN" altLang="en-US" sz="2400" dirty="0"/>
              <a:t>在一幅图上显示多个图表</a:t>
            </a:r>
            <a:r>
              <a:rPr lang="en-US" altLang="zh-CN" sz="2400" dirty="0"/>
              <a:t>——subplot()</a:t>
            </a:r>
          </a:p>
          <a:p>
            <a:pPr marL="0" indent="0">
              <a:buNone/>
            </a:pPr>
            <a:r>
              <a:rPr lang="en-US" altLang="zh-CN" sz="2000" dirty="0"/>
              <a:t>#</a:t>
            </a:r>
            <a:r>
              <a:rPr lang="zh-CN" altLang="en-US" sz="2000" dirty="0"/>
              <a:t>建立 </a:t>
            </a:r>
            <a:r>
              <a:rPr lang="en-US" altLang="zh-CN" sz="2000" dirty="0"/>
              <a:t>subplot </a:t>
            </a:r>
            <a:r>
              <a:rPr lang="zh-CN" altLang="en-US" sz="2000" dirty="0"/>
              <a:t>网格（高为</a:t>
            </a:r>
            <a:r>
              <a:rPr lang="en-US" altLang="zh-CN" sz="2000" dirty="0"/>
              <a:t>2</a:t>
            </a:r>
            <a:r>
              <a:rPr lang="zh-CN" altLang="en-US" sz="2000" dirty="0"/>
              <a:t>，宽为</a:t>
            </a:r>
            <a:r>
              <a:rPr lang="en-US" altLang="zh-CN" sz="2000" dirty="0"/>
              <a:t>1</a:t>
            </a:r>
            <a:r>
              <a:rPr lang="zh-CN" altLang="en-US" sz="2000" dirty="0"/>
              <a:t>），激活第一个 </a:t>
            </a:r>
            <a:r>
              <a:rPr lang="en-US" altLang="zh-CN" sz="2000" dirty="0"/>
              <a:t>subplot</a:t>
            </a:r>
            <a:r>
              <a:rPr lang="zh-CN" altLang="en-US" sz="2000" dirty="0"/>
              <a:t>并绘制第一个图像</a:t>
            </a:r>
            <a:endParaRPr lang="en-US" altLang="zh-CN" sz="2000" dirty="0"/>
          </a:p>
          <a:p>
            <a:pPr marL="0" indent="0">
              <a:buNone/>
            </a:pPr>
            <a:r>
              <a:rPr lang="en-US" altLang="zh-CN" sz="2000" dirty="0"/>
              <a:t>	</a:t>
            </a:r>
            <a:r>
              <a:rPr lang="en-US" altLang="zh-CN" sz="2000" dirty="0" err="1"/>
              <a:t>plt.subplot</a:t>
            </a:r>
            <a:r>
              <a:rPr lang="en-US" altLang="zh-CN" sz="2000" dirty="0"/>
              <a:t>(2, 1, 1) </a:t>
            </a:r>
          </a:p>
          <a:p>
            <a:pPr marL="0" indent="0">
              <a:buNone/>
            </a:pPr>
            <a:r>
              <a:rPr lang="en-US" altLang="zh-CN" sz="2000" dirty="0"/>
              <a:t>	</a:t>
            </a:r>
            <a:r>
              <a:rPr lang="en-US" altLang="zh-CN" sz="2000" dirty="0" err="1"/>
              <a:t>plt.plot</a:t>
            </a:r>
            <a:r>
              <a:rPr lang="en-US" altLang="zh-CN" sz="2000" dirty="0"/>
              <a:t>() </a:t>
            </a:r>
          </a:p>
          <a:p>
            <a:pPr marL="0" indent="0">
              <a:buNone/>
            </a:pPr>
            <a:r>
              <a:rPr lang="en-US" altLang="zh-CN" sz="2000" dirty="0"/>
              <a:t># </a:t>
            </a:r>
            <a:r>
              <a:rPr lang="zh-CN" altLang="en-US" sz="2000" dirty="0"/>
              <a:t>将第二个 </a:t>
            </a:r>
            <a:r>
              <a:rPr lang="en-US" altLang="zh-CN" sz="2000" dirty="0"/>
              <a:t>subplot </a:t>
            </a:r>
            <a:r>
              <a:rPr lang="zh-CN" altLang="en-US" sz="2000" dirty="0"/>
              <a:t>激活，并绘制第二个图像 </a:t>
            </a:r>
            <a:endParaRPr lang="en-US" altLang="zh-CN" sz="2000" dirty="0"/>
          </a:p>
          <a:p>
            <a:pPr marL="0" indent="0">
              <a:buNone/>
            </a:pPr>
            <a:r>
              <a:rPr lang="en-US" altLang="zh-CN" sz="2000" dirty="0"/>
              <a:t>	</a:t>
            </a:r>
            <a:r>
              <a:rPr lang="en-US" altLang="zh-CN" sz="2000" dirty="0" err="1"/>
              <a:t>plt.subplot</a:t>
            </a:r>
            <a:r>
              <a:rPr lang="en-US" altLang="zh-CN" sz="2000" dirty="0"/>
              <a:t>(2, 1, 2) </a:t>
            </a:r>
          </a:p>
          <a:p>
            <a:pPr marL="0" indent="0">
              <a:buNone/>
            </a:pPr>
            <a:r>
              <a:rPr lang="en-US" altLang="zh-CN" sz="2000" dirty="0"/>
              <a:t>	</a:t>
            </a:r>
            <a:r>
              <a:rPr lang="en-US" altLang="zh-CN" sz="2000" dirty="0" err="1"/>
              <a:t>plt.plot</a:t>
            </a:r>
            <a:r>
              <a:rPr lang="en-US" altLang="zh-CN" sz="2000" dirty="0"/>
              <a:t>() </a:t>
            </a:r>
          </a:p>
          <a:p>
            <a:pPr marL="0" indent="0">
              <a:buNone/>
            </a:pPr>
            <a:r>
              <a:rPr lang="en-US" altLang="zh-CN" sz="2000" dirty="0"/>
              <a:t># </a:t>
            </a:r>
            <a:r>
              <a:rPr lang="zh-CN" altLang="en-US" sz="2000" dirty="0"/>
              <a:t>展示图像 </a:t>
            </a:r>
            <a:endParaRPr lang="en-US" altLang="zh-CN" sz="2000" dirty="0"/>
          </a:p>
          <a:p>
            <a:pPr marL="0" indent="0">
              <a:buNone/>
            </a:pPr>
            <a:r>
              <a:rPr lang="en-US" altLang="zh-CN" sz="2000" dirty="0"/>
              <a:t>	</a:t>
            </a:r>
            <a:r>
              <a:rPr lang="en-US" altLang="zh-CN" sz="2000" dirty="0" err="1"/>
              <a:t>plt.show</a:t>
            </a:r>
            <a:r>
              <a:rPr lang="en-US" altLang="zh-CN" sz="2000" dirty="0"/>
              <a:t>()</a:t>
            </a:r>
            <a:endParaRPr lang="zh-CN" altLang="en-US" sz="2000" dirty="0"/>
          </a:p>
        </p:txBody>
      </p:sp>
    </p:spTree>
    <p:extLst>
      <p:ext uri="{BB962C8B-B14F-4D97-AF65-F5344CB8AC3E}">
        <p14:creationId xmlns:p14="http://schemas.microsoft.com/office/powerpoint/2010/main" val="97495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标题 1"/>
          <p:cNvSpPr>
            <a:spLocks noGrp="1"/>
          </p:cNvSpPr>
          <p:nvPr>
            <p:ph type="title"/>
          </p:nvPr>
        </p:nvSpPr>
        <p:spPr/>
        <p:txBody>
          <a:bodyPr/>
          <a:lstStyle/>
          <a:p>
            <a:r>
              <a:rPr lang="en-US" altLang="zh-CN" dirty="0"/>
              <a:t>Python </a:t>
            </a:r>
            <a:r>
              <a:rPr lang="zh-CN" altLang="en-US" dirty="0"/>
              <a:t>安装（</a:t>
            </a:r>
            <a:r>
              <a:rPr lang="en-US" altLang="zh-CN" dirty="0"/>
              <a:t>Windows</a:t>
            </a:r>
            <a:r>
              <a:rPr lang="zh-CN" altLang="en-US" dirty="0"/>
              <a:t>）：方法一</a:t>
            </a:r>
          </a:p>
        </p:txBody>
      </p:sp>
      <p:sp>
        <p:nvSpPr>
          <p:cNvPr id="1048613" name="内容占位符 2"/>
          <p:cNvSpPr>
            <a:spLocks noGrp="1"/>
          </p:cNvSpPr>
          <p:nvPr>
            <p:ph idx="1"/>
          </p:nvPr>
        </p:nvSpPr>
        <p:spPr/>
        <p:txBody>
          <a:bodyPr/>
          <a:lstStyle/>
          <a:p>
            <a:r>
              <a:rPr lang="zh-CN" altLang="en-US" dirty="0">
                <a:sym typeface="+mn-ea"/>
              </a:rPr>
              <a:t>安装过程中特别要注意选上Add python </a:t>
            </a:r>
            <a:r>
              <a:rPr lang="en-US" altLang="zh-CN" dirty="0">
                <a:sym typeface="+mn-ea"/>
              </a:rPr>
              <a:t>3.7</a:t>
            </a:r>
            <a:r>
              <a:rPr lang="zh-CN" altLang="en-US" dirty="0">
                <a:sym typeface="+mn-ea"/>
              </a:rPr>
              <a:t> to </a:t>
            </a:r>
            <a:r>
              <a:rPr lang="en-US" altLang="zh-CN" dirty="0">
                <a:sym typeface="+mn-ea"/>
              </a:rPr>
              <a:t>PATH</a:t>
            </a:r>
            <a:endParaRPr lang="zh-CN" altLang="en-US" dirty="0"/>
          </a:p>
        </p:txBody>
      </p:sp>
      <p:pic>
        <p:nvPicPr>
          <p:cNvPr id="2097161" name="图片 12"/>
          <p:cNvPicPr>
            <a:picLocks noChangeAspect="1"/>
          </p:cNvPicPr>
          <p:nvPr/>
        </p:nvPicPr>
        <p:blipFill>
          <a:blip r:embed="rId2" cstate="print"/>
          <a:stretch>
            <a:fillRect/>
          </a:stretch>
        </p:blipFill>
        <p:spPr>
          <a:xfrm>
            <a:off x="1433512" y="1829050"/>
            <a:ext cx="6276975" cy="3857625"/>
          </a:xfrm>
          <a:prstGeom prst="rect">
            <a:avLst/>
          </a:prstGeom>
        </p:spPr>
      </p:pic>
      <p:cxnSp>
        <p:nvCxnSpPr>
          <p:cNvPr id="3145728" name="直接箭头连接符 9"/>
          <p:cNvCxnSpPr>
            <a:cxnSpLocks/>
          </p:cNvCxnSpPr>
          <p:nvPr/>
        </p:nvCxnSpPr>
        <p:spPr>
          <a:xfrm flipH="1">
            <a:off x="4948990" y="4387516"/>
            <a:ext cx="1997242" cy="107081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标题 1"/>
          <p:cNvSpPr>
            <a:spLocks noGrp="1"/>
          </p:cNvSpPr>
          <p:nvPr>
            <p:ph type="title"/>
          </p:nvPr>
        </p:nvSpPr>
        <p:spPr/>
        <p:txBody>
          <a:bodyPr vert="horz" wrap="square" lIns="91440" tIns="45720" rIns="91440" bIns="45720" anchor="t"/>
          <a:lstStyle/>
          <a:p>
            <a:r>
              <a:rPr lang="zh-CN" altLang="en-US" dirty="0"/>
              <a:t>程序的异常处理</a:t>
            </a:r>
          </a:p>
        </p:txBody>
      </p:sp>
      <p:sp>
        <p:nvSpPr>
          <p:cNvPr id="1048738" name="内容占位符 2"/>
          <p:cNvSpPr>
            <a:spLocks noGrp="1"/>
          </p:cNvSpPr>
          <p:nvPr>
            <p:ph idx="1"/>
          </p:nvPr>
        </p:nvSpPr>
        <p:spPr/>
        <p:txBody>
          <a:bodyPr vert="horz" wrap="square" lIns="91440" tIns="45720" rIns="91440" bIns="45720" numCol="1" anchor="t" anchorCtr="0" compatLnSpc="1"/>
          <a:lstStyle/>
          <a:p>
            <a:r>
              <a:rPr lang="zh-CN" altLang="en-US" b="1" dirty="0"/>
              <a:t>什么是异常？</a:t>
            </a:r>
          </a:p>
          <a:p>
            <a:pPr marL="0" indent="0">
              <a:buNone/>
            </a:pPr>
            <a:r>
              <a:rPr lang="zh-CN" altLang="en-US" dirty="0"/>
              <a:t>异常即是一个事件，该事件会在程序执行过程中发生，影响了程序的正常执行。</a:t>
            </a:r>
          </a:p>
          <a:p>
            <a:pPr marL="0" indent="0">
              <a:buNone/>
            </a:pPr>
            <a:r>
              <a:rPr lang="zh-CN" altLang="en-US" dirty="0"/>
              <a:t>一般情况下，在</a:t>
            </a:r>
            <a:r>
              <a:rPr lang="en-US" altLang="zh-CN" dirty="0"/>
              <a:t>Python</a:t>
            </a:r>
            <a:r>
              <a:rPr lang="zh-CN" altLang="en-US" dirty="0"/>
              <a:t>无法正常处理程序时就会发生一个异常。</a:t>
            </a:r>
          </a:p>
          <a:p>
            <a:pPr marL="0" indent="0">
              <a:buNone/>
            </a:pPr>
            <a:r>
              <a:rPr lang="zh-CN" altLang="en-US" dirty="0"/>
              <a:t>异常是</a:t>
            </a:r>
            <a:r>
              <a:rPr lang="en-US" altLang="zh-CN" dirty="0"/>
              <a:t>Python</a:t>
            </a:r>
            <a:r>
              <a:rPr lang="zh-CN" altLang="en-US" dirty="0"/>
              <a:t>对象，表示一个错误。</a:t>
            </a:r>
          </a:p>
          <a:p>
            <a:pPr marL="0" indent="0">
              <a:buNone/>
            </a:pPr>
            <a:r>
              <a:rPr lang="zh-CN" altLang="en-US" dirty="0"/>
              <a:t>当</a:t>
            </a:r>
            <a:r>
              <a:rPr lang="en-US" altLang="zh-CN" dirty="0"/>
              <a:t>Python</a:t>
            </a:r>
            <a:r>
              <a:rPr lang="zh-CN" altLang="en-US" dirty="0"/>
              <a:t>脚本发生异常时我们需要捕获处理它，否则程序会终止执行。</a:t>
            </a:r>
          </a:p>
          <a:p>
            <a:endParaRPr lang="zh-CN" altLang="en-US" dirty="0"/>
          </a:p>
        </p:txBody>
      </p:sp>
    </p:spTree>
    <p:extLst>
      <p:ext uri="{BB962C8B-B14F-4D97-AF65-F5344CB8AC3E}">
        <p14:creationId xmlns:p14="http://schemas.microsoft.com/office/powerpoint/2010/main" val="3197477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标题 1"/>
          <p:cNvSpPr>
            <a:spLocks noGrp="1"/>
          </p:cNvSpPr>
          <p:nvPr>
            <p:ph type="title"/>
          </p:nvPr>
        </p:nvSpPr>
        <p:spPr/>
        <p:txBody>
          <a:bodyPr vert="horz" wrap="square" lIns="91440" tIns="45720" rIns="91440" bIns="45720" anchor="t"/>
          <a:lstStyle/>
          <a:p>
            <a:r>
              <a:rPr lang="zh-CN" altLang="en-US" dirty="0"/>
              <a:t>程序的异常处理</a:t>
            </a:r>
          </a:p>
        </p:txBody>
      </p:sp>
      <p:sp>
        <p:nvSpPr>
          <p:cNvPr id="1048740" name="内容占位符 2"/>
          <p:cNvSpPr>
            <a:spLocks noGrp="1"/>
          </p:cNvSpPr>
          <p:nvPr>
            <p:ph idx="1"/>
          </p:nvPr>
        </p:nvSpPr>
        <p:spPr/>
        <p:txBody>
          <a:bodyPr vert="horz" wrap="square" lIns="91440" tIns="45720" rIns="91440" bIns="45720" numCol="1" anchor="t" anchorCtr="0" compatLnSpc="1"/>
          <a:lstStyle/>
          <a:p>
            <a:r>
              <a:rPr lang="zh-CN" altLang="en-US" b="1" dirty="0"/>
              <a:t>异常处理</a:t>
            </a:r>
          </a:p>
          <a:p>
            <a:pPr marL="0" indent="0">
              <a:buNone/>
            </a:pPr>
            <a:r>
              <a:rPr lang="zh-CN" altLang="en-US" dirty="0"/>
              <a:t>捕捉异常可以使用</a:t>
            </a:r>
            <a:r>
              <a:rPr lang="en-US" altLang="zh-CN" dirty="0"/>
              <a:t>try/except</a:t>
            </a:r>
            <a:r>
              <a:rPr lang="zh-CN" altLang="en-US" dirty="0"/>
              <a:t>语句。</a:t>
            </a:r>
          </a:p>
          <a:p>
            <a:pPr marL="0" indent="0">
              <a:buNone/>
            </a:pPr>
            <a:r>
              <a:rPr lang="en-US" altLang="zh-CN" dirty="0"/>
              <a:t>try/except</a:t>
            </a:r>
            <a:r>
              <a:rPr lang="zh-CN" altLang="en-US" dirty="0"/>
              <a:t>语句用来检测</a:t>
            </a:r>
            <a:r>
              <a:rPr lang="en-US" altLang="zh-CN" dirty="0"/>
              <a:t>try</a:t>
            </a:r>
            <a:r>
              <a:rPr lang="zh-CN" altLang="en-US" dirty="0"/>
              <a:t>语句块中的错误，从而让</a:t>
            </a:r>
            <a:r>
              <a:rPr lang="en-US" altLang="zh-CN" dirty="0"/>
              <a:t>except</a:t>
            </a:r>
            <a:r>
              <a:rPr lang="zh-CN" altLang="en-US" dirty="0"/>
              <a:t>语句捕获异常信息并处理。</a:t>
            </a:r>
          </a:p>
          <a:p>
            <a:pPr marL="0" indent="0">
              <a:buNone/>
            </a:pPr>
            <a:r>
              <a:rPr lang="zh-CN" altLang="en-US" dirty="0"/>
              <a:t>如果你不想在异常发生时结束你的程序，只需在</a:t>
            </a:r>
            <a:r>
              <a:rPr lang="en-US" altLang="zh-CN" dirty="0"/>
              <a:t>try</a:t>
            </a:r>
            <a:r>
              <a:rPr lang="zh-CN" altLang="en-US" dirty="0"/>
              <a:t>里捕获它。</a:t>
            </a:r>
          </a:p>
          <a:p>
            <a:pPr marL="0" indent="0">
              <a:buNone/>
            </a:pPr>
            <a:r>
              <a:rPr lang="zh-CN" altLang="en-US" dirty="0"/>
              <a:t>语法：</a:t>
            </a:r>
          </a:p>
          <a:p>
            <a:pPr marL="0" indent="0">
              <a:buNone/>
            </a:pPr>
            <a:r>
              <a:rPr lang="zh-CN" altLang="en-US" dirty="0"/>
              <a:t>以下为简单的</a:t>
            </a:r>
            <a:r>
              <a:rPr lang="en-US" altLang="zh-CN" i="1" dirty="0"/>
              <a:t>try....except...else</a:t>
            </a:r>
            <a:r>
              <a:rPr lang="zh-CN" altLang="en-US" dirty="0"/>
              <a:t>的语法：</a:t>
            </a:r>
          </a:p>
        </p:txBody>
      </p:sp>
    </p:spTree>
    <p:extLst>
      <p:ext uri="{BB962C8B-B14F-4D97-AF65-F5344CB8AC3E}">
        <p14:creationId xmlns:p14="http://schemas.microsoft.com/office/powerpoint/2010/main" val="33041429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标题 1"/>
          <p:cNvSpPr>
            <a:spLocks noGrp="1"/>
          </p:cNvSpPr>
          <p:nvPr>
            <p:ph type="title"/>
          </p:nvPr>
        </p:nvSpPr>
        <p:spPr/>
        <p:txBody>
          <a:bodyPr vert="horz" wrap="square" lIns="91440" tIns="45720" rIns="91440" bIns="45720" anchor="t"/>
          <a:lstStyle/>
          <a:p>
            <a:r>
              <a:rPr lang="zh-CN" altLang="en-US" dirty="0"/>
              <a:t>程序的异常处理</a:t>
            </a:r>
          </a:p>
        </p:txBody>
      </p:sp>
      <p:pic>
        <p:nvPicPr>
          <p:cNvPr id="2097210" name="内容占位符 3"/>
          <p:cNvPicPr>
            <a:picLocks noGrp="1" noChangeAspect="1"/>
          </p:cNvPicPr>
          <p:nvPr>
            <p:ph idx="1"/>
          </p:nvPr>
        </p:nvPicPr>
        <p:blipFill>
          <a:blip r:embed="rId2" cstate="print"/>
          <a:srcRect/>
          <a:stretch>
            <a:fillRect/>
          </a:stretch>
        </p:blipFill>
        <p:spPr>
          <a:xfrm>
            <a:off x="457200" y="1125539"/>
            <a:ext cx="7786688" cy="3835400"/>
          </a:xfrm>
        </p:spPr>
      </p:pic>
    </p:spTree>
    <p:extLst>
      <p:ext uri="{BB962C8B-B14F-4D97-AF65-F5344CB8AC3E}">
        <p14:creationId xmlns:p14="http://schemas.microsoft.com/office/powerpoint/2010/main" val="22842989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标题 1"/>
          <p:cNvSpPr>
            <a:spLocks noGrp="1"/>
          </p:cNvSpPr>
          <p:nvPr>
            <p:ph type="title"/>
          </p:nvPr>
        </p:nvSpPr>
        <p:spPr/>
        <p:txBody>
          <a:bodyPr vert="horz" wrap="square" lIns="91440" tIns="45720" rIns="91440" bIns="45720" anchor="t"/>
          <a:lstStyle/>
          <a:p>
            <a:r>
              <a:rPr lang="zh-CN" altLang="en-US" dirty="0"/>
              <a:t>程序的异常处理</a:t>
            </a:r>
          </a:p>
        </p:txBody>
      </p:sp>
      <p:sp>
        <p:nvSpPr>
          <p:cNvPr id="1048743" name="内容占位符 2"/>
          <p:cNvSpPr>
            <a:spLocks noGrp="1"/>
          </p:cNvSpPr>
          <p:nvPr>
            <p:ph idx="1"/>
          </p:nvPr>
        </p:nvSpPr>
        <p:spPr/>
        <p:txBody>
          <a:bodyPr vert="horz" wrap="square" lIns="91440" tIns="45720" rIns="91440" bIns="45720" numCol="1" anchor="t" anchorCtr="0" compatLnSpc="1"/>
          <a:lstStyle/>
          <a:p>
            <a:r>
              <a:rPr lang="en-US" altLang="zh-CN" dirty="0"/>
              <a:t>try</a:t>
            </a:r>
            <a:r>
              <a:rPr lang="zh-CN" altLang="en-US" dirty="0"/>
              <a:t>的工作原理是，当开始一个</a:t>
            </a:r>
            <a:r>
              <a:rPr lang="en-US" altLang="zh-CN" dirty="0"/>
              <a:t>try</a:t>
            </a:r>
            <a:r>
              <a:rPr lang="zh-CN" altLang="en-US" dirty="0"/>
              <a:t>语句后，</a:t>
            </a:r>
            <a:r>
              <a:rPr lang="en-US" altLang="zh-CN" dirty="0"/>
              <a:t>python</a:t>
            </a:r>
            <a:r>
              <a:rPr lang="zh-CN" altLang="en-US" dirty="0"/>
              <a:t>就在当前程序的上下文中作标记，这样当异常出现时就可以回到这里，</a:t>
            </a:r>
            <a:r>
              <a:rPr lang="en-US" altLang="zh-CN" dirty="0"/>
              <a:t>try</a:t>
            </a:r>
            <a:r>
              <a:rPr lang="zh-CN" altLang="en-US" dirty="0"/>
              <a:t>子句先执行，接下来会发生什么依赖于执行时是否出现异常。</a:t>
            </a:r>
            <a:endParaRPr lang="en-US" altLang="zh-CN" dirty="0"/>
          </a:p>
          <a:p>
            <a:r>
              <a:rPr lang="zh-CN" altLang="en-US" dirty="0"/>
              <a:t>如果当</a:t>
            </a:r>
            <a:r>
              <a:rPr lang="en-US" altLang="zh-CN" dirty="0"/>
              <a:t>try</a:t>
            </a:r>
            <a:r>
              <a:rPr lang="zh-CN" altLang="en-US" dirty="0"/>
              <a:t>后的语句执行时发生异常，</a:t>
            </a:r>
            <a:r>
              <a:rPr lang="en-US" altLang="zh-CN" dirty="0"/>
              <a:t>python</a:t>
            </a:r>
            <a:r>
              <a:rPr lang="zh-CN" altLang="en-US" dirty="0"/>
              <a:t>就跳回到</a:t>
            </a:r>
            <a:r>
              <a:rPr lang="en-US" altLang="zh-CN" dirty="0"/>
              <a:t>try</a:t>
            </a:r>
            <a:r>
              <a:rPr lang="zh-CN" altLang="en-US" dirty="0"/>
              <a:t>并执行第一个匹配该异常的</a:t>
            </a:r>
            <a:r>
              <a:rPr lang="en-US" altLang="zh-CN" dirty="0"/>
              <a:t>except</a:t>
            </a:r>
            <a:r>
              <a:rPr lang="zh-CN" altLang="en-US" dirty="0"/>
              <a:t>子句，异常处理完毕，控制流就通过整个</a:t>
            </a:r>
            <a:r>
              <a:rPr lang="en-US" altLang="zh-CN" dirty="0"/>
              <a:t>try</a:t>
            </a:r>
            <a:r>
              <a:rPr lang="zh-CN" altLang="en-US" dirty="0"/>
              <a:t>语句（除非在处理异常时又引发新的异常）。</a:t>
            </a:r>
          </a:p>
          <a:p>
            <a:pPr marL="0" indent="0">
              <a:buNone/>
            </a:pPr>
            <a:endParaRPr lang="zh-CN" altLang="en-US" dirty="0"/>
          </a:p>
        </p:txBody>
      </p:sp>
    </p:spTree>
    <p:extLst>
      <p:ext uri="{BB962C8B-B14F-4D97-AF65-F5344CB8AC3E}">
        <p14:creationId xmlns:p14="http://schemas.microsoft.com/office/powerpoint/2010/main" val="930094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4" name="标题 1"/>
          <p:cNvSpPr>
            <a:spLocks noGrp="1"/>
          </p:cNvSpPr>
          <p:nvPr>
            <p:ph type="title"/>
          </p:nvPr>
        </p:nvSpPr>
        <p:spPr/>
        <p:txBody>
          <a:bodyPr vert="horz" wrap="square" lIns="91440" tIns="45720" rIns="91440" bIns="45720" anchor="t"/>
          <a:lstStyle/>
          <a:p>
            <a:r>
              <a:rPr lang="zh-CN" altLang="en-US" dirty="0"/>
              <a:t>程序的异常处理</a:t>
            </a:r>
          </a:p>
        </p:txBody>
      </p:sp>
      <p:sp>
        <p:nvSpPr>
          <p:cNvPr id="1048745" name="内容占位符 2"/>
          <p:cNvSpPr>
            <a:spLocks noGrp="1"/>
          </p:cNvSpPr>
          <p:nvPr>
            <p:ph idx="1"/>
          </p:nvPr>
        </p:nvSpPr>
        <p:spPr/>
        <p:txBody>
          <a:bodyPr vert="horz" wrap="square" lIns="91440" tIns="45720" rIns="91440" bIns="45720" numCol="1" anchor="t" anchorCtr="0" compatLnSpc="1"/>
          <a:lstStyle/>
          <a:p>
            <a:r>
              <a:rPr lang="zh-CN" altLang="en-US" dirty="0"/>
              <a:t>如果在</a:t>
            </a:r>
            <a:r>
              <a:rPr lang="en-US" altLang="zh-CN" dirty="0"/>
              <a:t>try</a:t>
            </a:r>
            <a:r>
              <a:rPr lang="zh-CN" altLang="en-US" dirty="0"/>
              <a:t>后的语句里发生了异常，却没有匹配的</a:t>
            </a:r>
            <a:r>
              <a:rPr lang="en-US" altLang="zh-CN" dirty="0"/>
              <a:t>except</a:t>
            </a:r>
            <a:r>
              <a:rPr lang="zh-CN" altLang="en-US" dirty="0"/>
              <a:t>子句，异常将被递交到上层的</a:t>
            </a:r>
            <a:r>
              <a:rPr lang="en-US" altLang="zh-CN" dirty="0"/>
              <a:t>try</a:t>
            </a:r>
            <a:r>
              <a:rPr lang="zh-CN" altLang="en-US" dirty="0"/>
              <a:t>，或者到程序的最上层（这样将结束程序，并打印缺省的出错信息）。</a:t>
            </a:r>
            <a:endParaRPr lang="en-US" altLang="zh-CN" dirty="0"/>
          </a:p>
          <a:p>
            <a:r>
              <a:rPr lang="zh-CN" altLang="en-US" dirty="0"/>
              <a:t>如果在</a:t>
            </a:r>
            <a:r>
              <a:rPr lang="en-US" altLang="zh-CN" dirty="0"/>
              <a:t>try</a:t>
            </a:r>
            <a:r>
              <a:rPr lang="zh-CN" altLang="en-US" dirty="0"/>
              <a:t>子句执行时没有发生异常，</a:t>
            </a:r>
            <a:r>
              <a:rPr lang="en-US" altLang="zh-CN" dirty="0"/>
              <a:t>python</a:t>
            </a:r>
            <a:r>
              <a:rPr lang="zh-CN" altLang="en-US" dirty="0"/>
              <a:t>将执行</a:t>
            </a:r>
            <a:r>
              <a:rPr lang="en-US" altLang="zh-CN" dirty="0"/>
              <a:t>else</a:t>
            </a:r>
            <a:r>
              <a:rPr lang="zh-CN" altLang="en-US" dirty="0"/>
              <a:t>语句后的语句（如果有</a:t>
            </a:r>
            <a:r>
              <a:rPr lang="en-US" altLang="zh-CN" dirty="0"/>
              <a:t>else</a:t>
            </a:r>
            <a:r>
              <a:rPr lang="zh-CN" altLang="en-US" dirty="0"/>
              <a:t>的话），然后控制流通过整个</a:t>
            </a:r>
            <a:r>
              <a:rPr lang="en-US" altLang="zh-CN" dirty="0"/>
              <a:t>try</a:t>
            </a:r>
            <a:r>
              <a:rPr lang="zh-CN" altLang="en-US" dirty="0"/>
              <a:t>语句。</a:t>
            </a:r>
          </a:p>
          <a:p>
            <a:pPr marL="0" indent="0">
              <a:buNone/>
            </a:pPr>
            <a:endParaRPr lang="zh-CN" altLang="en-US" dirty="0"/>
          </a:p>
        </p:txBody>
      </p:sp>
    </p:spTree>
    <p:extLst>
      <p:ext uri="{BB962C8B-B14F-4D97-AF65-F5344CB8AC3E}">
        <p14:creationId xmlns:p14="http://schemas.microsoft.com/office/powerpoint/2010/main" val="890865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6" name="标题 1"/>
          <p:cNvSpPr>
            <a:spLocks noGrp="1"/>
          </p:cNvSpPr>
          <p:nvPr>
            <p:ph type="title"/>
          </p:nvPr>
        </p:nvSpPr>
        <p:spPr/>
        <p:txBody>
          <a:bodyPr vert="horz" wrap="square" lIns="91440" tIns="45720" rIns="91440" bIns="45720" anchor="t"/>
          <a:lstStyle/>
          <a:p>
            <a:r>
              <a:rPr lang="zh-CN" altLang="en-US" dirty="0"/>
              <a:t>程序的异常处理</a:t>
            </a:r>
          </a:p>
        </p:txBody>
      </p:sp>
      <p:sp>
        <p:nvSpPr>
          <p:cNvPr id="1048747" name="内容占位符 2"/>
          <p:cNvSpPr>
            <a:spLocks noGrp="1"/>
          </p:cNvSpPr>
          <p:nvPr>
            <p:ph idx="1"/>
          </p:nvPr>
        </p:nvSpPr>
        <p:spPr/>
        <p:txBody>
          <a:bodyPr vert="horz" wrap="square" lIns="91440" tIns="45720" rIns="91440" bIns="45720" numCol="1" anchor="t" anchorCtr="0" compatLnSpc="1"/>
          <a:lstStyle/>
          <a:p>
            <a:r>
              <a:rPr lang="en-US" altLang="zh-CN" dirty="0"/>
              <a:t> finally</a:t>
            </a:r>
            <a:r>
              <a:rPr lang="zh-CN" altLang="en-US" dirty="0"/>
              <a:t>子句</a:t>
            </a:r>
            <a:endParaRPr lang="en-US" altLang="zh-CN" dirty="0"/>
          </a:p>
          <a:p>
            <a:pPr marL="0" indent="0">
              <a:buNone/>
            </a:pPr>
            <a:r>
              <a:rPr lang="zh-CN" altLang="en-US" dirty="0"/>
              <a:t> </a:t>
            </a:r>
            <a:r>
              <a:rPr lang="en-US" altLang="zh-CN" dirty="0"/>
              <a:t>finally</a:t>
            </a:r>
            <a:r>
              <a:rPr lang="zh-CN" altLang="en-US" dirty="0"/>
              <a:t>子句是无论是否检测到异常，都会执行的一段代码。我们可以丢掉</a:t>
            </a:r>
            <a:r>
              <a:rPr lang="en-US" altLang="zh-CN" dirty="0"/>
              <a:t>except</a:t>
            </a:r>
            <a:r>
              <a:rPr lang="zh-CN" altLang="en-US" dirty="0"/>
              <a:t>子句和</a:t>
            </a:r>
            <a:r>
              <a:rPr lang="en-US" altLang="zh-CN" dirty="0"/>
              <a:t>else</a:t>
            </a:r>
            <a:r>
              <a:rPr lang="zh-CN" altLang="en-US" dirty="0"/>
              <a:t>子句，单独使用</a:t>
            </a:r>
            <a:r>
              <a:rPr lang="en-US" altLang="zh-CN" dirty="0"/>
              <a:t>try...finally</a:t>
            </a:r>
            <a:r>
              <a:rPr lang="zh-CN" altLang="en-US" dirty="0"/>
              <a:t>，也可以配合</a:t>
            </a:r>
            <a:r>
              <a:rPr lang="en-US" altLang="zh-CN" dirty="0"/>
              <a:t>except</a:t>
            </a:r>
            <a:r>
              <a:rPr lang="zh-CN" altLang="en-US" dirty="0"/>
              <a:t>等使用。</a:t>
            </a:r>
            <a:endParaRPr lang="en-US" altLang="zh-CN" dirty="0"/>
          </a:p>
          <a:p>
            <a:pPr marL="0" indent="0">
              <a:buNone/>
            </a:pPr>
            <a:endParaRPr lang="zh-CN" altLang="en-US" dirty="0"/>
          </a:p>
        </p:txBody>
      </p:sp>
    </p:spTree>
    <p:extLst>
      <p:ext uri="{BB962C8B-B14F-4D97-AF65-F5344CB8AC3E}">
        <p14:creationId xmlns:p14="http://schemas.microsoft.com/office/powerpoint/2010/main" val="6338514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8" name="标题 1"/>
          <p:cNvSpPr>
            <a:spLocks noGrp="1"/>
          </p:cNvSpPr>
          <p:nvPr>
            <p:ph type="title"/>
          </p:nvPr>
        </p:nvSpPr>
        <p:spPr/>
        <p:txBody>
          <a:bodyPr vert="horz" wrap="square" lIns="91440" tIns="45720" rIns="91440" bIns="45720" anchor="t"/>
          <a:lstStyle/>
          <a:p>
            <a:r>
              <a:rPr lang="zh-CN" altLang="en-US" dirty="0"/>
              <a:t>程序的异常处理</a:t>
            </a:r>
          </a:p>
        </p:txBody>
      </p:sp>
      <p:pic>
        <p:nvPicPr>
          <p:cNvPr id="2097211" name="内容占位符 3"/>
          <p:cNvPicPr>
            <a:picLocks noGrp="1" noChangeAspect="1"/>
          </p:cNvPicPr>
          <p:nvPr>
            <p:ph idx="1"/>
          </p:nvPr>
        </p:nvPicPr>
        <p:blipFill>
          <a:blip r:embed="rId2" cstate="print"/>
          <a:stretch>
            <a:fillRect/>
          </a:stretch>
        </p:blipFill>
        <p:spPr>
          <a:xfrm>
            <a:off x="457200" y="931864"/>
            <a:ext cx="7786688" cy="5237163"/>
          </a:xfrm>
        </p:spPr>
      </p:pic>
    </p:spTree>
    <p:extLst>
      <p:ext uri="{BB962C8B-B14F-4D97-AF65-F5344CB8AC3E}">
        <p14:creationId xmlns:p14="http://schemas.microsoft.com/office/powerpoint/2010/main" val="16130381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标题 1"/>
          <p:cNvSpPr>
            <a:spLocks noGrp="1"/>
          </p:cNvSpPr>
          <p:nvPr>
            <p:ph type="title"/>
          </p:nvPr>
        </p:nvSpPr>
        <p:spPr/>
        <p:txBody>
          <a:bodyPr vert="horz" wrap="square" lIns="91440" tIns="45720" rIns="91440" bIns="45720" anchor="t"/>
          <a:lstStyle/>
          <a:p>
            <a:r>
              <a:rPr lang="zh-CN" altLang="en-US" dirty="0"/>
              <a:t>程序的异常处理</a:t>
            </a:r>
          </a:p>
        </p:txBody>
      </p:sp>
      <p:sp>
        <p:nvSpPr>
          <p:cNvPr id="1048750" name="内容占位符 2"/>
          <p:cNvSpPr>
            <a:spLocks noGrp="1"/>
          </p:cNvSpPr>
          <p:nvPr>
            <p:ph idx="1"/>
          </p:nvPr>
        </p:nvSpPr>
        <p:spPr/>
        <p:txBody>
          <a:bodyPr vert="horz" wrap="square" lIns="91440" tIns="45720" rIns="91440" bIns="45720" numCol="1" anchor="t" anchorCtr="0" compatLnSpc="1"/>
          <a:lstStyle/>
          <a:p>
            <a:r>
              <a:rPr lang="zh-CN" altLang="en-US" dirty="0"/>
              <a:t>断言（</a:t>
            </a:r>
            <a:r>
              <a:rPr lang="en-US" altLang="zh-CN" dirty="0"/>
              <a:t>assert</a:t>
            </a:r>
            <a:r>
              <a:rPr lang="zh-CN" altLang="en-US" dirty="0"/>
              <a:t>）</a:t>
            </a:r>
            <a:endParaRPr lang="en-US" altLang="zh-CN" dirty="0"/>
          </a:p>
          <a:p>
            <a:pPr marL="0" indent="0">
              <a:buNone/>
            </a:pPr>
            <a:endParaRPr lang="en-US" altLang="zh-CN" dirty="0"/>
          </a:p>
          <a:p>
            <a:pPr marL="0" indent="0">
              <a:buNone/>
            </a:pPr>
            <a:r>
              <a:rPr lang="en-US" altLang="zh-CN" dirty="0"/>
              <a:t>assert</a:t>
            </a:r>
            <a:r>
              <a:rPr lang="zh-CN" altLang="en-US" dirty="0"/>
              <a:t>是断言的关键字。执行该语句的时候，先判断表达式</a:t>
            </a:r>
            <a:r>
              <a:rPr lang="en-US" altLang="zh-CN" dirty="0"/>
              <a:t>expression</a:t>
            </a:r>
            <a:r>
              <a:rPr lang="zh-CN" altLang="en-US" dirty="0"/>
              <a:t>，如果表达式为真，则什么都不做；如果表达式不为真，则抛出异常</a:t>
            </a:r>
            <a:endParaRPr lang="en-US" altLang="zh-CN" dirty="0"/>
          </a:p>
          <a:p>
            <a:pPr marL="0" indent="0">
              <a:buNone/>
            </a:pPr>
            <a:endParaRPr lang="zh-CN" altLang="en-US" dirty="0"/>
          </a:p>
        </p:txBody>
      </p:sp>
      <p:pic>
        <p:nvPicPr>
          <p:cNvPr id="2097212" name="图片 3"/>
          <p:cNvPicPr>
            <a:picLocks noChangeAspect="1"/>
          </p:cNvPicPr>
          <p:nvPr/>
        </p:nvPicPr>
        <p:blipFill>
          <a:blip r:embed="rId2" cstate="print"/>
          <a:stretch>
            <a:fillRect/>
          </a:stretch>
        </p:blipFill>
        <p:spPr>
          <a:xfrm>
            <a:off x="457205" y="1700217"/>
            <a:ext cx="4303713" cy="433387"/>
          </a:xfrm>
          <a:prstGeom prst="rect">
            <a:avLst/>
          </a:prstGeom>
          <a:noFill/>
          <a:ln w="9525">
            <a:noFill/>
          </a:ln>
        </p:spPr>
      </p:pic>
      <p:pic>
        <p:nvPicPr>
          <p:cNvPr id="2097213" name="图片 1"/>
          <p:cNvPicPr>
            <a:picLocks noChangeAspect="1"/>
          </p:cNvPicPr>
          <p:nvPr/>
        </p:nvPicPr>
        <p:blipFill>
          <a:blip r:embed="rId3" cstate="print"/>
          <a:stretch>
            <a:fillRect/>
          </a:stretch>
        </p:blipFill>
        <p:spPr>
          <a:xfrm>
            <a:off x="641837" y="3700458"/>
            <a:ext cx="5625019" cy="1949020"/>
          </a:xfrm>
          <a:prstGeom prst="rect">
            <a:avLst/>
          </a:prstGeom>
        </p:spPr>
      </p:pic>
    </p:spTree>
    <p:extLst>
      <p:ext uri="{BB962C8B-B14F-4D97-AF65-F5344CB8AC3E}">
        <p14:creationId xmlns:p14="http://schemas.microsoft.com/office/powerpoint/2010/main" val="17232794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1" name="标题 1"/>
          <p:cNvSpPr>
            <a:spLocks noGrp="1"/>
          </p:cNvSpPr>
          <p:nvPr>
            <p:ph type="title"/>
          </p:nvPr>
        </p:nvSpPr>
        <p:spPr/>
        <p:txBody>
          <a:bodyPr vert="horz" wrap="square" lIns="91440" tIns="45720" rIns="91440" bIns="45720" anchor="t"/>
          <a:lstStyle/>
          <a:p>
            <a:r>
              <a:rPr lang="zh-CN" altLang="en-US" dirty="0"/>
              <a:t>常见的报错</a:t>
            </a:r>
          </a:p>
        </p:txBody>
      </p:sp>
      <p:pic>
        <p:nvPicPr>
          <p:cNvPr id="2097214" name="内容占位符 1"/>
          <p:cNvPicPr>
            <a:picLocks noGrp="1" noChangeAspect="1"/>
          </p:cNvPicPr>
          <p:nvPr>
            <p:ph idx="1"/>
          </p:nvPr>
        </p:nvPicPr>
        <p:blipFill>
          <a:blip r:embed="rId2" cstate="print"/>
          <a:stretch>
            <a:fillRect/>
          </a:stretch>
        </p:blipFill>
        <p:spPr>
          <a:xfrm>
            <a:off x="771525" y="1651794"/>
            <a:ext cx="7600950" cy="4095750"/>
          </a:xfrm>
        </p:spPr>
      </p:pic>
    </p:spTree>
    <p:extLst>
      <p:ext uri="{BB962C8B-B14F-4D97-AF65-F5344CB8AC3E}">
        <p14:creationId xmlns:p14="http://schemas.microsoft.com/office/powerpoint/2010/main" val="16110819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Rectangle 2"/>
          <p:cNvSpPr>
            <a:spLocks noGrp="1"/>
          </p:cNvSpPr>
          <p:nvPr>
            <p:ph type="ctrTitle"/>
          </p:nvPr>
        </p:nvSpPr>
        <p:spPr>
          <a:xfrm>
            <a:off x="755651" y="1268417"/>
            <a:ext cx="7772400" cy="1736725"/>
          </a:xfrm>
        </p:spPr>
        <p:txBody>
          <a:bodyPr vert="horz" wrap="square" lIns="91440" tIns="45720" rIns="91440" bIns="45720" anchor="t"/>
          <a:lstStyle/>
          <a:p>
            <a:pPr eaLnBrk="1" hangingPunct="1"/>
            <a:r>
              <a:rPr lang="zh-CN" altLang="en-US" dirty="0">
                <a:latin typeface="+mj-lt"/>
                <a:ea typeface="+mj-ea"/>
                <a:cs typeface="+mj-cs"/>
              </a:rPr>
              <a:t>文件处理（</a:t>
            </a:r>
            <a:r>
              <a:rPr lang="en-US" altLang="zh-CN" dirty="0">
                <a:latin typeface="+mj-lt"/>
                <a:ea typeface="+mj-ea"/>
                <a:cs typeface="+mj-cs"/>
              </a:rPr>
              <a:t>IO</a:t>
            </a:r>
            <a:r>
              <a:rPr lang="zh-CN" altLang="en-US" dirty="0">
                <a:latin typeface="+mj-lt"/>
                <a:ea typeface="+mj-ea"/>
                <a:cs typeface="+mj-cs"/>
              </a:rPr>
              <a:t>）</a:t>
            </a:r>
            <a:endParaRPr lang="en-US" altLang="zh-CN" dirty="0">
              <a:latin typeface="+mj-lt"/>
              <a:ea typeface="+mj-ea"/>
              <a:cs typeface="+mj-cs"/>
            </a:endParaRPr>
          </a:p>
        </p:txBody>
      </p:sp>
      <p:sp>
        <p:nvSpPr>
          <p:cNvPr id="1048753" name="Rectangle 3"/>
          <p:cNvSpPr>
            <a:spLocks noGrp="1"/>
          </p:cNvSpPr>
          <p:nvPr>
            <p:ph type="subTitle" idx="1"/>
          </p:nvPr>
        </p:nvSpPr>
        <p:spPr/>
        <p:txBody>
          <a:bodyPr vert="horz" wrap="square" lIns="91440" tIns="45720" rIns="91440" bIns="45720" anchor="t"/>
          <a:lstStyle/>
          <a:p>
            <a:pPr eaLnBrk="1" hangingPunct="1">
              <a:buSzPct val="65000"/>
              <a:buFont typeface="Wingdings" panose="05000000000000000000" pitchFamily="2" charset="2"/>
            </a:pPr>
            <a:r>
              <a:rPr lang="en-US" altLang="zh-CN" dirty="0">
                <a:latin typeface="+mn-lt"/>
                <a:ea typeface="+mn-ea"/>
                <a:cs typeface="+mn-cs"/>
              </a:rPr>
              <a:t>IO</a:t>
            </a:r>
            <a:r>
              <a:rPr lang="zh-CN" altLang="en-US" dirty="0">
                <a:latin typeface="+mn-lt"/>
                <a:ea typeface="+mn-ea"/>
                <a:cs typeface="+mn-cs"/>
              </a:rPr>
              <a:t>在计算机中指</a:t>
            </a:r>
            <a:r>
              <a:rPr lang="en-US" altLang="zh-CN" dirty="0">
                <a:latin typeface="+mn-lt"/>
                <a:ea typeface="+mn-ea"/>
                <a:cs typeface="+mn-cs"/>
              </a:rPr>
              <a:t>Input</a:t>
            </a:r>
            <a:r>
              <a:rPr lang="zh-CN" altLang="en-US" dirty="0">
                <a:latin typeface="+mn-lt"/>
                <a:ea typeface="+mn-ea"/>
                <a:cs typeface="+mn-cs"/>
              </a:rPr>
              <a:t>和</a:t>
            </a:r>
            <a:r>
              <a:rPr lang="en-US" altLang="zh-CN" dirty="0">
                <a:latin typeface="+mn-lt"/>
                <a:ea typeface="+mn-ea"/>
                <a:cs typeface="+mn-cs"/>
              </a:rPr>
              <a:t>Output</a:t>
            </a:r>
            <a:r>
              <a:rPr lang="zh-CN" altLang="en-US" dirty="0">
                <a:latin typeface="+mn-lt"/>
                <a:ea typeface="+mn-ea"/>
                <a:cs typeface="+mn-cs"/>
              </a:rPr>
              <a:t>，也就是输入和输出。由于程序和运行时数据是在内存中驻留，由</a:t>
            </a:r>
            <a:r>
              <a:rPr lang="en-US" altLang="zh-CN" dirty="0">
                <a:latin typeface="+mn-lt"/>
                <a:ea typeface="+mn-ea"/>
                <a:cs typeface="+mn-cs"/>
              </a:rPr>
              <a:t>CPU</a:t>
            </a:r>
            <a:r>
              <a:rPr lang="zh-CN" altLang="en-US" dirty="0">
                <a:latin typeface="+mn-lt"/>
                <a:ea typeface="+mn-ea"/>
                <a:cs typeface="+mn-cs"/>
              </a:rPr>
              <a:t>这个超快的计算核心来执行，涉及到数据交换的地方，通常是磁盘、网络等，就需要</a:t>
            </a:r>
            <a:r>
              <a:rPr lang="en-US" altLang="zh-CN" dirty="0">
                <a:latin typeface="+mn-lt"/>
                <a:ea typeface="+mn-ea"/>
                <a:cs typeface="+mn-cs"/>
              </a:rPr>
              <a:t>IO</a:t>
            </a:r>
            <a:r>
              <a:rPr lang="zh-CN" altLang="en-US" dirty="0">
                <a:latin typeface="+mn-lt"/>
                <a:ea typeface="+mn-ea"/>
                <a:cs typeface="+mn-cs"/>
              </a:rPr>
              <a:t>接口。</a:t>
            </a:r>
            <a:endParaRPr lang="zh-CN" altLang="zh-CN" dirty="0">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标题 1"/>
          <p:cNvSpPr>
            <a:spLocks noGrp="1"/>
          </p:cNvSpPr>
          <p:nvPr>
            <p:ph type="title"/>
          </p:nvPr>
        </p:nvSpPr>
        <p:spPr/>
        <p:txBody>
          <a:bodyPr/>
          <a:lstStyle/>
          <a:p>
            <a:r>
              <a:rPr lang="en-US" altLang="zh-CN" dirty="0"/>
              <a:t>Python </a:t>
            </a:r>
            <a:r>
              <a:rPr lang="zh-CN" altLang="en-US" dirty="0"/>
              <a:t>安装（</a:t>
            </a:r>
            <a:r>
              <a:rPr lang="en-US" altLang="zh-CN" dirty="0"/>
              <a:t>Windows</a:t>
            </a:r>
            <a:r>
              <a:rPr lang="zh-CN" altLang="en-US" dirty="0"/>
              <a:t>）：方法一</a:t>
            </a:r>
          </a:p>
        </p:txBody>
      </p:sp>
      <p:sp>
        <p:nvSpPr>
          <p:cNvPr id="1048615" name="内容占位符 2"/>
          <p:cNvSpPr>
            <a:spLocks noGrp="1"/>
          </p:cNvSpPr>
          <p:nvPr>
            <p:ph idx="1"/>
          </p:nvPr>
        </p:nvSpPr>
        <p:spPr/>
        <p:txBody>
          <a:bodyPr/>
          <a:lstStyle/>
          <a:p>
            <a:r>
              <a:rPr lang="en-US" altLang="zh-CN" dirty="0">
                <a:sym typeface="+mn-ea"/>
              </a:rPr>
              <a:t>Python</a:t>
            </a:r>
            <a:r>
              <a:rPr lang="zh-CN" altLang="en-US" dirty="0">
                <a:sym typeface="+mn-ea"/>
              </a:rPr>
              <a:t>默认会安装到</a:t>
            </a:r>
            <a:r>
              <a:rPr lang="en-US" altLang="zh-CN" dirty="0">
                <a:sym typeface="+mn-ea"/>
              </a:rPr>
              <a:t>C:\Users\</a:t>
            </a:r>
            <a:r>
              <a:rPr lang="zh-CN" altLang="en-US" dirty="0">
                <a:sym typeface="+mn-ea"/>
              </a:rPr>
              <a:t>用户</a:t>
            </a:r>
            <a:r>
              <a:rPr lang="en-US" altLang="zh-CN" dirty="0">
                <a:sym typeface="+mn-ea"/>
              </a:rPr>
              <a:t>\</a:t>
            </a:r>
            <a:r>
              <a:rPr lang="en-US" altLang="zh-CN" dirty="0" err="1">
                <a:sym typeface="+mn-ea"/>
              </a:rPr>
              <a:t>AppData</a:t>
            </a:r>
            <a:r>
              <a:rPr lang="en-US" altLang="zh-CN" dirty="0">
                <a:sym typeface="+mn-ea"/>
              </a:rPr>
              <a:t>\Local \Programs\Python\Python37</a:t>
            </a:r>
            <a:r>
              <a:rPr lang="zh-CN" altLang="en-US" dirty="0">
                <a:sym typeface="+mn-ea"/>
              </a:rPr>
              <a:t>目录下，然后打开命令提示符窗口，输入python后，出现图示窗口，说明安装成功。</a:t>
            </a:r>
            <a:endParaRPr lang="zh-CN" altLang="en-US" dirty="0"/>
          </a:p>
          <a:p>
            <a:pPr marL="0" indent="0">
              <a:buNone/>
            </a:pPr>
            <a:r>
              <a:rPr lang="zh-CN" altLang="en-US" dirty="0">
                <a:sym typeface="+mn-ea"/>
              </a:rPr>
              <a:t>  （也可直接在对应安装目录中打开交互式界面）</a:t>
            </a:r>
          </a:p>
          <a:p>
            <a:pPr algn="l"/>
            <a:endParaRPr lang="zh-CN" altLang="en-US" dirty="0"/>
          </a:p>
          <a:p>
            <a:endParaRPr lang="zh-CN" altLang="en-US" dirty="0"/>
          </a:p>
        </p:txBody>
      </p:sp>
      <p:pic>
        <p:nvPicPr>
          <p:cNvPr id="2097162" name="图片 4"/>
          <p:cNvPicPr>
            <a:picLocks noChangeAspect="1"/>
          </p:cNvPicPr>
          <p:nvPr/>
        </p:nvPicPr>
        <p:blipFill>
          <a:blip r:embed="rId2" cstate="print"/>
          <a:stretch>
            <a:fillRect/>
          </a:stretch>
        </p:blipFill>
        <p:spPr>
          <a:xfrm>
            <a:off x="757237" y="3532768"/>
            <a:ext cx="7629525" cy="112395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标题 1"/>
          <p:cNvSpPr>
            <a:spLocks noGrp="1"/>
          </p:cNvSpPr>
          <p:nvPr>
            <p:ph type="title"/>
          </p:nvPr>
        </p:nvSpPr>
        <p:spPr/>
        <p:txBody>
          <a:bodyPr vert="horz" wrap="square" lIns="91440" tIns="45720" rIns="91440" bIns="45720" anchor="t"/>
          <a:lstStyle/>
          <a:p>
            <a:r>
              <a:rPr lang="zh-CN" altLang="en-US" dirty="0"/>
              <a:t>无处不在的</a:t>
            </a:r>
            <a:r>
              <a:rPr lang="en-US" altLang="zh-CN" dirty="0"/>
              <a:t>IO</a:t>
            </a:r>
            <a:endParaRPr lang="zh-CN" altLang="en-US" dirty="0"/>
          </a:p>
        </p:txBody>
      </p:sp>
      <p:sp>
        <p:nvSpPr>
          <p:cNvPr id="1048758" name="内容占位符 2"/>
          <p:cNvSpPr>
            <a:spLocks noGrp="1"/>
          </p:cNvSpPr>
          <p:nvPr>
            <p:ph idx="1"/>
          </p:nvPr>
        </p:nvSpPr>
        <p:spPr/>
        <p:txBody>
          <a:bodyPr vert="horz" wrap="square" lIns="91440" tIns="45720" rIns="91440" bIns="45720" anchor="t">
            <a:normAutofit lnSpcReduction="10000"/>
          </a:bodyPr>
          <a:lstStyle/>
          <a:p>
            <a:r>
              <a:rPr lang="zh-CN" altLang="en-US" sz="2400" dirty="0"/>
              <a:t>比如你打开浏览器，访问百度首页，浏览器这个程序就需要通过网络</a:t>
            </a:r>
            <a:r>
              <a:rPr lang="en-US" altLang="zh-CN" sz="2400" dirty="0"/>
              <a:t>IO</a:t>
            </a:r>
            <a:r>
              <a:rPr lang="zh-CN" altLang="en-US" sz="2400" dirty="0"/>
              <a:t>获取百度的网页。浏览器首先会发送数据给百度服务器，告诉它我想要首页的</a:t>
            </a:r>
            <a:r>
              <a:rPr lang="en-US" altLang="zh-CN" sz="2400" dirty="0"/>
              <a:t>HTML</a:t>
            </a:r>
            <a:r>
              <a:rPr lang="zh-CN" altLang="en-US" sz="2400" dirty="0"/>
              <a:t>，这个动作是往外发数据，叫</a:t>
            </a:r>
            <a:r>
              <a:rPr lang="en-US" altLang="zh-CN" sz="2400" dirty="0"/>
              <a:t>Output</a:t>
            </a:r>
            <a:r>
              <a:rPr lang="zh-CN" altLang="en-US" sz="2400" dirty="0"/>
              <a:t>，随后百度服务器把网页发过来，这个动作是从外面接收数据，叫</a:t>
            </a:r>
            <a:r>
              <a:rPr lang="en-US" altLang="zh-CN" sz="2400" dirty="0"/>
              <a:t>Input</a:t>
            </a:r>
            <a:r>
              <a:rPr lang="zh-CN" altLang="en-US" sz="2400" dirty="0"/>
              <a:t>。所以，通常，程序完成</a:t>
            </a:r>
            <a:r>
              <a:rPr lang="en-US" altLang="zh-CN" sz="2400" dirty="0"/>
              <a:t>IO</a:t>
            </a:r>
            <a:r>
              <a:rPr lang="zh-CN" altLang="en-US" sz="2400" dirty="0"/>
              <a:t>操作会有</a:t>
            </a:r>
            <a:r>
              <a:rPr lang="en-US" altLang="zh-CN" sz="2400" dirty="0"/>
              <a:t>Input</a:t>
            </a:r>
            <a:r>
              <a:rPr lang="zh-CN" altLang="en-US" sz="2400" dirty="0"/>
              <a:t>和</a:t>
            </a:r>
            <a:r>
              <a:rPr lang="en-US" altLang="zh-CN" sz="2400" dirty="0"/>
              <a:t>Output</a:t>
            </a:r>
            <a:r>
              <a:rPr lang="zh-CN" altLang="en-US" sz="2400" dirty="0"/>
              <a:t>两个数据流。当然也有只用一个的情况，比如，从磁盘读取文件到内存，就只有</a:t>
            </a:r>
            <a:r>
              <a:rPr lang="en-US" altLang="zh-CN" sz="2400" dirty="0"/>
              <a:t>Input</a:t>
            </a:r>
            <a:r>
              <a:rPr lang="zh-CN" altLang="en-US" sz="2400" dirty="0"/>
              <a:t>操作，反过来，把数据写到磁盘文件里，就只是一个</a:t>
            </a:r>
            <a:r>
              <a:rPr lang="en-US" altLang="zh-CN" sz="2400" dirty="0"/>
              <a:t>Output</a:t>
            </a:r>
            <a:r>
              <a:rPr lang="zh-CN" altLang="en-US" sz="2400" dirty="0"/>
              <a:t>操作</a:t>
            </a:r>
            <a:r>
              <a:rPr lang="zh-CN" altLang="en-US" dirty="0"/>
              <a:t>。</a:t>
            </a:r>
            <a:endParaRPr lang="en-US" altLang="zh-CN" dirty="0"/>
          </a:p>
          <a:p>
            <a:r>
              <a:rPr lang="en-US" altLang="zh-CN" sz="2400" dirty="0">
                <a:solidFill>
                  <a:srgbClr val="FF0000"/>
                </a:solidFill>
              </a:rPr>
              <a:t>IO</a:t>
            </a:r>
            <a:r>
              <a:rPr lang="zh-CN" altLang="en-US" sz="2400" dirty="0">
                <a:solidFill>
                  <a:srgbClr val="FF0000"/>
                </a:solidFill>
              </a:rPr>
              <a:t>编程中，</a:t>
            </a:r>
            <a:r>
              <a:rPr lang="en-US" altLang="zh-CN" sz="2400" dirty="0">
                <a:solidFill>
                  <a:srgbClr val="FF0000"/>
                </a:solidFill>
              </a:rPr>
              <a:t>Stream</a:t>
            </a:r>
            <a:r>
              <a:rPr lang="zh-CN" altLang="en-US" sz="2400" dirty="0">
                <a:solidFill>
                  <a:srgbClr val="FF0000"/>
                </a:solidFill>
              </a:rPr>
              <a:t>（流）是一个很重要的概念，可以把流想象成一个水管，数据就是水管里的水，但是只能单向流动。</a:t>
            </a:r>
            <a:r>
              <a:rPr lang="en-US" altLang="zh-CN" sz="2400" dirty="0">
                <a:solidFill>
                  <a:srgbClr val="FF0000"/>
                </a:solidFill>
              </a:rPr>
              <a:t>Input Stream</a:t>
            </a:r>
            <a:r>
              <a:rPr lang="zh-CN" altLang="en-US" sz="2400" dirty="0">
                <a:solidFill>
                  <a:srgbClr val="FF0000"/>
                </a:solidFill>
              </a:rPr>
              <a:t>就是数据从外面（磁盘、网络）流进内存，</a:t>
            </a:r>
            <a:r>
              <a:rPr lang="en-US" altLang="zh-CN" sz="2400" dirty="0">
                <a:solidFill>
                  <a:srgbClr val="FF0000"/>
                </a:solidFill>
              </a:rPr>
              <a:t>Output Stream</a:t>
            </a:r>
            <a:r>
              <a:rPr lang="zh-CN" altLang="en-US" sz="2400" dirty="0">
                <a:solidFill>
                  <a:srgbClr val="FF0000"/>
                </a:solidFill>
              </a:rPr>
              <a:t>就是数据从内存流到外面去</a:t>
            </a:r>
            <a:r>
              <a:rPr lang="zh-CN" altLang="en-US" sz="2400" dirty="0"/>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标题 1"/>
          <p:cNvSpPr>
            <a:spLocks noGrp="1"/>
          </p:cNvSpPr>
          <p:nvPr>
            <p:ph type="title"/>
          </p:nvPr>
        </p:nvSpPr>
        <p:spPr/>
        <p:txBody>
          <a:bodyPr vert="horz" wrap="square" lIns="91440" tIns="45720" rIns="91440" bIns="45720" anchor="t"/>
          <a:lstStyle/>
          <a:p>
            <a:r>
              <a:rPr lang="zh-CN" altLang="en-US" dirty="0"/>
              <a:t>输出</a:t>
            </a:r>
          </a:p>
        </p:txBody>
      </p:sp>
      <p:sp>
        <p:nvSpPr>
          <p:cNvPr id="1048760" name="内容占位符 2"/>
          <p:cNvSpPr>
            <a:spLocks noGrp="1"/>
          </p:cNvSpPr>
          <p:nvPr>
            <p:ph idx="1"/>
          </p:nvPr>
        </p:nvSpPr>
        <p:spPr>
          <a:xfrm>
            <a:off x="471488" y="1101730"/>
            <a:ext cx="8229600" cy="4862513"/>
          </a:xfrm>
        </p:spPr>
        <p:txBody>
          <a:bodyPr vert="horz" wrap="square" lIns="91440" tIns="45720" rIns="91440" bIns="45720" anchor="t"/>
          <a:lstStyle/>
          <a:p>
            <a:r>
              <a:rPr lang="zh-CN" altLang="en-US" dirty="0"/>
              <a:t>用</a:t>
            </a:r>
            <a:r>
              <a:rPr lang="en-US" altLang="zh-CN" dirty="0"/>
              <a:t>print</a:t>
            </a:r>
            <a:r>
              <a:rPr lang="zh-CN" altLang="en-US" dirty="0"/>
              <a:t>加上字符串，就可以向屏幕上输出指定的文字。比如输出</a:t>
            </a:r>
            <a:r>
              <a:rPr lang="en-US" altLang="zh-CN" dirty="0"/>
              <a:t>'hello, world'</a:t>
            </a:r>
            <a:r>
              <a:rPr lang="zh-CN" altLang="en-US" dirty="0"/>
              <a:t>，用代码实现如下：</a:t>
            </a:r>
            <a:endParaRPr lang="en-US" altLang="zh-CN" dirty="0"/>
          </a:p>
          <a:p>
            <a:endParaRPr lang="en-US" altLang="zh-CN" dirty="0"/>
          </a:p>
          <a:p>
            <a:endParaRPr lang="en-US" altLang="zh-CN" dirty="0"/>
          </a:p>
          <a:p>
            <a:endParaRPr lang="en-US" altLang="zh-CN" dirty="0"/>
          </a:p>
          <a:p>
            <a:r>
              <a:rPr lang="en-US" altLang="zh-CN" dirty="0"/>
              <a:t>print</a:t>
            </a:r>
            <a:r>
              <a:rPr lang="zh-CN" altLang="en-US" dirty="0"/>
              <a:t>语句也可以跟上多个字符串，用逗号“</a:t>
            </a:r>
            <a:r>
              <a:rPr lang="en-US" altLang="zh-CN" dirty="0"/>
              <a:t>,”</a:t>
            </a:r>
            <a:r>
              <a:rPr lang="zh-CN" altLang="en-US" dirty="0"/>
              <a:t>隔开，就可以连成一串输出：</a:t>
            </a:r>
            <a:endParaRPr lang="en-US" altLang="zh-CN" dirty="0"/>
          </a:p>
          <a:p>
            <a:endParaRPr lang="en-US" altLang="zh-CN" dirty="0"/>
          </a:p>
          <a:p>
            <a:endParaRPr lang="zh-CN" altLang="en-US" dirty="0"/>
          </a:p>
        </p:txBody>
      </p:sp>
      <p:pic>
        <p:nvPicPr>
          <p:cNvPr id="2097215" name="图片 1"/>
          <p:cNvPicPr>
            <a:picLocks noChangeAspect="1"/>
          </p:cNvPicPr>
          <p:nvPr/>
        </p:nvPicPr>
        <p:blipFill>
          <a:blip r:embed="rId2" cstate="print"/>
          <a:stretch>
            <a:fillRect/>
          </a:stretch>
        </p:blipFill>
        <p:spPr>
          <a:xfrm>
            <a:off x="900113" y="2102018"/>
            <a:ext cx="3037626" cy="512846"/>
          </a:xfrm>
          <a:prstGeom prst="rect">
            <a:avLst/>
          </a:prstGeom>
        </p:spPr>
      </p:pic>
      <p:pic>
        <p:nvPicPr>
          <p:cNvPr id="2097216" name="图片 2"/>
          <p:cNvPicPr>
            <a:picLocks noChangeAspect="1"/>
          </p:cNvPicPr>
          <p:nvPr/>
        </p:nvPicPr>
        <p:blipFill>
          <a:blip r:embed="rId3" cstate="print"/>
          <a:stretch>
            <a:fillRect/>
          </a:stretch>
        </p:blipFill>
        <p:spPr>
          <a:xfrm>
            <a:off x="900113" y="4381500"/>
            <a:ext cx="5384873" cy="51284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内容占位符 2"/>
          <p:cNvSpPr>
            <a:spLocks noGrp="1"/>
          </p:cNvSpPr>
          <p:nvPr>
            <p:ph idx="1"/>
          </p:nvPr>
        </p:nvSpPr>
        <p:spPr>
          <a:xfrm>
            <a:off x="482600" y="449264"/>
            <a:ext cx="8229600" cy="5797551"/>
          </a:xfrm>
        </p:spPr>
        <p:txBody>
          <a:bodyPr vert="horz" wrap="square" lIns="91440" tIns="45720" rIns="91440" bIns="45720" numCol="1" anchor="t" anchorCtr="0" compatLnSpc="1">
            <a:normAutofit/>
          </a:bodyPr>
          <a:lstStyle/>
          <a:p>
            <a:r>
              <a:rPr lang="en-US" altLang="zh-CN" dirty="0"/>
              <a:t>print</a:t>
            </a:r>
            <a:r>
              <a:rPr lang="zh-CN" altLang="en-US" dirty="0"/>
              <a:t>会依次打印每个字符串，遇到逗号“</a:t>
            </a:r>
            <a:r>
              <a:rPr lang="en-US" altLang="zh-CN" dirty="0"/>
              <a:t>,”</a:t>
            </a:r>
            <a:r>
              <a:rPr lang="zh-CN" altLang="en-US" dirty="0"/>
              <a:t>会输出一个空格</a:t>
            </a:r>
            <a:endParaRPr lang="en-US" altLang="zh-CN" dirty="0"/>
          </a:p>
          <a:p>
            <a:r>
              <a:rPr lang="en-US" altLang="zh-CN" dirty="0"/>
              <a:t>print</a:t>
            </a:r>
            <a:r>
              <a:rPr lang="zh-CN" altLang="en-US" dirty="0"/>
              <a:t>也可以打印整数，或者计算结果：</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我们可以把计算</a:t>
            </a:r>
            <a:r>
              <a:rPr lang="en-US" altLang="zh-CN" dirty="0"/>
              <a:t>100 + 200</a:t>
            </a:r>
            <a:r>
              <a:rPr lang="zh-CN" altLang="en-US" dirty="0"/>
              <a:t>的结果打印得更漂亮一点：</a:t>
            </a:r>
            <a:endParaRPr lang="en-US" altLang="zh-CN" dirty="0"/>
          </a:p>
          <a:p>
            <a:endParaRPr lang="en-US" altLang="zh-CN" dirty="0"/>
          </a:p>
          <a:p>
            <a:endParaRPr lang="en-US" altLang="zh-CN" dirty="0"/>
          </a:p>
          <a:p>
            <a:r>
              <a:rPr lang="zh-CN" altLang="en-US" sz="2400" dirty="0"/>
              <a:t>注意，对于</a:t>
            </a:r>
            <a:r>
              <a:rPr lang="en-US" altLang="zh-CN" sz="2400" dirty="0"/>
              <a:t>100 + 200</a:t>
            </a:r>
            <a:r>
              <a:rPr lang="zh-CN" altLang="en-US" sz="2400" dirty="0"/>
              <a:t>，</a:t>
            </a:r>
            <a:r>
              <a:rPr lang="en-US" altLang="zh-CN" sz="2400" dirty="0"/>
              <a:t>Python</a:t>
            </a:r>
            <a:r>
              <a:rPr lang="zh-CN" altLang="en-US" sz="2400" dirty="0"/>
              <a:t>解释器自动计算出结果</a:t>
            </a:r>
            <a:r>
              <a:rPr lang="en-US" altLang="zh-CN" sz="2400" dirty="0"/>
              <a:t>300</a:t>
            </a:r>
            <a:r>
              <a:rPr lang="zh-CN" altLang="en-US" sz="2400" dirty="0"/>
              <a:t>，但是，</a:t>
            </a:r>
            <a:r>
              <a:rPr lang="en-US" altLang="zh-CN" sz="2400" dirty="0"/>
              <a:t>'100 + 200 ='</a:t>
            </a:r>
            <a:r>
              <a:rPr lang="zh-CN" altLang="en-US" sz="2400" dirty="0"/>
              <a:t>是字符串而非数学公式，</a:t>
            </a:r>
            <a:r>
              <a:rPr lang="en-US" altLang="zh-CN" sz="2400" dirty="0"/>
              <a:t>Python</a:t>
            </a:r>
            <a:r>
              <a:rPr lang="zh-CN" altLang="en-US" sz="2400" dirty="0"/>
              <a:t>把它视为字符串</a:t>
            </a:r>
            <a:endParaRPr lang="en-US" altLang="zh-CN" sz="2400" dirty="0"/>
          </a:p>
          <a:p>
            <a:endParaRPr lang="zh-CN" altLang="en-US" dirty="0"/>
          </a:p>
        </p:txBody>
      </p:sp>
      <p:pic>
        <p:nvPicPr>
          <p:cNvPr id="2097217" name="图片 2"/>
          <p:cNvPicPr>
            <a:picLocks noChangeAspect="1"/>
          </p:cNvPicPr>
          <p:nvPr/>
        </p:nvPicPr>
        <p:blipFill>
          <a:blip r:embed="rId2" cstate="print"/>
          <a:stretch>
            <a:fillRect/>
          </a:stretch>
        </p:blipFill>
        <p:spPr>
          <a:xfrm>
            <a:off x="827092" y="1886289"/>
            <a:ext cx="2505488" cy="1152525"/>
          </a:xfrm>
          <a:prstGeom prst="rect">
            <a:avLst/>
          </a:prstGeom>
        </p:spPr>
      </p:pic>
      <p:pic>
        <p:nvPicPr>
          <p:cNvPr id="2097218" name="图片 3"/>
          <p:cNvPicPr>
            <a:picLocks noChangeAspect="1"/>
          </p:cNvPicPr>
          <p:nvPr/>
        </p:nvPicPr>
        <p:blipFill>
          <a:blip r:embed="rId3" cstate="print"/>
          <a:stretch>
            <a:fillRect/>
          </a:stretch>
        </p:blipFill>
        <p:spPr>
          <a:xfrm>
            <a:off x="827092" y="3744148"/>
            <a:ext cx="5393608" cy="731691"/>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标题 1"/>
          <p:cNvSpPr>
            <a:spLocks noGrp="1"/>
          </p:cNvSpPr>
          <p:nvPr>
            <p:ph type="title"/>
          </p:nvPr>
        </p:nvSpPr>
        <p:spPr/>
        <p:txBody>
          <a:bodyPr vert="horz" wrap="square" lIns="91440" tIns="45720" rIns="91440" bIns="45720" anchor="t"/>
          <a:lstStyle/>
          <a:p>
            <a:r>
              <a:rPr lang="zh-CN" altLang="en-US" dirty="0"/>
              <a:t>输入</a:t>
            </a:r>
          </a:p>
        </p:txBody>
      </p:sp>
      <p:sp>
        <p:nvSpPr>
          <p:cNvPr id="1048763" name="内容占位符 2"/>
          <p:cNvSpPr>
            <a:spLocks noGrp="1"/>
          </p:cNvSpPr>
          <p:nvPr>
            <p:ph idx="1"/>
          </p:nvPr>
        </p:nvSpPr>
        <p:spPr>
          <a:xfrm>
            <a:off x="250825" y="996954"/>
            <a:ext cx="8229600" cy="4862513"/>
          </a:xfrm>
        </p:spPr>
        <p:txBody>
          <a:bodyPr vert="horz" wrap="square" lIns="91440" tIns="45720" rIns="91440" bIns="45720" anchor="t"/>
          <a:lstStyle/>
          <a:p>
            <a:r>
              <a:rPr lang="zh-CN" altLang="en-US" dirty="0"/>
              <a:t>如果要让用户从电脑输入一些字符怎么办？</a:t>
            </a:r>
            <a:r>
              <a:rPr lang="en-US" altLang="zh-CN" dirty="0"/>
              <a:t>Python</a:t>
            </a:r>
            <a:r>
              <a:rPr lang="zh-CN" altLang="en-US" dirty="0"/>
              <a:t>提供了一个</a:t>
            </a:r>
            <a:r>
              <a:rPr lang="en-US" altLang="zh-CN" dirty="0"/>
              <a:t>input</a:t>
            </a:r>
            <a:r>
              <a:rPr lang="zh-CN" altLang="en-US" dirty="0"/>
              <a:t>，可以让用户输入字符串，并存放到一个变量里。比如输入用户的名字：</a:t>
            </a:r>
            <a:endParaRPr lang="en-US" altLang="zh-CN" dirty="0"/>
          </a:p>
          <a:p>
            <a:endParaRPr lang="en-US" altLang="zh-CN" dirty="0"/>
          </a:p>
          <a:p>
            <a:endParaRPr lang="en-US" altLang="zh-CN" dirty="0"/>
          </a:p>
          <a:p>
            <a:endParaRPr lang="en-US" altLang="zh-CN" dirty="0"/>
          </a:p>
          <a:p>
            <a:r>
              <a:rPr lang="zh-CN" altLang="en-US" dirty="0"/>
              <a:t>当输入</a:t>
            </a:r>
            <a:r>
              <a:rPr lang="en-US" altLang="zh-CN" dirty="0"/>
              <a:t>name = input()</a:t>
            </a:r>
            <a:r>
              <a:rPr lang="zh-CN" altLang="en-US" dirty="0"/>
              <a:t>并按下回车后，</a:t>
            </a:r>
            <a:r>
              <a:rPr lang="en-US" altLang="zh-CN" dirty="0"/>
              <a:t>Python</a:t>
            </a:r>
            <a:r>
              <a:rPr lang="zh-CN" altLang="en-US" dirty="0"/>
              <a:t>交互式命令行就在等待输入了。这时，用户可以输入任意字符，然后按回车后完成输入。</a:t>
            </a:r>
          </a:p>
          <a:p>
            <a:endParaRPr lang="zh-CN" altLang="en-US" dirty="0"/>
          </a:p>
        </p:txBody>
      </p:sp>
      <p:pic>
        <p:nvPicPr>
          <p:cNvPr id="2097219" name="图片 1"/>
          <p:cNvPicPr>
            <a:picLocks noChangeAspect="1"/>
          </p:cNvPicPr>
          <p:nvPr/>
        </p:nvPicPr>
        <p:blipFill>
          <a:blip r:embed="rId2" cstate="print"/>
          <a:stretch>
            <a:fillRect/>
          </a:stretch>
        </p:blipFill>
        <p:spPr>
          <a:xfrm>
            <a:off x="663575" y="2344654"/>
            <a:ext cx="2672376" cy="672766"/>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4" name="内容占位符 2"/>
          <p:cNvSpPr>
            <a:spLocks noGrp="1"/>
          </p:cNvSpPr>
          <p:nvPr>
            <p:ph idx="1"/>
          </p:nvPr>
        </p:nvSpPr>
        <p:spPr>
          <a:xfrm>
            <a:off x="385763" y="260350"/>
            <a:ext cx="8229600" cy="5799139"/>
          </a:xfrm>
        </p:spPr>
        <p:txBody>
          <a:bodyPr vert="horz" wrap="square" lIns="91440" tIns="45720" rIns="91440" bIns="45720" numCol="1" anchor="t" anchorCtr="0" compatLnSpc="1"/>
          <a:lstStyle/>
          <a:p>
            <a:r>
              <a:rPr lang="zh-CN" altLang="en-US" dirty="0"/>
              <a:t>输入完成后，不会有任何提示，</a:t>
            </a:r>
            <a:r>
              <a:rPr lang="en-US" altLang="zh-CN" dirty="0"/>
              <a:t>Python</a:t>
            </a:r>
            <a:r>
              <a:rPr lang="zh-CN" altLang="en-US" dirty="0"/>
              <a:t>交互式命令行又回到</a:t>
            </a:r>
            <a:r>
              <a:rPr lang="en-US" altLang="zh-CN" dirty="0"/>
              <a:t>&gt;&gt;&gt;</a:t>
            </a:r>
            <a:r>
              <a:rPr lang="zh-CN" altLang="en-US" dirty="0"/>
              <a:t>状态了。那刚才输入的内容到哪去了？答案是存放到</a:t>
            </a:r>
            <a:r>
              <a:rPr lang="en-US" altLang="zh-CN" dirty="0"/>
              <a:t>name</a:t>
            </a:r>
            <a:r>
              <a:rPr lang="zh-CN" altLang="en-US" dirty="0"/>
              <a:t>变量里了。可以直接输入</a:t>
            </a:r>
            <a:r>
              <a:rPr lang="en-US" altLang="zh-CN" dirty="0"/>
              <a:t>name</a:t>
            </a:r>
            <a:r>
              <a:rPr lang="zh-CN" altLang="en-US" dirty="0"/>
              <a:t>查看变量内容：</a:t>
            </a:r>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r>
              <a:rPr lang="en-US" altLang="zh-CN" dirty="0" err="1"/>
              <a:t>raw_input</a:t>
            </a:r>
            <a:r>
              <a:rPr lang="zh-CN" altLang="en-US" dirty="0"/>
              <a:t>可以显示一个字符串来提示用户输入，于是可以把代码改成：</a:t>
            </a:r>
          </a:p>
        </p:txBody>
      </p:sp>
      <p:pic>
        <p:nvPicPr>
          <p:cNvPr id="2097220" name="图片 3"/>
          <p:cNvPicPr>
            <a:picLocks noChangeAspect="1"/>
          </p:cNvPicPr>
          <p:nvPr/>
        </p:nvPicPr>
        <p:blipFill>
          <a:blip r:embed="rId2" cstate="print"/>
          <a:stretch>
            <a:fillRect/>
          </a:stretch>
        </p:blipFill>
        <p:spPr>
          <a:xfrm>
            <a:off x="1042988" y="2133601"/>
            <a:ext cx="4176712" cy="1511300"/>
          </a:xfrm>
          <a:prstGeom prst="rect">
            <a:avLst/>
          </a:prstGeom>
          <a:noFill/>
          <a:ln w="9525">
            <a:noFill/>
          </a:ln>
        </p:spPr>
      </p:pic>
      <p:pic>
        <p:nvPicPr>
          <p:cNvPr id="2097221" name="图片 1"/>
          <p:cNvPicPr>
            <a:picLocks noChangeAspect="1"/>
          </p:cNvPicPr>
          <p:nvPr/>
        </p:nvPicPr>
        <p:blipFill>
          <a:blip r:embed="rId3" cstate="print"/>
          <a:stretch>
            <a:fillRect/>
          </a:stretch>
        </p:blipFill>
        <p:spPr>
          <a:xfrm>
            <a:off x="1042988" y="4797510"/>
            <a:ext cx="4780844" cy="720642"/>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5" name="标题 1"/>
          <p:cNvSpPr>
            <a:spLocks noGrp="1"/>
          </p:cNvSpPr>
          <p:nvPr>
            <p:ph type="title"/>
          </p:nvPr>
        </p:nvSpPr>
        <p:spPr/>
        <p:txBody>
          <a:bodyPr vert="horz" wrap="square" lIns="91440" tIns="45720" rIns="91440" bIns="45720" anchor="t"/>
          <a:lstStyle/>
          <a:p>
            <a:r>
              <a:rPr lang="zh-CN" altLang="en-US" dirty="0"/>
              <a:t>变量</a:t>
            </a:r>
          </a:p>
        </p:txBody>
      </p:sp>
      <p:sp>
        <p:nvSpPr>
          <p:cNvPr id="1048766" name="内容占位符 2"/>
          <p:cNvSpPr>
            <a:spLocks noGrp="1"/>
          </p:cNvSpPr>
          <p:nvPr>
            <p:ph idx="1"/>
          </p:nvPr>
        </p:nvSpPr>
        <p:spPr/>
        <p:txBody>
          <a:bodyPr vert="horz" wrap="square" lIns="91440" tIns="45720" rIns="91440" bIns="45720" anchor="t"/>
          <a:lstStyle/>
          <a:p>
            <a:r>
              <a:rPr lang="zh-CN" altLang="en-US" dirty="0"/>
              <a:t>在计算机程序中，变量不仅可以为整数或浮点数，还可以是字符串，因此，</a:t>
            </a:r>
            <a:r>
              <a:rPr lang="en-US" altLang="zh-CN" dirty="0"/>
              <a:t>name</a:t>
            </a:r>
            <a:r>
              <a:rPr lang="zh-CN" altLang="en-US" dirty="0"/>
              <a:t>作为一个变量就是一个字符串。</a:t>
            </a:r>
          </a:p>
          <a:p>
            <a:r>
              <a:rPr lang="zh-CN" altLang="en-US" dirty="0"/>
              <a:t>要打印出</a:t>
            </a:r>
            <a:r>
              <a:rPr lang="en-US" altLang="zh-CN" dirty="0"/>
              <a:t>name</a:t>
            </a:r>
            <a:r>
              <a:rPr lang="zh-CN" altLang="en-US" dirty="0"/>
              <a:t>变量的内容，除了直接写</a:t>
            </a:r>
            <a:r>
              <a:rPr lang="en-US" altLang="zh-CN" dirty="0"/>
              <a:t>name</a:t>
            </a:r>
            <a:r>
              <a:rPr lang="zh-CN" altLang="en-US" dirty="0"/>
              <a:t>然后按回车外，还可以用</a:t>
            </a:r>
            <a:r>
              <a:rPr lang="en-US" altLang="zh-CN" dirty="0"/>
              <a:t>print</a:t>
            </a:r>
            <a:r>
              <a:rPr lang="zh-CN" altLang="en-US" dirty="0"/>
              <a:t>语句：</a:t>
            </a:r>
          </a:p>
        </p:txBody>
      </p:sp>
      <p:pic>
        <p:nvPicPr>
          <p:cNvPr id="2097222" name="图片 1"/>
          <p:cNvPicPr>
            <a:picLocks noChangeAspect="1"/>
          </p:cNvPicPr>
          <p:nvPr/>
        </p:nvPicPr>
        <p:blipFill>
          <a:blip r:embed="rId2" cstate="print"/>
          <a:stretch>
            <a:fillRect/>
          </a:stretch>
        </p:blipFill>
        <p:spPr>
          <a:xfrm>
            <a:off x="938213" y="3511174"/>
            <a:ext cx="2299774" cy="63571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7" name="标题 1"/>
          <p:cNvSpPr>
            <a:spLocks noGrp="1"/>
          </p:cNvSpPr>
          <p:nvPr>
            <p:ph type="title"/>
          </p:nvPr>
        </p:nvSpPr>
        <p:spPr/>
        <p:txBody>
          <a:bodyPr vert="horz" wrap="square" lIns="91440" tIns="45720" rIns="91440" bIns="45720" anchor="t"/>
          <a:lstStyle/>
          <a:p>
            <a:r>
              <a:rPr lang="zh-CN" altLang="en-US" dirty="0"/>
              <a:t>同步</a:t>
            </a:r>
            <a:r>
              <a:rPr lang="en-US" altLang="zh-CN" dirty="0"/>
              <a:t>IO&amp;</a:t>
            </a:r>
            <a:r>
              <a:rPr lang="zh-CN" altLang="en-US" dirty="0"/>
              <a:t>异步</a:t>
            </a:r>
            <a:r>
              <a:rPr lang="en-US" altLang="zh-CN" dirty="0"/>
              <a:t>IO</a:t>
            </a:r>
            <a:endParaRPr lang="zh-CN" altLang="en-US" dirty="0"/>
          </a:p>
        </p:txBody>
      </p:sp>
      <p:sp>
        <p:nvSpPr>
          <p:cNvPr id="1048768" name="内容占位符 2"/>
          <p:cNvSpPr>
            <a:spLocks noGrp="1"/>
          </p:cNvSpPr>
          <p:nvPr>
            <p:ph idx="1"/>
          </p:nvPr>
        </p:nvSpPr>
        <p:spPr/>
        <p:txBody>
          <a:bodyPr vert="horz" wrap="square" lIns="91440" tIns="45720" rIns="91440" bIns="45720" anchor="t">
            <a:normAutofit/>
          </a:bodyPr>
          <a:lstStyle/>
          <a:p>
            <a:r>
              <a:rPr lang="zh-CN" altLang="en-US" dirty="0"/>
              <a:t>由于</a:t>
            </a:r>
            <a:r>
              <a:rPr lang="en-US" altLang="zh-CN" dirty="0"/>
              <a:t>CPU</a:t>
            </a:r>
            <a:r>
              <a:rPr lang="zh-CN" altLang="en-US" dirty="0"/>
              <a:t>和内存的速度远远高于外设的速度，所以，在</a:t>
            </a:r>
            <a:r>
              <a:rPr lang="en-US" altLang="zh-CN" dirty="0"/>
              <a:t>IO</a:t>
            </a:r>
            <a:r>
              <a:rPr lang="zh-CN" altLang="en-US" dirty="0"/>
              <a:t>编程中，就存在</a:t>
            </a:r>
            <a:r>
              <a:rPr lang="zh-CN" altLang="en-US" dirty="0">
                <a:solidFill>
                  <a:srgbClr val="FF0000"/>
                </a:solidFill>
              </a:rPr>
              <a:t>速度严重不匹配</a:t>
            </a:r>
            <a:r>
              <a:rPr lang="zh-CN" altLang="en-US" dirty="0"/>
              <a:t>的问题。</a:t>
            </a:r>
            <a:endParaRPr lang="en-US" altLang="zh-CN" dirty="0"/>
          </a:p>
          <a:p>
            <a:r>
              <a:rPr lang="zh-CN" altLang="en-US" dirty="0"/>
              <a:t>比如要把</a:t>
            </a:r>
            <a:r>
              <a:rPr lang="en-US" altLang="zh-CN" dirty="0"/>
              <a:t>100M</a:t>
            </a:r>
            <a:r>
              <a:rPr lang="zh-CN" altLang="en-US" dirty="0"/>
              <a:t>的数据写入磁盘，</a:t>
            </a:r>
            <a:r>
              <a:rPr lang="en-US" altLang="zh-CN" dirty="0"/>
              <a:t>CPU</a:t>
            </a:r>
            <a:r>
              <a:rPr lang="zh-CN" altLang="en-US" dirty="0"/>
              <a:t>输出</a:t>
            </a:r>
            <a:r>
              <a:rPr lang="en-US" altLang="zh-CN" dirty="0"/>
              <a:t>100M</a:t>
            </a:r>
            <a:r>
              <a:rPr lang="zh-CN" altLang="en-US" dirty="0"/>
              <a:t>的数据只需要</a:t>
            </a:r>
            <a:r>
              <a:rPr lang="en-US" altLang="zh-CN" dirty="0"/>
              <a:t>0.01</a:t>
            </a:r>
            <a:r>
              <a:rPr lang="zh-CN" altLang="en-US" dirty="0"/>
              <a:t>秒，可是磁盘要接收这</a:t>
            </a:r>
            <a:r>
              <a:rPr lang="en-US" altLang="zh-CN" dirty="0"/>
              <a:t>100M</a:t>
            </a:r>
            <a:r>
              <a:rPr lang="zh-CN" altLang="en-US" dirty="0"/>
              <a:t>数据可能需要</a:t>
            </a:r>
            <a:r>
              <a:rPr lang="en-US" altLang="zh-CN" dirty="0"/>
              <a:t>10</a:t>
            </a:r>
            <a:r>
              <a:rPr lang="zh-CN" altLang="en-US" dirty="0"/>
              <a:t>秒，如何解决这个问题呢？方法有两种：同步</a:t>
            </a:r>
            <a:r>
              <a:rPr lang="en-US" altLang="zh-CN" dirty="0"/>
              <a:t>IO;</a:t>
            </a:r>
            <a:r>
              <a:rPr lang="zh-CN" altLang="en-US" dirty="0"/>
              <a:t>异步</a:t>
            </a:r>
            <a:r>
              <a:rPr lang="en-US" altLang="zh-CN" dirty="0"/>
              <a:t>IO</a:t>
            </a:r>
            <a:r>
              <a:rPr lang="zh-CN" altLang="en-US" dirty="0"/>
              <a:t>。</a:t>
            </a:r>
            <a:endParaRPr lang="en-US" altLang="zh-CN" dirty="0"/>
          </a:p>
          <a:p>
            <a:r>
              <a:rPr lang="zh-CN" altLang="en-US" dirty="0"/>
              <a:t>同步</a:t>
            </a:r>
            <a:r>
              <a:rPr lang="en-US" altLang="zh-CN" dirty="0"/>
              <a:t>IO:CPU</a:t>
            </a:r>
            <a:r>
              <a:rPr lang="zh-CN" altLang="en-US" dirty="0">
                <a:solidFill>
                  <a:srgbClr val="FF0000"/>
                </a:solidFill>
              </a:rPr>
              <a:t>等待</a:t>
            </a:r>
            <a:r>
              <a:rPr lang="en-US" altLang="zh-CN" dirty="0"/>
              <a:t>IO</a:t>
            </a:r>
            <a:r>
              <a:rPr lang="zh-CN" altLang="en-US" dirty="0"/>
              <a:t>执行，程序暂停执行后续代码，等</a:t>
            </a:r>
            <a:r>
              <a:rPr lang="en-US" altLang="zh-CN" dirty="0"/>
              <a:t>100M</a:t>
            </a:r>
            <a:r>
              <a:rPr lang="zh-CN" altLang="en-US" dirty="0"/>
              <a:t>的数据在</a:t>
            </a:r>
            <a:r>
              <a:rPr lang="en-US" altLang="zh-CN" dirty="0"/>
              <a:t>10</a:t>
            </a:r>
            <a:r>
              <a:rPr lang="zh-CN" altLang="en-US" dirty="0"/>
              <a:t>秒后写入磁盘，再接着往下执行</a:t>
            </a:r>
            <a:endParaRPr lang="en-US" altLang="zh-CN" dirty="0"/>
          </a:p>
          <a:p>
            <a:r>
              <a:rPr lang="zh-CN" altLang="en-US" dirty="0"/>
              <a:t>异步</a:t>
            </a:r>
            <a:r>
              <a:rPr lang="en-US" altLang="zh-CN" dirty="0"/>
              <a:t>IO:CPU</a:t>
            </a:r>
            <a:r>
              <a:rPr lang="zh-CN" altLang="en-US" dirty="0">
                <a:solidFill>
                  <a:srgbClr val="FF0000"/>
                </a:solidFill>
              </a:rPr>
              <a:t>不等待</a:t>
            </a:r>
            <a:r>
              <a:rPr lang="en-US" altLang="zh-CN" dirty="0"/>
              <a:t>IO</a:t>
            </a:r>
            <a:r>
              <a:rPr lang="zh-CN" altLang="en-US" dirty="0"/>
              <a:t>的执行去执行其他任务，后续代码可立即接着执行，此项称为异步</a:t>
            </a:r>
            <a:r>
              <a:rPr lang="en-US" altLang="zh-CN" dirty="0"/>
              <a:t>IO</a:t>
            </a:r>
            <a:r>
              <a:rPr lang="zh-CN" altLang="en-US" dirty="0"/>
              <a:t>（性能更高 效，但是编程模型复杂）</a:t>
            </a:r>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内容占位符 2"/>
          <p:cNvSpPr>
            <a:spLocks noGrp="1"/>
          </p:cNvSpPr>
          <p:nvPr>
            <p:ph idx="1"/>
          </p:nvPr>
        </p:nvSpPr>
        <p:spPr>
          <a:xfrm>
            <a:off x="457200" y="260355"/>
            <a:ext cx="8229600" cy="5870575"/>
          </a:xfrm>
        </p:spPr>
        <p:txBody>
          <a:bodyPr vert="horz" wrap="square" lIns="91440" tIns="45720" rIns="91440" bIns="45720" numCol="1" anchor="t" anchorCtr="0" compatLnSpc="1"/>
          <a:lstStyle/>
          <a:p>
            <a:r>
              <a:rPr lang="zh-CN" altLang="en-US" dirty="0"/>
              <a:t>实质上，同步</a:t>
            </a:r>
            <a:r>
              <a:rPr lang="en-US" altLang="zh-CN" dirty="0"/>
              <a:t>IO</a:t>
            </a:r>
            <a:r>
              <a:rPr lang="zh-CN" altLang="en-US" dirty="0"/>
              <a:t>和异步</a:t>
            </a:r>
            <a:r>
              <a:rPr lang="en-US" altLang="zh-CN" dirty="0"/>
              <a:t>IO</a:t>
            </a:r>
            <a:r>
              <a:rPr lang="zh-CN" altLang="en-US" dirty="0"/>
              <a:t>的关系就好似在商场吃饭，但是自己点的单还需要一会时间才能做好，如果自己选择在餐厅等待就是同步</a:t>
            </a:r>
            <a:r>
              <a:rPr lang="en-US" altLang="zh-CN" dirty="0"/>
              <a:t>IO</a:t>
            </a:r>
            <a:r>
              <a:rPr lang="zh-CN" altLang="en-US" dirty="0"/>
              <a:t>；但是如果选择在等餐间隙去商场里边逛一下，那么就是异步</a:t>
            </a:r>
            <a:r>
              <a:rPr lang="en-US" altLang="zh-CN" dirty="0"/>
              <a:t>IO</a:t>
            </a:r>
            <a:r>
              <a:rPr lang="zh-CN" altLang="en-US" dirty="0"/>
              <a:t>。但是现在问题出现了，如何在异步</a:t>
            </a:r>
            <a:r>
              <a:rPr lang="en-US" altLang="zh-CN" dirty="0"/>
              <a:t>IO</a:t>
            </a:r>
            <a:r>
              <a:rPr lang="zh-CN" altLang="en-US" dirty="0"/>
              <a:t>里边去通知系统可以继续执行后续代码？这就好似自己在商场里边逛的时候餐厅如何通知自己的单已经做好了？</a:t>
            </a:r>
            <a:endParaRPr lang="en-US" altLang="zh-CN" dirty="0"/>
          </a:p>
          <a:p>
            <a:r>
              <a:rPr lang="zh-CN" altLang="en-US" dirty="0"/>
              <a:t>普通的代码是无法完成异步</a:t>
            </a:r>
            <a:r>
              <a:rPr lang="en-US" altLang="zh-CN" dirty="0"/>
              <a:t>IO</a:t>
            </a:r>
            <a:r>
              <a:rPr lang="zh-CN" altLang="en-US" dirty="0"/>
              <a:t>的：</a:t>
            </a:r>
            <a:endParaRPr lang="en-US" altLang="zh-CN" dirty="0"/>
          </a:p>
          <a:p>
            <a:pPr marL="0" indent="0">
              <a:buNone/>
            </a:pPr>
            <a:endParaRPr lang="en-US" altLang="zh-CN" dirty="0"/>
          </a:p>
        </p:txBody>
      </p:sp>
      <p:pic>
        <p:nvPicPr>
          <p:cNvPr id="2097223" name="图片 3"/>
          <p:cNvPicPr>
            <a:picLocks noChangeAspect="1"/>
          </p:cNvPicPr>
          <p:nvPr/>
        </p:nvPicPr>
        <p:blipFill>
          <a:blip r:embed="rId2" cstate="print"/>
          <a:stretch>
            <a:fillRect/>
          </a:stretch>
        </p:blipFill>
        <p:spPr>
          <a:xfrm>
            <a:off x="827088" y="3716342"/>
            <a:ext cx="7859712" cy="2160587"/>
          </a:xfrm>
          <a:prstGeom prst="rect">
            <a:avLst/>
          </a:prstGeom>
          <a:noFill/>
          <a:ln w="9525">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0" name="内容占位符 2"/>
          <p:cNvSpPr>
            <a:spLocks noGrp="1"/>
          </p:cNvSpPr>
          <p:nvPr>
            <p:ph idx="1"/>
          </p:nvPr>
        </p:nvSpPr>
        <p:spPr>
          <a:xfrm>
            <a:off x="457200" y="260355"/>
            <a:ext cx="8229600" cy="5870575"/>
          </a:xfrm>
        </p:spPr>
        <p:txBody>
          <a:bodyPr vert="horz" wrap="square" lIns="91440" tIns="45720" rIns="91440" bIns="45720" numCol="1" anchor="t" anchorCtr="0" compatLnSpc="1"/>
          <a:lstStyle/>
          <a:p>
            <a:r>
              <a:rPr lang="zh-CN" altLang="en-US" dirty="0"/>
              <a:t>同步</a:t>
            </a:r>
            <a:r>
              <a:rPr lang="en-US" altLang="zh-CN" dirty="0"/>
              <a:t>IO</a:t>
            </a:r>
            <a:r>
              <a:rPr lang="zh-CN" altLang="en-US" dirty="0"/>
              <a:t>的模型是无法实现异步</a:t>
            </a:r>
            <a:r>
              <a:rPr lang="en-US" altLang="zh-CN" dirty="0"/>
              <a:t>IO</a:t>
            </a:r>
            <a:r>
              <a:rPr lang="zh-CN" altLang="en-US" dirty="0"/>
              <a:t>模型的，异步</a:t>
            </a:r>
            <a:r>
              <a:rPr lang="en-US" altLang="zh-CN" dirty="0"/>
              <a:t>IO</a:t>
            </a:r>
            <a:r>
              <a:rPr lang="zh-CN" altLang="en-US" dirty="0"/>
              <a:t>模型需要一个消息循环，在消息循环中，主线程不断的重复读取消息处理消息这个过程。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400" i="1" dirty="0">
                <a:latin typeface="宋体" panose="02010600030101010101" pitchFamily="2" charset="-122"/>
                <a:ea typeface="宋体" panose="02010600030101010101" pitchFamily="2" charset="-122"/>
              </a:rPr>
              <a:t>消息模型其实早在应用在桌面应用程序中了。一个</a:t>
            </a:r>
            <a:r>
              <a:rPr lang="en-US" altLang="zh-CN" sz="2400" i="1" dirty="0">
                <a:latin typeface="宋体" panose="02010600030101010101" pitchFamily="2" charset="-122"/>
                <a:ea typeface="宋体" panose="02010600030101010101" pitchFamily="2" charset="-122"/>
              </a:rPr>
              <a:t>GUI</a:t>
            </a:r>
            <a:r>
              <a:rPr lang="zh-CN" altLang="en-US" sz="2400" i="1" dirty="0">
                <a:latin typeface="宋体" panose="02010600030101010101" pitchFamily="2" charset="-122"/>
                <a:ea typeface="宋体" panose="02010600030101010101" pitchFamily="2" charset="-122"/>
              </a:rPr>
              <a:t>程序的主线程就负责不停地读取消息并处理消息。所有的键盘、鼠标等消息都被发送到</a:t>
            </a:r>
            <a:r>
              <a:rPr lang="en-US" altLang="zh-CN" sz="2400" i="1" dirty="0">
                <a:latin typeface="宋体" panose="02010600030101010101" pitchFamily="2" charset="-122"/>
                <a:ea typeface="宋体" panose="02010600030101010101" pitchFamily="2" charset="-122"/>
              </a:rPr>
              <a:t>GUI</a:t>
            </a:r>
            <a:r>
              <a:rPr lang="zh-CN" altLang="en-US" sz="2400" i="1" dirty="0">
                <a:latin typeface="宋体" panose="02010600030101010101" pitchFamily="2" charset="-122"/>
                <a:ea typeface="宋体" panose="02010600030101010101" pitchFamily="2" charset="-122"/>
              </a:rPr>
              <a:t>程序的消息队列中，然后由</a:t>
            </a:r>
            <a:r>
              <a:rPr lang="en-US" altLang="zh-CN" sz="2400" i="1" dirty="0">
                <a:latin typeface="宋体" panose="02010600030101010101" pitchFamily="2" charset="-122"/>
                <a:ea typeface="宋体" panose="02010600030101010101" pitchFamily="2" charset="-122"/>
              </a:rPr>
              <a:t>GUI</a:t>
            </a:r>
            <a:r>
              <a:rPr lang="zh-CN" altLang="en-US" sz="2400" i="1" dirty="0">
                <a:latin typeface="宋体" panose="02010600030101010101" pitchFamily="2" charset="-122"/>
                <a:ea typeface="宋体" panose="02010600030101010101" pitchFamily="2" charset="-122"/>
              </a:rPr>
              <a:t>程序的主线程处理。</a:t>
            </a:r>
            <a:endParaRPr lang="en-US" altLang="zh-CN" sz="2400" i="1" dirty="0">
              <a:latin typeface="宋体" panose="02010600030101010101" pitchFamily="2" charset="-122"/>
              <a:ea typeface="宋体" panose="02010600030101010101" pitchFamily="2" charset="-122"/>
            </a:endParaRPr>
          </a:p>
          <a:p>
            <a:pPr marL="0" indent="0">
              <a:buNone/>
            </a:pPr>
            <a:r>
              <a:rPr lang="zh-CN" altLang="en-US" sz="2400" dirty="0">
                <a:latin typeface="+mn-ea"/>
              </a:rPr>
              <a:t>*和异步</a:t>
            </a:r>
            <a:r>
              <a:rPr lang="en-US" altLang="zh-CN" sz="2400" dirty="0">
                <a:latin typeface="+mn-ea"/>
              </a:rPr>
              <a:t>IO</a:t>
            </a:r>
            <a:r>
              <a:rPr lang="zh-CN" altLang="en-US" sz="2400" dirty="0">
                <a:latin typeface="+mn-ea"/>
              </a:rPr>
              <a:t>相关的还有</a:t>
            </a:r>
            <a:r>
              <a:rPr lang="en-US" altLang="zh-CN" sz="2400" dirty="0">
                <a:latin typeface="+mn-ea"/>
              </a:rPr>
              <a:t>python3.4</a:t>
            </a:r>
            <a:r>
              <a:rPr lang="zh-CN" altLang="en-US" sz="2400" dirty="0">
                <a:latin typeface="+mn-ea"/>
              </a:rPr>
              <a:t>版本中的</a:t>
            </a:r>
            <a:r>
              <a:rPr lang="en-US" altLang="zh-CN" sz="2400" dirty="0" err="1">
                <a:latin typeface="+mn-ea"/>
              </a:rPr>
              <a:t>asyncio</a:t>
            </a:r>
            <a:r>
              <a:rPr lang="zh-CN" altLang="en-US" sz="2400" dirty="0">
                <a:latin typeface="+mn-ea"/>
              </a:rPr>
              <a:t>标准库，感兴趣的同学可以去做更多的了解，在这里不多赘述*</a:t>
            </a:r>
          </a:p>
        </p:txBody>
      </p:sp>
      <p:pic>
        <p:nvPicPr>
          <p:cNvPr id="2097224" name="图片 3"/>
          <p:cNvPicPr>
            <a:picLocks noChangeAspect="1"/>
          </p:cNvPicPr>
          <p:nvPr/>
        </p:nvPicPr>
        <p:blipFill>
          <a:blip r:embed="rId2" cstate="print"/>
          <a:stretch>
            <a:fillRect/>
          </a:stretch>
        </p:blipFill>
        <p:spPr>
          <a:xfrm>
            <a:off x="755651" y="1557339"/>
            <a:ext cx="7416800" cy="1727200"/>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标题 1"/>
          <p:cNvSpPr>
            <a:spLocks noGrp="1"/>
          </p:cNvSpPr>
          <p:nvPr>
            <p:ph type="title"/>
          </p:nvPr>
        </p:nvSpPr>
        <p:spPr/>
        <p:txBody>
          <a:bodyPr vert="horz" wrap="square" lIns="91440" tIns="45720" rIns="91440" bIns="45720" anchor="t"/>
          <a:lstStyle/>
          <a:p>
            <a:r>
              <a:rPr lang="zh-CN" altLang="en-US" dirty="0"/>
              <a:t>文件读写</a:t>
            </a:r>
          </a:p>
        </p:txBody>
      </p:sp>
      <p:sp>
        <p:nvSpPr>
          <p:cNvPr id="1048772" name="内容占位符 2"/>
          <p:cNvSpPr>
            <a:spLocks noGrp="1"/>
          </p:cNvSpPr>
          <p:nvPr>
            <p:ph idx="1"/>
          </p:nvPr>
        </p:nvSpPr>
        <p:spPr/>
        <p:txBody>
          <a:bodyPr vert="horz" wrap="square" lIns="91440" tIns="45720" rIns="91440" bIns="45720" anchor="t"/>
          <a:lstStyle/>
          <a:p>
            <a:r>
              <a:rPr lang="zh-CN" altLang="en-US" dirty="0"/>
              <a:t>读写文件是最常见的</a:t>
            </a:r>
            <a:r>
              <a:rPr lang="en-US" altLang="zh-CN" dirty="0"/>
              <a:t>IO</a:t>
            </a:r>
            <a:r>
              <a:rPr lang="zh-CN" altLang="en-US" dirty="0"/>
              <a:t>操作。</a:t>
            </a:r>
            <a:r>
              <a:rPr lang="en-US" altLang="zh-CN" dirty="0"/>
              <a:t>Python</a:t>
            </a:r>
            <a:r>
              <a:rPr lang="zh-CN" altLang="en-US" dirty="0"/>
              <a:t>内置了读写文件的函数，用法和</a:t>
            </a:r>
            <a:r>
              <a:rPr lang="en-US" altLang="zh-CN" dirty="0"/>
              <a:t>C</a:t>
            </a:r>
            <a:r>
              <a:rPr lang="zh-CN" altLang="en-US" dirty="0"/>
              <a:t>是兼容的</a:t>
            </a:r>
            <a:endParaRPr lang="en-US" altLang="zh-CN" dirty="0"/>
          </a:p>
          <a:p>
            <a:r>
              <a:rPr lang="zh-CN" altLang="en-US" dirty="0"/>
              <a:t>在磁盘上读写文件的功能都是由</a:t>
            </a:r>
            <a:r>
              <a:rPr lang="zh-CN" altLang="en-US" dirty="0">
                <a:solidFill>
                  <a:srgbClr val="FF0000"/>
                </a:solidFill>
              </a:rPr>
              <a:t>操作系统</a:t>
            </a:r>
            <a:r>
              <a:rPr lang="zh-CN" altLang="en-US" dirty="0"/>
              <a:t>提供的，现代操作系统不允许普通的程序直接操作磁盘，所以，读写文件就是请求操作系统打开一个文件对象（通常称为文件描述符），然后，通过操作系统提供的接口从这个文件对象中读取数据（读文件），或者把数据写入这个文件对象（写文件）。</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8241</Words>
  <Application>Microsoft Office PowerPoint</Application>
  <PresentationFormat>全屏显示(4:3)</PresentationFormat>
  <Paragraphs>733</Paragraphs>
  <Slides>133</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133</vt:i4>
      </vt:variant>
    </vt:vector>
  </HeadingPairs>
  <TitlesOfParts>
    <vt:vector size="142" baseType="lpstr">
      <vt:lpstr>Arial (正文)</vt:lpstr>
      <vt:lpstr>Menlo</vt:lpstr>
      <vt:lpstr>宋体</vt:lpstr>
      <vt:lpstr>Arial</vt:lpstr>
      <vt:lpstr>Calibri</vt:lpstr>
      <vt:lpstr>Garamond</vt:lpstr>
      <vt:lpstr>Times New Roman</vt:lpstr>
      <vt:lpstr>Wingdings</vt:lpstr>
      <vt:lpstr>Edge</vt:lpstr>
      <vt:lpstr>Python编程基础</vt:lpstr>
      <vt:lpstr>Python 在树莓派中的使用</vt:lpstr>
      <vt:lpstr>树莓派系统里Python IDE的使用</vt:lpstr>
      <vt:lpstr>Thonny的使用</vt:lpstr>
      <vt:lpstr>Thonny的使用</vt:lpstr>
      <vt:lpstr>Python PC端开发环境搭建</vt:lpstr>
      <vt:lpstr>Python 安装（Windows）：方法一 </vt:lpstr>
      <vt:lpstr>Python 安装（Windows）：方法一</vt:lpstr>
      <vt:lpstr>Python 安装（Windows）：方法一</vt:lpstr>
      <vt:lpstr>Python 安装（Windows）：方法二</vt:lpstr>
      <vt:lpstr>Python 安装（Windows）：方法二</vt:lpstr>
      <vt:lpstr>Python 集成开发环境</vt:lpstr>
      <vt:lpstr>Python集成开发环境</vt:lpstr>
      <vt:lpstr>Python3 安装（Linux）</vt:lpstr>
      <vt:lpstr>Python3 安装（Linux）</vt:lpstr>
      <vt:lpstr>Python3 安装（ Linux ）</vt:lpstr>
      <vt:lpstr>Ubuntu安装Python集成开发环境</vt:lpstr>
      <vt:lpstr>Python3 安装（Mac） </vt:lpstr>
      <vt:lpstr>Python中第三方包（package）的安装方法</vt:lpstr>
      <vt:lpstr>PowerPoint 演示文稿</vt:lpstr>
      <vt:lpstr>PowerPoint 演示文稿</vt:lpstr>
      <vt:lpstr>终端里使用pip安装第三方包</vt:lpstr>
      <vt:lpstr>Pycharm中添加断点并调试</vt:lpstr>
      <vt:lpstr>PowerPoint 演示文稿</vt:lpstr>
      <vt:lpstr>PowerPoint 演示文稿</vt:lpstr>
      <vt:lpstr>PowerPoint 演示文稿</vt:lpstr>
      <vt:lpstr>Python中的基本语法</vt:lpstr>
      <vt:lpstr>Python</vt:lpstr>
      <vt:lpstr>行与缩进</vt:lpstr>
      <vt:lpstr>行与缩进</vt:lpstr>
      <vt:lpstr>行与缩进</vt:lpstr>
      <vt:lpstr>注释</vt:lpstr>
      <vt:lpstr>注释</vt:lpstr>
      <vt:lpstr>数据类型和变量</vt:lpstr>
      <vt:lpstr>数据类型和变量</vt:lpstr>
      <vt:lpstr>数据类型和变量</vt:lpstr>
      <vt:lpstr>List和tuple</vt:lpstr>
      <vt:lpstr>List和tuple</vt:lpstr>
      <vt:lpstr>List和tuple</vt:lpstr>
      <vt:lpstr>List和tuple</vt:lpstr>
      <vt:lpstr>List和tuple</vt:lpstr>
      <vt:lpstr>Dict和set</vt:lpstr>
      <vt:lpstr>Dict和set</vt:lpstr>
      <vt:lpstr>Dict和set</vt:lpstr>
      <vt:lpstr>Dict和set</vt:lpstr>
      <vt:lpstr>Dict和set</vt:lpstr>
      <vt:lpstr>Dict和set</vt:lpstr>
      <vt:lpstr>Dict和set</vt:lpstr>
      <vt:lpstr>Dict和set</vt:lpstr>
      <vt:lpstr>类(class)</vt:lpstr>
      <vt:lpstr>类(class)</vt:lpstr>
      <vt:lpstr>条件判断和循环</vt:lpstr>
      <vt:lpstr>条件判断和循环</vt:lpstr>
      <vt:lpstr>条件判断和循环</vt:lpstr>
      <vt:lpstr>条件判断和循环</vt:lpstr>
      <vt:lpstr>条件判断和循环</vt:lpstr>
      <vt:lpstr>条件判断和循环</vt:lpstr>
      <vt:lpstr>函数</vt:lpstr>
      <vt:lpstr>函数</vt:lpstr>
      <vt:lpstr>函数</vt:lpstr>
      <vt:lpstr>函数</vt:lpstr>
      <vt:lpstr>函数</vt:lpstr>
      <vt:lpstr>函数</vt:lpstr>
      <vt:lpstr>函数</vt:lpstr>
      <vt:lpstr>函数</vt:lpstr>
      <vt:lpstr>函数</vt:lpstr>
      <vt:lpstr>函数</vt:lpstr>
      <vt:lpstr>函数</vt:lpstr>
      <vt:lpstr>函数</vt:lpstr>
      <vt:lpstr>函数</vt:lpstr>
      <vt:lpstr>函数</vt:lpstr>
      <vt:lpstr>函数</vt:lpstr>
      <vt:lpstr>函数</vt:lpstr>
      <vt:lpstr>函数</vt:lpstr>
      <vt:lpstr>模块导入与函数引入</vt:lpstr>
      <vt:lpstr>模块导入与函数引入</vt:lpstr>
      <vt:lpstr>Matplotlib使用</vt:lpstr>
      <vt:lpstr>Matplotlib使用</vt:lpstr>
      <vt:lpstr>Matplotlib使用</vt:lpstr>
      <vt:lpstr>程序的异常处理</vt:lpstr>
      <vt:lpstr>程序的异常处理</vt:lpstr>
      <vt:lpstr>程序的异常处理</vt:lpstr>
      <vt:lpstr>程序的异常处理</vt:lpstr>
      <vt:lpstr>程序的异常处理</vt:lpstr>
      <vt:lpstr>程序的异常处理</vt:lpstr>
      <vt:lpstr>程序的异常处理</vt:lpstr>
      <vt:lpstr>程序的异常处理</vt:lpstr>
      <vt:lpstr>常见的报错</vt:lpstr>
      <vt:lpstr>文件处理（IO）</vt:lpstr>
      <vt:lpstr>无处不在的IO</vt:lpstr>
      <vt:lpstr>输出</vt:lpstr>
      <vt:lpstr>PowerPoint 演示文稿</vt:lpstr>
      <vt:lpstr>输入</vt:lpstr>
      <vt:lpstr>PowerPoint 演示文稿</vt:lpstr>
      <vt:lpstr>变量</vt:lpstr>
      <vt:lpstr>同步IO&amp;异步IO</vt:lpstr>
      <vt:lpstr>PowerPoint 演示文稿</vt:lpstr>
      <vt:lpstr>PowerPoint 演示文稿</vt:lpstr>
      <vt:lpstr>文件读写</vt:lpstr>
      <vt:lpstr>文件的打开</vt:lpstr>
      <vt:lpstr>文件的读取</vt:lpstr>
      <vt:lpstr>Try….finally 函数</vt:lpstr>
      <vt:lpstr>With 语句</vt:lpstr>
      <vt:lpstr>Read(size)&amp; readline ( )</vt:lpstr>
      <vt:lpstr>二进制文件</vt:lpstr>
      <vt:lpstr>文件的写入</vt:lpstr>
      <vt:lpstr>写入语句里的with语句</vt:lpstr>
      <vt:lpstr>操作文件和目录</vt:lpstr>
      <vt:lpstr>PowerPoint 演示文稿</vt:lpstr>
      <vt:lpstr>序列化（Pickle模块）</vt:lpstr>
      <vt:lpstr>PowerPoint 演示文稿</vt:lpstr>
      <vt:lpstr>PowerPoint 演示文稿</vt:lpstr>
      <vt:lpstr>PowerPoint 演示文稿</vt:lpstr>
      <vt:lpstr>Python多线程</vt:lpstr>
      <vt:lpstr>Python多线程</vt:lpstr>
      <vt:lpstr>Python多线程</vt:lpstr>
      <vt:lpstr>Python多线程</vt:lpstr>
      <vt:lpstr>Python多线程</vt:lpstr>
      <vt:lpstr>Python多线程</vt:lpstr>
      <vt:lpstr>Python多线程</vt:lpstr>
      <vt:lpstr>Python多线程</vt:lpstr>
      <vt:lpstr>Python多线程</vt:lpstr>
      <vt:lpstr>Python多线程</vt:lpstr>
      <vt:lpstr>Python多线程</vt:lpstr>
      <vt:lpstr>Python多线程</vt:lpstr>
      <vt:lpstr>Python多线程</vt:lpstr>
      <vt:lpstr>Python多线程</vt:lpstr>
      <vt:lpstr>多线程读写锁</vt:lpstr>
      <vt:lpstr>PowerPoint 演示文稿</vt:lpstr>
      <vt:lpstr>PowerPoint 演示文稿</vt:lpstr>
      <vt:lpstr>参考资料 </vt:lpstr>
      <vt:lpstr>编程作业</vt:lpstr>
      <vt:lpstr>致谢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10441</dc:creator>
  <cp:lastModifiedBy>Administrator</cp:lastModifiedBy>
  <cp:revision>41</cp:revision>
  <dcterms:created xsi:type="dcterms:W3CDTF">2017-06-03T09:27:00Z</dcterms:created>
  <dcterms:modified xsi:type="dcterms:W3CDTF">2023-02-27T11:19:00Z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