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notesMasterIdLst>
    <p:notesMasterId r:id="rId5"/>
  </p:notesMasterIdLst>
  <p:sldIdLst>
    <p:sldId id="574" r:id="rId2"/>
    <p:sldId id="577" r:id="rId3"/>
    <p:sldId id="575" r:id="rId4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2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96" name="日期占位符 2"/>
          <p:cNvSpPr>
            <a:spLocks noGrp="1"/>
          </p:cNvSpPr>
          <p:nvPr>
            <p:ph type="dt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1048897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431925"/>
            <a:ext cx="5154613" cy="3865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898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5830" y="5512523"/>
            <a:ext cx="5886637" cy="451024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99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900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Freeform 7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0" b="0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800"/>
          </a:p>
        </p:txBody>
      </p:sp>
      <p:sp>
        <p:nvSpPr>
          <p:cNvPr id="1048598" name="Line 8"/>
          <p:cNvSpPr/>
          <p:nvPr/>
        </p:nvSpPr>
        <p:spPr>
          <a:xfrm>
            <a:off x="1981203" y="3962400"/>
            <a:ext cx="6511925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8599" name="Text Box 9"/>
          <p:cNvSpPr txBox="1"/>
          <p:nvPr/>
        </p:nvSpPr>
        <p:spPr>
          <a:xfrm>
            <a:off x="1116013" y="6237288"/>
            <a:ext cx="7416800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endParaRPr lang="zh-CN" altLang="en-US" sz="1800" dirty="0"/>
          </a:p>
        </p:txBody>
      </p:sp>
      <p:sp>
        <p:nvSpPr>
          <p:cNvPr id="1048600" name="Text Box 11"/>
          <p:cNvSpPr txBox="1"/>
          <p:nvPr/>
        </p:nvSpPr>
        <p:spPr>
          <a:xfrm>
            <a:off x="900116" y="6381752"/>
            <a:ext cx="7704137" cy="30777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1400" dirty="0"/>
              <a:t>复旦大学电子系统导论课程讲义</a:t>
            </a:r>
          </a:p>
        </p:txBody>
      </p:sp>
      <p:sp>
        <p:nvSpPr>
          <p:cNvPr id="104860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endParaRPr lang="en-US" altLang="zh-CN"/>
          </a:p>
        </p:txBody>
      </p:sp>
      <p:sp>
        <p:nvSpPr>
          <p:cNvPr id="104860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/>
            </a:lvl1pPr>
          </a:lstStyle>
          <a:p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85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8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6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0" name="标题 1"/>
          <p:cNvSpPr>
            <a:spLocks noGrp="1"/>
          </p:cNvSpPr>
          <p:nvPr>
            <p:ph type="title"/>
          </p:nvPr>
        </p:nvSpPr>
        <p:spPr>
          <a:xfrm>
            <a:off x="457200" y="277818"/>
            <a:ext cx="8229600" cy="847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81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82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68413"/>
            <a:ext cx="4038600" cy="23542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83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75075"/>
            <a:ext cx="4038600" cy="235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5" name="标题 1"/>
          <p:cNvSpPr>
            <a:spLocks noGrp="1"/>
          </p:cNvSpPr>
          <p:nvPr>
            <p:ph type="title"/>
          </p:nvPr>
        </p:nvSpPr>
        <p:spPr>
          <a:xfrm>
            <a:off x="457200" y="277818"/>
            <a:ext cx="8229600" cy="847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66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67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62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9" name="标题 1"/>
          <p:cNvSpPr>
            <a:spLocks noGrp="1"/>
          </p:cNvSpPr>
          <p:nvPr>
            <p:ph type="title"/>
          </p:nvPr>
        </p:nvSpPr>
        <p:spPr>
          <a:xfrm>
            <a:off x="457200" y="277818"/>
            <a:ext cx="8229600" cy="847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90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8229600" cy="23542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91" name="内容占位符 3"/>
          <p:cNvSpPr>
            <a:spLocks noGrp="1"/>
          </p:cNvSpPr>
          <p:nvPr>
            <p:ph sz="half" idx="2"/>
          </p:nvPr>
        </p:nvSpPr>
        <p:spPr>
          <a:xfrm>
            <a:off x="457200" y="3775075"/>
            <a:ext cx="8229600" cy="235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3" name="标题 1"/>
          <p:cNvSpPr>
            <a:spLocks noGrp="1"/>
          </p:cNvSpPr>
          <p:nvPr>
            <p:ph type="title"/>
          </p:nvPr>
        </p:nvSpPr>
        <p:spPr>
          <a:xfrm>
            <a:off x="722313" y="4406905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74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87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88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62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76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77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78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79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93" name="内容占位符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9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0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71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marL="0" marR="0" lvl="0" indent="0" algn="l" defTabSz="914377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872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2"/>
          <p:cNvSpPr>
            <a:spLocks noGrp="1"/>
          </p:cNvSpPr>
          <p:nvPr>
            <p:ph type="title"/>
          </p:nvPr>
        </p:nvSpPr>
        <p:spPr>
          <a:xfrm>
            <a:off x="457200" y="277818"/>
            <a:ext cx="8229600" cy="847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zh-CN" dirty="0"/>
          </a:p>
        </p:txBody>
      </p:sp>
      <p:sp>
        <p:nvSpPr>
          <p:cNvPr id="1048577" name="Rectangle 3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48625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单击此处编辑母版文本样式</a:t>
            </a:r>
          </a:p>
          <a:p>
            <a:pPr lvl="1"/>
            <a:r>
              <a:rPr lang="en-US" altLang="zh-CN" dirty="0"/>
              <a:t>第二级</a:t>
            </a:r>
          </a:p>
          <a:p>
            <a:pPr lvl="2"/>
            <a:r>
              <a:rPr lang="en-US" altLang="zh-CN" dirty="0"/>
              <a:t>第三级</a:t>
            </a:r>
          </a:p>
          <a:p>
            <a:pPr lvl="3"/>
            <a:r>
              <a:rPr lang="en-US" altLang="zh-CN" dirty="0"/>
              <a:t>第四级</a:t>
            </a:r>
          </a:p>
          <a:p>
            <a:pPr lvl="4"/>
            <a:r>
              <a:rPr lang="en-US" altLang="zh-CN" dirty="0"/>
              <a:t>第五级</a:t>
            </a:r>
          </a:p>
        </p:txBody>
      </p:sp>
      <p:sp>
        <p:nvSpPr>
          <p:cNvPr id="1048578" name="Freeform 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0" b="0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800"/>
          </a:p>
        </p:txBody>
      </p:sp>
      <p:sp>
        <p:nvSpPr>
          <p:cNvPr id="1048579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8580" name="Text Box 10"/>
          <p:cNvSpPr txBox="1"/>
          <p:nvPr/>
        </p:nvSpPr>
        <p:spPr>
          <a:xfrm>
            <a:off x="900116" y="6381752"/>
            <a:ext cx="7704137" cy="30777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复旦大学电子系统导论课程讲义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189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377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566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754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69909" indent="-325747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  <a:ea typeface="+mn-ea"/>
        </a:defRPr>
      </a:lvl2pPr>
      <a:lvl3pPr marL="1022325" indent="-351146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339817" indent="-31622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n-lt"/>
          <a:ea typeface="+mn-ea"/>
        </a:defRPr>
      </a:lvl4pPr>
      <a:lvl5pPr marL="1681438" indent="-33971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138627" indent="-33971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595815" indent="-33971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053004" indent="-33971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510192" indent="-339717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30C2879-F80A-4F22-81DA-01A2B8FBBE0B}"/>
              </a:ext>
            </a:extLst>
          </p:cNvPr>
          <p:cNvCxnSpPr/>
          <p:nvPr/>
        </p:nvCxnSpPr>
        <p:spPr>
          <a:xfrm>
            <a:off x="628619" y="5992428"/>
            <a:ext cx="243248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B9FC86DF-EEE7-40BE-9CE6-A68B1B948F72}"/>
              </a:ext>
            </a:extLst>
          </p:cNvPr>
          <p:cNvSpPr/>
          <p:nvPr/>
        </p:nvSpPr>
        <p:spPr>
          <a:xfrm>
            <a:off x="727969" y="1526959"/>
            <a:ext cx="674703" cy="6463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1707664-CA09-470C-8837-49BB69A5662F}"/>
              </a:ext>
            </a:extLst>
          </p:cNvPr>
          <p:cNvCxnSpPr>
            <a:cxnSpLocks/>
          </p:cNvCxnSpPr>
          <p:nvPr/>
        </p:nvCxnSpPr>
        <p:spPr>
          <a:xfrm>
            <a:off x="532661" y="1904256"/>
            <a:ext cx="0" cy="3963884"/>
          </a:xfrm>
          <a:prstGeom prst="straightConnector1">
            <a:avLst/>
          </a:prstGeom>
          <a:ln w="57150"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9F6E0EC-423B-4897-8009-E0CDAE25C365}"/>
              </a:ext>
            </a:extLst>
          </p:cNvPr>
          <p:cNvSpPr txBox="1"/>
          <p:nvPr/>
        </p:nvSpPr>
        <p:spPr>
          <a:xfrm>
            <a:off x="568171" y="3435656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高度</a:t>
            </a:r>
            <a:r>
              <a:rPr lang="en-US" altLang="zh-CN" dirty="0"/>
              <a:t>100m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初速度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7307FA-A365-4F1A-AD3A-F2C04CE221E3}"/>
              </a:ext>
            </a:extLst>
          </p:cNvPr>
          <p:cNvSpPr txBox="1"/>
          <p:nvPr/>
        </p:nvSpPr>
        <p:spPr>
          <a:xfrm>
            <a:off x="388921" y="285563"/>
            <a:ext cx="808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题目：</a:t>
            </a:r>
            <a:r>
              <a:rPr lang="en-US" altLang="zh-CN" dirty="0"/>
              <a:t>1kg </a:t>
            </a:r>
            <a:r>
              <a:rPr lang="zh-CN" altLang="en-US" dirty="0"/>
              <a:t>重的弹性小球高空坠落，已知初始高度为</a:t>
            </a:r>
            <a:r>
              <a:rPr lang="en-US" altLang="zh-CN" dirty="0"/>
              <a:t>100m</a:t>
            </a:r>
            <a:r>
              <a:rPr lang="zh-CN" altLang="en-US" dirty="0"/>
              <a:t>，初速度为</a:t>
            </a:r>
            <a:r>
              <a:rPr lang="en-US" altLang="zh-CN" dirty="0"/>
              <a:t>0m/s, </a:t>
            </a:r>
            <a:r>
              <a:rPr lang="zh-CN" altLang="en-US" dirty="0"/>
              <a:t>重力加速度为</a:t>
            </a:r>
            <a:r>
              <a:rPr lang="en-US" altLang="zh-CN" dirty="0"/>
              <a:t>10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m/s</a:t>
            </a:r>
            <a:r>
              <a:rPr lang="en-US" altLang="zh-CN" b="0" i="0" baseline="3000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zh-CN" altLang="en-US" dirty="0"/>
              <a:t>，风阻系数为</a:t>
            </a:r>
            <a:r>
              <a:rPr lang="en-US" altLang="zh-CN" dirty="0"/>
              <a:t>r=0.1</a:t>
            </a:r>
            <a:r>
              <a:rPr lang="zh-CN" altLang="en-US" dirty="0"/>
              <a:t>，且小球碰撞地面后以原速反弹（完全弹性碰撞）。利用</a:t>
            </a:r>
            <a:r>
              <a:rPr lang="en-US" altLang="zh-CN" dirty="0"/>
              <a:t>python </a:t>
            </a:r>
            <a:r>
              <a:rPr lang="zh-CN" altLang="en-US" dirty="0"/>
              <a:t>求解出小球在总时间</a:t>
            </a:r>
            <a:r>
              <a:rPr lang="en-US" altLang="zh-CN" dirty="0"/>
              <a:t>20s </a:t>
            </a:r>
            <a:r>
              <a:rPr lang="zh-CN" altLang="en-US" dirty="0"/>
              <a:t>内，高度随时间变化的轨迹。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AC4B36E-6FE5-4C98-922D-5B22618E292B}"/>
                  </a:ext>
                </a:extLst>
              </p:cNvPr>
              <p:cNvSpPr txBox="1"/>
              <p:nvPr/>
            </p:nvSpPr>
            <p:spPr>
              <a:xfrm>
                <a:off x="4915633" y="1415653"/>
                <a:ext cx="28984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AC4B36E-6FE5-4C98-922D-5B22618E2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33" y="1415653"/>
                <a:ext cx="289848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8FF918B1-61EA-4E47-B873-CBFFE9C0CE9B}"/>
              </a:ext>
            </a:extLst>
          </p:cNvPr>
          <p:cNvSpPr txBox="1"/>
          <p:nvPr/>
        </p:nvSpPr>
        <p:spPr>
          <a:xfrm>
            <a:off x="3864441" y="215908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</a:rPr>
              <a:t>小球加速度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32A1474-F913-4ED5-93D4-F06620344666}"/>
              </a:ext>
            </a:extLst>
          </p:cNvPr>
          <p:cNvCxnSpPr/>
          <p:nvPr/>
        </p:nvCxnSpPr>
        <p:spPr>
          <a:xfrm flipV="1">
            <a:off x="4915633" y="1846540"/>
            <a:ext cx="126225" cy="312549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4569B00-3614-406C-8798-F40E15F2D692}"/>
              </a:ext>
            </a:extLst>
          </p:cNvPr>
          <p:cNvSpPr txBox="1"/>
          <p:nvPr/>
        </p:nvSpPr>
        <p:spPr>
          <a:xfrm>
            <a:off x="5331509" y="2159089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</a:rPr>
              <a:t>重力加速度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D34AB45-ED19-4BBB-B225-905545C509A0}"/>
              </a:ext>
            </a:extLst>
          </p:cNvPr>
          <p:cNvCxnSpPr/>
          <p:nvPr/>
        </p:nvCxnSpPr>
        <p:spPr>
          <a:xfrm flipV="1">
            <a:off x="5884778" y="1872072"/>
            <a:ext cx="126225" cy="312549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0CFCCC1-43AE-4018-9849-48EB498D1692}"/>
              </a:ext>
            </a:extLst>
          </p:cNvPr>
          <p:cNvCxnSpPr>
            <a:cxnSpLocks/>
          </p:cNvCxnSpPr>
          <p:nvPr/>
        </p:nvCxnSpPr>
        <p:spPr>
          <a:xfrm flipH="1" flipV="1">
            <a:off x="7160163" y="1872072"/>
            <a:ext cx="259141" cy="338488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4F5A044-5BAD-4DA9-8792-2FE0D4CDE93F}"/>
              </a:ext>
            </a:extLst>
          </p:cNvPr>
          <p:cNvSpPr txBox="1"/>
          <p:nvPr/>
        </p:nvSpPr>
        <p:spPr>
          <a:xfrm>
            <a:off x="6853923" y="216443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</a:rPr>
              <a:t>风阻力加速度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B5765C6-FC3C-418E-98BF-955C346E06F3}"/>
              </a:ext>
            </a:extLst>
          </p:cNvPr>
          <p:cNvSpPr txBox="1"/>
          <p:nvPr/>
        </p:nvSpPr>
        <p:spPr>
          <a:xfrm>
            <a:off x="3621041" y="4612780"/>
            <a:ext cx="28200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</a:rPr>
              <a:t>可能需要的</a:t>
            </a:r>
            <a:r>
              <a:rPr lang="en-US" altLang="zh-CN" sz="2000" dirty="0">
                <a:solidFill>
                  <a:srgbClr val="0000FF"/>
                </a:solidFill>
              </a:rPr>
              <a:t>python </a:t>
            </a:r>
            <a:r>
              <a:rPr lang="zh-CN" altLang="en-US" sz="2000" dirty="0">
                <a:solidFill>
                  <a:srgbClr val="0000FF"/>
                </a:solidFill>
              </a:rPr>
              <a:t>包：</a:t>
            </a:r>
            <a:endParaRPr lang="en-US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 err="1">
                <a:solidFill>
                  <a:srgbClr val="0000FF"/>
                </a:solidFill>
              </a:rPr>
              <a:t>Matplot</a:t>
            </a:r>
            <a:endParaRPr lang="en-US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 err="1">
                <a:solidFill>
                  <a:srgbClr val="0000FF"/>
                </a:solidFill>
              </a:rPr>
              <a:t>Numpy</a:t>
            </a:r>
            <a:endParaRPr lang="en-US" altLang="zh-CN" sz="2000" dirty="0">
              <a:solidFill>
                <a:srgbClr val="0000FF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CF00DCB-8B3E-49EF-8DEC-F3F5F9521358}"/>
              </a:ext>
            </a:extLst>
          </p:cNvPr>
          <p:cNvSpPr txBox="1"/>
          <p:nvPr/>
        </p:nvSpPr>
        <p:spPr>
          <a:xfrm>
            <a:off x="3565210" y="3252038"/>
            <a:ext cx="55787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/>
              <a:t>下周课</a:t>
            </a:r>
            <a:r>
              <a:rPr lang="en-US" altLang="zh-CN" sz="2400" b="1" dirty="0"/>
              <a:t>(03/9)</a:t>
            </a:r>
            <a:r>
              <a:rPr lang="zh-CN" altLang="en-US" sz="2400" b="1" dirty="0"/>
              <a:t>前每位同学在</a:t>
            </a:r>
            <a:r>
              <a:rPr lang="en-US" altLang="zh-CN" sz="2400" b="1" dirty="0" err="1"/>
              <a:t>elearning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上提交报告和</a:t>
            </a:r>
            <a:r>
              <a:rPr lang="en-US" altLang="zh-CN" sz="2400" b="1" dirty="0"/>
              <a:t>code</a:t>
            </a:r>
            <a:r>
              <a:rPr lang="zh-CN" altLang="en-US" sz="2400" b="1" dirty="0"/>
              <a:t>，</a:t>
            </a:r>
            <a:r>
              <a:rPr lang="zh-CN" altLang="en-US" sz="2400" b="1" dirty="0">
                <a:solidFill>
                  <a:srgbClr val="FF0000"/>
                </a:solidFill>
              </a:rPr>
              <a:t>请勿抄袭，我们会检查雷同程序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2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24344-7AB0-4CF4-B75E-D91E4A2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解题</a:t>
            </a:r>
            <a:r>
              <a:rPr lang="zh-CN" altLang="en-US" dirty="0"/>
              <a:t>思路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8B8FEF-123C-45F2-B9C6-02EFE89BBD99}"/>
              </a:ext>
            </a:extLst>
          </p:cNvPr>
          <p:cNvSpPr txBox="1"/>
          <p:nvPr/>
        </p:nvSpPr>
        <p:spPr>
          <a:xfrm>
            <a:off x="1401901" y="2425174"/>
            <a:ext cx="6409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解析方法：物理过程的微分方程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C0D67D-B183-4832-B527-A9800A23F7C7}"/>
              </a:ext>
            </a:extLst>
          </p:cNvPr>
          <p:cNvSpPr txBox="1"/>
          <p:nvPr/>
        </p:nvSpPr>
        <p:spPr>
          <a:xfrm>
            <a:off x="1417296" y="3019411"/>
            <a:ext cx="552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数值方法：物理过程的差分方程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B617D2-32DD-4D97-B47D-2FDC5470B910}"/>
              </a:ext>
            </a:extLst>
          </p:cNvPr>
          <p:cNvSpPr txBox="1"/>
          <p:nvPr/>
        </p:nvSpPr>
        <p:spPr>
          <a:xfrm>
            <a:off x="1449720" y="3753071"/>
            <a:ext cx="4492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速度：</a:t>
            </a:r>
            <a:r>
              <a:rPr lang="en-US" altLang="zh-CN" sz="2400" b="1" dirty="0"/>
              <a:t>v(n+1)=v(n)+dt*a(n)</a:t>
            </a:r>
          </a:p>
          <a:p>
            <a:r>
              <a:rPr lang="zh-CN" altLang="en-US" sz="2400" b="1" dirty="0"/>
              <a:t>距离：</a:t>
            </a:r>
            <a:r>
              <a:rPr lang="en-US" altLang="zh-CN" sz="2400" b="1" dirty="0"/>
              <a:t>h(n+1)=h(n)+v(n)*dt</a:t>
            </a:r>
            <a:endParaRPr lang="zh-CN" altLang="en-US" sz="2400" b="1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097D0D7-D568-4ECC-87AF-CF194495DE64}"/>
              </a:ext>
            </a:extLst>
          </p:cNvPr>
          <p:cNvCxnSpPr>
            <a:cxnSpLocks/>
          </p:cNvCxnSpPr>
          <p:nvPr/>
        </p:nvCxnSpPr>
        <p:spPr>
          <a:xfrm>
            <a:off x="957764" y="5388746"/>
            <a:ext cx="658825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D841D83-E089-4FB7-8EB5-10258E64ABD5}"/>
              </a:ext>
            </a:extLst>
          </p:cNvPr>
          <p:cNvGrpSpPr/>
          <p:nvPr/>
        </p:nvGrpSpPr>
        <p:grpSpPr>
          <a:xfrm>
            <a:off x="1179211" y="908097"/>
            <a:ext cx="5659464" cy="1205101"/>
            <a:chOff x="3586649" y="1415653"/>
            <a:chExt cx="5659464" cy="12051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1A20DED4-7A4F-4231-9571-74751F0E6EAF}"/>
                    </a:ext>
                  </a:extLst>
                </p:cNvPr>
                <p:cNvSpPr txBox="1"/>
                <p:nvPr/>
              </p:nvSpPr>
              <p:spPr>
                <a:xfrm>
                  <a:off x="4915633" y="1415653"/>
                  <a:ext cx="331481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32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1A20DED4-7A4F-4231-9571-74751F0E6E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633" y="1415653"/>
                  <a:ext cx="3314818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A8A9923-823F-4292-BD6F-7A3F2A7BE3D6}"/>
                </a:ext>
              </a:extLst>
            </p:cNvPr>
            <p:cNvSpPr txBox="1"/>
            <p:nvPr/>
          </p:nvSpPr>
          <p:spPr>
            <a:xfrm>
              <a:off x="3586649" y="2152276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小球加速度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54E2EB7-6C5D-4D67-9122-3DAE599E39C7}"/>
                </a:ext>
              </a:extLst>
            </p:cNvPr>
            <p:cNvCxnSpPr/>
            <p:nvPr/>
          </p:nvCxnSpPr>
          <p:spPr>
            <a:xfrm flipV="1">
              <a:off x="4915633" y="1846540"/>
              <a:ext cx="126225" cy="312549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3BC4156-D160-4B02-AF94-9CE90B601DEE}"/>
                </a:ext>
              </a:extLst>
            </p:cNvPr>
            <p:cNvSpPr txBox="1"/>
            <p:nvPr/>
          </p:nvSpPr>
          <p:spPr>
            <a:xfrm>
              <a:off x="5331509" y="2159089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重力加速度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FBC5FF09-ADE8-47BF-8695-836FBB524C28}"/>
                </a:ext>
              </a:extLst>
            </p:cNvPr>
            <p:cNvCxnSpPr/>
            <p:nvPr/>
          </p:nvCxnSpPr>
          <p:spPr>
            <a:xfrm flipV="1">
              <a:off x="5884778" y="1872072"/>
              <a:ext cx="126225" cy="312549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A5DDDB37-444F-4043-825D-E6B841B109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97809" y="1880886"/>
              <a:ext cx="259141" cy="338488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7EDEF04-3F3E-49BD-9464-CE17F3475B7B}"/>
                </a:ext>
              </a:extLst>
            </p:cNvPr>
            <p:cNvSpPr txBox="1"/>
            <p:nvPr/>
          </p:nvSpPr>
          <p:spPr>
            <a:xfrm>
              <a:off x="7214788" y="2147635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风阻力加速度</a:t>
              </a:r>
            </a:p>
          </p:txBody>
        </p:sp>
      </p:grpSp>
      <p:sp>
        <p:nvSpPr>
          <p:cNvPr id="17" name="椭圆 16">
            <a:extLst>
              <a:ext uri="{FF2B5EF4-FFF2-40B4-BE49-F238E27FC236}">
                <a16:creationId xmlns:a16="http://schemas.microsoft.com/office/drawing/2014/main" id="{A02F442D-3937-4C68-BCBB-7B3065283006}"/>
              </a:ext>
            </a:extLst>
          </p:cNvPr>
          <p:cNvSpPr/>
          <p:nvPr/>
        </p:nvSpPr>
        <p:spPr>
          <a:xfrm>
            <a:off x="1038687" y="5246712"/>
            <a:ext cx="213064" cy="2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645036D-E033-4FF1-B415-7915DEA29668}"/>
              </a:ext>
            </a:extLst>
          </p:cNvPr>
          <p:cNvSpPr/>
          <p:nvPr/>
        </p:nvSpPr>
        <p:spPr>
          <a:xfrm>
            <a:off x="1874668" y="5237826"/>
            <a:ext cx="213064" cy="2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45AE345-5E9A-45E0-88B3-556CB19BE309}"/>
              </a:ext>
            </a:extLst>
          </p:cNvPr>
          <p:cNvSpPr/>
          <p:nvPr/>
        </p:nvSpPr>
        <p:spPr>
          <a:xfrm>
            <a:off x="2751197" y="5237826"/>
            <a:ext cx="213064" cy="2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688E9FB-8EF2-4F1F-B9E4-DC252A61DA89}"/>
              </a:ext>
            </a:extLst>
          </p:cNvPr>
          <p:cNvSpPr/>
          <p:nvPr/>
        </p:nvSpPr>
        <p:spPr>
          <a:xfrm>
            <a:off x="3569704" y="5231952"/>
            <a:ext cx="213064" cy="2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EBCF481-CDA9-43DD-B087-E0A29E962612}"/>
              </a:ext>
            </a:extLst>
          </p:cNvPr>
          <p:cNvSpPr/>
          <p:nvPr/>
        </p:nvSpPr>
        <p:spPr>
          <a:xfrm>
            <a:off x="4405685" y="5223066"/>
            <a:ext cx="213064" cy="2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8C4124E-789A-47F3-8023-3B6F8AD94674}"/>
              </a:ext>
            </a:extLst>
          </p:cNvPr>
          <p:cNvSpPr/>
          <p:nvPr/>
        </p:nvSpPr>
        <p:spPr>
          <a:xfrm>
            <a:off x="5282214" y="5223066"/>
            <a:ext cx="213064" cy="284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9138DB7-97A2-4489-92EB-1A3F8E1BED10}"/>
              </a:ext>
            </a:extLst>
          </p:cNvPr>
          <p:cNvSpPr txBox="1"/>
          <p:nvPr/>
        </p:nvSpPr>
        <p:spPr>
          <a:xfrm>
            <a:off x="923372" y="486262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n=0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CE24717-FF9A-426F-8031-9D1987214374}"/>
              </a:ext>
            </a:extLst>
          </p:cNvPr>
          <p:cNvSpPr txBox="1"/>
          <p:nvPr/>
        </p:nvSpPr>
        <p:spPr>
          <a:xfrm>
            <a:off x="4369963" y="48513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3127FB8-0E91-4044-89BB-09C7D6E21220}"/>
              </a:ext>
            </a:extLst>
          </p:cNvPr>
          <p:cNvSpPr txBox="1"/>
          <p:nvPr/>
        </p:nvSpPr>
        <p:spPr>
          <a:xfrm>
            <a:off x="5171806" y="485139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n+1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6D6ADBD-2B65-4F64-9120-C8AB6888B7D1}"/>
              </a:ext>
            </a:extLst>
          </p:cNvPr>
          <p:cNvSpPr txBox="1"/>
          <p:nvPr/>
        </p:nvSpPr>
        <p:spPr>
          <a:xfrm>
            <a:off x="479308" y="5524936"/>
            <a:ext cx="3216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v(0)=0</a:t>
            </a:r>
          </a:p>
          <a:p>
            <a:r>
              <a:rPr lang="en-US" altLang="zh-CN" b="1" dirty="0"/>
              <a:t>h(0)=100</a:t>
            </a:r>
            <a:endParaRPr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DF2CBFF-AE0E-47C9-B7E4-EA2E579B6690}"/>
              </a:ext>
            </a:extLst>
          </p:cNvPr>
          <p:cNvSpPr txBox="1"/>
          <p:nvPr/>
        </p:nvSpPr>
        <p:spPr>
          <a:xfrm>
            <a:off x="1714585" y="484251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n=1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105700C-E525-4121-B9DA-2D5AE13B707D}"/>
              </a:ext>
            </a:extLst>
          </p:cNvPr>
          <p:cNvCxnSpPr/>
          <p:nvPr/>
        </p:nvCxnSpPr>
        <p:spPr>
          <a:xfrm>
            <a:off x="1981200" y="5672831"/>
            <a:ext cx="76999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3E2547C1-6C0D-4ED4-AA18-50DB11DFF6A3}"/>
              </a:ext>
            </a:extLst>
          </p:cNvPr>
          <p:cNvSpPr txBox="1"/>
          <p:nvPr/>
        </p:nvSpPr>
        <p:spPr>
          <a:xfrm>
            <a:off x="2126656" y="564719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690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9F30B27-9CD3-4E6A-85D2-259A1BBC5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88" y="1049329"/>
            <a:ext cx="6450270" cy="489871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C10F7AFF-550E-4D77-9CDB-14BA10DF2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8"/>
            <a:ext cx="2916315" cy="847725"/>
          </a:xfrm>
        </p:spPr>
        <p:txBody>
          <a:bodyPr/>
          <a:lstStyle/>
          <a:p>
            <a:pPr eaLnBrk="1" hangingPunct="1"/>
            <a:r>
              <a:rPr lang="zh-CN" altLang="en-US" dirty="0"/>
              <a:t>结果示例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6429252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7630</TotalTime>
  <Words>205</Words>
  <Application>Microsoft Office PowerPoint</Application>
  <PresentationFormat>全屏显示(4:3)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 Math</vt:lpstr>
      <vt:lpstr>Garamond</vt:lpstr>
      <vt:lpstr>Wingdings</vt:lpstr>
      <vt:lpstr>Edge</vt:lpstr>
      <vt:lpstr>PowerPoint 演示文稿</vt:lpstr>
      <vt:lpstr>解题思路</vt:lpstr>
      <vt:lpstr>结果示例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10441</dc:creator>
  <cp:lastModifiedBy>jing wan</cp:lastModifiedBy>
  <cp:revision>365</cp:revision>
  <dcterms:created xsi:type="dcterms:W3CDTF">2017-06-03T09:27:00Z</dcterms:created>
  <dcterms:modified xsi:type="dcterms:W3CDTF">2024-03-07T12:51:26Z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