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  <p:sldId id="30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15" autoAdjust="0"/>
  </p:normalViewPr>
  <p:slideViewPr>
    <p:cSldViewPr>
      <p:cViewPr>
        <p:scale>
          <a:sx n="76" d="100"/>
          <a:sy n="76" d="100"/>
        </p:scale>
        <p:origin x="-119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28E129-1E6D-4B91-8097-8B549C832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BF07-5BBF-4CF4-9127-78FA9CD6D82F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565-770B-41D5-A202-EA352BE5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code converter is a logic circuit that changes data presented in one type of binary code to another type of binary code, such as BCD to binary, BCD to 7</a:t>
            </a:r>
            <a:r>
              <a:rPr lang="en-US" dirty="0" smtClean="0">
                <a:sym typeface="Symbol" pitchFamily="18" charset="2"/>
              </a:rPr>
              <a:t></a:t>
            </a:r>
            <a:r>
              <a:rPr lang="en-US" dirty="0" smtClean="0"/>
              <a:t>segment, binary to BCD, BCD to XS3, binary to Gray code, and Gray code to binary.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7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Y = CD + C’D’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AF41A4-E36A-4A89-9797-6175405696F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1905000"/>
            <a:ext cx="2727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0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level circuit implementation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smtClean="0"/>
              <a:t>Have equations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 = A + BC + BD = A + B(C+D)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X = B’C + B’D + BC’D’ = B’(C+D) + BC’D’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Y = CD + C’D’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Z = D’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Factoring out (C+D) and call it T</a:t>
            </a:r>
          </a:p>
          <a:p>
            <a:pPr>
              <a:lnSpc>
                <a:spcPct val="80000"/>
              </a:lnSpc>
            </a:pPr>
            <a:r>
              <a:rPr lang="en-US" sz="2700" smtClean="0"/>
              <a:t>Then T’ = (C+D)’ = C’D’	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 = A + BT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X = B’T + BT’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Y = CD + T’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Z = D’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CB3D43-76FE-4254-BCD1-1CF0D1E987C0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the digital circuit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4302125"/>
          </a:xfrm>
        </p:spPr>
        <p:txBody>
          <a:bodyPr/>
          <a:lstStyle/>
          <a:p>
            <a:r>
              <a:rPr lang="en-US" smtClean="0"/>
              <a:t>Implementing the second set of equations where T=C+D results in a lower gate count.</a:t>
            </a:r>
          </a:p>
          <a:p>
            <a:r>
              <a:rPr lang="en-US" smtClean="0"/>
              <a:t>This gate has a fanout of 3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F73F94-E7A5-4ABC-8ADE-0668FBCC8E04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17713"/>
            <a:ext cx="45720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3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C063-4AF0-4A0E-9111-5E82F0378F86}" type="slidenum">
              <a:rPr lang="en-US"/>
              <a:pPr/>
              <a:t>13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336699"/>
                </a:solidFill>
              </a:rPr>
              <a:t>FOUR BIT BINARY TO GRAY CODE CONVERTER –DESIGN (1)…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TRUTH TABLE:</a:t>
            </a:r>
          </a:p>
        </p:txBody>
      </p:sp>
      <p:grpSp>
        <p:nvGrpSpPr>
          <p:cNvPr id="125957" name="Group 5"/>
          <p:cNvGrpSpPr>
            <a:grpSpLocks noChangeAspect="1"/>
          </p:cNvGrpSpPr>
          <p:nvPr/>
        </p:nvGrpSpPr>
        <p:grpSpPr bwMode="auto">
          <a:xfrm>
            <a:off x="4953000" y="609600"/>
            <a:ext cx="3733800" cy="1257300"/>
            <a:chOff x="2355" y="8745"/>
            <a:chExt cx="5114" cy="1760"/>
          </a:xfrm>
        </p:grpSpPr>
        <p:sp>
          <p:nvSpPr>
            <p:cNvPr id="125958" name="AutoShape 6"/>
            <p:cNvSpPr>
              <a:spLocks noChangeAspect="1" noChangeArrowheads="1"/>
            </p:cNvSpPr>
            <p:nvPr/>
          </p:nvSpPr>
          <p:spPr bwMode="auto">
            <a:xfrm>
              <a:off x="2355" y="8745"/>
              <a:ext cx="5114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59" name="Text Box 7"/>
            <p:cNvSpPr txBox="1">
              <a:spLocks noChangeArrowheads="1"/>
            </p:cNvSpPr>
            <p:nvPr/>
          </p:nvSpPr>
          <p:spPr bwMode="auto">
            <a:xfrm>
              <a:off x="2564" y="9065"/>
              <a:ext cx="626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MSB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3294" y="9065"/>
              <a:ext cx="316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4025" y="9065"/>
              <a:ext cx="312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4755" y="90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>
              <a:off x="5381" y="90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+</a:t>
              </a:r>
            </a:p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2981" y="8905"/>
              <a:ext cx="522" cy="480"/>
              <a:chOff x="2981" y="8905"/>
              <a:chExt cx="522" cy="480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969" name="Line 17"/>
            <p:cNvSpPr>
              <a:spLocks noChangeShapeType="1"/>
            </p:cNvSpPr>
            <p:nvPr/>
          </p:nvSpPr>
          <p:spPr bwMode="auto">
            <a:xfrm>
              <a:off x="4025" y="8905"/>
              <a:ext cx="2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970" name="Group 18"/>
            <p:cNvGrpSpPr>
              <a:grpSpLocks/>
            </p:cNvGrpSpPr>
            <p:nvPr/>
          </p:nvGrpSpPr>
          <p:grpSpPr bwMode="auto">
            <a:xfrm>
              <a:off x="3712" y="8905"/>
              <a:ext cx="522" cy="480"/>
              <a:chOff x="2981" y="8905"/>
              <a:chExt cx="522" cy="480"/>
            </a:xfrm>
          </p:grpSpPr>
          <p:sp>
            <p:nvSpPr>
              <p:cNvPr id="125971" name="Line 19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2" name="Line 20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3" name="Line 21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4" name="Line 22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975" name="Group 23"/>
            <p:cNvGrpSpPr>
              <a:grpSpLocks/>
            </p:cNvGrpSpPr>
            <p:nvPr/>
          </p:nvGrpSpPr>
          <p:grpSpPr bwMode="auto">
            <a:xfrm>
              <a:off x="4442" y="8905"/>
              <a:ext cx="523" cy="480"/>
              <a:chOff x="2981" y="8905"/>
              <a:chExt cx="522" cy="480"/>
            </a:xfrm>
          </p:grpSpPr>
          <p:sp>
            <p:nvSpPr>
              <p:cNvPr id="125976" name="Line 24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7" name="Line 25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8" name="Line 26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5980" name="Group 28"/>
            <p:cNvGrpSpPr>
              <a:grpSpLocks/>
            </p:cNvGrpSpPr>
            <p:nvPr/>
          </p:nvGrpSpPr>
          <p:grpSpPr bwMode="auto">
            <a:xfrm>
              <a:off x="5068" y="8905"/>
              <a:ext cx="523" cy="480"/>
              <a:chOff x="2981" y="8905"/>
              <a:chExt cx="522" cy="480"/>
            </a:xfrm>
          </p:grpSpPr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2981" y="9385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2" name="Line 30"/>
              <p:cNvSpPr>
                <a:spLocks noChangeShapeType="1"/>
              </p:cNvSpPr>
              <p:nvPr/>
            </p:nvSpPr>
            <p:spPr bwMode="auto">
              <a:xfrm flipV="1">
                <a:off x="3294" y="890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3" name="Line 31"/>
              <p:cNvSpPr>
                <a:spLocks noChangeShapeType="1"/>
              </p:cNvSpPr>
              <p:nvPr/>
            </p:nvSpPr>
            <p:spPr bwMode="auto">
              <a:xfrm>
                <a:off x="3294" y="8905"/>
                <a:ext cx="2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4" name="Line 32"/>
              <p:cNvSpPr>
                <a:spLocks noChangeShapeType="1"/>
              </p:cNvSpPr>
              <p:nvPr/>
            </p:nvSpPr>
            <p:spPr bwMode="auto">
              <a:xfrm>
                <a:off x="3503" y="8905"/>
                <a:ext cx="0" cy="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985" name="Line 33"/>
            <p:cNvSpPr>
              <a:spLocks noChangeShapeType="1"/>
            </p:cNvSpPr>
            <p:nvPr/>
          </p:nvSpPr>
          <p:spPr bwMode="auto">
            <a:xfrm>
              <a:off x="2877" y="9545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6" name="Line 34"/>
            <p:cNvSpPr>
              <a:spLocks noChangeShapeType="1"/>
            </p:cNvSpPr>
            <p:nvPr/>
          </p:nvSpPr>
          <p:spPr bwMode="auto">
            <a:xfrm>
              <a:off x="3503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7" name="Line 35"/>
            <p:cNvSpPr>
              <a:spLocks noChangeShapeType="1"/>
            </p:cNvSpPr>
            <p:nvPr/>
          </p:nvSpPr>
          <p:spPr bwMode="auto">
            <a:xfrm>
              <a:off x="4233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Line 36"/>
            <p:cNvSpPr>
              <a:spLocks noChangeShapeType="1"/>
            </p:cNvSpPr>
            <p:nvPr/>
          </p:nvSpPr>
          <p:spPr bwMode="auto">
            <a:xfrm>
              <a:off x="4964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37"/>
            <p:cNvSpPr>
              <a:spLocks noChangeShapeType="1"/>
            </p:cNvSpPr>
            <p:nvPr/>
          </p:nvSpPr>
          <p:spPr bwMode="auto">
            <a:xfrm>
              <a:off x="5590" y="9545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90" name="Text Box 38"/>
            <p:cNvSpPr txBox="1">
              <a:spLocks noChangeArrowheads="1"/>
            </p:cNvSpPr>
            <p:nvPr/>
          </p:nvSpPr>
          <p:spPr bwMode="auto">
            <a:xfrm>
              <a:off x="2707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91" name="Text Box 39"/>
            <p:cNvSpPr txBox="1">
              <a:spLocks noChangeArrowheads="1"/>
            </p:cNvSpPr>
            <p:nvPr/>
          </p:nvSpPr>
          <p:spPr bwMode="auto">
            <a:xfrm>
              <a:off x="3307" y="9878"/>
              <a:ext cx="317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2" name="Text Box 40"/>
            <p:cNvSpPr txBox="1">
              <a:spLocks noChangeArrowheads="1"/>
            </p:cNvSpPr>
            <p:nvPr/>
          </p:nvSpPr>
          <p:spPr bwMode="auto">
            <a:xfrm>
              <a:off x="4025" y="9865"/>
              <a:ext cx="313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0</a:t>
              </a:r>
              <a:endParaRPr lang="en-US"/>
            </a:p>
          </p:txBody>
        </p:sp>
        <p:sp>
          <p:nvSpPr>
            <p:cNvPr id="125993" name="Text Box 41"/>
            <p:cNvSpPr txBox="1">
              <a:spLocks noChangeArrowheads="1"/>
            </p:cNvSpPr>
            <p:nvPr/>
          </p:nvSpPr>
          <p:spPr bwMode="auto">
            <a:xfrm>
              <a:off x="4755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4" name="Text Box 42"/>
            <p:cNvSpPr txBox="1">
              <a:spLocks noChangeArrowheads="1"/>
            </p:cNvSpPr>
            <p:nvPr/>
          </p:nvSpPr>
          <p:spPr bwMode="auto">
            <a:xfrm>
              <a:off x="5381" y="9865"/>
              <a:ext cx="315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800">
                  <a:latin typeface="Verdana" pitchFamily="34" charset="0"/>
                </a:rPr>
                <a:t>1</a:t>
              </a:r>
              <a:endParaRPr lang="en-US"/>
            </a:p>
          </p:txBody>
        </p:sp>
        <p:sp>
          <p:nvSpPr>
            <p:cNvPr id="125995" name="Text Box 43"/>
            <p:cNvSpPr txBox="1">
              <a:spLocks noChangeArrowheads="1"/>
            </p:cNvSpPr>
            <p:nvPr/>
          </p:nvSpPr>
          <p:spPr bwMode="auto">
            <a:xfrm>
              <a:off x="6008" y="9065"/>
              <a:ext cx="1357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800">
                  <a:latin typeface="Verdana" pitchFamily="34" charset="0"/>
                </a:rPr>
                <a:t>Binary code</a:t>
              </a:r>
              <a:endParaRPr lang="en-US"/>
            </a:p>
          </p:txBody>
        </p:sp>
        <p:sp>
          <p:nvSpPr>
            <p:cNvPr id="125996" name="Text Box 44"/>
            <p:cNvSpPr txBox="1">
              <a:spLocks noChangeArrowheads="1"/>
            </p:cNvSpPr>
            <p:nvPr/>
          </p:nvSpPr>
          <p:spPr bwMode="auto">
            <a:xfrm>
              <a:off x="6008" y="9705"/>
              <a:ext cx="1357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800">
                  <a:latin typeface="Verdana" pitchFamily="34" charset="0"/>
                </a:rPr>
                <a:t>Gray code</a:t>
              </a:r>
              <a:endParaRPr lang="en-US"/>
            </a:p>
          </p:txBody>
        </p:sp>
      </p:grpSp>
      <p:graphicFrame>
        <p:nvGraphicFramePr>
          <p:cNvPr id="133925" name="Group 2853"/>
          <p:cNvGraphicFramePr>
            <a:graphicFrameLocks noGrp="1"/>
          </p:cNvGraphicFramePr>
          <p:nvPr/>
        </p:nvGraphicFramePr>
        <p:xfrm>
          <a:off x="381000" y="1524000"/>
          <a:ext cx="7239000" cy="5105406"/>
        </p:xfrm>
        <a:graphic>
          <a:graphicData uri="http://schemas.openxmlformats.org/drawingml/2006/table">
            <a:tbl>
              <a:tblPr/>
              <a:tblGrid>
                <a:gridCol w="798513"/>
                <a:gridCol w="757237"/>
                <a:gridCol w="604838"/>
                <a:gridCol w="701675"/>
                <a:gridCol w="1471612"/>
                <a:gridCol w="758825"/>
                <a:gridCol w="714375"/>
                <a:gridCol w="757238"/>
                <a:gridCol w="674687"/>
              </a:tblGrid>
              <a:tr h="2841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( BINARY)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 (GRAY CODE)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E5B9-523F-4C6D-896F-F8A37A05FF5A}" type="slidenum">
              <a:rPr lang="en-US"/>
              <a:pPr/>
              <a:t>14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r>
              <a:rPr lang="en-US" sz="2400" b="1">
                <a:solidFill>
                  <a:srgbClr val="336699"/>
                </a:solidFill>
              </a:rPr>
              <a:t>FOUR BIT BINARY TO GRAY CODE CONVERTER –DESIGN (2)…</a:t>
            </a:r>
          </a:p>
        </p:txBody>
      </p:sp>
      <p:pic>
        <p:nvPicPr>
          <p:cNvPr id="1269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7696200" cy="4876800"/>
          </a:xfrm>
        </p:spPr>
      </p:pic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Simplification using K-maps:</a:t>
            </a:r>
          </a:p>
        </p:txBody>
      </p:sp>
    </p:spTree>
    <p:extLst>
      <p:ext uri="{BB962C8B-B14F-4D97-AF65-F5344CB8AC3E}">
        <p14:creationId xmlns:p14="http://schemas.microsoft.com/office/powerpoint/2010/main" val="1130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64C-C689-4B07-A46B-94FAA1E94AEF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52400" y="2286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>
                <a:solidFill>
                  <a:srgbClr val="336699"/>
                </a:solidFill>
              </a:rPr>
              <a:t>FOUR BIT BINARY TO GRAY CODE CONVERTER –DESIGN (3)</a:t>
            </a:r>
            <a:endParaRPr lang="en-US" altLang="en-US" b="1">
              <a:solidFill>
                <a:srgbClr val="336699"/>
              </a:solidFill>
            </a:endParaRPr>
          </a:p>
        </p:txBody>
      </p:sp>
      <p:pic>
        <p:nvPicPr>
          <p:cNvPr id="82947" name="Picture 3" descr="06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92300"/>
            <a:ext cx="5410200" cy="40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127125" y="1184275"/>
            <a:ext cx="223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Logic Diagram:</a:t>
            </a:r>
          </a:p>
        </p:txBody>
      </p:sp>
    </p:spTree>
    <p:extLst>
      <p:ext uri="{BB962C8B-B14F-4D97-AF65-F5344CB8AC3E}">
        <p14:creationId xmlns:p14="http://schemas.microsoft.com/office/powerpoint/2010/main" val="296251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CDFD-BDD4-49CA-A15A-4FE7D5566A45}" type="slidenum">
              <a:rPr lang="en-US"/>
              <a:pPr/>
              <a:t>16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Arial" charset="0"/>
              </a:rPr>
              <a:t>COMPARATORS</a:t>
            </a:r>
            <a:endParaRPr lang="en-US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Comparator is a combinational logic circuit that </a:t>
            </a:r>
            <a:r>
              <a:rPr lang="en-US" sz="2800" b="1" dirty="0"/>
              <a:t>compares the magnitudes</a:t>
            </a:r>
            <a:r>
              <a:rPr lang="en-US" sz="2800" dirty="0"/>
              <a:t> of two binary quantities to determine which one has the </a:t>
            </a:r>
            <a:r>
              <a:rPr lang="en-US" sz="2800" dirty="0">
                <a:solidFill>
                  <a:srgbClr val="003366"/>
                </a:solidFill>
              </a:rPr>
              <a:t>greater magnitude.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800" dirty="0">
              <a:solidFill>
                <a:srgbClr val="0033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rgbClr val="003366"/>
                </a:solidFill>
              </a:rPr>
              <a:t>In other word, a comparator determines the relationship of two binary quantities.</a:t>
            </a:r>
          </a:p>
          <a:p>
            <a:pPr algn="just">
              <a:lnSpc>
                <a:spcPct val="80000"/>
              </a:lnSpc>
            </a:pPr>
            <a:endParaRPr lang="en-US" sz="2800" dirty="0">
              <a:solidFill>
                <a:srgbClr val="003366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b="1" dirty="0" err="1"/>
              <a:t>exclusive</a:t>
            </a:r>
            <a:r>
              <a:rPr lang="en-US" sz="2800" b="1" dirty="0" err="1">
                <a:sym typeface="Symbol" pitchFamily="18" charset="2"/>
              </a:rPr>
              <a:t></a:t>
            </a:r>
            <a:r>
              <a:rPr lang="en-US" sz="2800" b="1" dirty="0" err="1"/>
              <a:t>OR</a:t>
            </a:r>
            <a:r>
              <a:rPr lang="en-US" sz="2800" dirty="0"/>
              <a:t> gate can be used as a basic comparator.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1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083D-B887-43F6-8E12-1D2B3363AD13}" type="slidenum">
              <a:rPr lang="en-US"/>
              <a:pPr/>
              <a:t>17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48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800">
                <a:solidFill>
                  <a:srgbClr val="000066"/>
                </a:solidFill>
              </a:rPr>
              <a:t>If two input bits are </a:t>
            </a:r>
            <a:r>
              <a:rPr lang="en-US" sz="2800" b="1">
                <a:solidFill>
                  <a:srgbClr val="3333FF"/>
                </a:solidFill>
              </a:rPr>
              <a:t>not equal</a:t>
            </a:r>
            <a:r>
              <a:rPr lang="en-US" sz="2800">
                <a:solidFill>
                  <a:srgbClr val="000066"/>
                </a:solidFill>
              </a:rPr>
              <a:t>, its output is a 1. But if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sz="2800">
                <a:solidFill>
                  <a:srgbClr val="000066"/>
                </a:solidFill>
              </a:rPr>
              <a:t>    two input bits are </a:t>
            </a:r>
            <a:r>
              <a:rPr lang="en-US" sz="2800" b="1">
                <a:solidFill>
                  <a:srgbClr val="3333FF"/>
                </a:solidFill>
              </a:rPr>
              <a:t>equal</a:t>
            </a:r>
            <a:r>
              <a:rPr lang="en-US" sz="2800">
                <a:solidFill>
                  <a:srgbClr val="000066"/>
                </a:solidFill>
              </a:rPr>
              <a:t>, its output is a 0. </a:t>
            </a:r>
          </a:p>
          <a:p>
            <a:pPr>
              <a:buClr>
                <a:schemeClr val="tx1"/>
              </a:buClr>
            </a:pPr>
            <a:r>
              <a:rPr lang="en-US" sz="2800">
                <a:solidFill>
                  <a:srgbClr val="000066"/>
                </a:solidFill>
              </a:rPr>
              <a:t>So</a:t>
            </a:r>
            <a:r>
              <a:rPr lang="en-US" sz="2800">
                <a:solidFill>
                  <a:srgbClr val="336699"/>
                </a:solidFill>
              </a:rPr>
              <a:t> </a:t>
            </a:r>
            <a:r>
              <a:rPr lang="en-US" sz="2800" b="1">
                <a:solidFill>
                  <a:srgbClr val="3333FF"/>
                </a:solidFill>
              </a:rPr>
              <a:t>exclusive</a:t>
            </a:r>
            <a:r>
              <a:rPr lang="en-US" sz="2800" b="1">
                <a:solidFill>
                  <a:srgbClr val="3333FF"/>
                </a:solidFill>
                <a:sym typeface="Symbol" pitchFamily="18" charset="2"/>
              </a:rPr>
              <a:t></a:t>
            </a:r>
            <a:r>
              <a:rPr lang="en-US" sz="2800" b="1">
                <a:solidFill>
                  <a:srgbClr val="3333FF"/>
                </a:solidFill>
              </a:rPr>
              <a:t>OR gate</a:t>
            </a:r>
            <a:r>
              <a:rPr lang="en-US" sz="2800">
                <a:solidFill>
                  <a:srgbClr val="000066"/>
                </a:solidFill>
              </a:rPr>
              <a:t> can be used as a 2</a:t>
            </a:r>
            <a:r>
              <a:rPr lang="en-US" sz="280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sz="2800">
                <a:solidFill>
                  <a:srgbClr val="000066"/>
                </a:solidFill>
              </a:rPr>
              <a:t>bit Comparator.</a:t>
            </a:r>
            <a:endParaRPr lang="en-US" sz="2800"/>
          </a:p>
          <a:p>
            <a:endParaRPr lang="en-US" sz="280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19200" y="4114800"/>
          <a:ext cx="6781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Bitmap Image" r:id="rId3" imgW="3943901" imgH="1428949" progId="Paint.Picture">
                  <p:embed/>
                </p:oleObj>
              </mc:Choice>
              <mc:Fallback>
                <p:oleObj name="Bitmap Image" r:id="rId3" imgW="3943901" imgH="1428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6781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71600" y="2286000"/>
          <a:ext cx="6400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Bitmap Image" r:id="rId5" imgW="3943901" imgH="1047619" progId="Paint.Picture">
                  <p:embed/>
                </p:oleObj>
              </mc:Choice>
              <mc:Fallback>
                <p:oleObj name="Bitmap Image" r:id="rId5" imgW="3943901" imgH="10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6400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9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</a:p>
          <a:p>
            <a:pPr marL="0" indent="0">
              <a:buNone/>
            </a:pPr>
            <a:r>
              <a:rPr lang="en-US" b="1" dirty="0"/>
              <a:t>A             B             f (A&gt;B)  f (A=B) f (A&lt;B)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0              0              0              1              0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1              0              1              0              0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0              1              0              0              1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1              1              0              1              0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now we find the equations using K-maps each for f (A&gt;B), f (A=B) and f (A&lt;B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BCD-to-Excess-3 Code converter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BCD is a code for the decimal digits 0-9</a:t>
            </a:r>
          </a:p>
          <a:p>
            <a:r>
              <a:rPr lang="en-US" smtClean="0"/>
              <a:t>Excess-3 is also a code for the decimal digits 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B343FE-ACC8-431C-BEE9-DBF903871849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39433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7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exploreroots.com/dc17_clip_image0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9154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30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earnabout-electronics.org/Digital/images/comparator-magnitude-1-b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229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6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A             B             f (A&gt;B)  f (A=B) f (A&lt;B)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00           00           0              1              0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01           00           1              0              0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10           00           1              0              0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11           00           1              0              0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00           01           0              0              1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01           01           0              1              0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10           01           1              0              0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11           01           1              0              0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00           10           0              0              1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01           10           0              0              1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10           10           0              1              0</a:t>
            </a:r>
          </a:p>
          <a:p>
            <a:pPr marL="0" indent="0" algn="ctr">
              <a:buNone/>
            </a:pPr>
            <a:r>
              <a:rPr lang="en-US" sz="1800" dirty="0"/>
              <a:t>11           10           1              0              0</a:t>
            </a:r>
          </a:p>
          <a:p>
            <a:pPr marL="0" indent="0" algn="ctr">
              <a:buNone/>
            </a:pPr>
            <a:r>
              <a:rPr lang="en-US" sz="1800" dirty="0"/>
              <a:t>00           11           0              0              1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01           11           0              0              1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10           11           0              0              1</a:t>
            </a:r>
          </a:p>
          <a:p>
            <a:pPr marL="0" indent="0" algn="ctr">
              <a:buNone/>
            </a:pPr>
            <a:r>
              <a:rPr lang="en-US" sz="1800" dirty="0"/>
              <a:t>11           11           0              1              0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37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1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34399" cy="4343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24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1_0000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38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bit comparator</a:t>
            </a:r>
            <a:endParaRPr lang="en-US" dirty="0"/>
          </a:p>
        </p:txBody>
      </p:sp>
      <p:pic>
        <p:nvPicPr>
          <p:cNvPr id="4" name="Content Placeholder 3" descr="http://www.exploreroots.com/dc18_clip_image002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86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8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  <a:buFontTx/>
              <a:buNone/>
            </a:pPr>
            <a:r>
              <a:rPr lang="en-US" dirty="0" smtClean="0">
                <a:solidFill>
                  <a:srgbClr val="000066"/>
                </a:solidFill>
              </a:rPr>
              <a:t>Start with most significant bit in each number to determine the inequality of 4-bit binary numbers A and B</a:t>
            </a:r>
          </a:p>
          <a:p>
            <a:pPr algn="just">
              <a:buClr>
                <a:schemeClr val="tx1"/>
              </a:buClr>
            </a:pPr>
            <a:r>
              <a:rPr lang="en-US" dirty="0" smtClean="0">
                <a:solidFill>
                  <a:srgbClr val="000066"/>
                </a:solidFill>
              </a:rPr>
              <a:t>Output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&lt;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will be HIGH 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000066"/>
                </a:solidFill>
              </a:rPr>
              <a:t>Output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&gt;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will be HIGH 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</a:t>
            </a: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If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=0 or A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and B</a:t>
            </a:r>
            <a:r>
              <a:rPr lang="en-US" baseline="-25000" dirty="0" smtClean="0">
                <a:solidFill>
                  <a:srgbClr val="000066"/>
                </a:solidFill>
              </a:rPr>
              <a:t>3</a:t>
            </a:r>
            <a:r>
              <a:rPr lang="en-US" dirty="0" smtClean="0">
                <a:solidFill>
                  <a:srgbClr val="000066"/>
                </a:solidFill>
              </a:rPr>
              <a:t>=1, then examine the next lower order bit position for an  </a:t>
            </a:r>
            <a:r>
              <a:rPr lang="en-US" dirty="0" err="1" smtClean="0">
                <a:solidFill>
                  <a:srgbClr val="000066"/>
                </a:solidFill>
              </a:rPr>
              <a:t>inequality.Only</a:t>
            </a:r>
            <a:r>
              <a:rPr lang="en-US" dirty="0" smtClean="0">
                <a:solidFill>
                  <a:srgbClr val="000066"/>
                </a:solidFill>
              </a:rPr>
              <a:t> when all bits of A=B, output A=B will be HIGH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3366"/>
                </a:solidFill>
              </a:rPr>
              <a:t>The general procedure used in comparator:</a:t>
            </a:r>
          </a:p>
          <a:p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Start with the highest-order bits (MSB)</a:t>
            </a:r>
          </a:p>
          <a:p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When an inequality is found, the relationship of the 2 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numbers is established, and any other inequalities in lower-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order positions must be ignored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003366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003366"/>
                </a:solidFill>
              </a:rPr>
              <a:t> THE HIGHEST ORDER INDICATION MUST TAKE </a:t>
            </a:r>
          </a:p>
          <a:p>
            <a:r>
              <a:rPr lang="en-US" dirty="0" smtClean="0">
                <a:solidFill>
                  <a:srgbClr val="003366"/>
                </a:solidFill>
              </a:rPr>
              <a:t>   </a:t>
            </a:r>
            <a:r>
              <a:rPr lang="en-US" b="1" dirty="0" smtClean="0">
                <a:solidFill>
                  <a:srgbClr val="3333FF"/>
                </a:solidFill>
              </a:rPr>
              <a:t>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2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bit comparator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0066"/>
                </a:solidFill>
              </a:rPr>
              <a:t>In addition, it also has </a:t>
            </a:r>
            <a:r>
              <a:rPr lang="en-US" dirty="0" smtClean="0">
                <a:solidFill>
                  <a:srgbClr val="3333FF"/>
                </a:solidFill>
              </a:rPr>
              <a:t>three cascading inputs</a:t>
            </a:r>
            <a:r>
              <a:rPr lang="en-US" dirty="0" smtClean="0">
                <a:solidFill>
                  <a:srgbClr val="000066"/>
                </a:solidFill>
              </a:rPr>
              <a:t>: </a:t>
            </a:r>
          </a:p>
          <a:p>
            <a:pPr algn="just"/>
            <a:endParaRPr lang="en-US" dirty="0" smtClean="0">
              <a:solidFill>
                <a:srgbClr val="000066"/>
              </a:solidFill>
            </a:endParaRP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These inputs provides a </a:t>
            </a:r>
            <a:r>
              <a:rPr lang="en-US" dirty="0" smtClean="0">
                <a:solidFill>
                  <a:srgbClr val="3333FF"/>
                </a:solidFill>
              </a:rPr>
              <a:t>means for expanding</a:t>
            </a:r>
            <a:r>
              <a:rPr lang="en-US" dirty="0" smtClean="0">
                <a:solidFill>
                  <a:srgbClr val="000066"/>
                </a:solidFill>
              </a:rPr>
              <a:t> the comparison operation by cascading two or more 4</a:t>
            </a:r>
            <a:r>
              <a:rPr lang="en-US" dirty="0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smtClean="0">
                <a:solidFill>
                  <a:srgbClr val="000066"/>
                </a:solidFill>
              </a:rPr>
              <a:t>bit comparator. </a:t>
            </a:r>
          </a:p>
          <a:p>
            <a:pPr algn="just"/>
            <a:endParaRPr lang="en-US" dirty="0" smtClean="0">
              <a:solidFill>
                <a:srgbClr val="000066"/>
              </a:solidFill>
            </a:endParaRPr>
          </a:p>
          <a:p>
            <a:pPr algn="just"/>
            <a:r>
              <a:rPr lang="en-US" dirty="0" smtClean="0">
                <a:solidFill>
                  <a:srgbClr val="000066"/>
                </a:solidFill>
              </a:rPr>
              <a:t>To expand the comparator, the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&lt;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,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=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, and </a:t>
            </a:r>
            <a:r>
              <a:rPr lang="en-US" i="1" dirty="0" smtClean="0">
                <a:solidFill>
                  <a:srgbClr val="000066"/>
                </a:solidFill>
              </a:rPr>
              <a:t>A</a:t>
            </a:r>
            <a:r>
              <a:rPr lang="en-US" dirty="0" smtClean="0">
                <a:solidFill>
                  <a:srgbClr val="000066"/>
                </a:solidFill>
              </a:rPr>
              <a:t>&gt;</a:t>
            </a:r>
            <a:r>
              <a:rPr lang="en-US" i="1" dirty="0" smtClean="0">
                <a:solidFill>
                  <a:srgbClr val="000066"/>
                </a:solidFill>
              </a:rPr>
              <a:t>B</a:t>
            </a:r>
            <a:r>
              <a:rPr lang="en-US" dirty="0" smtClean="0">
                <a:solidFill>
                  <a:srgbClr val="000066"/>
                </a:solidFill>
              </a:rPr>
              <a:t> outputs of the </a:t>
            </a:r>
            <a:r>
              <a:rPr lang="en-US" dirty="0" err="1" smtClean="0">
                <a:solidFill>
                  <a:srgbClr val="000066"/>
                </a:solidFill>
              </a:rPr>
              <a:t>lower</a:t>
            </a:r>
            <a:r>
              <a:rPr lang="en-US" dirty="0" err="1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err="1" smtClean="0">
                <a:solidFill>
                  <a:srgbClr val="000066"/>
                </a:solidFill>
              </a:rPr>
              <a:t>order</a:t>
            </a:r>
            <a:r>
              <a:rPr lang="en-US" dirty="0" smtClean="0">
                <a:solidFill>
                  <a:srgbClr val="000066"/>
                </a:solidFill>
              </a:rPr>
              <a:t> comparator are connected to the corresponding cascading inputs of the next </a:t>
            </a:r>
            <a:r>
              <a:rPr lang="en-US" dirty="0" err="1" smtClean="0">
                <a:solidFill>
                  <a:srgbClr val="000066"/>
                </a:solidFill>
              </a:rPr>
              <a:t>higher</a:t>
            </a:r>
            <a:r>
              <a:rPr lang="en-US" dirty="0" err="1" smtClean="0">
                <a:solidFill>
                  <a:srgbClr val="000066"/>
                </a:solidFill>
                <a:sym typeface="Symbol" pitchFamily="18" charset="2"/>
              </a:rPr>
              <a:t></a:t>
            </a:r>
            <a:r>
              <a:rPr lang="en-US" dirty="0" err="1" smtClean="0">
                <a:solidFill>
                  <a:srgbClr val="000066"/>
                </a:solidFill>
              </a:rPr>
              <a:t>order</a:t>
            </a:r>
            <a:r>
              <a:rPr lang="en-US" dirty="0" smtClean="0">
                <a:solidFill>
                  <a:srgbClr val="000066"/>
                </a:solidFill>
              </a:rPr>
              <a:t> comparator.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38"/>
            <a:ext cx="6705600" cy="676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3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 of BCD-to-Excess3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Inputs: a BCD input, A,B,C,D with A as the most significant bit and D as the least significant bit.</a:t>
            </a:r>
          </a:p>
          <a:p>
            <a:r>
              <a:rPr lang="en-US" smtClean="0"/>
              <a:t>Outputs: an Excess-3 output W,X,Y,Z that corresponds to the BCD input.</a:t>
            </a:r>
          </a:p>
          <a:p>
            <a:r>
              <a:rPr lang="en-US" smtClean="0"/>
              <a:t>Internal operation – circuit to do the conversion in combinational logic.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20EA3-A3CE-4007-A319-A55D8E4361B7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31" y="1524000"/>
            <a:ext cx="679976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2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29386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8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Decoder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Accepts a value and decodes it</a:t>
            </a:r>
          </a:p>
          <a:p>
            <a:pPr lvl="2"/>
            <a:r>
              <a:rPr lang="en-US" b="1" dirty="0"/>
              <a:t>Output corresponds to value of </a:t>
            </a:r>
            <a:r>
              <a:rPr lang="en-US" b="1" i="1" dirty="0"/>
              <a:t>n</a:t>
            </a:r>
            <a:r>
              <a:rPr lang="en-US" b="1" dirty="0"/>
              <a:t> inputs</a:t>
            </a:r>
          </a:p>
          <a:p>
            <a:pPr lvl="2"/>
            <a:endParaRPr lang="en-US" b="1" dirty="0"/>
          </a:p>
          <a:p>
            <a:pPr lvl="1"/>
            <a:r>
              <a:rPr lang="en-US" b="1" dirty="0"/>
              <a:t>Consists of:</a:t>
            </a:r>
          </a:p>
          <a:p>
            <a:pPr lvl="2"/>
            <a:r>
              <a:rPr lang="en-US" dirty="0"/>
              <a:t>Inputs (n)</a:t>
            </a:r>
          </a:p>
          <a:p>
            <a:pPr lvl="2"/>
            <a:r>
              <a:rPr lang="en-US" dirty="0"/>
              <a:t>Outputs (2</a:t>
            </a:r>
            <a:r>
              <a:rPr lang="en-US" baseline="30000" dirty="0"/>
              <a:t>n</a:t>
            </a:r>
            <a:r>
              <a:rPr lang="en-US" dirty="0"/>
              <a:t> , numbered from 0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- 1)</a:t>
            </a:r>
          </a:p>
          <a:p>
            <a:pPr lvl="2"/>
            <a:r>
              <a:rPr lang="en-US" dirty="0"/>
              <a:t>Selectors / Enable (active high or active low)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61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truth table of 2-to-4 Decoder</a:t>
            </a:r>
          </a:p>
        </p:txBody>
      </p:sp>
      <p:pic>
        <p:nvPicPr>
          <p:cNvPr id="34821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5"/>
          <a:stretch>
            <a:fillRect/>
          </a:stretch>
        </p:blipFill>
        <p:spPr bwMode="auto">
          <a:xfrm>
            <a:off x="2895600" y="2514600"/>
            <a:ext cx="3019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80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63DE8"/>
                </a:solidFill>
              </a:rPr>
              <a:t>2-to-4 Decoder</a:t>
            </a:r>
          </a:p>
        </p:txBody>
      </p:sp>
      <p:pic>
        <p:nvPicPr>
          <p:cNvPr id="32772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620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5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63DE8"/>
                </a:solidFill>
              </a:rPr>
              <a:t>2-to-4 Decoder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37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09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7" name="Rectangle 1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truth table of 3-to-8 Decoder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772400" cy="4114803"/>
        </p:xfrm>
        <a:graphic>
          <a:graphicData uri="http://schemas.openxmlformats.org/drawingml/2006/table">
            <a:tbl>
              <a:tblPr/>
              <a:tblGrid>
                <a:gridCol w="706437"/>
                <a:gridCol w="706438"/>
                <a:gridCol w="706437"/>
                <a:gridCol w="706438"/>
                <a:gridCol w="706437"/>
                <a:gridCol w="708025"/>
                <a:gridCol w="706438"/>
                <a:gridCol w="706437"/>
                <a:gridCol w="706438"/>
                <a:gridCol w="706437"/>
                <a:gridCol w="706438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3-to-8 Decoder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24973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22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3-to-8 Decoder with Enable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5143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1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Gulim" pitchFamily="34" charset="-127"/>
              </a:rPr>
              <a:t>Decoder Expansion</a:t>
            </a:r>
            <a:endParaRPr lang="en-US" sz="4000">
              <a:ea typeface="Gulim" pitchFamily="34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>
                <a:ea typeface="Gulim" pitchFamily="34" charset="-127"/>
              </a:rPr>
              <a:t>Decoder expansion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Combine two or more small decoders with enable inputs to form a larger decoder</a:t>
            </a:r>
          </a:p>
          <a:p>
            <a:pPr lvl="1">
              <a:lnSpc>
                <a:spcPct val="90000"/>
              </a:lnSpc>
            </a:pPr>
            <a:endParaRPr lang="en-US" altLang="ko-KR">
              <a:ea typeface="Gulim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>
                <a:ea typeface="Gulim" pitchFamily="34" charset="-127"/>
              </a:rPr>
              <a:t>3-to-8-line decoder constructed from two 2-to-4-line decoders</a:t>
            </a:r>
          </a:p>
          <a:p>
            <a:pPr lvl="2">
              <a:lnSpc>
                <a:spcPct val="90000"/>
              </a:lnSpc>
            </a:pP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The MSB is connected to the enable inputs</a:t>
            </a:r>
          </a:p>
          <a:p>
            <a:pPr lvl="2">
              <a:lnSpc>
                <a:spcPct val="90000"/>
              </a:lnSpc>
            </a:pP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if A</a:t>
            </a:r>
            <a:r>
              <a:rPr kumimoji="1" lang="en-US" altLang="ko-KR" b="1" baseline="-25000">
                <a:latin typeface="Arial" pitchFamily="34" charset="0"/>
                <a:ea typeface="신명조"/>
                <a:cs typeface="신명조"/>
              </a:rPr>
              <a:t>2</a:t>
            </a: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=0, upper is enabled; if A</a:t>
            </a:r>
            <a:r>
              <a:rPr kumimoji="1" lang="en-US" altLang="ko-KR" b="1" baseline="-25000">
                <a:latin typeface="Arial" pitchFamily="34" charset="0"/>
                <a:ea typeface="신명조"/>
                <a:cs typeface="신명조"/>
              </a:rPr>
              <a:t>2</a:t>
            </a:r>
            <a:r>
              <a:rPr kumimoji="1" lang="en-US" altLang="ko-KR" b="1">
                <a:latin typeface="Arial" pitchFamily="34" charset="0"/>
                <a:ea typeface="신명조"/>
                <a:cs typeface="신명조"/>
              </a:rPr>
              <a:t>=1, lower is enabled.</a:t>
            </a:r>
            <a:endParaRPr kumimoji="1" lang="ko-KR" altLang="en-US" b="1">
              <a:latin typeface="Arial" pitchFamily="34" charset="0"/>
              <a:ea typeface="신명조"/>
              <a:cs typeface="신명조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3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Formulation of BCD-to-Excess-3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Excess-3 code is easily formed by adding a binary 3 to the binary or BCD for the digit.</a:t>
            </a:r>
          </a:p>
          <a:p>
            <a:r>
              <a:rPr lang="en-US" smtClean="0"/>
              <a:t>There are 16 possible inputs for both BCD and Excess-3.</a:t>
            </a:r>
          </a:p>
          <a:p>
            <a:r>
              <a:rPr lang="en-US" smtClean="0"/>
              <a:t>It can be assumed that only valid BCD inputs will appear so the six combinations not used can be treated as don’t cares.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6AB1F7-937A-43AC-ACEB-DD2FFA914141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Gulim" pitchFamily="34" charset="-127"/>
              </a:rPr>
              <a:t>Decoder Expansion</a:t>
            </a:r>
            <a:endParaRPr lang="en-US" sz="4000">
              <a:ea typeface="Gulim" pitchFamily="34" charset="-127"/>
            </a:endParaRP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934200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7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– BCD-to-Excess-3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02125"/>
          </a:xfrm>
        </p:spPr>
        <p:txBody>
          <a:bodyPr/>
          <a:lstStyle/>
          <a:p>
            <a:r>
              <a:rPr lang="en-US" smtClean="0"/>
              <a:t>Lay out K-maps for each output, W X Y Z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step in the digital circuit design process.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244D63-467A-4269-87EE-BEA87DBD2D1A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3733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39814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3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Placing 1 on K-maps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are the minterms located on a K-Map?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5F16D9-9F3A-48EC-97CD-E15A72A20ED8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34004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Expressions for W X Y Z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W(A,B,C,D) = </a:t>
            </a:r>
            <a:r>
              <a:rPr lang="el-GR" smtClean="0"/>
              <a:t>Σ</a:t>
            </a:r>
            <a:r>
              <a:rPr lang="en-US" smtClean="0"/>
              <a:t>m(5,6,7,8,9)             					+d(10,11,12,13,14,15)</a:t>
            </a:r>
          </a:p>
          <a:p>
            <a:r>
              <a:rPr lang="en-US" smtClean="0"/>
              <a:t>X(A,B,C,D) = </a:t>
            </a:r>
            <a:r>
              <a:rPr lang="el-GR" smtClean="0"/>
              <a:t>Σ</a:t>
            </a:r>
            <a:r>
              <a:rPr lang="en-US" smtClean="0"/>
              <a:t>m(1,2,3,4,9)             					+d(10,11,12,13,14,15)</a:t>
            </a:r>
          </a:p>
          <a:p>
            <a:r>
              <a:rPr lang="en-US" smtClean="0"/>
              <a:t>Y(A,B,C,D) = </a:t>
            </a:r>
            <a:r>
              <a:rPr lang="el-GR" smtClean="0"/>
              <a:t>Σ</a:t>
            </a:r>
            <a:r>
              <a:rPr lang="en-US" smtClean="0"/>
              <a:t>m(0,3,4,7,8)             					+d(10,11,12,13,14,15)</a:t>
            </a:r>
          </a:p>
          <a:p>
            <a:r>
              <a:rPr lang="en-US" smtClean="0"/>
              <a:t>Z(A,B,C,D) = </a:t>
            </a:r>
            <a:r>
              <a:rPr lang="el-GR" smtClean="0"/>
              <a:t>Σ</a:t>
            </a:r>
            <a:r>
              <a:rPr lang="en-US" smtClean="0"/>
              <a:t>m(0,2,4,6,8)             					+d(10,11,12,13,14,15)</a:t>
            </a:r>
          </a:p>
          <a:p>
            <a:endParaRPr lang="en-US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DCB88D-7E7F-445F-9608-0057FBD2CCD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W = A + BC + BD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0C67C1-7F31-4121-9E31-9FD786948F79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2743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2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Minimize K-Maps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 minimization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Find     X = BC’D’+B’C+B’D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9/15/09 - L12 Combinational Logic Design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mtClean="0">
                <a:latin typeface="Arial" charset="0"/>
              </a:rPr>
              <a:t>Copyright 2009 - Joanne DeGroat, ECE, OSU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2111ED-CBD7-4304-B8A7-416D854F102B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7432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1242</Words>
  <Application>Microsoft Office PowerPoint</Application>
  <PresentationFormat>On-screen Show (4:3)</PresentationFormat>
  <Paragraphs>407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Bitmap Image</vt:lpstr>
      <vt:lpstr>Code Converters</vt:lpstr>
      <vt:lpstr>BCD-to-Excess-3 Code converter</vt:lpstr>
      <vt:lpstr>Specification of BCD-to-Excess3</vt:lpstr>
      <vt:lpstr>Formulation of BCD-to-Excess-3</vt:lpstr>
      <vt:lpstr>Optimization – BCD-to-Excess-3</vt:lpstr>
      <vt:lpstr>Placing 1 on K-maps</vt:lpstr>
      <vt:lpstr>Expressions for W X Y Z</vt:lpstr>
      <vt:lpstr>Minimize K-Maps</vt:lpstr>
      <vt:lpstr>Minimize K-Maps</vt:lpstr>
      <vt:lpstr>Minimize K-Maps</vt:lpstr>
      <vt:lpstr>Two level circuit implementation</vt:lpstr>
      <vt:lpstr>Create the digital circuit</vt:lpstr>
      <vt:lpstr>FOUR BIT BINARY TO GRAY CODE CONVERTER –DESIGN (1)…</vt:lpstr>
      <vt:lpstr>FOUR BIT BINARY TO GRAY CODE CONVERTER –DESIGN (2)…</vt:lpstr>
      <vt:lpstr>PowerPoint Presentation</vt:lpstr>
      <vt:lpstr>COMPARATORS</vt:lpstr>
      <vt:lpstr>PowerPoint Presentation</vt:lpstr>
      <vt:lpstr>1 bit comparator</vt:lpstr>
      <vt:lpstr>1 bit comparator</vt:lpstr>
      <vt:lpstr>PowerPoint Presentation</vt:lpstr>
      <vt:lpstr>PowerPoint Presentation</vt:lpstr>
      <vt:lpstr>2 bit comparator</vt:lpstr>
      <vt:lpstr>2 bit comparator</vt:lpstr>
      <vt:lpstr>2 bit comparator</vt:lpstr>
      <vt:lpstr>2 bit comparator</vt:lpstr>
      <vt:lpstr>4 bit comparator</vt:lpstr>
      <vt:lpstr>4 bit comparator</vt:lpstr>
      <vt:lpstr>4 bit comparator</vt:lpstr>
      <vt:lpstr>PowerPoint Presentation</vt:lpstr>
      <vt:lpstr>PowerPoint Presentation</vt:lpstr>
      <vt:lpstr>PowerPoint Presentation</vt:lpstr>
      <vt:lpstr>Decoder</vt:lpstr>
      <vt:lpstr>The truth table of 2-to-4 Decoder</vt:lpstr>
      <vt:lpstr>2-to-4 Decoder</vt:lpstr>
      <vt:lpstr>2-to-4 Decoder</vt:lpstr>
      <vt:lpstr>The truth table of 3-to-8 Decoder</vt:lpstr>
      <vt:lpstr>3-to-8 Decoder</vt:lpstr>
      <vt:lpstr>3-to-8 Decoder with Enable</vt:lpstr>
      <vt:lpstr>Decoder Expansion</vt:lpstr>
      <vt:lpstr>Decoder Expansion</vt:lpstr>
    </vt:vector>
  </TitlesOfParts>
  <Company>KJSCE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Converters</dc:title>
  <dc:creator>university</dc:creator>
  <cp:lastModifiedBy>Admin</cp:lastModifiedBy>
  <cp:revision>18</cp:revision>
  <dcterms:created xsi:type="dcterms:W3CDTF">2015-09-15T06:25:31Z</dcterms:created>
  <dcterms:modified xsi:type="dcterms:W3CDTF">2017-09-07T10:15:44Z</dcterms:modified>
</cp:coreProperties>
</file>