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3" r:id="rId5"/>
    <p:sldId id="262" r:id="rId6"/>
    <p:sldId id="260" r:id="rId7"/>
    <p:sldId id="264" r:id="rId8"/>
    <p:sldId id="271" r:id="rId9"/>
    <p:sldId id="259" r:id="rId10"/>
    <p:sldId id="265" r:id="rId11"/>
    <p:sldId id="270" r:id="rId12"/>
    <p:sldId id="273" r:id="rId13"/>
    <p:sldId id="272" r:id="rId14"/>
    <p:sldId id="274" r:id="rId15"/>
    <p:sldId id="275" r:id="rId16"/>
    <p:sldId id="276" r:id="rId17"/>
    <p:sldId id="277" r:id="rId18"/>
    <p:sldId id="278" r:id="rId19"/>
    <p:sldId id="266" r:id="rId20"/>
    <p:sldId id="267" r:id="rId21"/>
    <p:sldId id="268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6" d="100"/>
        <a:sy n="5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CDDDC-9D31-4D5C-9F17-56BF6E91B4F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1CCDE-E734-4321-AFB0-D240FFE55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35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766AD-D3B7-498F-8260-D34332112BF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7BAF9-0837-4D8A-9132-E4C82600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90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BAF9-0837-4D8A-9132-E4C826003E1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DD1-2CB0-46CA-B6EA-163F3028FEF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DD1-2CB0-46CA-B6EA-163F3028FEF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DD1-2CB0-46CA-B6EA-163F3028FEF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DD1-2CB0-46CA-B6EA-163F3028FEF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DD1-2CB0-46CA-B6EA-163F3028FEF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DD1-2CB0-46CA-B6EA-163F3028FEF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DD1-2CB0-46CA-B6EA-163F3028FEF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DD1-2CB0-46CA-B6EA-163F3028FEF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DD1-2CB0-46CA-B6EA-163F3028FEF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DD1-2CB0-46CA-B6EA-163F3028FEF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DD1-2CB0-46CA-B6EA-163F3028FEF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59DD1-2CB0-46CA-B6EA-163F3028FEF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1447799"/>
            <a:ext cx="8915400" cy="518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3 bit synchronous counter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ee.usyd.edu.au/tutorials/digital_tutorial/part2/pics/count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80772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9144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050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Modulo 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Design of a Synchronous Decade Counter Using JK </a:t>
            </a:r>
            <a:r>
              <a:rPr lang="en-US" dirty="0" err="1"/>
              <a:t>FlipFlop</a:t>
            </a:r>
            <a:r>
              <a:rPr lang="en-US" dirty="0"/>
              <a:t>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19400"/>
            <a:ext cx="49530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5009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1"/>
            <a:ext cx="91440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047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8534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6600"/>
            <a:ext cx="8534399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179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724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399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6424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of an Asynchronous Decade Counter Using JK </a:t>
            </a:r>
            <a:r>
              <a:rPr lang="en-US" dirty="0" err="1"/>
              <a:t>FlipFlop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95600"/>
            <a:ext cx="8839199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685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Ring Counters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772400" cy="4610100"/>
          </a:xfrm>
        </p:spPr>
        <p:txBody>
          <a:bodyPr>
            <a:normAutofit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/>
              <a:t>One flip-flop (stage) for each state in the sequence.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/>
              <a:t>The output of the last stage is connected to the D input of the first stage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Introduction: Counters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772400" cy="41910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Counters</a:t>
            </a:r>
            <a:r>
              <a:rPr lang="en-US" dirty="0"/>
              <a:t> are circuits that cycle through a specified number of states.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/>
              <a:t>Two types of counters: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US" dirty="0"/>
              <a:t>synchronous (parallel) counters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US" dirty="0"/>
              <a:t>asynchronous (ripple) counters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/>
              <a:t>Ripple counters allow some flip-flop outputs to be used as a source of clock for other flip-flops.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/>
              <a:t>Synchronous counters apply the same clock to all flip-flops.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CS1104-13</a:t>
            </a:r>
          </a:p>
        </p:txBody>
      </p:sp>
      <p:sp>
        <p:nvSpPr>
          <p:cNvPr id="1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Ring Counters</a:t>
            </a:r>
          </a:p>
        </p:txBody>
      </p:sp>
      <p:sp>
        <p:nvSpPr>
          <p:cNvPr id="1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916-367A-43BF-9F13-808A6E336406}" type="slidenum">
              <a:rPr lang="en-US"/>
              <a:pPr/>
              <a:t>20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Ring Counters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772400" cy="533400"/>
          </a:xfrm>
        </p:spPr>
        <p:txBody>
          <a:bodyPr>
            <a:normAutofit lnSpcReduction="10000"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/>
              <a:t>Example: A 6-bit (MOD-6) ring counter.</a:t>
            </a:r>
          </a:p>
        </p:txBody>
      </p:sp>
      <p:grpSp>
        <p:nvGrpSpPr>
          <p:cNvPr id="2" name="Group 172"/>
          <p:cNvGrpSpPr>
            <a:grpSpLocks/>
          </p:cNvGrpSpPr>
          <p:nvPr/>
        </p:nvGrpSpPr>
        <p:grpSpPr bwMode="auto">
          <a:xfrm>
            <a:off x="1295400" y="1828800"/>
            <a:ext cx="7162800" cy="1784350"/>
            <a:chOff x="816" y="1152"/>
            <a:chExt cx="4512" cy="1124"/>
          </a:xfrm>
        </p:grpSpPr>
        <p:sp>
          <p:nvSpPr>
            <p:cNvPr id="364559" name="Text Box 15"/>
            <p:cNvSpPr txBox="1">
              <a:spLocks noChangeArrowheads="1"/>
            </p:cNvSpPr>
            <p:nvPr/>
          </p:nvSpPr>
          <p:spPr bwMode="auto">
            <a:xfrm>
              <a:off x="816" y="206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/>
                <a:t>CLK</a:t>
              </a:r>
            </a:p>
          </p:txBody>
        </p:sp>
        <p:sp>
          <p:nvSpPr>
            <p:cNvPr id="364571" name="Line 27"/>
            <p:cNvSpPr>
              <a:spLocks noChangeShapeType="1"/>
            </p:cNvSpPr>
            <p:nvPr/>
          </p:nvSpPr>
          <p:spPr bwMode="auto">
            <a:xfrm>
              <a:off x="1920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572" name="Line 28"/>
            <p:cNvSpPr>
              <a:spLocks noChangeShapeType="1"/>
            </p:cNvSpPr>
            <p:nvPr/>
          </p:nvSpPr>
          <p:spPr bwMode="auto">
            <a:xfrm rot="5400000">
              <a:off x="5160" y="136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577" name="Text Box 33"/>
            <p:cNvSpPr txBox="1">
              <a:spLocks noChangeArrowheads="1"/>
            </p:cNvSpPr>
            <p:nvPr/>
          </p:nvSpPr>
          <p:spPr bwMode="auto">
            <a:xfrm>
              <a:off x="1920" y="129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 i="1"/>
                <a:t>Q</a:t>
              </a:r>
              <a:r>
                <a:rPr lang="en-GB" b="1" baseline="-25000"/>
                <a:t>0</a:t>
              </a:r>
              <a:endParaRPr lang="en-GB" b="1" i="1"/>
            </a:p>
          </p:txBody>
        </p:sp>
        <p:sp>
          <p:nvSpPr>
            <p:cNvPr id="364585" name="Rectangle 41"/>
            <p:cNvSpPr>
              <a:spLocks noChangeArrowheads="1"/>
            </p:cNvSpPr>
            <p:nvPr/>
          </p:nvSpPr>
          <p:spPr bwMode="auto">
            <a:xfrm>
              <a:off x="1584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586" name="Text Box 42"/>
            <p:cNvSpPr txBox="1">
              <a:spLocks noChangeArrowheads="1"/>
            </p:cNvSpPr>
            <p:nvPr/>
          </p:nvSpPr>
          <p:spPr bwMode="auto">
            <a:xfrm>
              <a:off x="1584" y="1440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364587" name="AutoShape 43"/>
            <p:cNvSpPr>
              <a:spLocks noChangeArrowheads="1"/>
            </p:cNvSpPr>
            <p:nvPr/>
          </p:nvSpPr>
          <p:spPr bwMode="auto">
            <a:xfrm rot="5400000">
              <a:off x="1560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588" name="Text Box 44"/>
            <p:cNvSpPr txBox="1">
              <a:spLocks noChangeArrowheads="1"/>
            </p:cNvSpPr>
            <p:nvPr/>
          </p:nvSpPr>
          <p:spPr bwMode="auto">
            <a:xfrm>
              <a:off x="1728" y="1440"/>
              <a:ext cx="1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364591" name="Line 47"/>
            <p:cNvSpPr>
              <a:spLocks noChangeShapeType="1"/>
            </p:cNvSpPr>
            <p:nvPr/>
          </p:nvSpPr>
          <p:spPr bwMode="auto">
            <a:xfrm>
              <a:off x="4560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592" name="Line 48"/>
            <p:cNvSpPr>
              <a:spLocks noChangeShapeType="1"/>
            </p:cNvSpPr>
            <p:nvPr/>
          </p:nvSpPr>
          <p:spPr bwMode="auto">
            <a:xfrm rot="5400000">
              <a:off x="4344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595" name="Oval 51"/>
            <p:cNvSpPr>
              <a:spLocks noChangeArrowheads="1"/>
            </p:cNvSpPr>
            <p:nvPr/>
          </p:nvSpPr>
          <p:spPr bwMode="auto">
            <a:xfrm>
              <a:off x="1754" y="134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02" name="Oval 58"/>
            <p:cNvSpPr>
              <a:spLocks noChangeArrowheads="1"/>
            </p:cNvSpPr>
            <p:nvPr/>
          </p:nvSpPr>
          <p:spPr bwMode="auto">
            <a:xfrm>
              <a:off x="1415" y="21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03" name="Oval 59"/>
            <p:cNvSpPr>
              <a:spLocks noChangeArrowheads="1"/>
            </p:cNvSpPr>
            <p:nvPr/>
          </p:nvSpPr>
          <p:spPr bwMode="auto">
            <a:xfrm>
              <a:off x="1754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04" name="Rectangle 60"/>
            <p:cNvSpPr>
              <a:spLocks noChangeArrowheads="1"/>
            </p:cNvSpPr>
            <p:nvPr/>
          </p:nvSpPr>
          <p:spPr bwMode="auto">
            <a:xfrm>
              <a:off x="2208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05" name="Text Box 61"/>
            <p:cNvSpPr txBox="1">
              <a:spLocks noChangeArrowheads="1"/>
            </p:cNvSpPr>
            <p:nvPr/>
          </p:nvSpPr>
          <p:spPr bwMode="auto">
            <a:xfrm>
              <a:off x="2208" y="1440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364606" name="AutoShape 62"/>
            <p:cNvSpPr>
              <a:spLocks noChangeArrowheads="1"/>
            </p:cNvSpPr>
            <p:nvPr/>
          </p:nvSpPr>
          <p:spPr bwMode="auto">
            <a:xfrm rot="5400000">
              <a:off x="2184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07" name="Text Box 63"/>
            <p:cNvSpPr txBox="1">
              <a:spLocks noChangeArrowheads="1"/>
            </p:cNvSpPr>
            <p:nvPr/>
          </p:nvSpPr>
          <p:spPr bwMode="auto">
            <a:xfrm>
              <a:off x="2352" y="1440"/>
              <a:ext cx="1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364608" name="Oval 64"/>
            <p:cNvSpPr>
              <a:spLocks noChangeArrowheads="1"/>
            </p:cNvSpPr>
            <p:nvPr/>
          </p:nvSpPr>
          <p:spPr bwMode="auto">
            <a:xfrm>
              <a:off x="2378" y="134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09" name="Oval 65"/>
            <p:cNvSpPr>
              <a:spLocks noChangeArrowheads="1"/>
            </p:cNvSpPr>
            <p:nvPr/>
          </p:nvSpPr>
          <p:spPr bwMode="auto">
            <a:xfrm>
              <a:off x="2378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10" name="Rectangle 66"/>
            <p:cNvSpPr>
              <a:spLocks noChangeArrowheads="1"/>
            </p:cNvSpPr>
            <p:nvPr/>
          </p:nvSpPr>
          <p:spPr bwMode="auto">
            <a:xfrm>
              <a:off x="2832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11" name="Text Box 67"/>
            <p:cNvSpPr txBox="1">
              <a:spLocks noChangeArrowheads="1"/>
            </p:cNvSpPr>
            <p:nvPr/>
          </p:nvSpPr>
          <p:spPr bwMode="auto">
            <a:xfrm>
              <a:off x="2832" y="1440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364612" name="AutoShape 68"/>
            <p:cNvSpPr>
              <a:spLocks noChangeArrowheads="1"/>
            </p:cNvSpPr>
            <p:nvPr/>
          </p:nvSpPr>
          <p:spPr bwMode="auto">
            <a:xfrm rot="5400000">
              <a:off x="2808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13" name="Text Box 69"/>
            <p:cNvSpPr txBox="1">
              <a:spLocks noChangeArrowheads="1"/>
            </p:cNvSpPr>
            <p:nvPr/>
          </p:nvSpPr>
          <p:spPr bwMode="auto">
            <a:xfrm>
              <a:off x="2976" y="1440"/>
              <a:ext cx="1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364614" name="Oval 70"/>
            <p:cNvSpPr>
              <a:spLocks noChangeArrowheads="1"/>
            </p:cNvSpPr>
            <p:nvPr/>
          </p:nvSpPr>
          <p:spPr bwMode="auto">
            <a:xfrm>
              <a:off x="3002" y="134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15" name="Oval 71"/>
            <p:cNvSpPr>
              <a:spLocks noChangeArrowheads="1"/>
            </p:cNvSpPr>
            <p:nvPr/>
          </p:nvSpPr>
          <p:spPr bwMode="auto">
            <a:xfrm>
              <a:off x="3002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16" name="Rectangle 72"/>
            <p:cNvSpPr>
              <a:spLocks noChangeArrowheads="1"/>
            </p:cNvSpPr>
            <p:nvPr/>
          </p:nvSpPr>
          <p:spPr bwMode="auto">
            <a:xfrm>
              <a:off x="3456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17" name="Text Box 73"/>
            <p:cNvSpPr txBox="1">
              <a:spLocks noChangeArrowheads="1"/>
            </p:cNvSpPr>
            <p:nvPr/>
          </p:nvSpPr>
          <p:spPr bwMode="auto">
            <a:xfrm>
              <a:off x="3456" y="1440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364618" name="AutoShape 74"/>
            <p:cNvSpPr>
              <a:spLocks noChangeArrowheads="1"/>
            </p:cNvSpPr>
            <p:nvPr/>
          </p:nvSpPr>
          <p:spPr bwMode="auto">
            <a:xfrm rot="5400000">
              <a:off x="3432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19" name="Text Box 75"/>
            <p:cNvSpPr txBox="1">
              <a:spLocks noChangeArrowheads="1"/>
            </p:cNvSpPr>
            <p:nvPr/>
          </p:nvSpPr>
          <p:spPr bwMode="auto">
            <a:xfrm>
              <a:off x="3600" y="1440"/>
              <a:ext cx="1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364620" name="Oval 76"/>
            <p:cNvSpPr>
              <a:spLocks noChangeArrowheads="1"/>
            </p:cNvSpPr>
            <p:nvPr/>
          </p:nvSpPr>
          <p:spPr bwMode="auto">
            <a:xfrm>
              <a:off x="3626" y="134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21" name="Oval 77"/>
            <p:cNvSpPr>
              <a:spLocks noChangeArrowheads="1"/>
            </p:cNvSpPr>
            <p:nvPr/>
          </p:nvSpPr>
          <p:spPr bwMode="auto">
            <a:xfrm>
              <a:off x="3626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22" name="Rectangle 78"/>
            <p:cNvSpPr>
              <a:spLocks noChangeArrowheads="1"/>
            </p:cNvSpPr>
            <p:nvPr/>
          </p:nvSpPr>
          <p:spPr bwMode="auto">
            <a:xfrm>
              <a:off x="4080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23" name="Text Box 79"/>
            <p:cNvSpPr txBox="1">
              <a:spLocks noChangeArrowheads="1"/>
            </p:cNvSpPr>
            <p:nvPr/>
          </p:nvSpPr>
          <p:spPr bwMode="auto">
            <a:xfrm>
              <a:off x="4080" y="1440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364624" name="AutoShape 80"/>
            <p:cNvSpPr>
              <a:spLocks noChangeArrowheads="1"/>
            </p:cNvSpPr>
            <p:nvPr/>
          </p:nvSpPr>
          <p:spPr bwMode="auto">
            <a:xfrm rot="5400000">
              <a:off x="4056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25" name="Text Box 81"/>
            <p:cNvSpPr txBox="1">
              <a:spLocks noChangeArrowheads="1"/>
            </p:cNvSpPr>
            <p:nvPr/>
          </p:nvSpPr>
          <p:spPr bwMode="auto">
            <a:xfrm>
              <a:off x="4224" y="1440"/>
              <a:ext cx="1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364626" name="Oval 82"/>
            <p:cNvSpPr>
              <a:spLocks noChangeArrowheads="1"/>
            </p:cNvSpPr>
            <p:nvPr/>
          </p:nvSpPr>
          <p:spPr bwMode="auto">
            <a:xfrm>
              <a:off x="4250" y="134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27" name="Oval 83"/>
            <p:cNvSpPr>
              <a:spLocks noChangeArrowheads="1"/>
            </p:cNvSpPr>
            <p:nvPr/>
          </p:nvSpPr>
          <p:spPr bwMode="auto">
            <a:xfrm>
              <a:off x="4250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28" name="Rectangle 84"/>
            <p:cNvSpPr>
              <a:spLocks noChangeArrowheads="1"/>
            </p:cNvSpPr>
            <p:nvPr/>
          </p:nvSpPr>
          <p:spPr bwMode="auto">
            <a:xfrm>
              <a:off x="4704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29" name="Text Box 85"/>
            <p:cNvSpPr txBox="1">
              <a:spLocks noChangeArrowheads="1"/>
            </p:cNvSpPr>
            <p:nvPr/>
          </p:nvSpPr>
          <p:spPr bwMode="auto">
            <a:xfrm>
              <a:off x="4704" y="1440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364630" name="AutoShape 86"/>
            <p:cNvSpPr>
              <a:spLocks noChangeArrowheads="1"/>
            </p:cNvSpPr>
            <p:nvPr/>
          </p:nvSpPr>
          <p:spPr bwMode="auto">
            <a:xfrm rot="5400000">
              <a:off x="4680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31" name="Text Box 87"/>
            <p:cNvSpPr txBox="1">
              <a:spLocks noChangeArrowheads="1"/>
            </p:cNvSpPr>
            <p:nvPr/>
          </p:nvSpPr>
          <p:spPr bwMode="auto">
            <a:xfrm>
              <a:off x="4848" y="1440"/>
              <a:ext cx="1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364632" name="Oval 88"/>
            <p:cNvSpPr>
              <a:spLocks noChangeArrowheads="1"/>
            </p:cNvSpPr>
            <p:nvPr/>
          </p:nvSpPr>
          <p:spPr bwMode="auto">
            <a:xfrm>
              <a:off x="4874" y="134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33" name="Oval 89"/>
            <p:cNvSpPr>
              <a:spLocks noChangeArrowheads="1"/>
            </p:cNvSpPr>
            <p:nvPr/>
          </p:nvSpPr>
          <p:spPr bwMode="auto">
            <a:xfrm>
              <a:off x="4874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34" name="Line 90"/>
            <p:cNvSpPr>
              <a:spLocks noChangeShapeType="1"/>
            </p:cNvSpPr>
            <p:nvPr/>
          </p:nvSpPr>
          <p:spPr bwMode="auto">
            <a:xfrm>
              <a:off x="2544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35" name="Text Box 91"/>
            <p:cNvSpPr txBox="1">
              <a:spLocks noChangeArrowheads="1"/>
            </p:cNvSpPr>
            <p:nvPr/>
          </p:nvSpPr>
          <p:spPr bwMode="auto">
            <a:xfrm>
              <a:off x="2544" y="129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 i="1"/>
                <a:t>Q</a:t>
              </a:r>
              <a:r>
                <a:rPr lang="en-GB" b="1" baseline="-25000"/>
                <a:t>1</a:t>
              </a:r>
              <a:endParaRPr lang="en-GB" b="1" i="1"/>
            </a:p>
          </p:txBody>
        </p:sp>
        <p:sp>
          <p:nvSpPr>
            <p:cNvPr id="364636" name="Line 92"/>
            <p:cNvSpPr>
              <a:spLocks noChangeShapeType="1"/>
            </p:cNvSpPr>
            <p:nvPr/>
          </p:nvSpPr>
          <p:spPr bwMode="auto">
            <a:xfrm>
              <a:off x="3168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37" name="Text Box 93"/>
            <p:cNvSpPr txBox="1">
              <a:spLocks noChangeArrowheads="1"/>
            </p:cNvSpPr>
            <p:nvPr/>
          </p:nvSpPr>
          <p:spPr bwMode="auto">
            <a:xfrm>
              <a:off x="3168" y="129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 i="1"/>
                <a:t>Q</a:t>
              </a:r>
              <a:r>
                <a:rPr lang="en-GB" b="1" baseline="-25000"/>
                <a:t>2</a:t>
              </a:r>
              <a:endParaRPr lang="en-GB" b="1" i="1"/>
            </a:p>
          </p:txBody>
        </p:sp>
        <p:sp>
          <p:nvSpPr>
            <p:cNvPr id="364638" name="Line 94"/>
            <p:cNvSpPr>
              <a:spLocks noChangeShapeType="1"/>
            </p:cNvSpPr>
            <p:nvPr/>
          </p:nvSpPr>
          <p:spPr bwMode="auto">
            <a:xfrm>
              <a:off x="3792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39" name="Text Box 95"/>
            <p:cNvSpPr txBox="1">
              <a:spLocks noChangeArrowheads="1"/>
            </p:cNvSpPr>
            <p:nvPr/>
          </p:nvSpPr>
          <p:spPr bwMode="auto">
            <a:xfrm>
              <a:off x="3792" y="129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 i="1"/>
                <a:t>Q</a:t>
              </a:r>
              <a:r>
                <a:rPr lang="en-GB" b="1" baseline="-25000"/>
                <a:t>3</a:t>
              </a:r>
              <a:endParaRPr lang="en-GB" b="1" i="1"/>
            </a:p>
          </p:txBody>
        </p:sp>
        <p:sp>
          <p:nvSpPr>
            <p:cNvPr id="364640" name="Line 96"/>
            <p:cNvSpPr>
              <a:spLocks noChangeShapeType="1"/>
            </p:cNvSpPr>
            <p:nvPr/>
          </p:nvSpPr>
          <p:spPr bwMode="auto">
            <a:xfrm>
              <a:off x="4416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41" name="Text Box 97"/>
            <p:cNvSpPr txBox="1">
              <a:spLocks noChangeArrowheads="1"/>
            </p:cNvSpPr>
            <p:nvPr/>
          </p:nvSpPr>
          <p:spPr bwMode="auto">
            <a:xfrm>
              <a:off x="4416" y="129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 i="1"/>
                <a:t>Q</a:t>
              </a:r>
              <a:r>
                <a:rPr lang="en-GB" b="1" baseline="-25000"/>
                <a:t>4</a:t>
              </a:r>
              <a:endParaRPr lang="en-GB" b="1" i="1"/>
            </a:p>
          </p:txBody>
        </p:sp>
        <p:sp>
          <p:nvSpPr>
            <p:cNvPr id="364642" name="Line 98"/>
            <p:cNvSpPr>
              <a:spLocks noChangeShapeType="1"/>
            </p:cNvSpPr>
            <p:nvPr/>
          </p:nvSpPr>
          <p:spPr bwMode="auto">
            <a:xfrm>
              <a:off x="5040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43" name="Text Box 99"/>
            <p:cNvSpPr txBox="1">
              <a:spLocks noChangeArrowheads="1"/>
            </p:cNvSpPr>
            <p:nvPr/>
          </p:nvSpPr>
          <p:spPr bwMode="auto">
            <a:xfrm>
              <a:off x="5040" y="129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 i="1"/>
                <a:t>Q</a:t>
              </a:r>
              <a:r>
                <a:rPr lang="en-GB" b="1" baseline="-25000"/>
                <a:t>5</a:t>
              </a:r>
              <a:endParaRPr lang="en-GB" b="1" i="1"/>
            </a:p>
          </p:txBody>
        </p:sp>
        <p:sp>
          <p:nvSpPr>
            <p:cNvPr id="364644" name="Line 100"/>
            <p:cNvSpPr>
              <a:spLocks noChangeShapeType="1"/>
            </p:cNvSpPr>
            <p:nvPr/>
          </p:nvSpPr>
          <p:spPr bwMode="auto">
            <a:xfrm>
              <a:off x="1440" y="1200"/>
              <a:ext cx="38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45" name="Line 101"/>
            <p:cNvSpPr>
              <a:spLocks noChangeShapeType="1"/>
            </p:cNvSpPr>
            <p:nvPr/>
          </p:nvSpPr>
          <p:spPr bwMode="auto">
            <a:xfrm>
              <a:off x="1440" y="153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46" name="Line 102"/>
            <p:cNvSpPr>
              <a:spLocks noChangeShapeType="1"/>
            </p:cNvSpPr>
            <p:nvPr/>
          </p:nvSpPr>
          <p:spPr bwMode="auto">
            <a:xfrm rot="5400000">
              <a:off x="1272" y="136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47" name="Line 103"/>
            <p:cNvSpPr>
              <a:spLocks noChangeShapeType="1"/>
            </p:cNvSpPr>
            <p:nvPr/>
          </p:nvSpPr>
          <p:spPr bwMode="auto">
            <a:xfrm>
              <a:off x="1248" y="2016"/>
              <a:ext cx="3648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48" name="Line 104"/>
            <p:cNvSpPr>
              <a:spLocks noChangeShapeType="1"/>
            </p:cNvSpPr>
            <p:nvPr/>
          </p:nvSpPr>
          <p:spPr bwMode="auto">
            <a:xfrm rot="5400000">
              <a:off x="4848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50" name="Line 106"/>
            <p:cNvSpPr>
              <a:spLocks noChangeShapeType="1"/>
            </p:cNvSpPr>
            <p:nvPr/>
          </p:nvSpPr>
          <p:spPr bwMode="auto">
            <a:xfrm rot="5400000">
              <a:off x="2352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51" name="Line 107"/>
            <p:cNvSpPr>
              <a:spLocks noChangeShapeType="1"/>
            </p:cNvSpPr>
            <p:nvPr/>
          </p:nvSpPr>
          <p:spPr bwMode="auto">
            <a:xfrm rot="5400000">
              <a:off x="2976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52" name="Line 108"/>
            <p:cNvSpPr>
              <a:spLocks noChangeShapeType="1"/>
            </p:cNvSpPr>
            <p:nvPr/>
          </p:nvSpPr>
          <p:spPr bwMode="auto">
            <a:xfrm rot="5400000">
              <a:off x="3600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53" name="Line 109"/>
            <p:cNvSpPr>
              <a:spLocks noChangeShapeType="1"/>
            </p:cNvSpPr>
            <p:nvPr/>
          </p:nvSpPr>
          <p:spPr bwMode="auto">
            <a:xfrm rot="5400000">
              <a:off x="4224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54" name="Line 110"/>
            <p:cNvSpPr>
              <a:spLocks noChangeShapeType="1"/>
            </p:cNvSpPr>
            <p:nvPr/>
          </p:nvSpPr>
          <p:spPr bwMode="auto">
            <a:xfrm>
              <a:off x="1248" y="2160"/>
              <a:ext cx="331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55" name="Line 111"/>
            <p:cNvSpPr>
              <a:spLocks noChangeShapeType="1"/>
            </p:cNvSpPr>
            <p:nvPr/>
          </p:nvSpPr>
          <p:spPr bwMode="auto">
            <a:xfrm>
              <a:off x="3936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56" name="Line 112"/>
            <p:cNvSpPr>
              <a:spLocks noChangeShapeType="1"/>
            </p:cNvSpPr>
            <p:nvPr/>
          </p:nvSpPr>
          <p:spPr bwMode="auto">
            <a:xfrm rot="5400000">
              <a:off x="3720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57" name="Line 113"/>
            <p:cNvSpPr>
              <a:spLocks noChangeShapeType="1"/>
            </p:cNvSpPr>
            <p:nvPr/>
          </p:nvSpPr>
          <p:spPr bwMode="auto">
            <a:xfrm>
              <a:off x="3312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58" name="Line 114"/>
            <p:cNvSpPr>
              <a:spLocks noChangeShapeType="1"/>
            </p:cNvSpPr>
            <p:nvPr/>
          </p:nvSpPr>
          <p:spPr bwMode="auto">
            <a:xfrm rot="5400000">
              <a:off x="3096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59" name="Line 115"/>
            <p:cNvSpPr>
              <a:spLocks noChangeShapeType="1"/>
            </p:cNvSpPr>
            <p:nvPr/>
          </p:nvSpPr>
          <p:spPr bwMode="auto">
            <a:xfrm>
              <a:off x="2064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60" name="Line 116"/>
            <p:cNvSpPr>
              <a:spLocks noChangeShapeType="1"/>
            </p:cNvSpPr>
            <p:nvPr/>
          </p:nvSpPr>
          <p:spPr bwMode="auto">
            <a:xfrm rot="5400000">
              <a:off x="1848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61" name="Line 117"/>
            <p:cNvSpPr>
              <a:spLocks noChangeShapeType="1"/>
            </p:cNvSpPr>
            <p:nvPr/>
          </p:nvSpPr>
          <p:spPr bwMode="auto">
            <a:xfrm>
              <a:off x="1440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62" name="Line 118"/>
            <p:cNvSpPr>
              <a:spLocks noChangeShapeType="1"/>
            </p:cNvSpPr>
            <p:nvPr/>
          </p:nvSpPr>
          <p:spPr bwMode="auto">
            <a:xfrm rot="5400000">
              <a:off x="1224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20"/>
            <p:cNvGrpSpPr>
              <a:grpSpLocks/>
            </p:cNvGrpSpPr>
            <p:nvPr/>
          </p:nvGrpSpPr>
          <p:grpSpPr bwMode="auto">
            <a:xfrm>
              <a:off x="816" y="1920"/>
              <a:ext cx="384" cy="212"/>
              <a:chOff x="1178" y="3063"/>
              <a:chExt cx="384" cy="212"/>
            </a:xfrm>
          </p:grpSpPr>
          <p:sp>
            <p:nvSpPr>
              <p:cNvPr id="364649" name="Line 105"/>
              <p:cNvSpPr>
                <a:spLocks noChangeShapeType="1"/>
              </p:cNvSpPr>
              <p:nvPr/>
            </p:nvSpPr>
            <p:spPr bwMode="auto">
              <a:xfrm rot="10800000">
                <a:off x="1234" y="309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63" name="Text Box 119"/>
              <p:cNvSpPr txBox="1">
                <a:spLocks noChangeArrowheads="1"/>
              </p:cNvSpPr>
              <p:nvPr/>
            </p:nvSpPr>
            <p:spPr bwMode="auto">
              <a:xfrm>
                <a:off x="1178" y="3063"/>
                <a:ext cx="3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GB" b="1"/>
                  <a:t>CLR</a:t>
                </a:r>
              </a:p>
            </p:txBody>
          </p:sp>
        </p:grpSp>
        <p:sp>
          <p:nvSpPr>
            <p:cNvPr id="364665" name="Oval 121"/>
            <p:cNvSpPr>
              <a:spLocks noChangeArrowheads="1"/>
            </p:cNvSpPr>
            <p:nvPr/>
          </p:nvSpPr>
          <p:spPr bwMode="auto">
            <a:xfrm>
              <a:off x="2039" y="21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66" name="Oval 122"/>
            <p:cNvSpPr>
              <a:spLocks noChangeArrowheads="1"/>
            </p:cNvSpPr>
            <p:nvPr/>
          </p:nvSpPr>
          <p:spPr bwMode="auto">
            <a:xfrm>
              <a:off x="2375" y="199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67" name="Oval 123"/>
            <p:cNvSpPr>
              <a:spLocks noChangeArrowheads="1"/>
            </p:cNvSpPr>
            <p:nvPr/>
          </p:nvSpPr>
          <p:spPr bwMode="auto">
            <a:xfrm>
              <a:off x="2663" y="21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68" name="Oval 124"/>
            <p:cNvSpPr>
              <a:spLocks noChangeArrowheads="1"/>
            </p:cNvSpPr>
            <p:nvPr/>
          </p:nvSpPr>
          <p:spPr bwMode="auto">
            <a:xfrm>
              <a:off x="2999" y="199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69" name="Line 125"/>
            <p:cNvSpPr>
              <a:spLocks noChangeShapeType="1"/>
            </p:cNvSpPr>
            <p:nvPr/>
          </p:nvSpPr>
          <p:spPr bwMode="auto">
            <a:xfrm>
              <a:off x="2688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70" name="Line 126"/>
            <p:cNvSpPr>
              <a:spLocks noChangeShapeType="1"/>
            </p:cNvSpPr>
            <p:nvPr/>
          </p:nvSpPr>
          <p:spPr bwMode="auto">
            <a:xfrm rot="5400000">
              <a:off x="2472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71" name="Oval 127"/>
            <p:cNvSpPr>
              <a:spLocks noChangeArrowheads="1"/>
            </p:cNvSpPr>
            <p:nvPr/>
          </p:nvSpPr>
          <p:spPr bwMode="auto">
            <a:xfrm>
              <a:off x="3287" y="21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72" name="Oval 128"/>
            <p:cNvSpPr>
              <a:spLocks noChangeArrowheads="1"/>
            </p:cNvSpPr>
            <p:nvPr/>
          </p:nvSpPr>
          <p:spPr bwMode="auto">
            <a:xfrm>
              <a:off x="3911" y="21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73" name="Oval 129"/>
            <p:cNvSpPr>
              <a:spLocks noChangeArrowheads="1"/>
            </p:cNvSpPr>
            <p:nvPr/>
          </p:nvSpPr>
          <p:spPr bwMode="auto">
            <a:xfrm>
              <a:off x="4247" y="199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76" name="Oval 132"/>
            <p:cNvSpPr>
              <a:spLocks noChangeArrowheads="1"/>
            </p:cNvSpPr>
            <p:nvPr/>
          </p:nvSpPr>
          <p:spPr bwMode="auto">
            <a:xfrm>
              <a:off x="3627" y="199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77" name="Line 133"/>
            <p:cNvSpPr>
              <a:spLocks noChangeShapeType="1"/>
            </p:cNvSpPr>
            <p:nvPr/>
          </p:nvSpPr>
          <p:spPr bwMode="auto">
            <a:xfrm>
              <a:off x="1248" y="1248"/>
              <a:ext cx="528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78" name="Line 134"/>
            <p:cNvSpPr>
              <a:spLocks noChangeShapeType="1"/>
            </p:cNvSpPr>
            <p:nvPr/>
          </p:nvSpPr>
          <p:spPr bwMode="auto">
            <a:xfrm rot="5400000">
              <a:off x="1728" y="1296"/>
              <a:ext cx="96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35"/>
            <p:cNvGrpSpPr>
              <a:grpSpLocks/>
            </p:cNvGrpSpPr>
            <p:nvPr/>
          </p:nvGrpSpPr>
          <p:grpSpPr bwMode="auto">
            <a:xfrm>
              <a:off x="864" y="1152"/>
              <a:ext cx="384" cy="212"/>
              <a:chOff x="1178" y="3063"/>
              <a:chExt cx="384" cy="212"/>
            </a:xfrm>
          </p:grpSpPr>
          <p:sp>
            <p:nvSpPr>
              <p:cNvPr id="364680" name="Line 136"/>
              <p:cNvSpPr>
                <a:spLocks noChangeShapeType="1"/>
              </p:cNvSpPr>
              <p:nvPr/>
            </p:nvSpPr>
            <p:spPr bwMode="auto">
              <a:xfrm rot="10800000">
                <a:off x="1234" y="309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81" name="Text Box 137"/>
              <p:cNvSpPr txBox="1">
                <a:spLocks noChangeArrowheads="1"/>
              </p:cNvSpPr>
              <p:nvPr/>
            </p:nvSpPr>
            <p:spPr bwMode="auto">
              <a:xfrm>
                <a:off x="1178" y="3063"/>
                <a:ext cx="3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GB" b="1"/>
                  <a:t>PRE</a:t>
                </a:r>
              </a:p>
            </p:txBody>
          </p:sp>
        </p:grpSp>
      </p:grpSp>
      <p:grpSp>
        <p:nvGrpSpPr>
          <p:cNvPr id="5" name="Group 143"/>
          <p:cNvGrpSpPr>
            <a:grpSpLocks/>
          </p:cNvGrpSpPr>
          <p:nvPr/>
        </p:nvGrpSpPr>
        <p:grpSpPr bwMode="auto">
          <a:xfrm>
            <a:off x="1524000" y="3962400"/>
            <a:ext cx="4194175" cy="2098675"/>
            <a:chOff x="1054" y="2544"/>
            <a:chExt cx="2642" cy="1322"/>
          </a:xfrm>
        </p:grpSpPr>
        <p:graphicFrame>
          <p:nvGraphicFramePr>
            <p:cNvPr id="364683" name="Object 139"/>
            <p:cNvGraphicFramePr>
              <a:graphicFrameLocks noChangeAspect="1"/>
            </p:cNvGraphicFramePr>
            <p:nvPr/>
          </p:nvGraphicFramePr>
          <p:xfrm>
            <a:off x="1054" y="2546"/>
            <a:ext cx="2632" cy="1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6" name="Document" r:id="rId3" imgW="4178160" imgH="2099880" progId="Word.Document.8">
                    <p:embed/>
                  </p:oleObj>
                </mc:Choice>
                <mc:Fallback>
                  <p:oleObj name="Document" r:id="rId3" imgW="4178160" imgH="2099880" progId="Word.Document.8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4" y="2546"/>
                          <a:ext cx="2632" cy="1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4685" name="Line 141"/>
            <p:cNvSpPr>
              <a:spLocks noChangeShapeType="1"/>
            </p:cNvSpPr>
            <p:nvPr/>
          </p:nvSpPr>
          <p:spPr bwMode="auto">
            <a:xfrm>
              <a:off x="1200" y="2736"/>
              <a:ext cx="24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86" name="Line 142"/>
            <p:cNvSpPr>
              <a:spLocks noChangeShapeType="1"/>
            </p:cNvSpPr>
            <p:nvPr/>
          </p:nvSpPr>
          <p:spPr bwMode="auto">
            <a:xfrm>
              <a:off x="1680" y="254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73"/>
          <p:cNvGrpSpPr>
            <a:grpSpLocks/>
          </p:cNvGrpSpPr>
          <p:nvPr/>
        </p:nvGrpSpPr>
        <p:grpSpPr bwMode="auto">
          <a:xfrm>
            <a:off x="6172200" y="4038600"/>
            <a:ext cx="2590800" cy="1860550"/>
            <a:chOff x="3888" y="2544"/>
            <a:chExt cx="1632" cy="1172"/>
          </a:xfrm>
        </p:grpSpPr>
        <p:grpSp>
          <p:nvGrpSpPr>
            <p:cNvPr id="7" name="Group 146"/>
            <p:cNvGrpSpPr>
              <a:grpSpLocks/>
            </p:cNvGrpSpPr>
            <p:nvPr/>
          </p:nvGrpSpPr>
          <p:grpSpPr bwMode="auto">
            <a:xfrm>
              <a:off x="4416" y="2544"/>
              <a:ext cx="576" cy="212"/>
              <a:chOff x="4464" y="2544"/>
              <a:chExt cx="576" cy="212"/>
            </a:xfrm>
          </p:grpSpPr>
          <p:sp>
            <p:nvSpPr>
              <p:cNvPr id="364688" name="Oval 144"/>
              <p:cNvSpPr>
                <a:spLocks noChangeArrowheads="1"/>
              </p:cNvSpPr>
              <p:nvPr/>
            </p:nvSpPr>
            <p:spPr bwMode="auto">
              <a:xfrm>
                <a:off x="4464" y="2544"/>
                <a:ext cx="576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89" name="Text Box 145"/>
              <p:cNvSpPr txBox="1">
                <a:spLocks noChangeArrowheads="1"/>
              </p:cNvSpPr>
              <p:nvPr/>
            </p:nvSpPr>
            <p:spPr bwMode="auto">
              <a:xfrm>
                <a:off x="4464" y="2544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GB" b="1"/>
                  <a:t>100000</a:t>
                </a:r>
              </a:p>
            </p:txBody>
          </p:sp>
        </p:grpSp>
        <p:grpSp>
          <p:nvGrpSpPr>
            <p:cNvPr id="8" name="Group 147"/>
            <p:cNvGrpSpPr>
              <a:grpSpLocks/>
            </p:cNvGrpSpPr>
            <p:nvPr/>
          </p:nvGrpSpPr>
          <p:grpSpPr bwMode="auto">
            <a:xfrm>
              <a:off x="4944" y="2784"/>
              <a:ext cx="576" cy="212"/>
              <a:chOff x="4464" y="2544"/>
              <a:chExt cx="576" cy="212"/>
            </a:xfrm>
          </p:grpSpPr>
          <p:sp>
            <p:nvSpPr>
              <p:cNvPr id="364692" name="Oval 148"/>
              <p:cNvSpPr>
                <a:spLocks noChangeArrowheads="1"/>
              </p:cNvSpPr>
              <p:nvPr/>
            </p:nvSpPr>
            <p:spPr bwMode="auto">
              <a:xfrm>
                <a:off x="4464" y="2544"/>
                <a:ext cx="576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93" name="Text Box 149"/>
              <p:cNvSpPr txBox="1">
                <a:spLocks noChangeArrowheads="1"/>
              </p:cNvSpPr>
              <p:nvPr/>
            </p:nvSpPr>
            <p:spPr bwMode="auto">
              <a:xfrm>
                <a:off x="4464" y="2544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GB" b="1"/>
                  <a:t>010000</a:t>
                </a:r>
              </a:p>
            </p:txBody>
          </p:sp>
        </p:grpSp>
        <p:grpSp>
          <p:nvGrpSpPr>
            <p:cNvPr id="9" name="Group 150"/>
            <p:cNvGrpSpPr>
              <a:grpSpLocks/>
            </p:cNvGrpSpPr>
            <p:nvPr/>
          </p:nvGrpSpPr>
          <p:grpSpPr bwMode="auto">
            <a:xfrm>
              <a:off x="4944" y="3216"/>
              <a:ext cx="576" cy="212"/>
              <a:chOff x="4464" y="2544"/>
              <a:chExt cx="576" cy="212"/>
            </a:xfrm>
          </p:grpSpPr>
          <p:sp>
            <p:nvSpPr>
              <p:cNvPr id="364695" name="Oval 151"/>
              <p:cNvSpPr>
                <a:spLocks noChangeArrowheads="1"/>
              </p:cNvSpPr>
              <p:nvPr/>
            </p:nvSpPr>
            <p:spPr bwMode="auto">
              <a:xfrm>
                <a:off x="4464" y="2544"/>
                <a:ext cx="576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96" name="Text Box 152"/>
              <p:cNvSpPr txBox="1">
                <a:spLocks noChangeArrowheads="1"/>
              </p:cNvSpPr>
              <p:nvPr/>
            </p:nvSpPr>
            <p:spPr bwMode="auto">
              <a:xfrm>
                <a:off x="4464" y="2544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GB" b="1"/>
                  <a:t>001000</a:t>
                </a:r>
              </a:p>
            </p:txBody>
          </p:sp>
        </p:grpSp>
        <p:grpSp>
          <p:nvGrpSpPr>
            <p:cNvPr id="10" name="Group 153"/>
            <p:cNvGrpSpPr>
              <a:grpSpLocks/>
            </p:cNvGrpSpPr>
            <p:nvPr/>
          </p:nvGrpSpPr>
          <p:grpSpPr bwMode="auto">
            <a:xfrm>
              <a:off x="4416" y="3504"/>
              <a:ext cx="576" cy="212"/>
              <a:chOff x="4464" y="2544"/>
              <a:chExt cx="576" cy="212"/>
            </a:xfrm>
          </p:grpSpPr>
          <p:sp>
            <p:nvSpPr>
              <p:cNvPr id="364698" name="Oval 154"/>
              <p:cNvSpPr>
                <a:spLocks noChangeArrowheads="1"/>
              </p:cNvSpPr>
              <p:nvPr/>
            </p:nvSpPr>
            <p:spPr bwMode="auto">
              <a:xfrm>
                <a:off x="4464" y="2544"/>
                <a:ext cx="576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99" name="Text Box 155"/>
              <p:cNvSpPr txBox="1">
                <a:spLocks noChangeArrowheads="1"/>
              </p:cNvSpPr>
              <p:nvPr/>
            </p:nvSpPr>
            <p:spPr bwMode="auto">
              <a:xfrm>
                <a:off x="4464" y="2544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GB" b="1"/>
                  <a:t>000100</a:t>
                </a:r>
              </a:p>
            </p:txBody>
          </p:sp>
        </p:grpSp>
        <p:grpSp>
          <p:nvGrpSpPr>
            <p:cNvPr id="11" name="Group 156"/>
            <p:cNvGrpSpPr>
              <a:grpSpLocks/>
            </p:cNvGrpSpPr>
            <p:nvPr/>
          </p:nvGrpSpPr>
          <p:grpSpPr bwMode="auto">
            <a:xfrm>
              <a:off x="3888" y="3216"/>
              <a:ext cx="576" cy="212"/>
              <a:chOff x="4464" y="2544"/>
              <a:chExt cx="576" cy="212"/>
            </a:xfrm>
          </p:grpSpPr>
          <p:sp>
            <p:nvSpPr>
              <p:cNvPr id="364701" name="Oval 157"/>
              <p:cNvSpPr>
                <a:spLocks noChangeArrowheads="1"/>
              </p:cNvSpPr>
              <p:nvPr/>
            </p:nvSpPr>
            <p:spPr bwMode="auto">
              <a:xfrm>
                <a:off x="4464" y="2544"/>
                <a:ext cx="576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702" name="Text Box 158"/>
              <p:cNvSpPr txBox="1">
                <a:spLocks noChangeArrowheads="1"/>
              </p:cNvSpPr>
              <p:nvPr/>
            </p:nvSpPr>
            <p:spPr bwMode="auto">
              <a:xfrm>
                <a:off x="4464" y="2544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GB" b="1"/>
                  <a:t>000010</a:t>
                </a:r>
              </a:p>
            </p:txBody>
          </p:sp>
        </p:grpSp>
        <p:grpSp>
          <p:nvGrpSpPr>
            <p:cNvPr id="12" name="Group 159"/>
            <p:cNvGrpSpPr>
              <a:grpSpLocks/>
            </p:cNvGrpSpPr>
            <p:nvPr/>
          </p:nvGrpSpPr>
          <p:grpSpPr bwMode="auto">
            <a:xfrm>
              <a:off x="3888" y="2832"/>
              <a:ext cx="576" cy="212"/>
              <a:chOff x="4464" y="2544"/>
              <a:chExt cx="576" cy="212"/>
            </a:xfrm>
          </p:grpSpPr>
          <p:sp>
            <p:nvSpPr>
              <p:cNvPr id="364704" name="Oval 160"/>
              <p:cNvSpPr>
                <a:spLocks noChangeArrowheads="1"/>
              </p:cNvSpPr>
              <p:nvPr/>
            </p:nvSpPr>
            <p:spPr bwMode="auto">
              <a:xfrm>
                <a:off x="4464" y="2544"/>
                <a:ext cx="576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705" name="Text Box 161"/>
              <p:cNvSpPr txBox="1">
                <a:spLocks noChangeArrowheads="1"/>
              </p:cNvSpPr>
              <p:nvPr/>
            </p:nvSpPr>
            <p:spPr bwMode="auto">
              <a:xfrm>
                <a:off x="4464" y="2544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GB" b="1"/>
                  <a:t>000001</a:t>
                </a:r>
              </a:p>
            </p:txBody>
          </p:sp>
        </p:grpSp>
        <p:cxnSp>
          <p:nvCxnSpPr>
            <p:cNvPr id="364708" name="AutoShape 164"/>
            <p:cNvCxnSpPr>
              <a:cxnSpLocks noChangeShapeType="1"/>
              <a:stCxn id="364689" idx="3"/>
              <a:endCxn id="364693" idx="0"/>
            </p:cNvCxnSpPr>
            <p:nvPr/>
          </p:nvCxnSpPr>
          <p:spPr bwMode="auto">
            <a:xfrm>
              <a:off x="4992" y="2650"/>
              <a:ext cx="240" cy="134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4709" name="AutoShape 165"/>
            <p:cNvCxnSpPr>
              <a:cxnSpLocks noChangeShapeType="1"/>
              <a:stCxn id="364693" idx="2"/>
              <a:endCxn id="364696" idx="0"/>
            </p:cNvCxnSpPr>
            <p:nvPr/>
          </p:nvCxnSpPr>
          <p:spPr bwMode="auto">
            <a:xfrm rot="5400000">
              <a:off x="5122" y="3106"/>
              <a:ext cx="220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4710" name="AutoShape 166"/>
            <p:cNvCxnSpPr>
              <a:cxnSpLocks noChangeShapeType="1"/>
              <a:stCxn id="364696" idx="2"/>
              <a:endCxn id="364699" idx="3"/>
            </p:cNvCxnSpPr>
            <p:nvPr/>
          </p:nvCxnSpPr>
          <p:spPr bwMode="auto">
            <a:xfrm rot="5400000">
              <a:off x="5021" y="3399"/>
              <a:ext cx="182" cy="240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4711" name="AutoShape 167"/>
            <p:cNvCxnSpPr>
              <a:cxnSpLocks noChangeShapeType="1"/>
              <a:stCxn id="364699" idx="1"/>
              <a:endCxn id="364702" idx="2"/>
            </p:cNvCxnSpPr>
            <p:nvPr/>
          </p:nvCxnSpPr>
          <p:spPr bwMode="auto">
            <a:xfrm rot="10800000">
              <a:off x="4176" y="3428"/>
              <a:ext cx="240" cy="182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4712" name="AutoShape 168"/>
            <p:cNvCxnSpPr>
              <a:cxnSpLocks noChangeShapeType="1"/>
              <a:stCxn id="364702" idx="0"/>
              <a:endCxn id="364705" idx="2"/>
            </p:cNvCxnSpPr>
            <p:nvPr/>
          </p:nvCxnSpPr>
          <p:spPr bwMode="auto">
            <a:xfrm flipV="1">
              <a:off x="4176" y="3044"/>
              <a:ext cx="0" cy="17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4713" name="AutoShape 169"/>
            <p:cNvCxnSpPr>
              <a:cxnSpLocks noChangeShapeType="1"/>
              <a:stCxn id="364705" idx="0"/>
              <a:endCxn id="364689" idx="1"/>
            </p:cNvCxnSpPr>
            <p:nvPr/>
          </p:nvCxnSpPr>
          <p:spPr bwMode="auto">
            <a:xfrm rot="16200000">
              <a:off x="4205" y="2621"/>
              <a:ext cx="182" cy="240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64718" name="AutoShape 17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4719" name="AutoShape 17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4720" name="AutoShape 17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4721" name="AutoShape 17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CS1104-13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Johnson Counters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0593-A415-41CD-BBB0-464CDE4EB94F}" type="slidenum">
              <a:rPr lang="en-US"/>
              <a:pPr/>
              <a:t>21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Johnson Counters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96200" cy="3886200"/>
          </a:xfrm>
        </p:spPr>
        <p:txBody>
          <a:bodyPr>
            <a:normAutofit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/>
              <a:t>The complement of the output of the last stage is connected back to the D input of the first stage.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/>
              <a:t>Also called the </a:t>
            </a:r>
            <a:r>
              <a:rPr lang="en-US" i="1" dirty="0"/>
              <a:t>twisted-ring counter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65691" name="AutoShape 12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92" name="AutoShape 1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93" name="AutoShape 12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94" name="AutoShape 12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CS1104-13</a:t>
            </a:r>
          </a:p>
        </p:txBody>
      </p:sp>
      <p:sp>
        <p:nvSpPr>
          <p:cNvPr id="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Johnson Counters</a:t>
            </a:r>
          </a:p>
        </p:txBody>
      </p:sp>
      <p:sp>
        <p:nvSpPr>
          <p:cNvPr id="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722A-37DD-4167-A643-16C2245E2ADC}" type="slidenum">
              <a:rPr lang="en-US"/>
              <a:pPr/>
              <a:t>22</a:t>
            </a:fld>
            <a:endParaRPr lang="en-US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Johnson Counters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96200" cy="4572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/>
              <a:t>Example: A 4-bit (MOD-8) Johnson counter.</a:t>
            </a:r>
          </a:p>
        </p:txBody>
      </p:sp>
      <p:grpSp>
        <p:nvGrpSpPr>
          <p:cNvPr id="2" name="Group 129"/>
          <p:cNvGrpSpPr>
            <a:grpSpLocks/>
          </p:cNvGrpSpPr>
          <p:nvPr/>
        </p:nvGrpSpPr>
        <p:grpSpPr bwMode="auto">
          <a:xfrm>
            <a:off x="1524000" y="3657600"/>
            <a:ext cx="3252788" cy="2611438"/>
            <a:chOff x="960" y="2349"/>
            <a:chExt cx="2049" cy="1645"/>
          </a:xfrm>
        </p:grpSpPr>
        <p:graphicFrame>
          <p:nvGraphicFramePr>
            <p:cNvPr id="366687" name="Object 95"/>
            <p:cNvGraphicFramePr>
              <a:graphicFrameLocks noChangeAspect="1"/>
            </p:cNvGraphicFramePr>
            <p:nvPr/>
          </p:nvGraphicFramePr>
          <p:xfrm>
            <a:off x="960" y="2349"/>
            <a:ext cx="2049" cy="1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0" name="Document" r:id="rId3" imgW="3268440" imgH="2625480" progId="Word.Document.8">
                    <p:embed/>
                  </p:oleObj>
                </mc:Choice>
                <mc:Fallback>
                  <p:oleObj name="Document" r:id="rId3" imgW="3268440" imgH="2625480" progId="Word.Document.8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349"/>
                          <a:ext cx="2049" cy="16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88" name="Line 96"/>
            <p:cNvSpPr>
              <a:spLocks noChangeShapeType="1"/>
            </p:cNvSpPr>
            <p:nvPr/>
          </p:nvSpPr>
          <p:spPr bwMode="auto">
            <a:xfrm>
              <a:off x="1056" y="2544"/>
              <a:ext cx="18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89" name="Line 97"/>
            <p:cNvSpPr>
              <a:spLocks noChangeShapeType="1"/>
            </p:cNvSpPr>
            <p:nvPr/>
          </p:nvSpPr>
          <p:spPr bwMode="auto">
            <a:xfrm>
              <a:off x="1584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8"/>
          <p:cNvGrpSpPr>
            <a:grpSpLocks/>
          </p:cNvGrpSpPr>
          <p:nvPr/>
        </p:nvGrpSpPr>
        <p:grpSpPr bwMode="auto">
          <a:xfrm>
            <a:off x="1981200" y="1828800"/>
            <a:ext cx="5257800" cy="1631950"/>
            <a:chOff x="1248" y="1248"/>
            <a:chExt cx="3312" cy="1028"/>
          </a:xfrm>
        </p:grpSpPr>
        <p:sp>
          <p:nvSpPr>
            <p:cNvPr id="366597" name="Text Box 5"/>
            <p:cNvSpPr txBox="1">
              <a:spLocks noChangeArrowheads="1"/>
            </p:cNvSpPr>
            <p:nvPr/>
          </p:nvSpPr>
          <p:spPr bwMode="auto">
            <a:xfrm>
              <a:off x="1248" y="206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/>
                <a:t>CLK</a:t>
              </a:r>
            </a:p>
          </p:txBody>
        </p:sp>
        <p:sp>
          <p:nvSpPr>
            <p:cNvPr id="366598" name="Line 6"/>
            <p:cNvSpPr>
              <a:spLocks noChangeShapeType="1"/>
            </p:cNvSpPr>
            <p:nvPr/>
          </p:nvSpPr>
          <p:spPr bwMode="auto">
            <a:xfrm>
              <a:off x="2352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599" name="Line 7"/>
            <p:cNvSpPr>
              <a:spLocks noChangeShapeType="1"/>
            </p:cNvSpPr>
            <p:nvPr/>
          </p:nvSpPr>
          <p:spPr bwMode="auto">
            <a:xfrm rot="5400000">
              <a:off x="4224" y="1488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00" name="Text Box 8"/>
            <p:cNvSpPr txBox="1">
              <a:spLocks noChangeArrowheads="1"/>
            </p:cNvSpPr>
            <p:nvPr/>
          </p:nvSpPr>
          <p:spPr bwMode="auto">
            <a:xfrm>
              <a:off x="2352" y="129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 i="1"/>
                <a:t>Q</a:t>
              </a:r>
              <a:r>
                <a:rPr lang="en-GB" b="1" baseline="-25000"/>
                <a:t>0</a:t>
              </a:r>
              <a:endParaRPr lang="en-GB" b="1" i="1"/>
            </a:p>
          </p:txBody>
        </p:sp>
        <p:sp>
          <p:nvSpPr>
            <p:cNvPr id="366601" name="Rectangle 9"/>
            <p:cNvSpPr>
              <a:spLocks noChangeArrowheads="1"/>
            </p:cNvSpPr>
            <p:nvPr/>
          </p:nvSpPr>
          <p:spPr bwMode="auto">
            <a:xfrm>
              <a:off x="2016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02" name="Text Box 10"/>
            <p:cNvSpPr txBox="1">
              <a:spLocks noChangeArrowheads="1"/>
            </p:cNvSpPr>
            <p:nvPr/>
          </p:nvSpPr>
          <p:spPr bwMode="auto">
            <a:xfrm>
              <a:off x="2016" y="1440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366603" name="AutoShape 11"/>
            <p:cNvSpPr>
              <a:spLocks noChangeArrowheads="1"/>
            </p:cNvSpPr>
            <p:nvPr/>
          </p:nvSpPr>
          <p:spPr bwMode="auto">
            <a:xfrm rot="5400000">
              <a:off x="1992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04" name="Text Box 12"/>
            <p:cNvSpPr txBox="1">
              <a:spLocks noChangeArrowheads="1"/>
            </p:cNvSpPr>
            <p:nvPr/>
          </p:nvSpPr>
          <p:spPr bwMode="auto">
            <a:xfrm>
              <a:off x="2160" y="1440"/>
              <a:ext cx="1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366608" name="Oval 16"/>
            <p:cNvSpPr>
              <a:spLocks noChangeArrowheads="1"/>
            </p:cNvSpPr>
            <p:nvPr/>
          </p:nvSpPr>
          <p:spPr bwMode="auto">
            <a:xfrm>
              <a:off x="1847" y="21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09" name="Oval 17"/>
            <p:cNvSpPr>
              <a:spLocks noChangeArrowheads="1"/>
            </p:cNvSpPr>
            <p:nvPr/>
          </p:nvSpPr>
          <p:spPr bwMode="auto">
            <a:xfrm>
              <a:off x="2186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10" name="Rectangle 18"/>
            <p:cNvSpPr>
              <a:spLocks noChangeArrowheads="1"/>
            </p:cNvSpPr>
            <p:nvPr/>
          </p:nvSpPr>
          <p:spPr bwMode="auto">
            <a:xfrm>
              <a:off x="2640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11" name="Text Box 19"/>
            <p:cNvSpPr txBox="1">
              <a:spLocks noChangeArrowheads="1"/>
            </p:cNvSpPr>
            <p:nvPr/>
          </p:nvSpPr>
          <p:spPr bwMode="auto">
            <a:xfrm>
              <a:off x="2640" y="1440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366612" name="AutoShape 20"/>
            <p:cNvSpPr>
              <a:spLocks noChangeArrowheads="1"/>
            </p:cNvSpPr>
            <p:nvPr/>
          </p:nvSpPr>
          <p:spPr bwMode="auto">
            <a:xfrm rot="5400000">
              <a:off x="2616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13" name="Text Box 21"/>
            <p:cNvSpPr txBox="1">
              <a:spLocks noChangeArrowheads="1"/>
            </p:cNvSpPr>
            <p:nvPr/>
          </p:nvSpPr>
          <p:spPr bwMode="auto">
            <a:xfrm>
              <a:off x="2784" y="1440"/>
              <a:ext cx="1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366615" name="Oval 23"/>
            <p:cNvSpPr>
              <a:spLocks noChangeArrowheads="1"/>
            </p:cNvSpPr>
            <p:nvPr/>
          </p:nvSpPr>
          <p:spPr bwMode="auto">
            <a:xfrm>
              <a:off x="2810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16" name="Rectangle 24"/>
            <p:cNvSpPr>
              <a:spLocks noChangeArrowheads="1"/>
            </p:cNvSpPr>
            <p:nvPr/>
          </p:nvSpPr>
          <p:spPr bwMode="auto">
            <a:xfrm>
              <a:off x="3264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17" name="Text Box 25"/>
            <p:cNvSpPr txBox="1">
              <a:spLocks noChangeArrowheads="1"/>
            </p:cNvSpPr>
            <p:nvPr/>
          </p:nvSpPr>
          <p:spPr bwMode="auto">
            <a:xfrm>
              <a:off x="3264" y="1440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366618" name="AutoShape 26"/>
            <p:cNvSpPr>
              <a:spLocks noChangeArrowheads="1"/>
            </p:cNvSpPr>
            <p:nvPr/>
          </p:nvSpPr>
          <p:spPr bwMode="auto">
            <a:xfrm rot="5400000">
              <a:off x="3240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19" name="Text Box 27"/>
            <p:cNvSpPr txBox="1">
              <a:spLocks noChangeArrowheads="1"/>
            </p:cNvSpPr>
            <p:nvPr/>
          </p:nvSpPr>
          <p:spPr bwMode="auto">
            <a:xfrm>
              <a:off x="3408" y="1440"/>
              <a:ext cx="1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366621" name="Oval 29"/>
            <p:cNvSpPr>
              <a:spLocks noChangeArrowheads="1"/>
            </p:cNvSpPr>
            <p:nvPr/>
          </p:nvSpPr>
          <p:spPr bwMode="auto">
            <a:xfrm>
              <a:off x="3434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22" name="Rectangle 30"/>
            <p:cNvSpPr>
              <a:spLocks noChangeArrowheads="1"/>
            </p:cNvSpPr>
            <p:nvPr/>
          </p:nvSpPr>
          <p:spPr bwMode="auto">
            <a:xfrm>
              <a:off x="3888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23" name="Text Box 31"/>
            <p:cNvSpPr txBox="1">
              <a:spLocks noChangeArrowheads="1"/>
            </p:cNvSpPr>
            <p:nvPr/>
          </p:nvSpPr>
          <p:spPr bwMode="auto">
            <a:xfrm>
              <a:off x="3888" y="1440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366624" name="AutoShape 32"/>
            <p:cNvSpPr>
              <a:spLocks noChangeArrowheads="1"/>
            </p:cNvSpPr>
            <p:nvPr/>
          </p:nvSpPr>
          <p:spPr bwMode="auto">
            <a:xfrm rot="5400000">
              <a:off x="3864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25" name="Text Box 33"/>
            <p:cNvSpPr txBox="1">
              <a:spLocks noChangeArrowheads="1"/>
            </p:cNvSpPr>
            <p:nvPr/>
          </p:nvSpPr>
          <p:spPr bwMode="auto">
            <a:xfrm>
              <a:off x="4032" y="1440"/>
              <a:ext cx="1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366627" name="Oval 35"/>
            <p:cNvSpPr>
              <a:spLocks noChangeArrowheads="1"/>
            </p:cNvSpPr>
            <p:nvPr/>
          </p:nvSpPr>
          <p:spPr bwMode="auto">
            <a:xfrm>
              <a:off x="4058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40" name="Line 48"/>
            <p:cNvSpPr>
              <a:spLocks noChangeShapeType="1"/>
            </p:cNvSpPr>
            <p:nvPr/>
          </p:nvSpPr>
          <p:spPr bwMode="auto">
            <a:xfrm>
              <a:off x="2976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41" name="Text Box 49"/>
            <p:cNvSpPr txBox="1">
              <a:spLocks noChangeArrowheads="1"/>
            </p:cNvSpPr>
            <p:nvPr/>
          </p:nvSpPr>
          <p:spPr bwMode="auto">
            <a:xfrm>
              <a:off x="2976" y="129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 i="1"/>
                <a:t>Q</a:t>
              </a:r>
              <a:r>
                <a:rPr lang="en-GB" b="1" baseline="-25000"/>
                <a:t>1</a:t>
              </a:r>
              <a:endParaRPr lang="en-GB" b="1" i="1"/>
            </a:p>
          </p:txBody>
        </p:sp>
        <p:sp>
          <p:nvSpPr>
            <p:cNvPr id="366642" name="Line 50"/>
            <p:cNvSpPr>
              <a:spLocks noChangeShapeType="1"/>
            </p:cNvSpPr>
            <p:nvPr/>
          </p:nvSpPr>
          <p:spPr bwMode="auto">
            <a:xfrm>
              <a:off x="3600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43" name="Text Box 51"/>
            <p:cNvSpPr txBox="1">
              <a:spLocks noChangeArrowheads="1"/>
            </p:cNvSpPr>
            <p:nvPr/>
          </p:nvSpPr>
          <p:spPr bwMode="auto">
            <a:xfrm>
              <a:off x="3600" y="129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 i="1"/>
                <a:t>Q</a:t>
              </a:r>
              <a:r>
                <a:rPr lang="en-GB" b="1" baseline="-25000"/>
                <a:t>2</a:t>
              </a:r>
              <a:endParaRPr lang="en-GB" b="1" i="1"/>
            </a:p>
          </p:txBody>
        </p:sp>
        <p:sp>
          <p:nvSpPr>
            <p:cNvPr id="366644" name="Line 52"/>
            <p:cNvSpPr>
              <a:spLocks noChangeShapeType="1"/>
            </p:cNvSpPr>
            <p:nvPr/>
          </p:nvSpPr>
          <p:spPr bwMode="auto">
            <a:xfrm>
              <a:off x="4272" y="172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45" name="Text Box 53"/>
            <p:cNvSpPr txBox="1">
              <a:spLocks noChangeArrowheads="1"/>
            </p:cNvSpPr>
            <p:nvPr/>
          </p:nvSpPr>
          <p:spPr bwMode="auto">
            <a:xfrm>
              <a:off x="4224" y="172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 i="1"/>
                <a:t>Q</a:t>
              </a:r>
              <a:r>
                <a:rPr lang="en-GB" b="1" baseline="-25000"/>
                <a:t>3</a:t>
              </a:r>
              <a:r>
                <a:rPr lang="en-GB" b="1" i="1"/>
                <a:t>'</a:t>
              </a:r>
            </a:p>
          </p:txBody>
        </p:sp>
        <p:sp>
          <p:nvSpPr>
            <p:cNvPr id="366650" name="Line 58"/>
            <p:cNvSpPr>
              <a:spLocks noChangeShapeType="1"/>
            </p:cNvSpPr>
            <p:nvPr/>
          </p:nvSpPr>
          <p:spPr bwMode="auto">
            <a:xfrm>
              <a:off x="1872" y="1248"/>
              <a:ext cx="25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51" name="Line 59"/>
            <p:cNvSpPr>
              <a:spLocks noChangeShapeType="1"/>
            </p:cNvSpPr>
            <p:nvPr/>
          </p:nvSpPr>
          <p:spPr bwMode="auto">
            <a:xfrm>
              <a:off x="1872" y="153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52" name="Line 60"/>
            <p:cNvSpPr>
              <a:spLocks noChangeShapeType="1"/>
            </p:cNvSpPr>
            <p:nvPr/>
          </p:nvSpPr>
          <p:spPr bwMode="auto">
            <a:xfrm rot="5400000">
              <a:off x="1728" y="13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53" name="Line 61"/>
            <p:cNvSpPr>
              <a:spLocks noChangeShapeType="1"/>
            </p:cNvSpPr>
            <p:nvPr/>
          </p:nvSpPr>
          <p:spPr bwMode="auto">
            <a:xfrm>
              <a:off x="1680" y="2016"/>
              <a:ext cx="2400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55" name="Line 63"/>
            <p:cNvSpPr>
              <a:spLocks noChangeShapeType="1"/>
            </p:cNvSpPr>
            <p:nvPr/>
          </p:nvSpPr>
          <p:spPr bwMode="auto">
            <a:xfrm rot="5400000">
              <a:off x="2784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56" name="Line 64"/>
            <p:cNvSpPr>
              <a:spLocks noChangeShapeType="1"/>
            </p:cNvSpPr>
            <p:nvPr/>
          </p:nvSpPr>
          <p:spPr bwMode="auto">
            <a:xfrm rot="5400000">
              <a:off x="3408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57" name="Line 65"/>
            <p:cNvSpPr>
              <a:spLocks noChangeShapeType="1"/>
            </p:cNvSpPr>
            <p:nvPr/>
          </p:nvSpPr>
          <p:spPr bwMode="auto">
            <a:xfrm rot="5400000">
              <a:off x="4032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59" name="Line 67"/>
            <p:cNvSpPr>
              <a:spLocks noChangeShapeType="1"/>
            </p:cNvSpPr>
            <p:nvPr/>
          </p:nvSpPr>
          <p:spPr bwMode="auto">
            <a:xfrm>
              <a:off x="1680" y="2160"/>
              <a:ext cx="206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62" name="Line 70"/>
            <p:cNvSpPr>
              <a:spLocks noChangeShapeType="1"/>
            </p:cNvSpPr>
            <p:nvPr/>
          </p:nvSpPr>
          <p:spPr bwMode="auto">
            <a:xfrm>
              <a:off x="3744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63" name="Line 71"/>
            <p:cNvSpPr>
              <a:spLocks noChangeShapeType="1"/>
            </p:cNvSpPr>
            <p:nvPr/>
          </p:nvSpPr>
          <p:spPr bwMode="auto">
            <a:xfrm rot="5400000">
              <a:off x="3528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64" name="Line 72"/>
            <p:cNvSpPr>
              <a:spLocks noChangeShapeType="1"/>
            </p:cNvSpPr>
            <p:nvPr/>
          </p:nvSpPr>
          <p:spPr bwMode="auto">
            <a:xfrm>
              <a:off x="2496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65" name="Line 73"/>
            <p:cNvSpPr>
              <a:spLocks noChangeShapeType="1"/>
            </p:cNvSpPr>
            <p:nvPr/>
          </p:nvSpPr>
          <p:spPr bwMode="auto">
            <a:xfrm rot="5400000">
              <a:off x="2280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66" name="Line 74"/>
            <p:cNvSpPr>
              <a:spLocks noChangeShapeType="1"/>
            </p:cNvSpPr>
            <p:nvPr/>
          </p:nvSpPr>
          <p:spPr bwMode="auto">
            <a:xfrm>
              <a:off x="1872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67" name="Line 75"/>
            <p:cNvSpPr>
              <a:spLocks noChangeShapeType="1"/>
            </p:cNvSpPr>
            <p:nvPr/>
          </p:nvSpPr>
          <p:spPr bwMode="auto">
            <a:xfrm rot="5400000">
              <a:off x="1656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76"/>
            <p:cNvGrpSpPr>
              <a:grpSpLocks/>
            </p:cNvGrpSpPr>
            <p:nvPr/>
          </p:nvGrpSpPr>
          <p:grpSpPr bwMode="auto">
            <a:xfrm>
              <a:off x="1248" y="1920"/>
              <a:ext cx="384" cy="212"/>
              <a:chOff x="1178" y="3063"/>
              <a:chExt cx="384" cy="212"/>
            </a:xfrm>
          </p:grpSpPr>
          <p:sp>
            <p:nvSpPr>
              <p:cNvPr id="366669" name="Line 77"/>
              <p:cNvSpPr>
                <a:spLocks noChangeShapeType="1"/>
              </p:cNvSpPr>
              <p:nvPr/>
            </p:nvSpPr>
            <p:spPr bwMode="auto">
              <a:xfrm rot="10800000">
                <a:off x="1234" y="309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6670" name="Text Box 78"/>
              <p:cNvSpPr txBox="1">
                <a:spLocks noChangeArrowheads="1"/>
              </p:cNvSpPr>
              <p:nvPr/>
            </p:nvSpPr>
            <p:spPr bwMode="auto">
              <a:xfrm>
                <a:off x="1178" y="3063"/>
                <a:ext cx="3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GB" b="1"/>
                  <a:t>CLR</a:t>
                </a:r>
              </a:p>
            </p:txBody>
          </p:sp>
        </p:grpSp>
        <p:sp>
          <p:nvSpPr>
            <p:cNvPr id="366671" name="Oval 79"/>
            <p:cNvSpPr>
              <a:spLocks noChangeArrowheads="1"/>
            </p:cNvSpPr>
            <p:nvPr/>
          </p:nvSpPr>
          <p:spPr bwMode="auto">
            <a:xfrm>
              <a:off x="2471" y="21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72" name="Oval 80"/>
            <p:cNvSpPr>
              <a:spLocks noChangeArrowheads="1"/>
            </p:cNvSpPr>
            <p:nvPr/>
          </p:nvSpPr>
          <p:spPr bwMode="auto">
            <a:xfrm>
              <a:off x="2807" y="199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73" name="Oval 81"/>
            <p:cNvSpPr>
              <a:spLocks noChangeArrowheads="1"/>
            </p:cNvSpPr>
            <p:nvPr/>
          </p:nvSpPr>
          <p:spPr bwMode="auto">
            <a:xfrm>
              <a:off x="3095" y="21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74" name="Oval 82"/>
            <p:cNvSpPr>
              <a:spLocks noChangeArrowheads="1"/>
            </p:cNvSpPr>
            <p:nvPr/>
          </p:nvSpPr>
          <p:spPr bwMode="auto">
            <a:xfrm>
              <a:off x="3431" y="199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75" name="Line 83"/>
            <p:cNvSpPr>
              <a:spLocks noChangeShapeType="1"/>
            </p:cNvSpPr>
            <p:nvPr/>
          </p:nvSpPr>
          <p:spPr bwMode="auto">
            <a:xfrm>
              <a:off x="3120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76" name="Line 84"/>
            <p:cNvSpPr>
              <a:spLocks noChangeShapeType="1"/>
            </p:cNvSpPr>
            <p:nvPr/>
          </p:nvSpPr>
          <p:spPr bwMode="auto">
            <a:xfrm rot="5400000">
              <a:off x="2904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15" name="Line 123"/>
            <p:cNvSpPr>
              <a:spLocks noChangeShapeType="1"/>
            </p:cNvSpPr>
            <p:nvPr/>
          </p:nvSpPr>
          <p:spPr bwMode="auto">
            <a:xfrm rot="5400000">
              <a:off x="2160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16" name="Oval 124"/>
            <p:cNvSpPr>
              <a:spLocks noChangeArrowheads="1"/>
            </p:cNvSpPr>
            <p:nvPr/>
          </p:nvSpPr>
          <p:spPr bwMode="auto">
            <a:xfrm>
              <a:off x="2187" y="199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17" name="Oval 125"/>
            <p:cNvSpPr>
              <a:spLocks noChangeArrowheads="1"/>
            </p:cNvSpPr>
            <p:nvPr/>
          </p:nvSpPr>
          <p:spPr bwMode="auto">
            <a:xfrm>
              <a:off x="4224" y="1703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18" name="Text Box 126"/>
            <p:cNvSpPr txBox="1">
              <a:spLocks noChangeArrowheads="1"/>
            </p:cNvSpPr>
            <p:nvPr/>
          </p:nvSpPr>
          <p:spPr bwMode="auto">
            <a:xfrm>
              <a:off x="4006" y="1632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400" b="1" i="1"/>
                <a:t>Q'</a:t>
              </a:r>
              <a:endParaRPr lang="en-GB" sz="1400" b="1"/>
            </a:p>
          </p:txBody>
        </p:sp>
      </p:grpSp>
      <p:grpSp>
        <p:nvGrpSpPr>
          <p:cNvPr id="5" name="Group 166"/>
          <p:cNvGrpSpPr>
            <a:grpSpLocks/>
          </p:cNvGrpSpPr>
          <p:nvPr/>
        </p:nvGrpSpPr>
        <p:grpSpPr bwMode="auto">
          <a:xfrm>
            <a:off x="5410200" y="3657600"/>
            <a:ext cx="2971800" cy="2438400"/>
            <a:chOff x="3408" y="2304"/>
            <a:chExt cx="1872" cy="1536"/>
          </a:xfrm>
        </p:grpSpPr>
        <p:sp>
          <p:nvSpPr>
            <p:cNvPr id="366692" name="Oval 100"/>
            <p:cNvSpPr>
              <a:spLocks noChangeArrowheads="1"/>
            </p:cNvSpPr>
            <p:nvPr/>
          </p:nvSpPr>
          <p:spPr bwMode="auto">
            <a:xfrm>
              <a:off x="4128" y="2304"/>
              <a:ext cx="432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93" name="Text Box 101"/>
            <p:cNvSpPr txBox="1">
              <a:spLocks noChangeArrowheads="1"/>
            </p:cNvSpPr>
            <p:nvPr/>
          </p:nvSpPr>
          <p:spPr bwMode="auto">
            <a:xfrm>
              <a:off x="4128" y="2352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/>
                <a:t>0000</a:t>
              </a:r>
            </a:p>
          </p:txBody>
        </p:sp>
        <p:sp>
          <p:nvSpPr>
            <p:cNvPr id="366725" name="Oval 133"/>
            <p:cNvSpPr>
              <a:spLocks noChangeArrowheads="1"/>
            </p:cNvSpPr>
            <p:nvPr/>
          </p:nvSpPr>
          <p:spPr bwMode="auto">
            <a:xfrm>
              <a:off x="3648" y="2544"/>
              <a:ext cx="432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26" name="Text Box 134"/>
            <p:cNvSpPr txBox="1">
              <a:spLocks noChangeArrowheads="1"/>
            </p:cNvSpPr>
            <p:nvPr/>
          </p:nvSpPr>
          <p:spPr bwMode="auto">
            <a:xfrm>
              <a:off x="3648" y="2592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/>
                <a:t>0001</a:t>
              </a:r>
            </a:p>
          </p:txBody>
        </p:sp>
        <p:sp>
          <p:nvSpPr>
            <p:cNvPr id="366728" name="Oval 136"/>
            <p:cNvSpPr>
              <a:spLocks noChangeArrowheads="1"/>
            </p:cNvSpPr>
            <p:nvPr/>
          </p:nvSpPr>
          <p:spPr bwMode="auto">
            <a:xfrm>
              <a:off x="3408" y="2928"/>
              <a:ext cx="432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29" name="Text Box 137"/>
            <p:cNvSpPr txBox="1">
              <a:spLocks noChangeArrowheads="1"/>
            </p:cNvSpPr>
            <p:nvPr/>
          </p:nvSpPr>
          <p:spPr bwMode="auto">
            <a:xfrm>
              <a:off x="3408" y="297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/>
                <a:t>0011</a:t>
              </a:r>
            </a:p>
          </p:txBody>
        </p:sp>
        <p:sp>
          <p:nvSpPr>
            <p:cNvPr id="366731" name="Oval 139"/>
            <p:cNvSpPr>
              <a:spLocks noChangeArrowheads="1"/>
            </p:cNvSpPr>
            <p:nvPr/>
          </p:nvSpPr>
          <p:spPr bwMode="auto">
            <a:xfrm>
              <a:off x="3648" y="3312"/>
              <a:ext cx="432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32" name="Text Box 140"/>
            <p:cNvSpPr txBox="1">
              <a:spLocks noChangeArrowheads="1"/>
            </p:cNvSpPr>
            <p:nvPr/>
          </p:nvSpPr>
          <p:spPr bwMode="auto">
            <a:xfrm>
              <a:off x="3648" y="336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/>
                <a:t>0111</a:t>
              </a:r>
            </a:p>
          </p:txBody>
        </p:sp>
        <p:sp>
          <p:nvSpPr>
            <p:cNvPr id="366734" name="Oval 142"/>
            <p:cNvSpPr>
              <a:spLocks noChangeArrowheads="1"/>
            </p:cNvSpPr>
            <p:nvPr/>
          </p:nvSpPr>
          <p:spPr bwMode="auto">
            <a:xfrm>
              <a:off x="4128" y="3552"/>
              <a:ext cx="432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35" name="Text Box 143"/>
            <p:cNvSpPr txBox="1">
              <a:spLocks noChangeArrowheads="1"/>
            </p:cNvSpPr>
            <p:nvPr/>
          </p:nvSpPr>
          <p:spPr bwMode="auto">
            <a:xfrm>
              <a:off x="4128" y="360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/>
                <a:t>1111</a:t>
              </a:r>
            </a:p>
          </p:txBody>
        </p:sp>
        <p:sp>
          <p:nvSpPr>
            <p:cNvPr id="366737" name="Oval 145"/>
            <p:cNvSpPr>
              <a:spLocks noChangeArrowheads="1"/>
            </p:cNvSpPr>
            <p:nvPr/>
          </p:nvSpPr>
          <p:spPr bwMode="auto">
            <a:xfrm>
              <a:off x="4608" y="3312"/>
              <a:ext cx="432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38" name="Text Box 146"/>
            <p:cNvSpPr txBox="1">
              <a:spLocks noChangeArrowheads="1"/>
            </p:cNvSpPr>
            <p:nvPr/>
          </p:nvSpPr>
          <p:spPr bwMode="auto">
            <a:xfrm>
              <a:off x="4608" y="336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/>
                <a:t>1110</a:t>
              </a:r>
            </a:p>
          </p:txBody>
        </p:sp>
        <p:sp>
          <p:nvSpPr>
            <p:cNvPr id="366740" name="Oval 148"/>
            <p:cNvSpPr>
              <a:spLocks noChangeArrowheads="1"/>
            </p:cNvSpPr>
            <p:nvPr/>
          </p:nvSpPr>
          <p:spPr bwMode="auto">
            <a:xfrm>
              <a:off x="4848" y="2928"/>
              <a:ext cx="432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41" name="Text Box 149"/>
            <p:cNvSpPr txBox="1">
              <a:spLocks noChangeArrowheads="1"/>
            </p:cNvSpPr>
            <p:nvPr/>
          </p:nvSpPr>
          <p:spPr bwMode="auto">
            <a:xfrm>
              <a:off x="4848" y="297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/>
                <a:t>1100</a:t>
              </a:r>
            </a:p>
          </p:txBody>
        </p:sp>
        <p:sp>
          <p:nvSpPr>
            <p:cNvPr id="366743" name="Oval 151"/>
            <p:cNvSpPr>
              <a:spLocks noChangeArrowheads="1"/>
            </p:cNvSpPr>
            <p:nvPr/>
          </p:nvSpPr>
          <p:spPr bwMode="auto">
            <a:xfrm>
              <a:off x="4608" y="2544"/>
              <a:ext cx="432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44" name="Text Box 152"/>
            <p:cNvSpPr txBox="1">
              <a:spLocks noChangeArrowheads="1"/>
            </p:cNvSpPr>
            <p:nvPr/>
          </p:nvSpPr>
          <p:spPr bwMode="auto">
            <a:xfrm>
              <a:off x="4608" y="2592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/>
                <a:t>1000</a:t>
              </a:r>
            </a:p>
          </p:txBody>
        </p:sp>
        <p:sp>
          <p:nvSpPr>
            <p:cNvPr id="366750" name="Line 158"/>
            <p:cNvSpPr>
              <a:spLocks noChangeShapeType="1"/>
            </p:cNvSpPr>
            <p:nvPr/>
          </p:nvSpPr>
          <p:spPr bwMode="auto">
            <a:xfrm>
              <a:off x="4560" y="2496"/>
              <a:ext cx="144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51" name="Line 159"/>
            <p:cNvSpPr>
              <a:spLocks noChangeShapeType="1"/>
            </p:cNvSpPr>
            <p:nvPr/>
          </p:nvSpPr>
          <p:spPr bwMode="auto">
            <a:xfrm>
              <a:off x="4992" y="2784"/>
              <a:ext cx="4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52" name="Line 160"/>
            <p:cNvSpPr>
              <a:spLocks noChangeShapeType="1"/>
            </p:cNvSpPr>
            <p:nvPr/>
          </p:nvSpPr>
          <p:spPr bwMode="auto">
            <a:xfrm flipH="1">
              <a:off x="4992" y="3216"/>
              <a:ext cx="4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53" name="Line 161"/>
            <p:cNvSpPr>
              <a:spLocks noChangeShapeType="1"/>
            </p:cNvSpPr>
            <p:nvPr/>
          </p:nvSpPr>
          <p:spPr bwMode="auto">
            <a:xfrm flipH="1">
              <a:off x="4560" y="3600"/>
              <a:ext cx="144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54" name="Line 162"/>
            <p:cNvSpPr>
              <a:spLocks noChangeShapeType="1"/>
            </p:cNvSpPr>
            <p:nvPr/>
          </p:nvSpPr>
          <p:spPr bwMode="auto">
            <a:xfrm flipH="1" flipV="1">
              <a:off x="3984" y="3600"/>
              <a:ext cx="144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55" name="Line 163"/>
            <p:cNvSpPr>
              <a:spLocks noChangeShapeType="1"/>
            </p:cNvSpPr>
            <p:nvPr/>
          </p:nvSpPr>
          <p:spPr bwMode="auto">
            <a:xfrm flipH="1" flipV="1">
              <a:off x="3696" y="321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56" name="Line 164"/>
            <p:cNvSpPr>
              <a:spLocks noChangeShapeType="1"/>
            </p:cNvSpPr>
            <p:nvPr/>
          </p:nvSpPr>
          <p:spPr bwMode="auto">
            <a:xfrm flipV="1">
              <a:off x="3744" y="2832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57" name="Line 165"/>
            <p:cNvSpPr>
              <a:spLocks noChangeShapeType="1"/>
            </p:cNvSpPr>
            <p:nvPr/>
          </p:nvSpPr>
          <p:spPr bwMode="auto">
            <a:xfrm flipV="1">
              <a:off x="3984" y="2496"/>
              <a:ext cx="144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6759" name="AutoShape 16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760" name="AutoShape 16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761" name="AutoShape 16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762" name="AutoShape 17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(Ripple) Counters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Asynchronous counters</a:t>
            </a:r>
            <a:r>
              <a:rPr lang="en-US" dirty="0"/>
              <a:t>: the flip-flops do not change states at exactly the same time as they do not have a common clock pulse.</a:t>
            </a:r>
          </a:p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/>
              <a:t>Also known as </a:t>
            </a:r>
            <a:r>
              <a:rPr lang="en-US" dirty="0">
                <a:solidFill>
                  <a:srgbClr val="0000CC"/>
                </a:solidFill>
              </a:rPr>
              <a:t>ripple counters</a:t>
            </a:r>
            <a:r>
              <a:rPr lang="en-US" dirty="0"/>
              <a:t>, as the input clock pulse “ripples” through the counter – cumulative delay is a drawback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838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3-bit ripple binary counter.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229600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Synchronous (Parallel) Counters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20000" cy="4724400"/>
          </a:xfrm>
        </p:spPr>
        <p:txBody>
          <a:bodyPr>
            <a:normAutofit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endParaRPr lang="en-US" dirty="0" smtClean="0">
              <a:solidFill>
                <a:srgbClr val="0000CC"/>
              </a:solidFill>
            </a:endParaRP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endParaRPr lang="en-US" dirty="0">
              <a:solidFill>
                <a:srgbClr val="0000CC"/>
              </a:solidFill>
            </a:endParaRP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 smtClean="0">
                <a:solidFill>
                  <a:srgbClr val="0000CC"/>
                </a:solidFill>
              </a:rPr>
              <a:t>Synchronous (parallel) counters</a:t>
            </a:r>
            <a:r>
              <a:rPr lang="en-US" dirty="0" smtClean="0"/>
              <a:t>: the flip-flops are clocked at the same time by a common clock pulse.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bit synchronous counter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4.bp.blogspot.com/-JcuQ-IUHwcs/U29ylEaBBAI/AAAAAAAAAVo/kOmn6gwcS6I/s1600/jk_ex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0"/>
            <a:ext cx="81534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bit synchronous counter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327</Words>
  <Application>Microsoft Office PowerPoint</Application>
  <PresentationFormat>On-screen Show (4:3)</PresentationFormat>
  <Paragraphs>93</Paragraphs>
  <Slides>22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Document</vt:lpstr>
      <vt:lpstr>Counters</vt:lpstr>
      <vt:lpstr>Introduction: Counters</vt:lpstr>
      <vt:lpstr>Asynchronous (Ripple) Counters</vt:lpstr>
      <vt:lpstr>Example: 3-bit ripple binary counter.</vt:lpstr>
      <vt:lpstr>PowerPoint Presentation</vt:lpstr>
      <vt:lpstr>Synchronous (Parallel) Counters</vt:lpstr>
      <vt:lpstr>3 bit synchronous counter</vt:lpstr>
      <vt:lpstr>PowerPoint Presentation</vt:lpstr>
      <vt:lpstr>3 bit synchronous counter</vt:lpstr>
      <vt:lpstr>3 bit synchronous counter</vt:lpstr>
      <vt:lpstr>PowerPoint Presentation</vt:lpstr>
      <vt:lpstr>PowerPoint Presentation</vt:lpstr>
      <vt:lpstr>Modulo Counters</vt:lpstr>
      <vt:lpstr>PowerPoint Presentation</vt:lpstr>
      <vt:lpstr>PowerPoint Presentation</vt:lpstr>
      <vt:lpstr>PowerPoint Presentation</vt:lpstr>
      <vt:lpstr>PowerPoint Presentation</vt:lpstr>
      <vt:lpstr>Modulo Counters</vt:lpstr>
      <vt:lpstr>Ring Counters</vt:lpstr>
      <vt:lpstr>Ring Counters</vt:lpstr>
      <vt:lpstr>Johnson Counters</vt:lpstr>
      <vt:lpstr>Johnson Counters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Counters</dc:title>
  <dc:creator>poonam madam</dc:creator>
  <cp:lastModifiedBy>Admin</cp:lastModifiedBy>
  <cp:revision>23</cp:revision>
  <dcterms:created xsi:type="dcterms:W3CDTF">2015-10-10T18:05:38Z</dcterms:created>
  <dcterms:modified xsi:type="dcterms:W3CDTF">2017-10-13T10:46:05Z</dcterms:modified>
</cp:coreProperties>
</file>