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5" r:id="rId2"/>
    <p:sldId id="257" r:id="rId3"/>
    <p:sldId id="294" r:id="rId4"/>
    <p:sldId id="297" r:id="rId5"/>
    <p:sldId id="258" r:id="rId6"/>
    <p:sldId id="269" r:id="rId7"/>
    <p:sldId id="259" r:id="rId8"/>
    <p:sldId id="281" r:id="rId9"/>
    <p:sldId id="256" r:id="rId10"/>
    <p:sldId id="271" r:id="rId11"/>
    <p:sldId id="267" r:id="rId12"/>
    <p:sldId id="268" r:id="rId13"/>
    <p:sldId id="299" r:id="rId14"/>
    <p:sldId id="296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92929"/>
    <a:srgbClr val="B2B2B2"/>
    <a:srgbClr val="FFFF00"/>
    <a:srgbClr val="000000"/>
    <a:srgbClr val="CC0000"/>
    <a:srgbClr val="00FF00"/>
    <a:srgbClr val="FF33CC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21" autoAdjust="0"/>
    <p:restoredTop sz="94715" autoAdjust="0"/>
  </p:normalViewPr>
  <p:slideViewPr>
    <p:cSldViewPr>
      <p:cViewPr varScale="1">
        <p:scale>
          <a:sx n="67" d="100"/>
          <a:sy n="67" d="100"/>
        </p:scale>
        <p:origin x="1818" y="54"/>
      </p:cViewPr>
      <p:guideLst>
        <p:guide orient="horz" pos="213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4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345D016-BD39-4726-9A79-C98ADED01D5C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EE89E4E-8A60-4583-9F24-51267A5D97F2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对照教材目录，与其基本一致</a:t>
            </a:r>
          </a:p>
          <a:p>
            <a:endParaRPr lang="zh-CN" altLang="en-US"/>
          </a:p>
          <a:p>
            <a:r>
              <a:rPr lang="zh-CN" altLang="en-US"/>
              <a:t>分为两部分：常用的数据结构 </a:t>
            </a:r>
            <a:r>
              <a:rPr lang="en-US" altLang="zh-CN"/>
              <a:t>&amp; </a:t>
            </a:r>
            <a:r>
              <a:rPr lang="zh-CN" altLang="en-US"/>
              <a:t>操作算法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89E4E-8A60-4583-9F24-51267A5D97F2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0399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1 - </a:t>
            </a:r>
            <a:r>
              <a:rPr lang="zh-CN" altLang="en-US"/>
              <a:t>选课不易，且听且珍惜</a:t>
            </a:r>
          </a:p>
          <a:p>
            <a:r>
              <a:rPr lang="en-US" altLang="zh-CN"/>
              <a:t>2 - NOJ</a:t>
            </a:r>
            <a:r>
              <a:rPr lang="zh-CN" altLang="en-US"/>
              <a:t>题目点击后有时间限制，不要瞎点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44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/>
            <p:cNvSpPr/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Freeform 4"/>
            <p:cNvSpPr/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Freeform 5"/>
            <p:cNvSpPr/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0 w 1722"/>
                <a:gd name="T1" fmla="*/ 65 h 66"/>
                <a:gd name="T2" fmla="*/ 1720 w 1722"/>
                <a:gd name="T3" fmla="*/ 59 h 66"/>
                <a:gd name="T4" fmla="*/ 0 w 1722"/>
                <a:gd name="T5" fmla="*/ 0 h 66"/>
                <a:gd name="T6" fmla="*/ 0 w 1722"/>
                <a:gd name="T7" fmla="*/ 47 h 66"/>
                <a:gd name="T8" fmla="*/ 1720 w 1722"/>
                <a:gd name="T9" fmla="*/ 65 h 66"/>
                <a:gd name="T10" fmla="*/ 1720 w 1722"/>
                <a:gd name="T11" fmla="*/ 65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4 w 975"/>
                <a:gd name="T1" fmla="*/ 48 h 101"/>
                <a:gd name="T2" fmla="*/ 974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4 w 975"/>
                <a:gd name="T9" fmla="*/ 48 h 101"/>
                <a:gd name="T10" fmla="*/ 974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39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39 w 2141"/>
                <a:gd name="T7" fmla="*/ 0 h 198"/>
                <a:gd name="T8" fmla="*/ 2139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79 w 2517"/>
                <a:gd name="T1" fmla="*/ 276 h 276"/>
                <a:gd name="T2" fmla="*/ 2514 w 2517"/>
                <a:gd name="T3" fmla="*/ 204 h 276"/>
                <a:gd name="T4" fmla="*/ 2257 w 2517"/>
                <a:gd name="T5" fmla="*/ 0 h 276"/>
                <a:gd name="T6" fmla="*/ 0 w 2517"/>
                <a:gd name="T7" fmla="*/ 276 h 276"/>
                <a:gd name="T8" fmla="*/ 2179 w 2517"/>
                <a:gd name="T9" fmla="*/ 276 h 276"/>
                <a:gd name="T10" fmla="*/ 2179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8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8 w 729"/>
                <a:gd name="T7" fmla="*/ 240 h 240"/>
                <a:gd name="T8" fmla="*/ 728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8 w 729"/>
                <a:gd name="T1" fmla="*/ 318 h 318"/>
                <a:gd name="T2" fmla="*/ 728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8 w 729"/>
                <a:gd name="T9" fmla="*/ 318 h 318"/>
                <a:gd name="T10" fmla="*/ 728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1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Freeform 30"/>
            <p:cNvSpPr/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1"/>
            <p:cNvSpPr/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Freeform 32"/>
            <p:cNvSpPr/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Freeform 33"/>
            <p:cNvSpPr/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Freeform 34"/>
            <p:cNvSpPr/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Freeform 35"/>
            <p:cNvSpPr/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Freeform 36"/>
            <p:cNvSpPr/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Freeform 37"/>
            <p:cNvSpPr/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Freeform 38"/>
            <p:cNvSpPr/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1" name="Group 39"/>
            <p:cNvGrpSpPr/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/>
              <p:cNvSpPr/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" name="Freeform 41"/>
              <p:cNvSpPr/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grpSp>
        <p:nvGrpSpPr>
          <p:cNvPr id="44" name="Group 47"/>
          <p:cNvGrpSpPr/>
          <p:nvPr userDrawn="1"/>
        </p:nvGrpSpPr>
        <p:grpSpPr bwMode="auto">
          <a:xfrm>
            <a:off x="-7938" y="-11113"/>
            <a:ext cx="9156701" cy="836613"/>
            <a:chOff x="1" y="0"/>
            <a:chExt cx="5768" cy="527"/>
          </a:xfrm>
        </p:grpSpPr>
        <p:sp>
          <p:nvSpPr>
            <p:cNvPr id="45" name="Rectangle 48"/>
            <p:cNvSpPr>
              <a:spLocks noChangeArrowheads="1"/>
            </p:cNvSpPr>
            <p:nvPr userDrawn="1"/>
          </p:nvSpPr>
          <p:spPr bwMode="auto">
            <a:xfrm>
              <a:off x="9" y="0"/>
              <a:ext cx="5760" cy="5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6" name="Picture 49" descr="title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2"/>
              <a:ext cx="1974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7" name="Text Box 50"/>
          <p:cNvSpPr txBox="1">
            <a:spLocks noChangeArrowheads="1"/>
          </p:cNvSpPr>
          <p:nvPr userDrawn="1"/>
        </p:nvSpPr>
        <p:spPr bwMode="auto">
          <a:xfrm>
            <a:off x="5996985" y="333375"/>
            <a:ext cx="31470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2000" dirty="0">
                <a:solidFill>
                  <a:srgbClr val="C00000"/>
                </a:solidFill>
                <a:latin typeface="Impact" panose="020B0806030902050204" pitchFamily="34" charset="0"/>
                <a:ea typeface="华文行楷" panose="02010800040101010101" pitchFamily="2" charset="-122"/>
              </a:rPr>
              <a:t>School of Computer Science</a:t>
            </a:r>
          </a:p>
        </p:txBody>
      </p:sp>
      <p:sp>
        <p:nvSpPr>
          <p:cNvPr id="26666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6667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6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8" name="Rectangle 4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" name="Rectangle 4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" name="Rectangle 4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55646F-2207-4B00-A1E3-4C8059BB4EC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Prof. Q. Wang</a:t>
            </a:r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B3853-6226-42C0-A0DB-0C4C380B151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Prof. Q. Wang</a:t>
            </a:r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2DDFF-FA50-4442-B4DF-C70FF88B4F7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Prof. Q. Wang</a:t>
            </a:r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37708-38EB-40A9-A3C9-A46EF5216D7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Prof. Q. Wang</a:t>
            </a:r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32EE6-E039-45F3-B8FE-1DD04F1690E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Prof. Q. Wang</a:t>
            </a:r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66F24-43FF-4E20-9919-F993645E9FB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Prof. Q. Wang</a:t>
            </a:r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C7E21-93A3-457D-8539-ADBF752E88A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Prof. Q. Wang</a:t>
            </a:r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B5E45-CA48-4657-8985-07C2CA2DD5F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Prof. Q. Wang</a:t>
            </a:r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0F190-EA58-4ABC-AFCB-CC42E945E06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Prof. Q. Wang</a:t>
            </a:r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306E5-2C1B-4BB2-8765-27DF2891E34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Prof. Q. Wang</a:t>
            </a:r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08148-8782-4118-B252-5FCBCCECBC0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25603" name="Freeform 3"/>
            <p:cNvSpPr/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604" name="Freeform 4"/>
            <p:cNvSpPr/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605" name="Freeform 5"/>
            <p:cNvSpPr/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5" name="Freeform 6"/>
            <p:cNvSpPr/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0 w 1722"/>
                <a:gd name="T1" fmla="*/ 65 h 66"/>
                <a:gd name="T2" fmla="*/ 1720 w 1722"/>
                <a:gd name="T3" fmla="*/ 59 h 66"/>
                <a:gd name="T4" fmla="*/ 0 w 1722"/>
                <a:gd name="T5" fmla="*/ 0 h 66"/>
                <a:gd name="T6" fmla="*/ 0 w 1722"/>
                <a:gd name="T7" fmla="*/ 47 h 66"/>
                <a:gd name="T8" fmla="*/ 1720 w 1722"/>
                <a:gd name="T9" fmla="*/ 65 h 66"/>
                <a:gd name="T10" fmla="*/ 1720 w 1722"/>
                <a:gd name="T11" fmla="*/ 65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7" name="Freeform 7"/>
            <p:cNvSpPr/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7" name="Freeform 8"/>
            <p:cNvSpPr/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4 w 975"/>
                <a:gd name="T1" fmla="*/ 48 h 101"/>
                <a:gd name="T2" fmla="*/ 974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4 w 975"/>
                <a:gd name="T9" fmla="*/ 48 h 101"/>
                <a:gd name="T10" fmla="*/ 974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9"/>
            <p:cNvSpPr/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39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39 w 2141"/>
                <a:gd name="T7" fmla="*/ 0 h 198"/>
                <a:gd name="T8" fmla="*/ 2139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0" name="Freeform 10"/>
            <p:cNvSpPr/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0" name="Freeform 11"/>
            <p:cNvSpPr/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79 w 2517"/>
                <a:gd name="T1" fmla="*/ 276 h 276"/>
                <a:gd name="T2" fmla="*/ 2514 w 2517"/>
                <a:gd name="T3" fmla="*/ 204 h 276"/>
                <a:gd name="T4" fmla="*/ 2257 w 2517"/>
                <a:gd name="T5" fmla="*/ 0 h 276"/>
                <a:gd name="T6" fmla="*/ 0 w 2517"/>
                <a:gd name="T7" fmla="*/ 276 h 276"/>
                <a:gd name="T8" fmla="*/ 2179 w 2517"/>
                <a:gd name="T9" fmla="*/ 276 h 276"/>
                <a:gd name="T10" fmla="*/ 2179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2" name="Freeform 12"/>
            <p:cNvSpPr/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" name="Freeform 13"/>
            <p:cNvSpPr/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8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8 w 729"/>
                <a:gd name="T7" fmla="*/ 240 h 240"/>
                <a:gd name="T8" fmla="*/ 728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4" name="Freeform 14"/>
            <p:cNvSpPr/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" name="Freeform 15"/>
            <p:cNvSpPr/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8 w 729"/>
                <a:gd name="T1" fmla="*/ 318 h 318"/>
                <a:gd name="T2" fmla="*/ 728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8 w 729"/>
                <a:gd name="T9" fmla="*/ 318 h 318"/>
                <a:gd name="T10" fmla="*/ 728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6" name="Freeform 16"/>
            <p:cNvSpPr/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617" name="Freeform 17"/>
            <p:cNvSpPr/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618" name="Freeform 18"/>
            <p:cNvSpPr/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8" name="Freeform 19"/>
            <p:cNvSpPr/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0" name="Freeform 20"/>
            <p:cNvSpPr/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0" name="Freeform 21"/>
            <p:cNvSpPr/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2" name="Freeform 22"/>
            <p:cNvSpPr/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623" name="Freeform 23"/>
            <p:cNvSpPr/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624" name="Freeform 24"/>
            <p:cNvSpPr/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4" name="Freeform 25"/>
            <p:cNvSpPr/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6" name="Freeform 26"/>
            <p:cNvSpPr/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627" name="Freeform 27"/>
            <p:cNvSpPr/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7" name="Freeform 28"/>
            <p:cNvSpPr/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1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9" name="Freeform 29"/>
            <p:cNvSpPr/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9" name="Freeform 30"/>
            <p:cNvSpPr/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1" name="Freeform 31"/>
            <p:cNvSpPr/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632" name="Freeform 32"/>
            <p:cNvSpPr/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633" name="Freeform 33"/>
            <p:cNvSpPr/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634" name="Freeform 34"/>
            <p:cNvSpPr/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635" name="Freeform 35"/>
            <p:cNvSpPr/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636" name="Freeform 36"/>
            <p:cNvSpPr/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637" name="Freeform 37"/>
            <p:cNvSpPr/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638" name="Freeform 38"/>
            <p:cNvSpPr/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68" name="Group 39"/>
            <p:cNvGrpSpPr/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25640" name="Freeform 40"/>
              <p:cNvSpPr/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641" name="Freeform 41"/>
              <p:cNvSpPr/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25642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564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5644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45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zh-CN"/>
              <a:t>Prof. Q. Wang</a:t>
            </a:r>
          </a:p>
        </p:txBody>
      </p:sp>
      <p:sp>
        <p:nvSpPr>
          <p:cNvPr id="25646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715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122AC4E7-E077-468C-89D8-96E4B68FC036}" type="slidenum">
              <a:rPr lang="en-US" altLang="zh-CN"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noj.nwpu.edu.cn/mai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jqliu@nwpu.edu.c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&#12298;&#20154;&#24037;&#26234;&#33021;&#24212;&#29992;&#25216;&#26415;&#12299;&#35838;&#31243;-12-4.pptx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../&#35762;&#20041;-&#20013;&#25991;/Chap5.ppt" TargetMode="External"/><Relationship Id="rId3" Type="http://schemas.openxmlformats.org/officeDocument/2006/relationships/audio" Target="../media/audio1.wav"/><Relationship Id="rId7" Type="http://schemas.openxmlformats.org/officeDocument/2006/relationships/hyperlink" Target="../&#35762;&#20041;-&#20013;&#25991;/Chap3.ppt" TargetMode="External"/><Relationship Id="rId12" Type="http://schemas.openxmlformats.org/officeDocument/2006/relationships/hyperlink" Target="../&#35762;&#20041;-&#20013;&#25991;/Chap10.ppt" TargetMode="External"/><Relationship Id="rId2" Type="http://schemas.openxmlformats.org/officeDocument/2006/relationships/hyperlink" Target="Chap1.ppt#-1,1,Chapter%2001%20Tutorial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../&#35762;&#20041;-&#20013;&#25991;/Chap7.ppt" TargetMode="External"/><Relationship Id="rId11" Type="http://schemas.openxmlformats.org/officeDocument/2006/relationships/hyperlink" Target="../&#35762;&#20041;-&#20013;&#25991;/Chap9.ppt" TargetMode="External"/><Relationship Id="rId5" Type="http://schemas.openxmlformats.org/officeDocument/2006/relationships/hyperlink" Target="Chap2.ppt#-1,1,Chapter%2002%20Linear%20List" TargetMode="External"/><Relationship Id="rId10" Type="http://schemas.openxmlformats.org/officeDocument/2006/relationships/hyperlink" Target="../&#35762;&#20041;-&#20013;&#25991;/Chap4.ppt" TargetMode="External"/><Relationship Id="rId4" Type="http://schemas.openxmlformats.org/officeDocument/2006/relationships/hyperlink" Target="../&#35762;&#20041;-&#20013;&#25991;/Chap6.ppt" TargetMode="External"/><Relationship Id="rId9" Type="http://schemas.openxmlformats.org/officeDocument/2006/relationships/hyperlink" Target="../&#35762;&#20041;-&#20013;&#25991;/Chap8.pp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737708-38EB-40A9-A3C9-A46EF5216D77}" type="slidenum">
              <a:rPr lang="en-US" altLang="zh-CN" smtClean="0"/>
              <a:t>1</a:t>
            </a:fld>
            <a:endParaRPr lang="en-US" altLang="zh-CN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4970" y="1280795"/>
            <a:ext cx="2640965" cy="4718050"/>
          </a:xfrm>
        </p:spPr>
        <p:txBody>
          <a:bodyPr/>
          <a:lstStyle/>
          <a:p>
            <a:pPr eaLnBrk="1" hangingPunct="1">
              <a:lnSpc>
                <a:spcPct val="70000"/>
              </a:lnSpc>
              <a:defRPr/>
            </a:pPr>
            <a:r>
              <a:rPr lang="en-US" sz="6000" dirty="0">
                <a:ea typeface="幼圆" panose="02010509060101010101" pitchFamily="49" charset="-122"/>
              </a:rPr>
              <a:t>QQ</a:t>
            </a:r>
            <a:r>
              <a:rPr lang="zh-CN" altLang="en-US" sz="6000" dirty="0">
                <a:ea typeface="幼圆" panose="02010509060101010101" pitchFamily="49" charset="-122"/>
              </a:rPr>
              <a:t>群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32F256-D69A-6886-25EC-575B8D8F354A}"/>
              </a:ext>
            </a:extLst>
          </p:cNvPr>
          <p:cNvSpPr txBox="1"/>
          <p:nvPr/>
        </p:nvSpPr>
        <p:spPr>
          <a:xfrm>
            <a:off x="2483768" y="5945603"/>
            <a:ext cx="5429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、申请入群请备注“姓名</a:t>
            </a:r>
            <a:r>
              <a:rPr lang="en-US" altLang="zh-CN" dirty="0"/>
              <a:t>+</a:t>
            </a:r>
            <a:r>
              <a:rPr lang="zh-CN" altLang="en-US" dirty="0"/>
              <a:t>数据结构</a:t>
            </a:r>
            <a:r>
              <a:rPr lang="en-US" altLang="zh-CN" dirty="0"/>
              <a:t>2023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、入群后将群昵称改为“姓名</a:t>
            </a:r>
            <a:r>
              <a:rPr lang="en-US" altLang="zh-CN" dirty="0"/>
              <a:t>+</a:t>
            </a:r>
            <a:r>
              <a:rPr lang="zh-CN" altLang="en-US" dirty="0"/>
              <a:t>专业</a:t>
            </a:r>
            <a:r>
              <a:rPr lang="en-US" altLang="zh-CN" dirty="0"/>
              <a:t>+</a:t>
            </a:r>
            <a:r>
              <a:rPr lang="zh-CN" altLang="en-US" dirty="0"/>
              <a:t>学号”的形式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8DC6AC-D07F-AD58-C053-711ABA828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453" y="266066"/>
            <a:ext cx="4271687" cy="53012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C33227-DEA3-415D-BC4C-7E8DE814401E}" type="slidenum">
              <a:rPr lang="en-US" altLang="zh-CN"/>
              <a:t>10</a:t>
            </a:fld>
            <a:endParaRPr lang="en-US" altLang="zh-CN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Schedule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340768"/>
            <a:ext cx="6808196" cy="51195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57175C-D2A8-4ED0-80CA-DD04D88F0C52}" type="slidenum">
              <a:rPr lang="en-US" altLang="zh-CN"/>
              <a:t>11</a:t>
            </a:fld>
            <a:endParaRPr lang="en-US" altLang="zh-CN"/>
          </a:p>
        </p:txBody>
      </p:sp>
      <p:sp>
        <p:nvSpPr>
          <p:cNvPr id="14340" name="AutoShape 2"/>
          <p:cNvSpPr>
            <a:spLocks noChangeArrowheads="1"/>
          </p:cNvSpPr>
          <p:nvPr/>
        </p:nvSpPr>
        <p:spPr bwMode="auto">
          <a:xfrm>
            <a:off x="1333500" y="381000"/>
            <a:ext cx="6477000" cy="9906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Requirements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048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Listen course teaching on time (exam)</a:t>
            </a:r>
          </a:p>
          <a:p>
            <a:pPr eaLnBrk="1" hangingPunct="1">
              <a:defRPr/>
            </a:pPr>
            <a:r>
              <a:rPr lang="en-US" altLang="zh-CN" dirty="0"/>
              <a:t>Complete homework assignments on schedule </a:t>
            </a:r>
            <a:r>
              <a:rPr lang="en-US" altLang="zh-CN" dirty="0">
                <a:solidFill>
                  <a:srgbClr val="FFFF00"/>
                </a:solidFill>
              </a:rPr>
              <a:t>solely</a:t>
            </a:r>
            <a:r>
              <a:rPr lang="en-US" altLang="zh-CN" dirty="0">
                <a:solidFill>
                  <a:schemeClr val="tx1"/>
                </a:solidFill>
              </a:rPr>
              <a:t> (NOJ system)</a:t>
            </a:r>
          </a:p>
          <a:p>
            <a:pPr eaLnBrk="1" hangingPunct="1">
              <a:defRPr/>
            </a:pPr>
            <a:r>
              <a:rPr lang="en-US" altLang="zh-CN" dirty="0"/>
              <a:t>Implement experiments correctly</a:t>
            </a:r>
          </a:p>
        </p:txBody>
      </p:sp>
      <p:pic>
        <p:nvPicPr>
          <p:cNvPr id="14343" name="Picture 5" descr="BD06663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055" y="4073843"/>
            <a:ext cx="2438400" cy="212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5E80F8-6EFA-4ACF-AB67-9018618251EA}" type="slidenum">
              <a:rPr lang="en-US" altLang="zh-CN"/>
              <a:t>12</a:t>
            </a:fld>
            <a:endParaRPr lang="en-US" altLang="zh-CN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Rules </a:t>
            </a:r>
            <a:r>
              <a:rPr lang="zh-CN" altLang="en-US" dirty="0"/>
              <a:t>（理论课）</a:t>
            </a:r>
            <a:endParaRPr lang="en-US" altLang="zh-C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zh-CN" altLang="en-US" dirty="0">
                <a:ea typeface="幼圆" panose="02010509060101010101" pitchFamily="49" charset="-122"/>
              </a:rPr>
              <a:t>总成绩 </a:t>
            </a:r>
            <a:r>
              <a:rPr lang="en-US" altLang="zh-CN" dirty="0">
                <a:ea typeface="幼圆" panose="02010509060101010101" pitchFamily="49" charset="-122"/>
              </a:rPr>
              <a:t>= </a:t>
            </a:r>
            <a:r>
              <a:rPr lang="zh-CN" altLang="en-US" dirty="0">
                <a:ea typeface="幼圆" panose="02010509060101010101" pitchFamily="49" charset="-122"/>
              </a:rPr>
              <a:t>平时成绩</a:t>
            </a:r>
            <a:r>
              <a:rPr lang="en-US" altLang="zh-CN" dirty="0">
                <a:ea typeface="幼圆" panose="02010509060101010101" pitchFamily="49" charset="-122"/>
              </a:rPr>
              <a:t>(30%) + </a:t>
            </a:r>
            <a:r>
              <a:rPr lang="zh-CN" altLang="en-US" dirty="0">
                <a:ea typeface="幼圆" panose="02010509060101010101" pitchFamily="49" charset="-122"/>
              </a:rPr>
              <a:t>期末成绩</a:t>
            </a:r>
            <a:r>
              <a:rPr lang="en-US" altLang="zh-CN" dirty="0">
                <a:ea typeface="幼圆" panose="02010509060101010101" pitchFamily="49" charset="-122"/>
              </a:rPr>
              <a:t>(70%)</a:t>
            </a:r>
          </a:p>
          <a:p>
            <a:pPr algn="just" eaLnBrk="1" hangingPunct="1">
              <a:defRPr/>
            </a:pPr>
            <a:r>
              <a:rPr lang="zh-CN" altLang="en-US" dirty="0">
                <a:ea typeface="幼圆" panose="02010509060101010101" pitchFamily="49" charset="-122"/>
              </a:rPr>
              <a:t>平时成绩 </a:t>
            </a:r>
            <a:r>
              <a:rPr lang="en-US" altLang="zh-CN" dirty="0">
                <a:ea typeface="幼圆" panose="02010509060101010101" pitchFamily="49" charset="-122"/>
              </a:rPr>
              <a:t>= </a:t>
            </a:r>
            <a:r>
              <a:rPr lang="zh-CN" altLang="en-US" dirty="0">
                <a:ea typeface="幼圆" panose="02010509060101010101" pitchFamily="49" charset="-122"/>
              </a:rPr>
              <a:t>作业、考勤、</a:t>
            </a:r>
            <a:r>
              <a:rPr lang="en-US" altLang="zh-CN" dirty="0">
                <a:solidFill>
                  <a:srgbClr val="FFFF00"/>
                </a:solidFill>
                <a:ea typeface="幼圆" panose="02010509060101010101" pitchFamily="49" charset="-122"/>
              </a:rPr>
              <a:t>NOJ</a:t>
            </a:r>
            <a:r>
              <a:rPr lang="zh-CN" altLang="en-US" dirty="0">
                <a:solidFill>
                  <a:srgbClr val="FFFF00"/>
                </a:solidFill>
                <a:ea typeface="幼圆" panose="02010509060101010101" pitchFamily="49" charset="-122"/>
              </a:rPr>
              <a:t>实验</a:t>
            </a:r>
          </a:p>
          <a:p>
            <a:pPr algn="just" eaLnBrk="1" hangingPunct="1">
              <a:defRPr/>
            </a:pPr>
            <a:r>
              <a:rPr lang="zh-CN" altLang="en-US" dirty="0">
                <a:ea typeface="幼圆" panose="02010509060101010101" pitchFamily="49" charset="-122"/>
              </a:rPr>
              <a:t>期末成绩 </a:t>
            </a:r>
            <a:r>
              <a:rPr lang="en-US" altLang="zh-CN" dirty="0">
                <a:ea typeface="幼圆" panose="02010509060101010101" pitchFamily="49" charset="-122"/>
              </a:rPr>
              <a:t>= </a:t>
            </a:r>
            <a:r>
              <a:rPr lang="zh-CN" altLang="en-US" dirty="0">
                <a:ea typeface="幼圆" panose="02010509060101010101" pitchFamily="49" charset="-122"/>
              </a:rPr>
              <a:t>期末考试成绩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D1A706-07D2-E8DA-45A4-29AEF6315E45}"/>
              </a:ext>
            </a:extLst>
          </p:cNvPr>
          <p:cNvSpPr txBox="1"/>
          <p:nvPr/>
        </p:nvSpPr>
        <p:spPr>
          <a:xfrm>
            <a:off x="475338" y="3933056"/>
            <a:ext cx="7841078" cy="2385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ea typeface="幼圆" pitchFamily="49" charset="-122"/>
              </a:rPr>
              <a:t>备注：</a:t>
            </a:r>
            <a:endParaRPr lang="en-US" altLang="zh-CN" sz="2400" dirty="0">
              <a:ea typeface="幼圆" pitchFamily="49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en-US" altLang="zh-CN" sz="2400" dirty="0">
              <a:ea typeface="幼圆" pitchFamily="49" charset="-122"/>
            </a:endParaRPr>
          </a:p>
          <a:p>
            <a:pPr marL="457200" indent="-457200" algn="just" eaLnBrk="1" hangingPunct="1">
              <a:spcAft>
                <a:spcPts val="600"/>
              </a:spcAft>
              <a:buAutoNum type="arabicPeriod"/>
              <a:defRPr/>
            </a:pPr>
            <a:r>
              <a:rPr lang="zh-CN" altLang="en-US" sz="2400" dirty="0">
                <a:ea typeface="幼圆" pitchFamily="49" charset="-122"/>
              </a:rPr>
              <a:t>抽查点名</a:t>
            </a:r>
            <a:r>
              <a:rPr lang="en-US" altLang="zh-CN" sz="2400" dirty="0">
                <a:solidFill>
                  <a:srgbClr val="FF0000"/>
                </a:solidFill>
                <a:ea typeface="幼圆" pitchFamily="49" charset="-122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ea typeface="幼圆" pitchFamily="49" charset="-122"/>
              </a:rPr>
              <a:t>次不到</a:t>
            </a:r>
            <a:r>
              <a:rPr lang="en-US" altLang="zh-CN" sz="2400" dirty="0">
                <a:ea typeface="幼圆" pitchFamily="49" charset="-122"/>
              </a:rPr>
              <a:t>(</a:t>
            </a:r>
            <a:r>
              <a:rPr lang="zh-CN" altLang="en-US" sz="2400" dirty="0">
                <a:ea typeface="幼圆" pitchFamily="49" charset="-122"/>
              </a:rPr>
              <a:t>非请假情况下</a:t>
            </a:r>
            <a:r>
              <a:rPr lang="en-US" altLang="zh-CN" sz="2400" dirty="0">
                <a:ea typeface="幼圆" pitchFamily="49" charset="-122"/>
              </a:rPr>
              <a:t>)</a:t>
            </a:r>
            <a:r>
              <a:rPr lang="zh-CN" altLang="en-US" sz="2400" dirty="0">
                <a:ea typeface="幼圆" pitchFamily="49" charset="-122"/>
              </a:rPr>
              <a:t>者或</a:t>
            </a:r>
            <a:r>
              <a:rPr lang="zh-CN" altLang="en-US" sz="2400" dirty="0">
                <a:solidFill>
                  <a:srgbClr val="FF0000"/>
                </a:solidFill>
                <a:ea typeface="幼圆" pitchFamily="49" charset="-122"/>
              </a:rPr>
              <a:t>作业不能按时完成者</a:t>
            </a:r>
            <a:r>
              <a:rPr lang="zh-CN" altLang="en-US" sz="2400" dirty="0">
                <a:ea typeface="幼圆" pitchFamily="49" charset="-122"/>
              </a:rPr>
              <a:t>，取消其考试资格。</a:t>
            </a:r>
            <a:endParaRPr lang="en-US" altLang="zh-CN" sz="2400" dirty="0">
              <a:solidFill>
                <a:schemeClr val="bg1"/>
              </a:solidFill>
              <a:ea typeface="幼圆" pitchFamily="49" charset="-122"/>
            </a:endParaRPr>
          </a:p>
          <a:p>
            <a:pPr marL="457200" indent="-457200" algn="just">
              <a:buAutoNum type="arabicPeriod"/>
              <a:defRPr/>
            </a:pPr>
            <a:r>
              <a:rPr lang="zh-CN" altLang="en-US" sz="2400" dirty="0">
                <a:ea typeface="幼圆" pitchFamily="49" charset="-122"/>
              </a:rPr>
              <a:t>如果需要更换上课班级，请通过官方渠道。概不接受私自调整。</a:t>
            </a:r>
            <a:endParaRPr lang="en-US" altLang="zh-CN" sz="2400" dirty="0">
              <a:ea typeface="幼圆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7BF092F4-87EE-5120-FBF6-A29511C5E9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68EEEE-7476-55FC-8574-0D21E557B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738" y="1125538"/>
            <a:ext cx="8229600" cy="4527550"/>
          </a:xfrm>
        </p:spPr>
        <p:txBody>
          <a:bodyPr/>
          <a:lstStyle/>
          <a:p>
            <a:pPr>
              <a:defRPr/>
            </a:pPr>
            <a:r>
              <a:rPr lang="zh-CN" altLang="en-US" sz="2400" dirty="0">
                <a:solidFill>
                  <a:srgbClr val="C00000"/>
                </a:solidFill>
              </a:rPr>
              <a:t>作业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p"/>
              <a:defRPr/>
            </a:pPr>
            <a:r>
              <a:rPr lang="zh-CN" altLang="en-US" sz="2400" dirty="0"/>
              <a:t>第一部分需在作业本上完成，提交给助教批改。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p"/>
              <a:defRPr/>
            </a:pPr>
            <a:r>
              <a:rPr lang="zh-CN" altLang="en-US" sz="2400" dirty="0"/>
              <a:t>第二部分需要上机完成。作业网站为：</a:t>
            </a:r>
            <a:endParaRPr lang="en-US" altLang="zh-CN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hlinkClick r:id="rId2"/>
              </a:rPr>
              <a:t>http://</a:t>
            </a:r>
            <a:r>
              <a:rPr lang="en-US" altLang="zh-CN" sz="2400" dirty="0" err="1">
                <a:hlinkClick r:id="rId2"/>
              </a:rPr>
              <a:t>noj.nwpu.edu.cn</a:t>
            </a:r>
            <a:r>
              <a:rPr lang="en-US" altLang="zh-CN" sz="2400" dirty="0">
                <a:hlinkClick r:id="rId2"/>
              </a:rPr>
              <a:t>/main/</a:t>
            </a:r>
            <a:endParaRPr lang="en-US" altLang="zh-CN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1-26</a:t>
            </a:r>
            <a:r>
              <a:rPr lang="zh-CN" altLang="en-US" sz="2400" dirty="0"/>
              <a:t>为作业题 （选</a:t>
            </a:r>
            <a:r>
              <a:rPr lang="en-US" altLang="zh-CN" sz="2400" dirty="0"/>
              <a:t>《</a:t>
            </a:r>
            <a:r>
              <a:rPr lang="zh-CN" altLang="en-US" sz="2400" dirty="0"/>
              <a:t>数据结构</a:t>
            </a:r>
            <a:r>
              <a:rPr lang="en-US" altLang="zh-CN" sz="2400" dirty="0"/>
              <a:t>》</a:t>
            </a:r>
            <a:r>
              <a:rPr lang="zh-CN" altLang="en-US" sz="2400" dirty="0"/>
              <a:t>课程的同学必须完成）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>
                <a:solidFill>
                  <a:srgbClr val="C00000"/>
                </a:solidFill>
              </a:rPr>
              <a:t>实验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2"/>
                </a:solidFill>
              </a:rPr>
              <a:t>上机编程</a:t>
            </a:r>
            <a:r>
              <a:rPr lang="en-US" altLang="zh-CN" sz="2400" dirty="0">
                <a:solidFill>
                  <a:schemeClr val="tx2"/>
                </a:solidFill>
              </a:rPr>
              <a:t>+</a:t>
            </a:r>
            <a:r>
              <a:rPr lang="zh-CN" altLang="en-US" sz="2400" dirty="0">
                <a:solidFill>
                  <a:schemeClr val="tx2"/>
                </a:solidFill>
              </a:rPr>
              <a:t>实验报告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hlinkClick r:id="rId2"/>
              </a:rPr>
              <a:t>http://</a:t>
            </a:r>
            <a:r>
              <a:rPr lang="en-US" altLang="zh-CN" sz="2400" dirty="0" err="1">
                <a:hlinkClick r:id="rId2"/>
              </a:rPr>
              <a:t>noj.nwpu.edu.cn</a:t>
            </a:r>
            <a:r>
              <a:rPr lang="en-US" altLang="zh-CN" sz="2400" dirty="0">
                <a:hlinkClick r:id="rId2"/>
              </a:rPr>
              <a:t>/main/</a:t>
            </a:r>
            <a:endParaRPr lang="en-US" altLang="zh-CN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选实验课的同学必须完成。</a:t>
            </a:r>
            <a:endParaRPr lang="en-US" altLang="zh-CN" sz="2400" dirty="0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B653A4BC-5550-ABBB-B382-65140D64E8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686872" y="6381328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800" b="1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p"/>
              <a:defRPr sz="24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→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SzTx/>
              <a:buFontTx/>
              <a:buNone/>
            </a:pPr>
            <a:fld id="{DAA2755E-71F4-42ED-AADD-C67C7AFC54DE}" type="slidenum">
              <a:rPr lang="en-US" altLang="zh-CN" sz="1400" b="0" smtClean="0">
                <a:solidFill>
                  <a:schemeClr val="tx1"/>
                </a:solidFill>
              </a:rPr>
              <a:pPr algn="r">
                <a:spcBef>
                  <a:spcPct val="0"/>
                </a:spcBef>
                <a:buSzTx/>
                <a:buFontTx/>
                <a:buNone/>
              </a:pPr>
              <a:t>13</a:t>
            </a:fld>
            <a:endParaRPr lang="en-US" altLang="zh-CN" sz="1400" b="0" dirty="0">
              <a:solidFill>
                <a:schemeClr val="tx1"/>
              </a:solidFill>
            </a:endParaRPr>
          </a:p>
        </p:txBody>
      </p:sp>
      <p:sp>
        <p:nvSpPr>
          <p:cNvPr id="27653" name="文本框 1">
            <a:extLst>
              <a:ext uri="{FF2B5EF4-FFF2-40B4-BE49-F238E27FC236}">
                <a16:creationId xmlns:a16="http://schemas.microsoft.com/office/drawing/2014/main" id="{D89B5FCD-1D72-A0B1-8BD6-F1EE22D76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73688"/>
            <a:ext cx="6491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 sz="2800" b="1"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pitchFamily="2" charset="2"/>
              <a:buChar char="p"/>
              <a:defRPr sz="2400" b="1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→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注册时请注意选择正确的教师姓名和课程名！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805EA9-0C06-0843-C34D-95096AC9D1F3}"/>
              </a:ext>
            </a:extLst>
          </p:cNvPr>
          <p:cNvSpPr txBox="1"/>
          <p:nvPr/>
        </p:nvSpPr>
        <p:spPr>
          <a:xfrm>
            <a:off x="4449564" y="2524099"/>
            <a:ext cx="2237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邀请码：</a:t>
            </a:r>
            <a:r>
              <a:rPr lang="en-US" dirty="0" err="1"/>
              <a:t>WOJLSG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5E80F8-6EFA-4ACF-AB67-9018618251EA}" type="slidenum">
              <a:rPr lang="en-US" altLang="zh-CN"/>
              <a:t>14</a:t>
            </a:fld>
            <a:endParaRPr lang="en-US" altLang="zh-CN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TA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zh-CN" altLang="en-US" dirty="0">
                <a:ea typeface="幼圆" panose="02010509060101010101" pitchFamily="49" charset="-122"/>
              </a:rPr>
              <a:t>作业助教：陈贻琪、吴应福、文龙</a:t>
            </a:r>
            <a:endParaRPr lang="en-US" altLang="zh-CN" dirty="0">
              <a:ea typeface="幼圆" panose="02010509060101010101" pitchFamily="49" charset="-122"/>
            </a:endParaRPr>
          </a:p>
          <a:p>
            <a:pPr algn="just" eaLnBrk="1" hangingPunct="1">
              <a:defRPr/>
            </a:pPr>
            <a:r>
              <a:rPr lang="zh-CN" altLang="en-US" dirty="0">
                <a:ea typeface="幼圆" panose="02010509060101010101" pitchFamily="49" charset="-122"/>
              </a:rPr>
              <a:t>答疑助教：齐阳、李艳艳</a:t>
            </a:r>
            <a:endParaRPr lang="en-US" altLang="zh-CN" dirty="0">
              <a:ea typeface="幼圆" panose="02010509060101010101" pitchFamily="49" charset="-122"/>
            </a:endParaRPr>
          </a:p>
          <a:p>
            <a:pPr algn="just" eaLnBrk="1" hangingPunct="1">
              <a:defRPr/>
            </a:pPr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356A2D7-B535-EC4E-4585-2A7E72E93110}"/>
              </a:ext>
            </a:extLst>
          </p:cNvPr>
          <p:cNvSpPr txBox="1"/>
          <p:nvPr/>
        </p:nvSpPr>
        <p:spPr>
          <a:xfrm>
            <a:off x="899592" y="3423840"/>
            <a:ext cx="62646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教学课堂邀请</a:t>
            </a:r>
            <a:r>
              <a:rPr lang="en-US" altLang="zh-CN" dirty="0"/>
              <a:t>】</a:t>
            </a:r>
            <a:r>
              <a:rPr lang="zh-CN" altLang="en-US" dirty="0"/>
              <a:t>廖兴宇老师邀请您加入头歌平台教学课堂</a:t>
            </a:r>
            <a:r>
              <a:rPr lang="en-US" altLang="zh-CN" dirty="0"/>
              <a:t>-《</a:t>
            </a:r>
            <a:r>
              <a:rPr lang="zh-CN" altLang="en-US" dirty="0"/>
              <a:t>数据结构</a:t>
            </a:r>
            <a:r>
              <a:rPr lang="en-US" altLang="zh-CN" dirty="0"/>
              <a:t>2024</a:t>
            </a:r>
            <a:r>
              <a:rPr lang="zh-CN" altLang="en-US" dirty="0"/>
              <a:t>春（大类平台课程）</a:t>
            </a:r>
            <a:r>
              <a:rPr lang="en-US" altLang="zh-CN" dirty="0"/>
              <a:t>》</a:t>
            </a:r>
            <a:r>
              <a:rPr lang="zh-CN" altLang="en-US" dirty="0"/>
              <a:t>的</a:t>
            </a:r>
            <a:r>
              <a:rPr lang="en-US" dirty="0" err="1"/>
              <a:t>U10M13005.03</a:t>
            </a:r>
            <a:r>
              <a:rPr lang="zh-CN" altLang="en-US" dirty="0"/>
              <a:t>分班，您可以复制邀请码，在下方的链接中，点击“加入课堂”按钮加入该教学课堂。</a:t>
            </a:r>
          </a:p>
          <a:p>
            <a:r>
              <a:rPr lang="zh-CN" altLang="en-US" dirty="0"/>
              <a:t>链接：</a:t>
            </a:r>
            <a:r>
              <a:rPr lang="en-US" dirty="0"/>
              <a:t>https://</a:t>
            </a:r>
            <a:r>
              <a:rPr lang="en-US" dirty="0" err="1"/>
              <a:t>www.educoder.net</a:t>
            </a:r>
            <a:r>
              <a:rPr lang="en-US" dirty="0"/>
              <a:t>/classrooms</a:t>
            </a:r>
          </a:p>
          <a:p>
            <a:r>
              <a:rPr lang="zh-CN" altLang="en-US" dirty="0"/>
              <a:t>邀请码：</a:t>
            </a:r>
            <a:r>
              <a:rPr lang="en-US" dirty="0" err="1"/>
              <a:t>WOJLSG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84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196975"/>
            <a:ext cx="8496300" cy="3711575"/>
          </a:xfrm>
        </p:spPr>
        <p:txBody>
          <a:bodyPr/>
          <a:lstStyle/>
          <a:p>
            <a:pPr eaLnBrk="1" hangingPunct="1">
              <a:lnSpc>
                <a:spcPct val="70000"/>
              </a:lnSpc>
              <a:defRPr/>
            </a:pPr>
            <a:r>
              <a:rPr lang="zh-CN" altLang="en-US" sz="6000">
                <a:ea typeface="幼圆" panose="02010509060101010101" pitchFamily="49" charset="-122"/>
              </a:rPr>
              <a:t>数据结构</a:t>
            </a:r>
            <a:br>
              <a:rPr lang="zh-CN" altLang="en-US" sz="6000"/>
            </a:br>
            <a:br>
              <a:rPr lang="zh-CN" altLang="en-US" sz="6000"/>
            </a:br>
            <a:r>
              <a:rPr lang="en-US" altLang="zh-CN" sz="6000"/>
              <a:t>Data Structures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68863"/>
            <a:ext cx="6400800" cy="11382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3200" dirty="0">
                <a:latin typeface="Georgia" panose="02040502050405020303" pitchFamily="18" charset="0"/>
                <a:ea typeface="华文行楷" panose="02010800040101010101" pitchFamily="2" charset="-122"/>
              </a:rPr>
              <a:t>Xingyu Liao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3200" dirty="0">
                <a:latin typeface="Songti SC Regular" panose="02010800040101010101" charset="-122"/>
                <a:ea typeface="Songti SC Regular" panose="02010800040101010101" charset="-122"/>
              </a:rPr>
              <a:t>廖兴宇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60220"/>
            <a:ext cx="8147248" cy="4370705"/>
          </a:xfrm>
        </p:spPr>
        <p:txBody>
          <a:bodyPr/>
          <a:lstStyle/>
          <a:p>
            <a:pPr algn="just"/>
            <a:r>
              <a:rPr lang="zh-CN" altLang="en-US" sz="2800" dirty="0"/>
              <a:t>廖兴宇，中南大学（博士，</a:t>
            </a:r>
            <a:r>
              <a:rPr lang="en-US" altLang="zh-CN" sz="2800" dirty="0"/>
              <a:t>2019</a:t>
            </a:r>
            <a:r>
              <a:rPr lang="zh-CN" altLang="en-US" sz="2800" dirty="0"/>
              <a:t>年</a:t>
            </a:r>
            <a:r>
              <a:rPr lang="en-US" altLang="zh-CN" sz="2800" dirty="0"/>
              <a:t>6</a:t>
            </a:r>
            <a:r>
              <a:rPr lang="zh-CN" altLang="en-US" sz="2800" dirty="0"/>
              <a:t>月），</a:t>
            </a:r>
            <a:r>
              <a:rPr lang="en-US" altLang="zh-CN" sz="2800" dirty="0"/>
              <a:t>King Abdullah University of Science and Technology (KAUST)</a:t>
            </a:r>
            <a:r>
              <a:rPr lang="zh-CN" altLang="en-US" sz="2800" dirty="0"/>
              <a:t>（博士后</a:t>
            </a:r>
            <a:r>
              <a:rPr lang="en-US" altLang="zh-CN" sz="2800" dirty="0"/>
              <a:t>, 2019</a:t>
            </a:r>
            <a:r>
              <a:rPr lang="zh-CN" altLang="en-US" sz="2800" dirty="0"/>
              <a:t>月</a:t>
            </a:r>
            <a:r>
              <a:rPr lang="en-US" altLang="zh-CN" sz="2800" dirty="0"/>
              <a:t>11</a:t>
            </a:r>
            <a:r>
              <a:rPr lang="zh-CN" altLang="en-US" sz="2800" dirty="0"/>
              <a:t>至</a:t>
            </a:r>
            <a:r>
              <a:rPr lang="en-US" altLang="zh-CN" sz="2800" dirty="0"/>
              <a:t>2023</a:t>
            </a:r>
            <a:r>
              <a:rPr lang="zh-CN" altLang="en-US" sz="2800" dirty="0"/>
              <a:t>年</a:t>
            </a:r>
            <a:r>
              <a:rPr lang="en-US" altLang="zh-CN" sz="2800" dirty="0"/>
              <a:t>7</a:t>
            </a:r>
            <a:r>
              <a:rPr lang="zh-CN" altLang="en-US" sz="2800" dirty="0"/>
              <a:t>），西北工业大学（副教授，</a:t>
            </a:r>
            <a:r>
              <a:rPr lang="en-US" altLang="zh-CN" sz="2800" dirty="0"/>
              <a:t>2023</a:t>
            </a:r>
            <a:r>
              <a:rPr lang="zh-CN" altLang="en-US" sz="2800" dirty="0"/>
              <a:t>年</a:t>
            </a:r>
            <a:r>
              <a:rPr lang="en-US" altLang="zh-CN" sz="2800" dirty="0"/>
              <a:t>8</a:t>
            </a:r>
            <a:r>
              <a:rPr lang="zh-CN" altLang="en-US" sz="2800" dirty="0"/>
              <a:t>月至今）</a:t>
            </a:r>
            <a:endParaRPr lang="en-US" altLang="zh-CN" sz="2800" dirty="0"/>
          </a:p>
          <a:p>
            <a:r>
              <a:rPr lang="en-US" altLang="zh-CN" sz="2800" dirty="0"/>
              <a:t>https://teacher.nwpu.edu.cn/2023010072.html</a:t>
            </a:r>
            <a:endParaRPr lang="en-US" altLang="zh-CN" dirty="0"/>
          </a:p>
          <a:p>
            <a:pPr eaLnBrk="1" hangingPunct="1">
              <a:defRPr/>
            </a:pPr>
            <a:r>
              <a:rPr lang="en-US" altLang="zh-CN" sz="2400" dirty="0"/>
              <a:t>Contacting information</a:t>
            </a:r>
          </a:p>
          <a:p>
            <a:pPr lvl="1" eaLnBrk="1" hangingPunct="1">
              <a:defRPr/>
            </a:pPr>
            <a:r>
              <a:rPr lang="en-US" altLang="zh-CN" sz="2000" dirty="0"/>
              <a:t>Office:  Room 324, Building of School of CS</a:t>
            </a:r>
          </a:p>
          <a:p>
            <a:pPr lvl="1" eaLnBrk="1" hangingPunct="1">
              <a:defRPr/>
            </a:pPr>
            <a:r>
              <a:rPr lang="en-US" altLang="zh-CN" sz="2000" dirty="0"/>
              <a:t>Email:   </a:t>
            </a:r>
            <a:r>
              <a:rPr lang="en-US" altLang="zh-CN" sz="2000" u="sng" dirty="0">
                <a:solidFill>
                  <a:srgbClr val="00B0F0"/>
                </a:solidFill>
                <a:cs typeface="+mn-ea"/>
              </a:rPr>
              <a:t>l</a:t>
            </a:r>
            <a:r>
              <a:rPr lang="en-US" altLang="zh-CN" sz="2000" u="sng" dirty="0">
                <a:solidFill>
                  <a:srgbClr val="00B0F0"/>
                </a:solidFill>
              </a:rPr>
              <a:t>iaoxingyu</a:t>
            </a:r>
            <a:r>
              <a:rPr lang="en-US" altLang="zh-CN" sz="2000" dirty="0">
                <a:solidFill>
                  <a:srgbClr val="86D1EC"/>
                </a:solidFill>
                <a:cs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altLang="zh-CN" sz="2000" dirty="0">
                <a:solidFill>
                  <a:srgbClr val="00B0F0"/>
                </a:solidFill>
                <a:cs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nwpu.edu.cn</a:t>
            </a:r>
            <a:r>
              <a:rPr lang="zh-CN" altLang="en-US" sz="2000" dirty="0">
                <a:solidFill>
                  <a:srgbClr val="00B0F0"/>
                </a:solidFill>
                <a:cs typeface="+mn-ea"/>
              </a:rPr>
              <a:t> </a:t>
            </a:r>
            <a:r>
              <a:rPr lang="en-US" altLang="zh-CN" sz="2000" dirty="0">
                <a:cs typeface="+mn-ea"/>
              </a:rPr>
              <a:t>/</a:t>
            </a:r>
            <a:r>
              <a:rPr lang="zh-CN" altLang="en-US" sz="2000" dirty="0">
                <a:cs typeface="+mn-ea"/>
              </a:rPr>
              <a:t> </a:t>
            </a:r>
            <a:r>
              <a:rPr lang="en-US" altLang="zh-CN" sz="2000" dirty="0">
                <a:cs typeface="+mn-ea"/>
              </a:rPr>
              <a:t>QQ </a:t>
            </a:r>
            <a:r>
              <a:rPr lang="zh-CN" altLang="en-US" sz="2000" dirty="0">
                <a:cs typeface="+mn-ea"/>
              </a:rPr>
              <a:t>：</a:t>
            </a:r>
            <a:r>
              <a:rPr lang="en-US" altLang="zh-CN" sz="2000" dirty="0">
                <a:cs typeface="+mn-ea"/>
              </a:rPr>
              <a:t>2457947229</a:t>
            </a:r>
          </a:p>
          <a:p>
            <a:pPr marL="457200" lvl="1" indent="0" eaLnBrk="1" hangingPunct="1">
              <a:lnSpc>
                <a:spcPts val="2000"/>
              </a:lnSpc>
              <a:spcBef>
                <a:spcPts val="300"/>
              </a:spcBef>
              <a:buNone/>
              <a:defRPr/>
            </a:pPr>
            <a:endParaRPr lang="zh-CN" altLang="en-US" dirty="0"/>
          </a:p>
          <a:p>
            <a:r>
              <a:rPr lang="zh-CN" altLang="en-US" sz="2800" dirty="0"/>
              <a:t>所在团队：计算机学院计算机科学与软件系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                 </a:t>
            </a:r>
            <a:r>
              <a:rPr lang="zh-CN" altLang="en-US" sz="2800" dirty="0"/>
              <a:t>工信部大数据存储与管理重点实验室</a:t>
            </a:r>
            <a:endParaRPr lang="en-US" altLang="zh-CN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737708-38EB-40A9-A3C9-A46EF5216D77}" type="slidenum">
              <a:rPr lang="en-US" altLang="zh-CN" smtClean="0"/>
              <a:t>3</a:t>
            </a:fld>
            <a:endParaRPr lang="en-US" altLang="zh-CN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28600" y="381000"/>
            <a:ext cx="86868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4000" dirty="0"/>
              <a:t>Profile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6FBB1-8CF9-90C3-7229-FAB230D13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C6F081-62E8-B28E-1650-C7AA66E8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737708-38EB-40A9-A3C9-A46EF5216D77}" type="slidenum">
              <a:rPr lang="en-US" altLang="zh-CN" smtClean="0"/>
              <a:t>4</a:t>
            </a:fld>
            <a:endParaRPr lang="en-US" altLang="zh-CN" dirty="0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10B69B64-80E4-CF3E-3404-8E48D91ED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"/>
            <a:ext cx="86868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4000" dirty="0"/>
              <a:t>Profile</a:t>
            </a:r>
            <a:endParaRPr lang="zh-CN" altLang="en-US" sz="4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BEADD0-EAED-A213-B75F-71231AC46BA5}"/>
              </a:ext>
            </a:extLst>
          </p:cNvPr>
          <p:cNvSpPr txBox="1"/>
          <p:nvPr/>
        </p:nvSpPr>
        <p:spPr>
          <a:xfrm>
            <a:off x="2843808" y="1556792"/>
            <a:ext cx="58429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chemeClr val="tx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研究领域为计算机科学与生物医学的交叉学科</a:t>
            </a:r>
            <a:r>
              <a:rPr lang="en-US" altLang="zh-CN" b="0" i="0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-</a:t>
            </a:r>
            <a:r>
              <a:rPr lang="zh-CN" altLang="en-US" b="0" i="0" dirty="0">
                <a:solidFill>
                  <a:schemeClr val="tx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生物信息学</a:t>
            </a:r>
            <a:r>
              <a:rPr lang="zh-CN" altLang="en-US" b="0" i="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b="0" i="0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(Bioinformatics)</a:t>
            </a:r>
            <a:r>
              <a:rPr lang="zh-CN" altLang="en-US" b="0" i="0" dirty="0">
                <a:solidFill>
                  <a:schemeClr val="tx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，研究方向为测序数据质量控制、基因组序列组装、基因组结构变异检测、基因组重复序列检测及其与复杂疾病的关联分析、单细胞多组学、基因编辑、</a:t>
            </a:r>
            <a:r>
              <a:rPr lang="zh-CN" altLang="en-US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人工智能</a:t>
            </a:r>
            <a:r>
              <a:rPr lang="zh-CN" altLang="en-US" b="0" i="0" dirty="0">
                <a:solidFill>
                  <a:schemeClr val="tx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等。</a:t>
            </a: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2981E5-627C-B1E4-E6A4-E93EF294B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28800"/>
            <a:ext cx="1962150" cy="25717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BBABC81-927D-4020-70FA-B22C95031AE8}"/>
              </a:ext>
            </a:extLst>
          </p:cNvPr>
          <p:cNvSpPr txBox="1"/>
          <p:nvPr/>
        </p:nvSpPr>
        <p:spPr>
          <a:xfrm>
            <a:off x="2825334" y="3140968"/>
            <a:ext cx="58429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chemeClr val="tx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目前主持国家自科基金，湖南省自科基金，沙特</a:t>
            </a:r>
            <a:r>
              <a:rPr lang="en-US" altLang="zh-CN" b="0" i="0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Impact Acceleration Program</a:t>
            </a:r>
            <a:r>
              <a:rPr lang="zh-CN" altLang="en-US" b="0" i="0" dirty="0">
                <a:solidFill>
                  <a:schemeClr val="tx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项目（经费：</a:t>
            </a:r>
            <a:r>
              <a:rPr lang="en-US" altLang="zh-CN" b="0" i="0" dirty="0">
                <a:solidFill>
                  <a:schemeClr val="tx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b="0" i="0" dirty="0">
                <a:solidFill>
                  <a:schemeClr val="tx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万美元）等项目，并参与完成了包括国家重点研究计划、国家自科基金重点项目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在内的</a:t>
            </a:r>
            <a:r>
              <a:rPr lang="zh-CN" altLang="en-US" b="0" i="0" dirty="0">
                <a:solidFill>
                  <a:schemeClr val="tx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课题多项。已发表学术论文</a:t>
            </a:r>
            <a:r>
              <a:rPr lang="en-US" altLang="zh-CN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en-US" altLang="zh-CN" b="0" i="0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0</a:t>
            </a:r>
            <a:r>
              <a:rPr lang="zh-CN" altLang="en-US" b="0" i="0" dirty="0">
                <a:solidFill>
                  <a:schemeClr val="tx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余篇，涵盖了领域内重要期刊</a:t>
            </a:r>
            <a:r>
              <a:rPr lang="en-US" altLang="zh-CN" dirty="0">
                <a:solidFill>
                  <a:schemeClr val="tx2"/>
                </a:solidFill>
                <a:latin typeface="Calibri" panose="020F0502020204030204" pitchFamily="34" charset="0"/>
              </a:rPr>
              <a:t>Nature Communications</a:t>
            </a:r>
            <a:r>
              <a:rPr lang="zh-CN" altLang="en-US" dirty="0">
                <a:solidFill>
                  <a:schemeClr val="tx2"/>
                </a:solidFill>
                <a:latin typeface="Calibri" panose="020F0502020204030204" pitchFamily="34" charset="0"/>
              </a:rPr>
              <a:t>，</a:t>
            </a:r>
            <a:r>
              <a:rPr lang="en-US" altLang="zh-CN" dirty="0">
                <a:solidFill>
                  <a:schemeClr val="tx2"/>
                </a:solidFill>
                <a:latin typeface="Calibri" panose="020F0502020204030204" pitchFamily="34" charset="0"/>
              </a:rPr>
              <a:t>Communications Biology</a:t>
            </a:r>
            <a:r>
              <a:rPr lang="zh-CN" altLang="en-US" b="0" i="0" u="none" strike="noStrike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2"/>
                </a:solidFill>
                <a:latin typeface="Calibri" panose="020F0502020204030204" pitchFamily="34" charset="0"/>
              </a:rPr>
              <a:t>Genome Research</a:t>
            </a:r>
            <a:r>
              <a:rPr lang="zh-CN" altLang="en-US" dirty="0">
                <a:solidFill>
                  <a:schemeClr val="tx2"/>
                </a:solidFill>
                <a:latin typeface="Calibri" panose="020F0502020204030204" pitchFamily="34" charset="0"/>
              </a:rPr>
              <a:t>，</a:t>
            </a:r>
            <a:r>
              <a:rPr lang="en-US" altLang="zh-CN" dirty="0">
                <a:solidFill>
                  <a:schemeClr val="tx2"/>
                </a:solidFill>
                <a:latin typeface="Calibri" panose="020F0502020204030204" pitchFamily="34" charset="0"/>
              </a:rPr>
              <a:t>Nucleic Acids Research</a:t>
            </a:r>
            <a:r>
              <a:rPr lang="zh-CN" altLang="en-US" dirty="0">
                <a:solidFill>
                  <a:schemeClr val="tx2"/>
                </a:solidFill>
                <a:latin typeface="Calibri" panose="020F0502020204030204" pitchFamily="34" charset="0"/>
              </a:rPr>
              <a:t>，</a:t>
            </a:r>
            <a:r>
              <a:rPr lang="zh-CN" altLang="en-US" b="0" i="0" dirty="0">
                <a:solidFill>
                  <a:schemeClr val="tx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以及知名国际会议 </a:t>
            </a:r>
            <a:r>
              <a:rPr lang="en-US" altLang="zh-CN" b="0" i="0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BIBM</a:t>
            </a:r>
            <a:r>
              <a:rPr lang="zh-CN" altLang="en-US" b="0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，</a:t>
            </a:r>
            <a:r>
              <a:rPr lang="en-US" altLang="zh-CN" b="0" i="0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GIW</a:t>
            </a:r>
            <a:r>
              <a:rPr lang="zh-CN" altLang="en-US" b="0" i="0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等</a:t>
            </a:r>
            <a:r>
              <a:rPr lang="zh-CN" altLang="en-US" b="0" i="0" dirty="0">
                <a:solidFill>
                  <a:schemeClr val="tx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098E36-A4E6-29CE-473B-EC5CF24BB113}"/>
              </a:ext>
            </a:extLst>
          </p:cNvPr>
          <p:cNvSpPr txBox="1"/>
          <p:nvPr/>
        </p:nvSpPr>
        <p:spPr>
          <a:xfrm>
            <a:off x="995229" y="43893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硕士生导师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97CD79D-9E26-3A08-3F4E-E0C6F3701E6D}"/>
              </a:ext>
            </a:extLst>
          </p:cNvPr>
          <p:cNvSpPr txBox="1"/>
          <p:nvPr/>
        </p:nvSpPr>
        <p:spPr>
          <a:xfrm>
            <a:off x="356646" y="5384607"/>
            <a:ext cx="8463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担任国家自然科学基金、湖南省自科基金通讯评审专家</a:t>
            </a:r>
            <a:r>
              <a:rPr lang="en-US" altLang="zh-CN" dirty="0"/>
              <a:t>; </a:t>
            </a:r>
            <a:r>
              <a:rPr lang="zh-CN" altLang="en-US" dirty="0"/>
              <a:t>领域内重要期刊 </a:t>
            </a:r>
            <a:r>
              <a:rPr lang="en-US" altLang="zh-CN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Frontier in Genetics , BMC bioinformatics, Current Bioinformatics</a:t>
            </a:r>
            <a:r>
              <a:rPr lang="zh-CN" altLang="en-US" dirty="0"/>
              <a:t>编委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知名国际会议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IEEE BIBM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APBC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的执行委员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;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包括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Bioinformatics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Expert Systems With Applications 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在内的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20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多种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SCI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期刊审稿人。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箭头: 五边形 3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A6C9C2EA-5846-711A-DCC6-B4265E6DC044}"/>
              </a:ext>
            </a:extLst>
          </p:cNvPr>
          <p:cNvSpPr/>
          <p:nvPr/>
        </p:nvSpPr>
        <p:spPr bwMode="auto">
          <a:xfrm>
            <a:off x="6957437" y="6422244"/>
            <a:ext cx="1181962" cy="276999"/>
          </a:xfrm>
          <a:prstGeom prst="homePlat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AI Application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989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6A0EE-9465-4E05-9B94-C6631E88E6F9}" type="slidenum">
              <a:rPr lang="en-US" altLang="zh-CN"/>
              <a:t>5</a:t>
            </a:fld>
            <a:endParaRPr lang="en-US" altLang="zh-CN"/>
          </a:p>
        </p:txBody>
      </p:sp>
      <p:pic>
        <p:nvPicPr>
          <p:cNvPr id="7175" name="Picture 9" descr="BS0055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676400"/>
            <a:ext cx="15811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AutoShape 6"/>
          <p:cNvSpPr>
            <a:spLocks noChangeArrowheads="1"/>
          </p:cNvSpPr>
          <p:nvPr/>
        </p:nvSpPr>
        <p:spPr bwMode="auto">
          <a:xfrm>
            <a:off x="228600" y="381000"/>
            <a:ext cx="86868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800" dirty="0">
                <a:ea typeface="幼圆" panose="02010509060101010101" pitchFamily="49" charset="-122"/>
              </a:rPr>
              <a:t>Data Structures</a:t>
            </a:r>
          </a:p>
        </p:txBody>
      </p:sp>
      <p:sp>
        <p:nvSpPr>
          <p:cNvPr id="717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28600" y="3429000"/>
            <a:ext cx="8686800" cy="3268662"/>
          </a:xfrm>
          <a:noFill/>
        </p:spPr>
        <p:txBody>
          <a:bodyPr/>
          <a:lstStyle/>
          <a:p>
            <a:pPr eaLnBrk="1" hangingPunct="1">
              <a:buClrTx/>
              <a:buSzTx/>
              <a:buFontTx/>
              <a:buChar char="•"/>
            </a:pPr>
            <a:r>
              <a:rPr lang="en-US" altLang="zh-CN" sz="2800" dirty="0">
                <a:solidFill>
                  <a:srgbClr val="FFFF00"/>
                </a:solidFill>
                <a:effectLst/>
                <a:latin typeface="+mj-lt"/>
                <a:ea typeface="幼圆" panose="02010509060101010101" pitchFamily="49" charset="-122"/>
              </a:rPr>
              <a:t>Textbook</a:t>
            </a:r>
          </a:p>
          <a:p>
            <a:pPr lvl="1" eaLnBrk="1" hangingPunct="1"/>
            <a:r>
              <a:rPr lang="zh-CN" altLang="en-US" sz="2400" b="1" dirty="0">
                <a:solidFill>
                  <a:srgbClr val="FFFF00"/>
                </a:solidFill>
                <a:effectLst/>
                <a:latin typeface="+mj-lt"/>
                <a:ea typeface="幼圆" panose="02010509060101010101" pitchFamily="49" charset="-122"/>
              </a:rPr>
              <a:t>数据结构：用</a:t>
            </a:r>
            <a:r>
              <a:rPr lang="en-US" altLang="zh-CN" sz="2400" b="1" dirty="0">
                <a:solidFill>
                  <a:srgbClr val="FFFF00"/>
                </a:solidFill>
                <a:effectLst/>
                <a:latin typeface="+mj-lt"/>
                <a:ea typeface="幼圆" panose="02010509060101010101" pitchFamily="49" charset="-122"/>
              </a:rPr>
              <a:t>C</a:t>
            </a:r>
            <a:r>
              <a:rPr lang="zh-CN" altLang="en-US" sz="2400" b="1" dirty="0">
                <a:solidFill>
                  <a:srgbClr val="FFFF00"/>
                </a:solidFill>
                <a:effectLst/>
                <a:latin typeface="+mj-lt"/>
                <a:ea typeface="幼圆" panose="02010509060101010101" pitchFamily="49" charset="-122"/>
              </a:rPr>
              <a:t>语音描述（第</a:t>
            </a:r>
            <a:r>
              <a:rPr lang="en-US" altLang="zh-CN" sz="2400" b="1" dirty="0">
                <a:solidFill>
                  <a:srgbClr val="FFFF00"/>
                </a:solidFill>
                <a:effectLst/>
                <a:latin typeface="+mj-lt"/>
                <a:ea typeface="幼圆" panose="02010509060101010101" pitchFamily="49" charset="-122"/>
              </a:rPr>
              <a:t>2</a:t>
            </a:r>
            <a:r>
              <a:rPr lang="zh-CN" altLang="en-US" sz="2400" b="1" dirty="0">
                <a:solidFill>
                  <a:srgbClr val="FFFF00"/>
                </a:solidFill>
                <a:effectLst/>
                <a:latin typeface="+mj-lt"/>
                <a:ea typeface="幼圆" panose="02010509060101010101" pitchFamily="49" charset="-122"/>
              </a:rPr>
              <a:t>版）</a:t>
            </a:r>
            <a:endParaRPr lang="en-US" altLang="zh-CN" sz="2400" b="1" dirty="0">
              <a:solidFill>
                <a:srgbClr val="FFFF00"/>
              </a:solidFill>
              <a:effectLst/>
              <a:latin typeface="+mj-lt"/>
              <a:ea typeface="幼圆" panose="02010509060101010101" pitchFamily="49" charset="-122"/>
            </a:endParaRPr>
          </a:p>
          <a:p>
            <a:pPr marL="457200" lvl="1" indent="0" eaLnBrk="1" hangingPunct="1">
              <a:buNone/>
            </a:pPr>
            <a:r>
              <a:rPr lang="zh-CN" altLang="en-US" sz="2400" dirty="0">
                <a:solidFill>
                  <a:srgbClr val="FFFFFF"/>
                </a:solidFill>
                <a:effectLst/>
                <a:latin typeface="+mj-lt"/>
                <a:ea typeface="幼圆" panose="02010509060101010101" pitchFamily="49" charset="-122"/>
              </a:rPr>
              <a:t>   耿国华等编著，高等教育出版社，</a:t>
            </a:r>
            <a:r>
              <a:rPr lang="en-US" altLang="zh-CN" sz="2400" dirty="0">
                <a:solidFill>
                  <a:srgbClr val="FFFFFF"/>
                </a:solidFill>
                <a:effectLst/>
                <a:latin typeface="+mj-lt"/>
                <a:ea typeface="幼圆" panose="02010509060101010101" pitchFamily="49" charset="-122"/>
              </a:rPr>
              <a:t>2015</a:t>
            </a:r>
          </a:p>
          <a:p>
            <a:pPr lvl="1" eaLnBrk="1" hangingPunct="1"/>
            <a:r>
              <a:rPr lang="zh-CN" altLang="en-US" sz="2400" b="1" dirty="0">
                <a:solidFill>
                  <a:srgbClr val="FFFF00"/>
                </a:solidFill>
                <a:effectLst/>
                <a:latin typeface="+mj-lt"/>
                <a:ea typeface="幼圆" panose="02010509060101010101" pitchFamily="49" charset="-122"/>
              </a:rPr>
              <a:t>数据结构（</a:t>
            </a:r>
            <a:r>
              <a:rPr lang="en-US" altLang="zh-CN" sz="2400" b="1" dirty="0">
                <a:solidFill>
                  <a:srgbClr val="FFFF00"/>
                </a:solidFill>
                <a:effectLst/>
                <a:latin typeface="+mj-lt"/>
                <a:ea typeface="幼圆" panose="02010509060101010101" pitchFamily="49" charset="-122"/>
              </a:rPr>
              <a:t>C</a:t>
            </a:r>
            <a:r>
              <a:rPr lang="zh-CN" altLang="en-US" sz="2400" b="1" dirty="0">
                <a:solidFill>
                  <a:srgbClr val="FFFF00"/>
                </a:solidFill>
                <a:effectLst/>
                <a:latin typeface="+mj-lt"/>
                <a:ea typeface="幼圆" panose="02010509060101010101" pitchFamily="49" charset="-122"/>
              </a:rPr>
              <a:t>语言版）</a:t>
            </a:r>
          </a:p>
          <a:p>
            <a:pPr lvl="1" eaLnBrk="1" hangingPunct="1">
              <a:buFontTx/>
              <a:buNone/>
            </a:pPr>
            <a:r>
              <a:rPr lang="zh-CN" altLang="en-US" sz="2400" dirty="0">
                <a:effectLst/>
                <a:latin typeface="+mj-lt"/>
                <a:ea typeface="幼圆" panose="02010509060101010101" pitchFamily="49" charset="-122"/>
              </a:rPr>
              <a:t>   严蔚敏，吴伟民，清华大学出版社，</a:t>
            </a:r>
            <a:r>
              <a:rPr lang="en-US" altLang="zh-CN" sz="2400" dirty="0">
                <a:effectLst/>
                <a:latin typeface="+mj-lt"/>
                <a:ea typeface="幼圆" panose="02010509060101010101" pitchFamily="49" charset="-122"/>
              </a:rPr>
              <a:t>1997</a:t>
            </a:r>
          </a:p>
          <a:p>
            <a:pPr lvl="1" eaLnBrk="1" hangingPunct="1"/>
            <a:r>
              <a:rPr lang="zh-CN" altLang="en-US" sz="2400" b="1" dirty="0">
                <a:solidFill>
                  <a:srgbClr val="FFFF00"/>
                </a:solidFill>
                <a:effectLst/>
                <a:latin typeface="+mj-lt"/>
                <a:ea typeface="幼圆" panose="02010509060101010101" pitchFamily="49" charset="-122"/>
              </a:rPr>
              <a:t>数据结构题集（</a:t>
            </a:r>
            <a:r>
              <a:rPr lang="en-US" altLang="zh-CN" sz="2400" b="1" dirty="0">
                <a:solidFill>
                  <a:srgbClr val="FFFF00"/>
                </a:solidFill>
                <a:effectLst/>
                <a:latin typeface="+mj-lt"/>
                <a:ea typeface="幼圆" panose="02010509060101010101" pitchFamily="49" charset="-122"/>
              </a:rPr>
              <a:t>C</a:t>
            </a:r>
            <a:r>
              <a:rPr lang="zh-CN" altLang="en-US" sz="2400" b="1" dirty="0">
                <a:solidFill>
                  <a:srgbClr val="FFFF00"/>
                </a:solidFill>
                <a:effectLst/>
                <a:latin typeface="+mj-lt"/>
                <a:ea typeface="幼圆" panose="02010509060101010101" pitchFamily="49" charset="-122"/>
              </a:rPr>
              <a:t>语言版）</a:t>
            </a:r>
          </a:p>
          <a:p>
            <a:pPr lvl="1" eaLnBrk="1" hangingPunct="1">
              <a:buFontTx/>
              <a:buNone/>
            </a:pPr>
            <a:r>
              <a:rPr lang="zh-CN" altLang="en-US" sz="2400" dirty="0">
                <a:effectLst/>
                <a:latin typeface="+mj-lt"/>
                <a:ea typeface="幼圆" panose="02010509060101010101" pitchFamily="49" charset="-122"/>
              </a:rPr>
              <a:t>	严蔚敏，吴伟民，清华大学出版社，</a:t>
            </a:r>
            <a:r>
              <a:rPr lang="en-US" altLang="zh-CN" sz="2400" dirty="0">
                <a:effectLst/>
                <a:latin typeface="+mj-lt"/>
                <a:ea typeface="幼圆" panose="02010509060101010101" pitchFamily="49" charset="-122"/>
              </a:rPr>
              <a:t>1999</a:t>
            </a:r>
          </a:p>
        </p:txBody>
      </p:sp>
      <p:sp>
        <p:nvSpPr>
          <p:cNvPr id="7176" name="AutoShape 12" descr="730203238001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177" name="Picture 20" descr="b20089261015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317" y="1556792"/>
            <a:ext cx="1474787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22" descr="a2008926102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556792"/>
            <a:ext cx="1493838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559387"/>
            <a:ext cx="1733749" cy="21564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1B4FE-259E-4CA3-91E8-58F53D5D99D4}" type="slidenum">
              <a:rPr lang="en-US" altLang="zh-CN"/>
              <a:t>6</a:t>
            </a:fld>
            <a:endParaRPr lang="en-US" altLang="zh-CN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35125"/>
            <a:ext cx="8229600" cy="4818063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FFFF00"/>
                </a:solidFill>
                <a:effectLst/>
                <a:ea typeface="幼圆" panose="02010509060101010101" pitchFamily="49" charset="-122"/>
              </a:rPr>
              <a:t>数据结构（用面向对象方法与</a:t>
            </a:r>
            <a:r>
              <a:rPr lang="en-US" altLang="zh-CN" sz="2400" b="1" dirty="0">
                <a:solidFill>
                  <a:srgbClr val="FFFF00"/>
                </a:solidFill>
                <a:effectLst/>
                <a:ea typeface="幼圆" panose="02010509060101010101" pitchFamily="49" charset="-122"/>
              </a:rPr>
              <a:t>C++</a:t>
            </a:r>
            <a:r>
              <a:rPr lang="zh-CN" altLang="en-US" sz="2400" b="1" dirty="0">
                <a:solidFill>
                  <a:srgbClr val="FFFF00"/>
                </a:solidFill>
                <a:effectLst/>
                <a:ea typeface="幼圆" panose="02010509060101010101" pitchFamily="49" charset="-122"/>
              </a:rPr>
              <a:t>描述）（第</a:t>
            </a:r>
            <a:r>
              <a:rPr lang="en-US" altLang="zh-CN" sz="2400" b="1" dirty="0">
                <a:solidFill>
                  <a:srgbClr val="FFFF00"/>
                </a:solidFill>
                <a:effectLst/>
                <a:ea typeface="幼圆" panose="02010509060101010101" pitchFamily="49" charset="-122"/>
              </a:rPr>
              <a:t>2</a:t>
            </a:r>
            <a:r>
              <a:rPr lang="zh-CN" altLang="en-US" sz="2400" b="1" dirty="0">
                <a:solidFill>
                  <a:srgbClr val="FFFF00"/>
                </a:solidFill>
                <a:effectLst/>
                <a:ea typeface="幼圆" panose="02010509060101010101" pitchFamily="49" charset="-122"/>
              </a:rPr>
              <a:t>版）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  <a:effectLst/>
                <a:ea typeface="幼圆" panose="02010509060101010101" pitchFamily="49" charset="-122"/>
              </a:rPr>
              <a:t>   </a:t>
            </a:r>
            <a:r>
              <a:rPr lang="zh-CN" altLang="en-US" sz="2400" dirty="0">
                <a:effectLst/>
                <a:ea typeface="幼圆" panose="02010509060101010101" pitchFamily="49" charset="-122"/>
              </a:rPr>
              <a:t>殷人昆主编，清华大学出版社，</a:t>
            </a:r>
            <a:r>
              <a:rPr lang="en-US" altLang="zh-CN" sz="2400" dirty="0">
                <a:effectLst/>
                <a:ea typeface="幼圆" panose="02010509060101010101" pitchFamily="49" charset="-122"/>
              </a:rPr>
              <a:t>2007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FFFF00"/>
                </a:solidFill>
                <a:effectLst/>
                <a:ea typeface="幼圆" panose="02010509060101010101" pitchFamily="49" charset="-122"/>
              </a:rPr>
              <a:t>数据结构 </a:t>
            </a:r>
            <a:r>
              <a:rPr lang="en-US" altLang="zh-CN" sz="2400" b="1" dirty="0">
                <a:solidFill>
                  <a:srgbClr val="FFFF00"/>
                </a:solidFill>
                <a:effectLst/>
                <a:ea typeface="幼圆" panose="02010509060101010101" pitchFamily="49" charset="-122"/>
              </a:rPr>
              <a:t>– C</a:t>
            </a:r>
            <a:r>
              <a:rPr lang="zh-CN" altLang="en-US" sz="2400" b="1" dirty="0">
                <a:solidFill>
                  <a:srgbClr val="FFFF00"/>
                </a:solidFill>
                <a:effectLst/>
                <a:ea typeface="幼圆" panose="02010509060101010101" pitchFamily="49" charset="-122"/>
              </a:rPr>
              <a:t>语言描述（第</a:t>
            </a:r>
            <a:r>
              <a:rPr lang="en-US" altLang="zh-CN" sz="2400" b="1" dirty="0">
                <a:solidFill>
                  <a:srgbClr val="FFFF00"/>
                </a:solidFill>
                <a:effectLst/>
                <a:ea typeface="幼圆" panose="02010509060101010101" pitchFamily="49" charset="-122"/>
              </a:rPr>
              <a:t>2</a:t>
            </a:r>
            <a:r>
              <a:rPr lang="zh-CN" altLang="en-US" sz="2400" b="1" dirty="0">
                <a:solidFill>
                  <a:srgbClr val="FFFF00"/>
                </a:solidFill>
                <a:effectLst/>
                <a:ea typeface="幼圆" panose="02010509060101010101" pitchFamily="49" charset="-122"/>
              </a:rPr>
              <a:t>版）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effectLst/>
                <a:ea typeface="幼圆" panose="02010509060101010101" pitchFamily="49" charset="-122"/>
              </a:rPr>
              <a:t>   耿国华等编著，西安电子科技大学出版社，</a:t>
            </a:r>
            <a:r>
              <a:rPr lang="en-US" altLang="zh-CN" sz="2400" dirty="0">
                <a:effectLst/>
                <a:ea typeface="幼圆" panose="02010509060101010101" pitchFamily="49" charset="-122"/>
              </a:rPr>
              <a:t>2008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effectLst/>
                <a:ea typeface="幼圆" panose="02010509060101010101" pitchFamily="49" charset="-122"/>
              </a:rPr>
              <a:t>数据结构与算法分析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effectLst/>
                <a:ea typeface="幼圆" panose="02010509060101010101" pitchFamily="49" charset="-122"/>
              </a:rPr>
              <a:t>   张铭等，电子工业出版社，</a:t>
            </a:r>
            <a:r>
              <a:rPr lang="en-US" altLang="zh-CN" sz="2400" dirty="0">
                <a:effectLst/>
                <a:ea typeface="幼圆" panose="02010509060101010101" pitchFamily="49" charset="-122"/>
              </a:rPr>
              <a:t>1998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effectLst/>
                <a:ea typeface="幼圆" panose="02010509060101010101" pitchFamily="49" charset="-122"/>
              </a:rPr>
              <a:t>算法与数据结构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effectLst/>
                <a:ea typeface="幼圆" panose="02010509060101010101" pitchFamily="49" charset="-122"/>
              </a:rPr>
              <a:t>   傅清祥，王晓东，电子工业出版社，</a:t>
            </a:r>
            <a:r>
              <a:rPr lang="en-US" altLang="zh-CN" sz="2400" dirty="0">
                <a:effectLst/>
                <a:ea typeface="幼圆" panose="02010509060101010101" pitchFamily="49" charset="-122"/>
              </a:rPr>
              <a:t>1998</a:t>
            </a:r>
          </a:p>
        </p:txBody>
      </p:sp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228600" y="381000"/>
            <a:ext cx="86868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References (Chinese)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Temp\mx373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74" y="4636959"/>
            <a:ext cx="1762522" cy="225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C:\Temp\mx31D1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74" y="2348880"/>
            <a:ext cx="1762522" cy="221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4B5B3-4809-4961-988B-5B89AB9FA52B}" type="slidenum">
              <a:rPr lang="en-US" altLang="zh-CN"/>
              <a:t>7</a:t>
            </a:fld>
            <a:endParaRPr lang="en-US" altLang="zh-CN"/>
          </a:p>
        </p:txBody>
      </p:sp>
      <p:sp>
        <p:nvSpPr>
          <p:cNvPr id="14345" name="AutoShape 9"/>
          <p:cNvSpPr>
            <a:spLocks noChangeArrowheads="1"/>
          </p:cNvSpPr>
          <p:nvPr/>
        </p:nvSpPr>
        <p:spPr bwMode="auto">
          <a:xfrm>
            <a:off x="228600" y="381000"/>
            <a:ext cx="86868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References (English)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74" y="143632"/>
            <a:ext cx="1754530" cy="213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1411288"/>
            <a:ext cx="8686800" cy="511333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defRPr/>
            </a:pPr>
            <a:endParaRPr lang="en-US" altLang="zh-CN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rgbClr val="FFFF00"/>
                </a:solidFill>
              </a:rPr>
              <a:t>Data Structures and Problem Solving Using C++, Second Edition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/>
              <a:t>	Mark Allen Weiss, published by Addison Wesley ·Longman, 2002.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FFFF00"/>
                </a:solidFill>
              </a:rPr>
              <a:t>http://</a:t>
            </a:r>
            <a:r>
              <a:rPr lang="en-US" altLang="zh-CN" sz="2400" dirty="0" err="1">
                <a:solidFill>
                  <a:srgbClr val="FFFF00"/>
                </a:solidFill>
              </a:rPr>
              <a:t>www.cs.fiu.edu</a:t>
            </a:r>
            <a:r>
              <a:rPr lang="en-US" altLang="zh-CN" sz="2400" dirty="0">
                <a:solidFill>
                  <a:srgbClr val="FFFF00"/>
                </a:solidFill>
              </a:rPr>
              <a:t>/~</a:t>
            </a:r>
            <a:r>
              <a:rPr lang="en-US" altLang="zh-CN" sz="2400" dirty="0" err="1">
                <a:solidFill>
                  <a:srgbClr val="FFFF00"/>
                </a:solidFill>
              </a:rPr>
              <a:t>weiss</a:t>
            </a:r>
            <a:r>
              <a:rPr lang="en-US" altLang="zh-CN" sz="2400" dirty="0">
                <a:solidFill>
                  <a:srgbClr val="FFFF00"/>
                </a:solidFill>
              </a:rPr>
              <a:t>/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CN" dirty="0">
              <a:solidFill>
                <a:srgbClr val="FFFF00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2"/>
                </a:solidFill>
              </a:rPr>
              <a:t>Data Structures and Program Design in C++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solidFill>
                  <a:srgbClr val="FFFF00"/>
                </a:solidFill>
              </a:rPr>
              <a:t>   </a:t>
            </a:r>
            <a:r>
              <a:rPr lang="en-US" altLang="zh-CN" sz="2400" dirty="0"/>
              <a:t>R. L. Kruse, A. J. </a:t>
            </a:r>
            <a:r>
              <a:rPr lang="en-US" altLang="zh-CN" sz="2400" dirty="0" err="1"/>
              <a:t>Ryba</a:t>
            </a:r>
            <a:r>
              <a:rPr lang="en-US" altLang="zh-CN" sz="2400" dirty="0"/>
              <a:t>, Higher Education Press, Prentice Hall Inc., 2001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C80903-45F1-4885-8284-7C672288952D}" type="slidenum">
              <a:rPr lang="en-US" altLang="zh-CN"/>
              <a:t>8</a:t>
            </a:fld>
            <a:endParaRPr lang="en-US" altLang="zh-CN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ea typeface="Arial Unicode MS" panose="020B0604020202020204" pitchFamily="34" charset="-122"/>
                <a:cs typeface="Arial Unicode MS" panose="020B0604020202020204" pitchFamily="34" charset="-122"/>
              </a:rPr>
              <a:t>Contents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幼圆" panose="02010509060101010101" pitchFamily="49" charset="-122"/>
              </a:rPr>
              <a:t>教学重点</a:t>
            </a:r>
            <a:r>
              <a:rPr lang="zh-CN" altLang="en-US" dirty="0">
                <a:latin typeface="Times New Roman" panose="02020603050405020304" pitchFamily="18" charset="0"/>
                <a:ea typeface="幼圆" panose="02010509060101010101" pitchFamily="49" charset="-122"/>
              </a:rPr>
              <a:t>：</a:t>
            </a:r>
          </a:p>
          <a:p>
            <a:pPr lvl="1"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  <a:ea typeface="幼圆" panose="02010509060101010101" pitchFamily="49" charset="-122"/>
              </a:rPr>
              <a:t>线性表、栈和队列、树和二叉树、图等抽象数据结构</a:t>
            </a:r>
          </a:p>
          <a:p>
            <a:pPr lvl="1"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  <a:ea typeface="幼圆" panose="02010509060101010101" pitchFamily="49" charset="-122"/>
              </a:rPr>
              <a:t>查找、检索、排序等算法 </a:t>
            </a:r>
            <a:endParaRPr lang="en-US" altLang="zh-CN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lvl="1" eaLnBrk="1" hangingPunct="1">
              <a:defRPr/>
            </a:pPr>
            <a:endParaRPr lang="zh-CN" altLang="en-US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1" hangingPunct="1"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幼圆" panose="02010509060101010101" pitchFamily="49" charset="-122"/>
              </a:rPr>
              <a:t>教学难点</a:t>
            </a:r>
            <a:r>
              <a:rPr lang="zh-CN" altLang="en-US" dirty="0">
                <a:latin typeface="Times New Roman" panose="02020603050405020304" pitchFamily="18" charset="0"/>
                <a:ea typeface="幼圆" panose="02010509060101010101" pitchFamily="49" charset="-122"/>
              </a:rPr>
              <a:t>：</a:t>
            </a:r>
          </a:p>
          <a:p>
            <a:pPr lvl="1"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  <a:ea typeface="幼圆" panose="02010509060101010101" pitchFamily="49" charset="-122"/>
              </a:rPr>
              <a:t>树和二叉树、图的相关操作及应用</a:t>
            </a:r>
          </a:p>
          <a:p>
            <a:pPr lvl="1"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  <a:ea typeface="幼圆" panose="02010509060101010101" pitchFamily="49" charset="-122"/>
              </a:rPr>
              <a:t>高级检索结构及算法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000058"/>
            </a:gs>
            <a:gs pos="50000">
              <a:srgbClr val="000000"/>
            </a:gs>
            <a:gs pos="100000">
              <a:srgbClr val="00005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075">
            <a:hlinkClick r:id="rId2" action="ppaction://hlinkpres?slideindex=1&amp;slidetitle=Chapter%2001%20Tutorials" highlightClick="1"/>
            <a:hlinkHover r:id="" action="ppaction://noaction" highlightClick="1">
              <a:snd r:embed="rId3" name="type.wav"/>
            </a:hlinkHover>
          </p:cNvPr>
          <p:cNvSpPr txBox="1">
            <a:spLocks noChangeArrowheads="1"/>
          </p:cNvSpPr>
          <p:nvPr/>
        </p:nvSpPr>
        <p:spPr bwMode="auto">
          <a:xfrm>
            <a:off x="357489" y="1553617"/>
            <a:ext cx="3959225" cy="5397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 w="9525">
            <a:miter lim="800000"/>
          </a:ln>
          <a:effectLst/>
          <a:scene3d>
            <a:camera prst="legacyObliqueTopRight"/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 dirty="0" err="1">
                <a:solidFill>
                  <a:srgbClr val="FFFF00"/>
                </a:solidFill>
                <a:ea typeface="幼圆" panose="02010509060101010101" pitchFamily="49" charset="-122"/>
              </a:rPr>
              <a:t>Chap1</a:t>
            </a:r>
            <a:r>
              <a:rPr kumimoji="1" lang="en-US" altLang="zh-CN" sz="2400" b="1" dirty="0">
                <a:solidFill>
                  <a:srgbClr val="FFFF00"/>
                </a:solidFill>
                <a:ea typeface="幼圆" panose="02010509060101010101" pitchFamily="49" charset="-122"/>
              </a:rPr>
              <a:t>                  Tutorials</a:t>
            </a:r>
          </a:p>
        </p:txBody>
      </p:sp>
      <p:sp>
        <p:nvSpPr>
          <p:cNvPr id="16387" name="Text Box 3076">
            <a:hlinkClick r:id="rId4" action="ppaction://hlinkpres?slideindex=1&amp;slidetitle=" highlightClick="1"/>
            <a:hlinkHover r:id="" action="ppaction://noaction" highlightClick="1">
              <a:snd r:embed="rId3" name="type.wav"/>
            </a:hlinkHover>
          </p:cNvPr>
          <p:cNvSpPr txBox="1">
            <a:spLocks noChangeArrowheads="1"/>
          </p:cNvSpPr>
          <p:nvPr/>
        </p:nvSpPr>
        <p:spPr bwMode="auto">
          <a:xfrm>
            <a:off x="4756452" y="1556792"/>
            <a:ext cx="3959225" cy="5397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 w="9525">
            <a:miter lim="800000"/>
          </a:ln>
          <a:effectLst/>
          <a:scene3d>
            <a:camera prst="legacyObliqueTopRight"/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>
                <a:solidFill>
                  <a:srgbClr val="FFFF00"/>
                </a:solidFill>
                <a:ea typeface="幼圆" panose="02010509060101010101" pitchFamily="49" charset="-122"/>
              </a:rPr>
              <a:t>Chap6 Tree &amp; Binary Tree</a:t>
            </a:r>
          </a:p>
        </p:txBody>
      </p:sp>
      <p:sp>
        <p:nvSpPr>
          <p:cNvPr id="16388" name="Text Box 3077">
            <a:hlinkClick r:id="rId5" action="ppaction://hlinkpres?slideindex=1&amp;slidetitle=Chapter%2002%20Linear%20List" highlightClick="1"/>
            <a:hlinkHover r:id="" action="ppaction://noaction" highlightClick="1">
              <a:snd r:embed="rId3" name="type.wav"/>
            </a:hlinkHover>
          </p:cNvPr>
          <p:cNvSpPr txBox="1">
            <a:spLocks noChangeArrowheads="1"/>
          </p:cNvSpPr>
          <p:nvPr/>
        </p:nvSpPr>
        <p:spPr bwMode="auto">
          <a:xfrm>
            <a:off x="357489" y="2624888"/>
            <a:ext cx="3959225" cy="5397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 w="9525">
            <a:miter lim="800000"/>
          </a:ln>
          <a:effectLst/>
          <a:scene3d>
            <a:camera prst="legacyObliqueTopRight"/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>
                <a:solidFill>
                  <a:srgbClr val="FFFF00"/>
                </a:solidFill>
                <a:ea typeface="幼圆" panose="02010509060101010101" pitchFamily="49" charset="-122"/>
              </a:rPr>
              <a:t>Chap2               Linear List</a:t>
            </a:r>
          </a:p>
        </p:txBody>
      </p:sp>
      <p:sp>
        <p:nvSpPr>
          <p:cNvPr id="16389" name="Text Box 3078">
            <a:hlinkClick r:id="rId6" action="ppaction://hlinkpres?slideindex=1&amp;slidetitle=" highlightClick="1"/>
            <a:hlinkHover r:id="" action="ppaction://noaction" highlightClick="1">
              <a:snd r:embed="rId3" name="type.wav"/>
            </a:hlinkHover>
          </p:cNvPr>
          <p:cNvSpPr txBox="1">
            <a:spLocks noChangeArrowheads="1"/>
          </p:cNvSpPr>
          <p:nvPr/>
        </p:nvSpPr>
        <p:spPr bwMode="auto">
          <a:xfrm>
            <a:off x="4756452" y="2627269"/>
            <a:ext cx="3959225" cy="5397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 w="9525">
            <a:miter lim="800000"/>
          </a:ln>
          <a:effectLst/>
          <a:scene3d>
            <a:camera prst="legacyObliqueTopRight"/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>
                <a:solidFill>
                  <a:srgbClr val="FFFF00"/>
                </a:solidFill>
                <a:ea typeface="幼圆" panose="02010509060101010101" pitchFamily="49" charset="-122"/>
              </a:rPr>
              <a:t>Chap7                       Graph</a:t>
            </a:r>
          </a:p>
        </p:txBody>
      </p:sp>
      <p:sp>
        <p:nvSpPr>
          <p:cNvPr id="16390" name="Text Box 3079">
            <a:hlinkClick r:id="rId7" action="ppaction://hlinkpres?slideindex=1&amp;slidetitle=" highlightClick="1"/>
            <a:hlinkHover r:id="" action="ppaction://noaction" highlightClick="1">
              <a:snd r:embed="rId3" name="type.wav"/>
            </a:hlinkHover>
          </p:cNvPr>
          <p:cNvSpPr txBox="1">
            <a:spLocks noChangeArrowheads="1"/>
          </p:cNvSpPr>
          <p:nvPr/>
        </p:nvSpPr>
        <p:spPr bwMode="auto">
          <a:xfrm>
            <a:off x="357489" y="3696159"/>
            <a:ext cx="3959225" cy="5397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 w="9525">
            <a:miter lim="800000"/>
          </a:ln>
          <a:effectLst/>
          <a:scene3d>
            <a:camera prst="legacyObliqueTopRight"/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>
                <a:solidFill>
                  <a:srgbClr val="FFFF00"/>
                </a:solidFill>
                <a:ea typeface="幼圆" panose="02010509060101010101" pitchFamily="49" charset="-122"/>
              </a:rPr>
              <a:t>Chap3        Stack &amp; Queue</a:t>
            </a:r>
          </a:p>
        </p:txBody>
      </p:sp>
      <p:sp>
        <p:nvSpPr>
          <p:cNvPr id="16391" name="Text Box 3080">
            <a:hlinkClick r:id="rId8" action="ppaction://hlinkpres?slideindex=1&amp;slidetitle=" highlightClick="1"/>
            <a:hlinkHover r:id="" action="ppaction://noaction" highlightClick="1">
              <a:snd r:embed="rId3" name="type.wav"/>
            </a:hlinkHover>
          </p:cNvPr>
          <p:cNvSpPr txBox="1">
            <a:spLocks noChangeArrowheads="1"/>
          </p:cNvSpPr>
          <p:nvPr/>
        </p:nvSpPr>
        <p:spPr bwMode="auto">
          <a:xfrm>
            <a:off x="357489" y="5838701"/>
            <a:ext cx="3959225" cy="5397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 w="9525">
            <a:miter lim="800000"/>
          </a:ln>
          <a:effectLst/>
          <a:scene3d>
            <a:camera prst="legacyObliqueTopRight"/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>
                <a:solidFill>
                  <a:srgbClr val="FFFF00"/>
                </a:solidFill>
                <a:ea typeface="幼圆" panose="02010509060101010101" pitchFamily="49" charset="-122"/>
              </a:rPr>
              <a:t>Chap5            General List</a:t>
            </a:r>
          </a:p>
        </p:txBody>
      </p:sp>
      <p:sp>
        <p:nvSpPr>
          <p:cNvPr id="16392" name="Text Box 3081">
            <a:hlinkClick r:id="rId9" action="ppaction://hlinkpres?slideindex=1&amp;slidetitle=" highlightClick="1"/>
            <a:hlinkHover r:id="" action="ppaction://noaction" highlightClick="1">
              <a:snd r:embed="rId3" name="type.wav"/>
            </a:hlinkHover>
          </p:cNvPr>
          <p:cNvSpPr txBox="1">
            <a:spLocks noChangeArrowheads="1"/>
          </p:cNvSpPr>
          <p:nvPr/>
        </p:nvSpPr>
        <p:spPr bwMode="auto">
          <a:xfrm>
            <a:off x="4756452" y="3697746"/>
            <a:ext cx="3959225" cy="5397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 w="9525">
            <a:miter lim="800000"/>
          </a:ln>
          <a:effectLst/>
          <a:scene3d>
            <a:camera prst="legacyObliqueTopRight"/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>
                <a:solidFill>
                  <a:srgbClr val="FFFF00"/>
                </a:solidFill>
                <a:ea typeface="幼圆" panose="02010509060101010101" pitchFamily="49" charset="-122"/>
              </a:rPr>
              <a:t>Chap8                Searching</a:t>
            </a:r>
          </a:p>
        </p:txBody>
      </p:sp>
      <p:sp>
        <p:nvSpPr>
          <p:cNvPr id="16393" name="Text Box 3082">
            <a:hlinkClick r:id="rId10" action="ppaction://hlinkpres?slideindex=1&amp;slidetitle=" highlightClick="1"/>
            <a:hlinkHover r:id="" action="ppaction://noaction" highlightClick="1">
              <a:snd r:embed="rId3" name="type.wav"/>
            </a:hlinkHover>
          </p:cNvPr>
          <p:cNvSpPr txBox="1">
            <a:spLocks noChangeArrowheads="1"/>
          </p:cNvSpPr>
          <p:nvPr/>
        </p:nvSpPr>
        <p:spPr bwMode="auto">
          <a:xfrm>
            <a:off x="357489" y="4767430"/>
            <a:ext cx="3959225" cy="539750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292929"/>
              </a:gs>
            </a:gsLst>
            <a:lin ang="2700000" scaled="1"/>
          </a:gradFill>
          <a:ln w="9525">
            <a:miter lim="800000"/>
          </a:ln>
          <a:effectLst/>
          <a:scene3d>
            <a:camera prst="legacyObliqueTopRight"/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>
                <a:ea typeface="幼圆" panose="02010509060101010101" pitchFamily="49" charset="-122"/>
              </a:rPr>
              <a:t>Chap4                       String</a:t>
            </a:r>
          </a:p>
        </p:txBody>
      </p:sp>
      <p:sp>
        <p:nvSpPr>
          <p:cNvPr id="16394" name="Text Box 3083">
            <a:hlinkClick r:id="rId11" action="ppaction://hlinkpres?slideindex=1&amp;slidetitle=" highlightClick="1"/>
            <a:hlinkHover r:id="" action="ppaction://noaction" highlightClick="1">
              <a:snd r:embed="rId3" name="type.wav"/>
            </a:hlinkHover>
          </p:cNvPr>
          <p:cNvSpPr txBox="1">
            <a:spLocks noChangeArrowheads="1"/>
          </p:cNvSpPr>
          <p:nvPr/>
        </p:nvSpPr>
        <p:spPr bwMode="auto">
          <a:xfrm>
            <a:off x="4756452" y="4768223"/>
            <a:ext cx="3959225" cy="5397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 w="9525">
            <a:miter lim="800000"/>
          </a:ln>
          <a:effectLst/>
          <a:scene3d>
            <a:camera prst="legacyObliqueTopRight"/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>
                <a:solidFill>
                  <a:srgbClr val="FFFF00"/>
                </a:solidFill>
                <a:ea typeface="幼圆" panose="02010509060101010101" pitchFamily="49" charset="-122"/>
              </a:rPr>
              <a:t>Chap9                     Sorting</a:t>
            </a:r>
          </a:p>
        </p:txBody>
      </p:sp>
      <p:sp>
        <p:nvSpPr>
          <p:cNvPr id="16395" name="Text Box 3084">
            <a:hlinkClick r:id="rId12" action="ppaction://hlinkpres?slideindex=1&amp;slidetitle=" highlightClick="1"/>
            <a:hlinkHover r:id="" action="ppaction://noaction" highlightClick="1">
              <a:snd r:embed="rId3" name="type.wav"/>
            </a:hlinkHover>
          </p:cNvPr>
          <p:cNvSpPr txBox="1">
            <a:spLocks noChangeArrowheads="1"/>
          </p:cNvSpPr>
          <p:nvPr/>
        </p:nvSpPr>
        <p:spPr bwMode="auto">
          <a:xfrm>
            <a:off x="4756452" y="5838701"/>
            <a:ext cx="3959225" cy="539750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292929"/>
              </a:gs>
            </a:gsLst>
            <a:lin ang="2700000" scaled="1"/>
          </a:gradFill>
          <a:ln w="9525">
            <a:miter lim="800000"/>
          </a:ln>
          <a:effectLst/>
          <a:scene3d>
            <a:camera prst="legacyObliqueTopRight"/>
            <a:lightRig rig="legacyFlat4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>
                <a:ea typeface="幼圆" panose="02010509060101010101" pitchFamily="49" charset="-122"/>
              </a:rPr>
              <a:t>Chap10            Algorithms</a:t>
            </a:r>
          </a:p>
        </p:txBody>
      </p:sp>
      <p:sp>
        <p:nvSpPr>
          <p:cNvPr id="7183" name="Rectangle 3087"/>
          <p:cNvSpPr>
            <a:spLocks noChangeArrowheads="1"/>
          </p:cNvSpPr>
          <p:nvPr/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altLang="zh-CN" sz="4400">
                <a:solidFill>
                  <a:schemeClr val="tx2"/>
                </a:solidFill>
                <a:effectLst>
                  <a:outerShdw blurRad="38100" dist="38100" dir="2700000" algn="tl">
                    <a:srgbClr val="000080"/>
                  </a:outerShdw>
                </a:effectLst>
              </a:rPr>
              <a:t>Contents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893</TotalTime>
  <Words>941</Words>
  <Application>Microsoft Office PowerPoint</Application>
  <PresentationFormat>全屏显示(4:3)</PresentationFormat>
  <Paragraphs>114</Paragraphs>
  <Slides>14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Songti SC Regular</vt:lpstr>
      <vt:lpstr>宋体</vt:lpstr>
      <vt:lpstr>微软雅黑</vt:lpstr>
      <vt:lpstr>Arial</vt:lpstr>
      <vt:lpstr>Calibri</vt:lpstr>
      <vt:lpstr>Georgia</vt:lpstr>
      <vt:lpstr>Impact</vt:lpstr>
      <vt:lpstr>Times New Roman</vt:lpstr>
      <vt:lpstr>Wingdings</vt:lpstr>
      <vt:lpstr>Beam</vt:lpstr>
      <vt:lpstr>QQ群</vt:lpstr>
      <vt:lpstr>数据结构  Data Structures</vt:lpstr>
      <vt:lpstr>PowerPoint 演示文稿</vt:lpstr>
      <vt:lpstr>PowerPoint 演示文稿</vt:lpstr>
      <vt:lpstr>Data Structures</vt:lpstr>
      <vt:lpstr>PowerPoint 演示文稿</vt:lpstr>
      <vt:lpstr>PowerPoint 演示文稿</vt:lpstr>
      <vt:lpstr>Contents</vt:lpstr>
      <vt:lpstr>PowerPoint 演示文稿</vt:lpstr>
      <vt:lpstr>Schedule</vt:lpstr>
      <vt:lpstr>Requirements</vt:lpstr>
      <vt:lpstr>Rules （理论课）</vt:lpstr>
      <vt:lpstr>Rules</vt:lpstr>
      <vt:lpstr>TA</vt:lpstr>
    </vt:vector>
  </TitlesOfParts>
  <Company>dz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目录</dc:title>
  <dc:subject>QWang</dc:subject>
  <dc:creator>qwang</dc:creator>
  <cp:lastModifiedBy>Xingyu Liao</cp:lastModifiedBy>
  <cp:revision>264</cp:revision>
  <dcterms:created xsi:type="dcterms:W3CDTF">2021-03-02T02:13:00Z</dcterms:created>
  <dcterms:modified xsi:type="dcterms:W3CDTF">2024-02-26T14:02:49Z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2052-11.8.6.8810</vt:lpwstr>
  </property>
</Properties>
</file>