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47"/>
  </p:notesMasterIdLst>
  <p:handoutMasterIdLst>
    <p:handoutMasterId r:id="rId148"/>
  </p:handoutMasterIdLst>
  <p:sldIdLst>
    <p:sldId id="256" r:id="rId3"/>
    <p:sldId id="358" r:id="rId4"/>
    <p:sldId id="322" r:id="rId5"/>
    <p:sldId id="257" r:id="rId6"/>
    <p:sldId id="835" r:id="rId7"/>
    <p:sldId id="610" r:id="rId8"/>
    <p:sldId id="258" r:id="rId9"/>
    <p:sldId id="836" r:id="rId10"/>
    <p:sldId id="375" r:id="rId11"/>
    <p:sldId id="395" r:id="rId12"/>
    <p:sldId id="400" r:id="rId13"/>
    <p:sldId id="260" r:id="rId14"/>
    <p:sldId id="377" r:id="rId15"/>
    <p:sldId id="849" r:id="rId16"/>
    <p:sldId id="261" r:id="rId17"/>
    <p:sldId id="262" r:id="rId18"/>
    <p:sldId id="264" r:id="rId19"/>
    <p:sldId id="263" r:id="rId20"/>
    <p:sldId id="384" r:id="rId21"/>
    <p:sldId id="265" r:id="rId22"/>
    <p:sldId id="266" r:id="rId23"/>
    <p:sldId id="267" r:id="rId24"/>
    <p:sldId id="350" r:id="rId25"/>
    <p:sldId id="511" r:id="rId26"/>
    <p:sldId id="379" r:id="rId27"/>
    <p:sldId id="351" r:id="rId28"/>
    <p:sldId id="512" r:id="rId29"/>
    <p:sldId id="380" r:id="rId30"/>
    <p:sldId id="974" r:id="rId31"/>
    <p:sldId id="975" r:id="rId32"/>
    <p:sldId id="352" r:id="rId33"/>
    <p:sldId id="378" r:id="rId34"/>
    <p:sldId id="268" r:id="rId35"/>
    <p:sldId id="513" r:id="rId36"/>
    <p:sldId id="272" r:id="rId37"/>
    <p:sldId id="273" r:id="rId38"/>
    <p:sldId id="396" r:id="rId39"/>
    <p:sldId id="274" r:id="rId40"/>
    <p:sldId id="385" r:id="rId41"/>
    <p:sldId id="276" r:id="rId42"/>
    <p:sldId id="972" r:id="rId43"/>
    <p:sldId id="973" r:id="rId44"/>
    <p:sldId id="278" r:id="rId45"/>
    <p:sldId id="277" r:id="rId46"/>
    <p:sldId id="325" r:id="rId47"/>
    <p:sldId id="279" r:id="rId48"/>
    <p:sldId id="839" r:id="rId49"/>
    <p:sldId id="361" r:id="rId50"/>
    <p:sldId id="330" r:id="rId51"/>
    <p:sldId id="362" r:id="rId52"/>
    <p:sldId id="331" r:id="rId53"/>
    <p:sldId id="363" r:id="rId54"/>
    <p:sldId id="376" r:id="rId55"/>
    <p:sldId id="976" r:id="rId56"/>
    <p:sldId id="401" r:id="rId57"/>
    <p:sldId id="850" r:id="rId58"/>
    <p:sldId id="281" r:id="rId59"/>
    <p:sldId id="841" r:id="rId60"/>
    <p:sldId id="399" r:id="rId61"/>
    <p:sldId id="398" r:id="rId62"/>
    <p:sldId id="284" r:id="rId63"/>
    <p:sldId id="285" r:id="rId64"/>
    <p:sldId id="286" r:id="rId65"/>
    <p:sldId id="357" r:id="rId66"/>
    <p:sldId id="356" r:id="rId67"/>
    <p:sldId id="360" r:id="rId68"/>
    <p:sldId id="288" r:id="rId69"/>
    <p:sldId id="289" r:id="rId70"/>
    <p:sldId id="290" r:id="rId71"/>
    <p:sldId id="842" r:id="rId72"/>
    <p:sldId id="364" r:id="rId73"/>
    <p:sldId id="291" r:id="rId74"/>
    <p:sldId id="292" r:id="rId75"/>
    <p:sldId id="293" r:id="rId76"/>
    <p:sldId id="772" r:id="rId77"/>
    <p:sldId id="297" r:id="rId78"/>
    <p:sldId id="387" r:id="rId79"/>
    <p:sldId id="978" r:id="rId80"/>
    <p:sldId id="977" r:id="rId81"/>
    <p:sldId id="296" r:id="rId82"/>
    <p:sldId id="298" r:id="rId83"/>
    <p:sldId id="971" r:id="rId84"/>
    <p:sldId id="964" r:id="rId85"/>
    <p:sldId id="966" r:id="rId86"/>
    <p:sldId id="967" r:id="rId87"/>
    <p:sldId id="969" r:id="rId88"/>
    <p:sldId id="968" r:id="rId89"/>
    <p:sldId id="963" r:id="rId90"/>
    <p:sldId id="299" r:id="rId91"/>
    <p:sldId id="983" r:id="rId92"/>
    <p:sldId id="980" r:id="rId93"/>
    <p:sldId id="982" r:id="rId94"/>
    <p:sldId id="984" r:id="rId95"/>
    <p:sldId id="985" r:id="rId96"/>
    <p:sldId id="338" r:id="rId97"/>
    <p:sldId id="986" r:id="rId98"/>
    <p:sldId id="987" r:id="rId99"/>
    <p:sldId id="340" r:id="rId100"/>
    <p:sldId id="341" r:id="rId101"/>
    <p:sldId id="301" r:id="rId102"/>
    <p:sldId id="847" r:id="rId103"/>
    <p:sldId id="848" r:id="rId104"/>
    <p:sldId id="349" r:id="rId105"/>
    <p:sldId id="302" r:id="rId106"/>
    <p:sldId id="846" r:id="rId107"/>
    <p:sldId id="347" r:id="rId108"/>
    <p:sldId id="371" r:id="rId109"/>
    <p:sldId id="373" r:id="rId110"/>
    <p:sldId id="372" r:id="rId111"/>
    <p:sldId id="374" r:id="rId112"/>
    <p:sldId id="344" r:id="rId113"/>
    <p:sldId id="304" r:id="rId114"/>
    <p:sldId id="305" r:id="rId115"/>
    <p:sldId id="307" r:id="rId116"/>
    <p:sldId id="348" r:id="rId117"/>
    <p:sldId id="851" r:id="rId118"/>
    <p:sldId id="308" r:id="rId119"/>
    <p:sldId id="390" r:id="rId120"/>
    <p:sldId id="309" r:id="rId121"/>
    <p:sldId id="324" r:id="rId122"/>
    <p:sldId id="310" r:id="rId123"/>
    <p:sldId id="346" r:id="rId124"/>
    <p:sldId id="988" r:id="rId125"/>
    <p:sldId id="366" r:id="rId126"/>
    <p:sldId id="367" r:id="rId127"/>
    <p:sldId id="368" r:id="rId128"/>
    <p:sldId id="369" r:id="rId129"/>
    <p:sldId id="370" r:id="rId130"/>
    <p:sldId id="311" r:id="rId131"/>
    <p:sldId id="312" r:id="rId132"/>
    <p:sldId id="313" r:id="rId133"/>
    <p:sldId id="314" r:id="rId134"/>
    <p:sldId id="382" r:id="rId135"/>
    <p:sldId id="383" r:id="rId136"/>
    <p:sldId id="391" r:id="rId137"/>
    <p:sldId id="316" r:id="rId138"/>
    <p:sldId id="365" r:id="rId139"/>
    <p:sldId id="826" r:id="rId140"/>
    <p:sldId id="317" r:id="rId141"/>
    <p:sldId id="392" r:id="rId142"/>
    <p:sldId id="318" r:id="rId143"/>
    <p:sldId id="319" r:id="rId144"/>
    <p:sldId id="320" r:id="rId145"/>
    <p:sldId id="321" r:id="rId1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9">
          <p15:clr>
            <a:srgbClr val="A4A3A4"/>
          </p15:clr>
        </p15:guide>
        <p15:guide id="2" pos="3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51">
          <p15:clr>
            <a:srgbClr val="A4A3A4"/>
          </p15:clr>
        </p15:guide>
        <p15:guide id="2" pos="237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ngyu Liao" initials="XL" lastIdx="1" clrIdx="0">
    <p:extLst>
      <p:ext uri="{19B8F6BF-5375-455C-9EA6-DF929625EA0E}">
        <p15:presenceInfo xmlns:p15="http://schemas.microsoft.com/office/powerpoint/2012/main" userId="929036233e233a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FFFF00"/>
    <a:srgbClr val="FFFFFF"/>
    <a:srgbClr val="969696"/>
    <a:srgbClr val="C0C0C0"/>
    <a:srgbClr val="3366CC"/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6461" autoAdjust="0"/>
  </p:normalViewPr>
  <p:slideViewPr>
    <p:cSldViewPr>
      <p:cViewPr>
        <p:scale>
          <a:sx n="125" d="100"/>
          <a:sy n="125" d="100"/>
        </p:scale>
        <p:origin x="312" y="-630"/>
      </p:cViewPr>
      <p:guideLst>
        <p:guide orient="horz" pos="1989"/>
        <p:guide pos="3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22"/>
    </p:cViewPr>
  </p:sorterViewPr>
  <p:notesViewPr>
    <p:cSldViewPr>
      <p:cViewPr varScale="1">
        <p:scale>
          <a:sx n="54" d="100"/>
          <a:sy n="54" d="100"/>
        </p:scale>
        <p:origin x="-1818" y="-90"/>
      </p:cViewPr>
      <p:guideLst>
        <p:guide orient="horz" pos="2651"/>
        <p:guide pos="23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commentAuthors" Target="commentAuthors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354857D-87C3-49DC-8A4A-8141EF4DC79A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570707A4-7F99-4D7C-8DE0-9CCE0F24F56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F47FF86-B7C1-4DB9-9269-C178F345EF31}" type="slidenum">
              <a:rPr lang="en-US" altLang="zh-CN"/>
              <a:t>1</a:t>
            </a:fld>
            <a:endParaRPr lang="en-US" altLang="zh-CN" dirty="0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int  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insert_seq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( 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PSeqList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palist) </a:t>
            </a:r>
            <a:r>
              <a:rPr kumimoji="1" lang="zh-CN" altLang="en-US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指针方式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1</a:t>
            </a:r>
          </a:p>
          <a:p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int 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insert_seq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(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SeqList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*palist)</a:t>
            </a:r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</a:t>
            </a:r>
            <a:r>
              <a:rPr kumimoji="1" lang="zh-CN" altLang="en-US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指针方式</a:t>
            </a:r>
            <a:r>
              <a:rPr kumimoji="1" lang="en-US" altLang="zh-CN" sz="2800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2</a:t>
            </a:r>
            <a:endParaRPr kumimoji="1" lang="en-US" altLang="zh-CN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int 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insert_seq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(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SeqList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palist) </a:t>
            </a:r>
            <a:r>
              <a:rPr kumimoji="1" lang="zh-CN" altLang="en-US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变量方式</a:t>
            </a:r>
          </a:p>
          <a:p>
            <a:r>
              <a:rPr kumimoji="1" lang="zh-CN" altLang="en-US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均可</a:t>
            </a:r>
            <a:endParaRPr kumimoji="1" lang="en-US" altLang="zh-CN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endParaRPr kumimoji="1" lang="en-US" altLang="zh-CN" dirty="0" err="1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sz="3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AMN</a:t>
            </a:r>
            <a:r>
              <a:rPr lang="zh-CN" altLang="en-US"/>
              <a:t>计算方法：</a:t>
            </a:r>
            <a:r>
              <a:rPr lang="en-US" altLang="zh-CN"/>
              <a:t>p_i*c_i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690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994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函数的</a:t>
            </a:r>
            <a:r>
              <a:rPr lang="en-US" altLang="zh-CN"/>
              <a:t>input</a:t>
            </a:r>
            <a:r>
              <a:rPr lang="zh-CN" altLang="en-US"/>
              <a:t>中线性表的输入，牵扯到指针的使用</a:t>
            </a:r>
          </a:p>
          <a:p>
            <a:endParaRPr lang="zh-CN" altLang="en-US"/>
          </a:p>
          <a:p>
            <a:r>
              <a:rPr lang="zh-CN" altLang="en-US"/>
              <a:t>书上查找操作未使用指针，这里使用指针，两种方式均可</a:t>
            </a:r>
          </a:p>
          <a:p>
            <a:r>
              <a:rPr lang="zh-CN" altLang="en-US"/>
              <a:t>在使用指针时，书上采用</a:t>
            </a:r>
            <a:r>
              <a:rPr lang="en-US" altLang="zh-CN"/>
              <a:t>SeqList *L</a:t>
            </a:r>
            <a:r>
              <a:rPr lang="zh-CN" altLang="en-US"/>
              <a:t>，这里采用给结构体定义时直接定义一个指向结构体的指针类型</a:t>
            </a:r>
            <a:r>
              <a:rPr lang="en-US" altLang="zh-CN"/>
              <a:t>PSeqList</a:t>
            </a:r>
            <a:r>
              <a:rPr lang="zh-CN" altLang="en-US"/>
              <a:t>，两种方法均可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97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例子作用：当线性表结构定义好后，就可以直接调用来进行操作了，体现封装性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110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2075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与顺序表的区别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dirty="0"/>
              <a:t>1-data</a:t>
            </a:r>
            <a:r>
              <a:rPr lang="zh-CN" altLang="en-US" dirty="0"/>
              <a:t>定义处使用了指针形式</a:t>
            </a:r>
          </a:p>
          <a:p>
            <a:endParaRPr lang="zh-CN" altLang="en-US" dirty="0"/>
          </a:p>
          <a:p>
            <a:r>
              <a:rPr lang="zh-CN" altLang="en-US" dirty="0"/>
              <a:t>回忆一下</a:t>
            </a:r>
            <a:r>
              <a:rPr lang="en-US" altLang="zh-CN" dirty="0"/>
              <a:t>“</a:t>
            </a:r>
            <a:r>
              <a:rPr lang="zh-CN" altLang="en-US" dirty="0"/>
              <a:t>动态数组</a:t>
            </a:r>
            <a:r>
              <a:rPr lang="en-US" altLang="zh-CN" dirty="0"/>
              <a:t>”</a:t>
            </a:r>
            <a:r>
              <a:rPr lang="zh-CN" altLang="en-US" dirty="0"/>
              <a:t>的实现，这里的做法与其类似</a:t>
            </a:r>
          </a:p>
          <a:p>
            <a:endParaRPr lang="zh-CN" altLang="en-US" dirty="0"/>
          </a:p>
          <a:p>
            <a:r>
              <a:rPr lang="en-US" altLang="zh-CN" dirty="0"/>
              <a:t>2-</a:t>
            </a:r>
            <a:r>
              <a:rPr lang="zh-CN" altLang="en-US" dirty="0"/>
              <a:t>增加了变量</a:t>
            </a:r>
            <a:r>
              <a:rPr lang="en-US" altLang="zh-CN" dirty="0"/>
              <a:t>size</a:t>
            </a:r>
            <a:r>
              <a:rPr lang="zh-CN" altLang="en-US" dirty="0"/>
              <a:t>，其实际作用与一般的顺序表实现方法中的</a:t>
            </a:r>
            <a:r>
              <a:rPr lang="en-US" altLang="zh-CN" dirty="0"/>
              <a:t>MAXSIZE</a:t>
            </a:r>
            <a:r>
              <a:rPr lang="zh-CN" altLang="en-US" dirty="0"/>
              <a:t>一致，但是可变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1C4F0-56BC-7171-5F62-5864C7B4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4EB142-8102-07F9-A2F0-BDB80742A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B85DEF-FCC8-E29F-EF2F-825560513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AD19B-39B3-7291-034F-84F6A9294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854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81501-7137-E369-7C17-96B786E4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B33635-67DE-0312-3C92-9F09D28F8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3EEAE1-5ECF-980C-2F0F-1464EBAC7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868E0-A92C-F244-0FCA-6475035B7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7186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InitSize: </a:t>
            </a:r>
            <a:r>
              <a:rPr lang="zh-CN" altLang="en-US"/>
              <a:t>自己根据情况设置，可大可小。注意是元素个数而非存储空间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Increment</a:t>
            </a:r>
            <a:r>
              <a:rPr kumimoji="1" lang="zh-CN" altLang="en-US" dirty="0">
                <a:sym typeface="+mn-ea"/>
              </a:rPr>
              <a:t>的作用同前面的</a:t>
            </a:r>
            <a:r>
              <a:rPr kumimoji="1" lang="en-US" altLang="zh-CN" dirty="0">
                <a:sym typeface="+mn-ea"/>
              </a:rPr>
              <a:t>InitSize</a:t>
            </a:r>
            <a:r>
              <a:rPr kumimoji="1" lang="zh-CN" altLang="en-US" dirty="0">
                <a:sym typeface="+mn-ea"/>
              </a:rPr>
              <a:t>，都是预先定义好的，分别代表初始的元素个数和每次需要增加的元素个数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1792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用线性表表示集合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O(mn)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0(n*(</a:t>
            </a:r>
            <a:r>
              <a:rPr lang="en-US" altLang="zh-CN" dirty="0" err="1"/>
              <a:t>m+n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zh-CN" altLang="en-US" dirty="0"/>
              <a:t>如果删除操作写为</a:t>
            </a:r>
            <a:r>
              <a:rPr lang="en-US" altLang="zh-CN" dirty="0"/>
              <a:t>delete_seq(</a:t>
            </a:r>
            <a:r>
              <a:rPr lang="en-US" altLang="zh-CN" dirty="0" err="1"/>
              <a:t>la,n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-1)</a:t>
            </a:r>
            <a:r>
              <a:rPr lang="zh-CN" altLang="en-US" dirty="0"/>
              <a:t>，即进行的是尾删，则删除操作时间复杂度为</a:t>
            </a:r>
            <a:r>
              <a:rPr lang="en-US" altLang="zh-CN" dirty="0"/>
              <a:t>O(1)</a:t>
            </a:r>
            <a:r>
              <a:rPr lang="zh-CN" altLang="en-US" dirty="0"/>
              <a:t>，函数总时间复杂度为</a:t>
            </a:r>
            <a:r>
              <a:rPr lang="en-US" altLang="zh-CN" dirty="0"/>
              <a:t>O(mn)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W1=2 END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每一次插入操作都是尾插，因此复杂度都是</a:t>
            </a:r>
            <a:r>
              <a:rPr lang="en-US" altLang="zh-CN"/>
              <a:t>O(1)</a:t>
            </a:r>
          </a:p>
          <a:p>
            <a:r>
              <a:rPr lang="zh-CN" altLang="en-US"/>
              <a:t>共进行了</a:t>
            </a:r>
            <a:r>
              <a:rPr lang="en-US" altLang="zh-CN"/>
              <a:t>m+n</a:t>
            </a:r>
            <a:r>
              <a:rPr lang="zh-CN" altLang="en-US"/>
              <a:t>次插入操作，因此总复杂度为</a:t>
            </a:r>
            <a:r>
              <a:rPr lang="en-US" altLang="zh-CN"/>
              <a:t>O(m+n)</a:t>
            </a:r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0(n*(</a:t>
            </a:r>
            <a:r>
              <a:rPr lang="en-US" altLang="zh-CN" dirty="0" err="1"/>
              <a:t>m+n</a:t>
            </a:r>
            <a:r>
              <a:rPr lang="en-US" altLang="zh-CN" dirty="0"/>
              <a:t>))</a:t>
            </a:r>
          </a:p>
          <a:p>
            <a:endParaRPr lang="en-US" altLang="zh-CN" dirty="0"/>
          </a:p>
          <a:p>
            <a:r>
              <a:rPr lang="zh-CN" altLang="en-US" dirty="0"/>
              <a:t>如果删除操作写为</a:t>
            </a:r>
            <a:r>
              <a:rPr lang="en-US" altLang="zh-CN" dirty="0"/>
              <a:t>delete_seq(</a:t>
            </a:r>
            <a:r>
              <a:rPr lang="en-US" altLang="zh-CN" dirty="0" err="1"/>
              <a:t>la,n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-1)</a:t>
            </a:r>
            <a:r>
              <a:rPr lang="zh-CN" altLang="en-US" dirty="0"/>
              <a:t>，即进行的是尾删，则删除操作时间复杂度为</a:t>
            </a:r>
            <a:r>
              <a:rPr lang="en-US" altLang="zh-CN" dirty="0"/>
              <a:t>O(1)</a:t>
            </a:r>
            <a:r>
              <a:rPr lang="zh-CN" altLang="en-US" dirty="0"/>
              <a:t>，函数总时间复杂度为</a:t>
            </a:r>
            <a:r>
              <a:rPr lang="en-US" altLang="zh-CN" dirty="0"/>
              <a:t>O(mn)</a:t>
            </a:r>
          </a:p>
        </p:txBody>
      </p:sp>
    </p:spTree>
    <p:extLst>
      <p:ext uri="{BB962C8B-B14F-4D97-AF65-F5344CB8AC3E}">
        <p14:creationId xmlns:p14="http://schemas.microsoft.com/office/powerpoint/2010/main" val="21821228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endS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链表全过程，和顺序表进行的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链表全过程，和顺序表进行的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加入头结点：约定俗成，没有特殊原因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1. </a:t>
            </a:r>
            <a:r>
              <a:rPr lang="zh-CN" altLang="en-US"/>
              <a:t>由于每个节点包含数据</a:t>
            </a:r>
            <a:r>
              <a:rPr lang="en-US" altLang="zh-CN"/>
              <a:t>+</a:t>
            </a:r>
            <a:r>
              <a:rPr lang="zh-CN" altLang="en-US"/>
              <a:t>指针两项内容，因此专门定义一个这样的结构体</a:t>
            </a:r>
          </a:p>
          <a:p>
            <a:r>
              <a:rPr lang="en-US" altLang="zh-CN"/>
              <a:t>2. </a:t>
            </a:r>
            <a:r>
              <a:rPr lang="zh-CN" altLang="en-US"/>
              <a:t>链表中定义的是指向头结点的指针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不能</a:t>
            </a:r>
            <a:r>
              <a:rPr lang="en-US" altLang="zh-CN"/>
              <a:t>p-&gt;next = p-&gt;next-&gt;next</a:t>
            </a:r>
            <a:r>
              <a:rPr lang="zh-CN" altLang="en-US"/>
              <a:t>？不能</a:t>
            </a:r>
          </a:p>
          <a:p>
            <a:r>
              <a:rPr lang="zh-CN" altLang="en-US"/>
              <a:t>因为就丢失了指向</a:t>
            </a:r>
            <a:r>
              <a:rPr lang="en-US" altLang="zh-CN"/>
              <a:t>x</a:t>
            </a:r>
            <a:r>
              <a:rPr lang="zh-CN" altLang="en-US"/>
              <a:t>的指针，无法进行最后的</a:t>
            </a:r>
            <a:r>
              <a:rPr lang="en-US" altLang="zh-CN"/>
              <a:t>free</a:t>
            </a:r>
            <a:r>
              <a:rPr lang="zh-CN" altLang="en-US"/>
              <a:t>操作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07A4-7F99-4D7C-8DE0-9CCE0F24F56A}" type="slidenum">
              <a:rPr lang="en-US" altLang="zh-CN" smtClean="0"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348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[MaxSize]: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[MaxSize]: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[MaxSize]: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[MaxSize]: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[MaxSize]: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[MaxSize]: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SLinkList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[MaxSize]: </a:t>
            </a:r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结构体数组，与普通数组基本一致，但是每个元素都是定义的结构体类型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  <a:p>
            <a:r>
              <a:rPr kumimoji="1" lang="zh-CN" altLang="en-US" dirty="0">
                <a:ea typeface="幼圆" panose="02010509060101010101" pitchFamily="49" charset="-122"/>
                <a:sym typeface="+mn-ea"/>
              </a:rPr>
              <a:t>与书上思想一致，实现方式不同，两种均可</a:t>
            </a:r>
          </a:p>
          <a:p>
            <a:endParaRPr kumimoji="1" lang="zh-CN" altLang="en-US" dirty="0"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尾结点游标，可以为</a:t>
            </a:r>
            <a:r>
              <a:rPr lang="en-US" altLang="zh-CN"/>
              <a:t>0</a:t>
            </a:r>
            <a:r>
              <a:rPr lang="zh-CN" altLang="en-US"/>
              <a:t>（指向头结点，循环链表形式），可以为</a:t>
            </a:r>
            <a:r>
              <a:rPr lang="en-US" altLang="zh-CN"/>
              <a:t>-1</a:t>
            </a:r>
            <a:r>
              <a:rPr lang="zh-CN" altLang="en-US"/>
              <a:t>（指向空，单链表形式）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讲这些的目的？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尾结点游标，可以为</a:t>
            </a:r>
            <a:r>
              <a:rPr lang="en-US" altLang="zh-CN"/>
              <a:t>0</a:t>
            </a:r>
            <a:r>
              <a:rPr lang="zh-CN" altLang="en-US"/>
              <a:t>（指向头结点，循环链表形式），可以为</a:t>
            </a:r>
            <a:r>
              <a:rPr lang="en-US" altLang="zh-CN"/>
              <a:t>-1</a:t>
            </a:r>
            <a:r>
              <a:rPr lang="zh-CN" altLang="en-US"/>
              <a:t>（指向空，单链表形式）</a:t>
            </a:r>
          </a:p>
        </p:txBody>
      </p:sp>
    </p:spTree>
    <p:extLst>
      <p:ext uri="{BB962C8B-B14F-4D97-AF65-F5344CB8AC3E}">
        <p14:creationId xmlns:p14="http://schemas.microsoft.com/office/powerpoint/2010/main" val="283603132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尾结点游标，可以为</a:t>
            </a:r>
            <a:r>
              <a:rPr lang="en-US" altLang="zh-CN"/>
              <a:t>0</a:t>
            </a:r>
            <a:r>
              <a:rPr lang="zh-CN" altLang="en-US"/>
              <a:t>（指向头结点，循环链表形式），可以为</a:t>
            </a:r>
            <a:r>
              <a:rPr lang="en-US" altLang="zh-CN"/>
              <a:t>-1</a:t>
            </a:r>
            <a:r>
              <a:rPr lang="zh-CN" altLang="en-US"/>
              <a:t>（指向空，单链表形式）</a:t>
            </a:r>
          </a:p>
        </p:txBody>
      </p:sp>
    </p:spTree>
    <p:extLst>
      <p:ext uri="{BB962C8B-B14F-4D97-AF65-F5344CB8AC3E}">
        <p14:creationId xmlns:p14="http://schemas.microsoft.com/office/powerpoint/2010/main" val="6476871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尾结点游标，可以为</a:t>
            </a:r>
            <a:r>
              <a:rPr lang="en-US" altLang="zh-CN"/>
              <a:t>0</a:t>
            </a:r>
            <a:r>
              <a:rPr lang="zh-CN" altLang="en-US"/>
              <a:t>（指向头结点，循环链表形式），可以为</a:t>
            </a:r>
            <a:r>
              <a:rPr lang="en-US" altLang="zh-CN"/>
              <a:t>-1</a:t>
            </a:r>
            <a:r>
              <a:rPr lang="zh-CN" altLang="en-US"/>
              <a:t>（指向空，单链表形式）</a:t>
            </a:r>
          </a:p>
        </p:txBody>
      </p:sp>
    </p:spTree>
    <p:extLst>
      <p:ext uri="{BB962C8B-B14F-4D97-AF65-F5344CB8AC3E}">
        <p14:creationId xmlns:p14="http://schemas.microsoft.com/office/powerpoint/2010/main" val="12256042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尾结点游标，可以为</a:t>
            </a:r>
            <a:r>
              <a:rPr lang="en-US" altLang="zh-CN"/>
              <a:t>0</a:t>
            </a:r>
            <a:r>
              <a:rPr lang="zh-CN" altLang="en-US"/>
              <a:t>（指向头结点，循环链表形式），可以为</a:t>
            </a:r>
            <a:r>
              <a:rPr lang="en-US" altLang="zh-CN"/>
              <a:t>-1</a:t>
            </a:r>
            <a:r>
              <a:rPr lang="zh-CN" altLang="en-US"/>
              <a:t>（指向空，单链表形式）</a:t>
            </a:r>
          </a:p>
        </p:txBody>
      </p:sp>
    </p:spTree>
    <p:extLst>
      <p:ext uri="{BB962C8B-B14F-4D97-AF65-F5344CB8AC3E}">
        <p14:creationId xmlns:p14="http://schemas.microsoft.com/office/powerpoint/2010/main" val="16855346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尾结点游标，可以为</a:t>
            </a:r>
            <a:r>
              <a:rPr lang="en-US" altLang="zh-CN"/>
              <a:t>0</a:t>
            </a:r>
            <a:r>
              <a:rPr lang="zh-CN" altLang="en-US"/>
              <a:t>（指向头结点，循环链表形式），可以为</a:t>
            </a:r>
            <a:r>
              <a:rPr lang="en-US" altLang="zh-CN"/>
              <a:t>-1</a:t>
            </a:r>
            <a:r>
              <a:rPr lang="zh-CN" altLang="en-US"/>
              <a:t>（指向空，单链表形式）</a:t>
            </a:r>
          </a:p>
        </p:txBody>
      </p:sp>
    </p:spTree>
    <p:extLst>
      <p:ext uri="{BB962C8B-B14F-4D97-AF65-F5344CB8AC3E}">
        <p14:creationId xmlns:p14="http://schemas.microsoft.com/office/powerpoint/2010/main" val="6639187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需要用到这三个函数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需要用到这三个函数</a:t>
            </a:r>
          </a:p>
        </p:txBody>
      </p:sp>
    </p:spTree>
    <p:extLst>
      <p:ext uri="{BB962C8B-B14F-4D97-AF65-F5344CB8AC3E}">
        <p14:creationId xmlns:p14="http://schemas.microsoft.com/office/powerpoint/2010/main" val="10564561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需要用到这三个函数</a:t>
            </a:r>
          </a:p>
        </p:txBody>
      </p:sp>
    </p:spTree>
    <p:extLst>
      <p:ext uri="{BB962C8B-B14F-4D97-AF65-F5344CB8AC3E}">
        <p14:creationId xmlns:p14="http://schemas.microsoft.com/office/powerpoint/2010/main" val="3625925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表空：</a:t>
            </a:r>
            <a:r>
              <a:rPr lang="en-US" altLang="zh-CN" dirty="0"/>
              <a:t>---------------</a:t>
            </a:r>
            <a:endParaRPr lang="zh-CN" altLang="en-US" dirty="0"/>
          </a:p>
          <a:p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-&gt;head-&gt;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llink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= =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</a:t>
            </a:r>
          </a:p>
          <a:p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-&gt;head-&gt;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rlink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 = = 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pdlist</a:t>
            </a:r>
            <a:r>
              <a:rPr kumimoji="1" lang="en-US" altLang="zh-CN" dirty="0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-&gt;head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更改方法不唯一，但是左边例子中，如果先修改</a:t>
            </a:r>
            <a:r>
              <a:rPr lang="en-US" altLang="zh-CN"/>
              <a:t>4</a:t>
            </a:r>
            <a:r>
              <a:rPr lang="zh-CN" altLang="en-US"/>
              <a:t>，则会丢失</a:t>
            </a:r>
            <a:r>
              <a:rPr lang="en-US" altLang="zh-CN"/>
              <a:t>A</a:t>
            </a:r>
            <a:r>
              <a:rPr lang="zh-CN" altLang="en-US"/>
              <a:t>节点，所以需要注意顺序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失败条件：又回到头结点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i="1">
                <a:ea typeface="仿宋_GB2312" panose="02010609030101010101" pitchFamily="49" charset="-122"/>
                <a:sym typeface="+mn-ea"/>
              </a:rPr>
              <a:t>Josephus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为什么第一个循环进行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次？</a:t>
            </a:r>
          </a:p>
          <a:p>
            <a:r>
              <a:rPr lang="zh-CN" altLang="en-US" i="1">
                <a:ea typeface="仿宋_GB2312" panose="02010609030101010101" pitchFamily="49" charset="-122"/>
                <a:sym typeface="+mn-ea"/>
              </a:rPr>
              <a:t>每次出列一个元素，全部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个元素出列需要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次（第一行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first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语句出列一个，第二行的循环出列剩下</a:t>
            </a:r>
            <a:r>
              <a:rPr lang="en-US" altLang="zh-CN" i="1">
                <a:ea typeface="仿宋_GB2312" panose="02010609030101010101" pitchFamily="49" charset="-122"/>
                <a:sym typeface="+mn-ea"/>
              </a:rPr>
              <a:t>n-1</a:t>
            </a:r>
            <a:r>
              <a:rPr lang="zh-CN" altLang="en-US" i="1">
                <a:ea typeface="仿宋_GB2312" panose="02010609030101010101" pitchFamily="49" charset="-122"/>
                <a:sym typeface="+mn-ea"/>
              </a:rPr>
              <a:t>个）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从通用项出发，得到的表达形式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单链表形式，数据类型</a:t>
            </a:r>
            <a:r>
              <a:rPr kumimoji="1" lang="en-US" altLang="zh-CN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ElemType</a:t>
            </a:r>
            <a:r>
              <a:rPr kumimoji="1" lang="zh-CN" altLang="en-US" dirty="0" err="1">
                <a:solidFill>
                  <a:srgbClr val="FFFF00"/>
                </a:solidFill>
                <a:ea typeface="幼圆" panose="02010509060101010101" pitchFamily="49" charset="-122"/>
                <a:sym typeface="+mn-ea"/>
              </a:rPr>
              <a:t>是复合结构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merging sorted list</a:t>
            </a:r>
            <a:r>
              <a:rPr lang="zh-CN" altLang="en-US"/>
              <a:t>类似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与</a:t>
            </a:r>
            <a:r>
              <a:rPr lang="en-US" altLang="zh-CN"/>
              <a:t>merging sorted list</a:t>
            </a:r>
            <a:r>
              <a:rPr lang="zh-CN" altLang="en-US"/>
              <a:t>类似</a:t>
            </a:r>
          </a:p>
        </p:txBody>
      </p:sp>
    </p:spTree>
    <p:extLst>
      <p:ext uri="{BB962C8B-B14F-4D97-AF65-F5344CB8AC3E}">
        <p14:creationId xmlns:p14="http://schemas.microsoft.com/office/powerpoint/2010/main" val="28833799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https://zzsqwq.cn/index.php/archives/67/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数据形式和指针形式，都可</a:t>
            </a:r>
          </a:p>
          <a:p>
            <a:endParaRPr lang="zh-CN" altLang="en-US" dirty="0"/>
          </a:p>
          <a:p>
            <a:pPr algn="just" eaLnBrk="0" hangingPunct="0"/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typedef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struct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SeqList</a:t>
            </a:r>
            <a:endParaRPr kumimoji="1"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{</a:t>
            </a:r>
            <a:endParaRPr kumimoji="1"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       DataType  element[MAXNUM];</a:t>
            </a:r>
            <a:endParaRPr kumimoji="1"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       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int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  length;  </a:t>
            </a:r>
            <a:r>
              <a:rPr kumimoji="1" lang="en-US" altLang="zh-CN" dirty="0">
                <a:solidFill>
                  <a:srgbClr val="00FF00"/>
                </a:solidFill>
                <a:ea typeface="幼圆" panose="02010509060101010101" pitchFamily="49" charset="-122"/>
                <a:sym typeface="+mn-ea"/>
              </a:rPr>
              <a:t>/* length&lt; MAXNUM  */</a:t>
            </a:r>
            <a:endParaRPr kumimoji="1" lang="en-US" altLang="zh-CN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} </a:t>
            </a:r>
            <a:r>
              <a:rPr kumimoji="1" lang="en-US" altLang="zh-CN" dirty="0" err="1">
                <a:ea typeface="幼圆" panose="02010509060101010101" pitchFamily="49" charset="-122"/>
                <a:sym typeface="+mn-ea"/>
              </a:rPr>
              <a:t>SeqList, *PSeqList</a:t>
            </a:r>
            <a:r>
              <a:rPr kumimoji="1" lang="en-US" altLang="zh-CN" dirty="0">
                <a:ea typeface="幼圆" panose="02010509060101010101" pitchFamily="49" charset="-122"/>
                <a:sym typeface="+mn-ea"/>
              </a:rPr>
              <a:t>;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这样一种简单描述方式是否可以？</a:t>
            </a:r>
          </a:p>
          <a:p>
            <a:endParaRPr lang="zh-CN" altLang="en-US"/>
          </a:p>
          <a:p>
            <a:r>
              <a:rPr lang="zh-CN" altLang="en-US"/>
              <a:t>不可以，没有体现封装性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回顾一下函数是怎么定义的</a:t>
            </a:r>
          </a:p>
          <a:p>
            <a:endParaRPr lang="zh-CN" altLang="en-US"/>
          </a:p>
          <a:p>
            <a:r>
              <a:rPr lang="zh-CN" altLang="en-US"/>
              <a:t>一般定义形式</a:t>
            </a:r>
            <a:r>
              <a:rPr lang="en-US" altLang="zh-CN"/>
              <a:t>+</a:t>
            </a:r>
            <a:r>
              <a:rPr lang="zh-CN" altLang="en-US"/>
              <a:t>两个例子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154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77155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6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7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8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59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0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1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7162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7163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77164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7173" name="Rectangle 2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0934C5AD-2B75-460F-969B-A1F906055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7174" name="Rectangle 22"/>
          <p:cNvSpPr>
            <a:spLocks noGrp="1" noChangeArrowheads="1"/>
          </p:cNvSpPr>
          <p:nvPr>
            <p:ph type="ftr" sz="quarter" idx="3"/>
          </p:nvPr>
        </p:nvSpPr>
        <p:spPr/>
        <p:txBody>
          <a:bodyPr anchor="b"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  <p:grpSp>
        <p:nvGrpSpPr>
          <p:cNvPr id="20" name="组合 19"/>
          <p:cNvGrpSpPr/>
          <p:nvPr userDrawn="1"/>
        </p:nvGrpSpPr>
        <p:grpSpPr>
          <a:xfrm>
            <a:off x="-7938" y="-11113"/>
            <a:ext cx="9156701" cy="847825"/>
            <a:chOff x="-7938" y="-11113"/>
            <a:chExt cx="9156701" cy="847825"/>
          </a:xfrm>
        </p:grpSpPr>
        <p:grpSp>
          <p:nvGrpSpPr>
            <p:cNvPr id="21" name="Group 16"/>
            <p:cNvGrpSpPr/>
            <p:nvPr userDrawn="1"/>
          </p:nvGrpSpPr>
          <p:grpSpPr bwMode="auto">
            <a:xfrm>
              <a:off x="-7938" y="-11113"/>
              <a:ext cx="9156701" cy="836613"/>
              <a:chOff x="1" y="0"/>
              <a:chExt cx="5768" cy="527"/>
            </a:xfrm>
          </p:grpSpPr>
          <p:sp>
            <p:nvSpPr>
              <p:cNvPr id="24" name="Rectangle 17"/>
              <p:cNvSpPr>
                <a:spLocks noChangeArrowheads="1"/>
              </p:cNvSpPr>
              <p:nvPr userDrawn="1"/>
            </p:nvSpPr>
            <p:spPr bwMode="auto">
              <a:xfrm>
                <a:off x="9" y="0"/>
                <a:ext cx="5760" cy="5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25" name="Picture 18" descr="title1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" y="2"/>
                <a:ext cx="1974" cy="5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Text Box 19"/>
            <p:cNvSpPr txBox="1">
              <a:spLocks noChangeArrowheads="1"/>
            </p:cNvSpPr>
            <p:nvPr userDrawn="1"/>
          </p:nvSpPr>
          <p:spPr bwMode="auto">
            <a:xfrm>
              <a:off x="6461855" y="0"/>
              <a:ext cx="268214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sz="2800" dirty="0">
                  <a:solidFill>
                    <a:srgbClr val="0000FF"/>
                  </a:solidFill>
                  <a:ea typeface="华文新魏" panose="02010800040101010101" pitchFamily="2" charset="-122"/>
                </a:rPr>
                <a:t>Data Structures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 userDrawn="1"/>
          </p:nvSpPr>
          <p:spPr bwMode="auto">
            <a:xfrm>
              <a:off x="6596508" y="498158"/>
              <a:ext cx="254749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defRPr>
              </a:lvl9pPr>
            </a:lstStyle>
            <a:p>
              <a:pPr algn="r" eaLnBrk="1" hangingPunct="1"/>
              <a:r>
                <a:rPr lang="en-US" altLang="zh-CN" sz="1600" dirty="0">
                  <a:solidFill>
                    <a:srgbClr val="CC0000"/>
                  </a:solidFill>
                  <a:latin typeface="Impact" panose="020B0806030902050204" pitchFamily="34" charset="0"/>
                  <a:ea typeface="华文行楷" panose="02010800040101010101" pitchFamily="2" charset="-122"/>
                </a:rPr>
                <a:t>School of Computer Science</a:t>
              </a:r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90C3AD11-0F1D-4768-93A5-83B013D3653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C7B72D0-0E99-4C7F-B3D5-017AF1722992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602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81603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4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5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6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60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161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8161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81612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grpSp>
        <p:nvGrpSpPr>
          <p:cNvPr id="281613" name="Group 13"/>
          <p:cNvGrpSpPr/>
          <p:nvPr userDrawn="1"/>
        </p:nvGrpSpPr>
        <p:grpSpPr bwMode="auto">
          <a:xfrm>
            <a:off x="-7938" y="-11113"/>
            <a:ext cx="9156701" cy="836613"/>
            <a:chOff x="-5" y="-7"/>
            <a:chExt cx="5768" cy="527"/>
          </a:xfrm>
        </p:grpSpPr>
        <p:sp>
          <p:nvSpPr>
            <p:cNvPr id="281614" name="Rectangle 14"/>
            <p:cNvSpPr>
              <a:spLocks noChangeArrowheads="1"/>
            </p:cNvSpPr>
            <p:nvPr userDrawn="1"/>
          </p:nvSpPr>
          <p:spPr bwMode="auto">
            <a:xfrm>
              <a:off x="3" y="-7"/>
              <a:ext cx="5760" cy="52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81615" name="Picture 15" descr="title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-5"/>
              <a:ext cx="1974" cy="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616" name="Text Box 16"/>
            <p:cNvSpPr txBox="1">
              <a:spLocks noChangeArrowheads="1"/>
            </p:cNvSpPr>
            <p:nvPr userDrawn="1"/>
          </p:nvSpPr>
          <p:spPr bwMode="auto">
            <a:xfrm>
              <a:off x="4748" y="7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00FF"/>
                  </a:solidFill>
                  <a:ea typeface="华文新魏" panose="02010800040101010101" pitchFamily="2" charset="-122"/>
                </a:rPr>
                <a:t>数据结构</a:t>
              </a:r>
            </a:p>
          </p:txBody>
        </p:sp>
      </p:grpSp>
      <p:sp>
        <p:nvSpPr>
          <p:cNvPr id="281617" name="Rectangle 1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0B94AC99-DF15-459B-ACC6-E2293D7783F9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81618" name="Rectangle 1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700D81D-8F1C-43D8-B304-578D624C0DC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F4EB8277-391E-4F6E-A67B-8E6D5B76C8D7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29699F05-2013-4A91-AB22-8ACC7043305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AFC43DA0-E06E-4921-89F0-2DD5C7A6FC6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4A26AF5-BB65-43FD-A199-1CCF48608F5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A13E8743-2884-49A6-BCAE-68961A685F3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6A80A144-0952-4155-AC91-6EF12A68F9D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8361BA6-BA96-405D-892D-12E2FC2D7CA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39EFD4B6-5926-4F8C-BE45-C3510883651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B1EB5BE2-59DE-4721-ACDA-F3424FA94F38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4D71209B-BDA5-4B00-AE6B-D056DDB4CC6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383610AD-88C8-481B-B78A-2AB946D0C841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A3301642-E9BD-4EBA-AB9B-8EA0257450F3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1B38628A-BFC6-4225-A257-42C46172AE65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9BAEAAE5-C05C-4EE1-971D-6C42A389AB8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9B00A440-BDCF-4544-9538-6DE737ACDC76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73C4EC68-2239-4A54-97AF-EA1870C3226C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fld id="{5D92E7B8-09CB-4968-B230-46E9143A74ED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30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176131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2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3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4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5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6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37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1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61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17614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71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fld id="{90C594A3-7DE1-41D6-89AE-F3D51D2ADF4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幼圆" panose="020105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578" name="Group 2"/>
          <p:cNvGrpSpPr/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280579" name="Freeform 3"/>
            <p:cNvSpPr/>
            <p:nvPr/>
          </p:nvSpPr>
          <p:spPr bwMode="ltGray">
            <a:xfrm>
              <a:off x="0" y="2508"/>
              <a:ext cx="2142" cy="1804"/>
            </a:xfrm>
            <a:custGeom>
              <a:avLst/>
              <a:gdLst>
                <a:gd name="T0" fmla="*/ 329 w 2135"/>
                <a:gd name="T1" fmla="*/ 66 h 1804"/>
                <a:gd name="T2" fmla="*/ 161 w 2135"/>
                <a:gd name="T3" fmla="*/ 30 h 1804"/>
                <a:gd name="T4" fmla="*/ 0 w 2135"/>
                <a:gd name="T5" fmla="*/ 0 h 1804"/>
                <a:gd name="T6" fmla="*/ 0 w 2135"/>
                <a:gd name="T7" fmla="*/ 12 h 1804"/>
                <a:gd name="T8" fmla="*/ 161 w 2135"/>
                <a:gd name="T9" fmla="*/ 42 h 1804"/>
                <a:gd name="T10" fmla="*/ 323 w 2135"/>
                <a:gd name="T11" fmla="*/ 78 h 1804"/>
                <a:gd name="T12" fmla="*/ 556 w 2135"/>
                <a:gd name="T13" fmla="*/ 150 h 1804"/>
                <a:gd name="T14" fmla="*/ 777 w 2135"/>
                <a:gd name="T15" fmla="*/ 245 h 1804"/>
                <a:gd name="T16" fmla="*/ 993 w 2135"/>
                <a:gd name="T17" fmla="*/ 365 h 1804"/>
                <a:gd name="T18" fmla="*/ 1196 w 2135"/>
                <a:gd name="T19" fmla="*/ 503 h 1804"/>
                <a:gd name="T20" fmla="*/ 1381 w 2135"/>
                <a:gd name="T21" fmla="*/ 653 h 1804"/>
                <a:gd name="T22" fmla="*/ 1555 w 2135"/>
                <a:gd name="T23" fmla="*/ 827 h 1804"/>
                <a:gd name="T24" fmla="*/ 1710 w 2135"/>
                <a:gd name="T25" fmla="*/ 1019 h 1804"/>
                <a:gd name="T26" fmla="*/ 1854 w 2135"/>
                <a:gd name="T27" fmla="*/ 1229 h 1804"/>
                <a:gd name="T28" fmla="*/ 1937 w 2135"/>
                <a:gd name="T29" fmla="*/ 1366 h 1804"/>
                <a:gd name="T30" fmla="*/ 2009 w 2135"/>
                <a:gd name="T31" fmla="*/ 1510 h 1804"/>
                <a:gd name="T32" fmla="*/ 2069 w 2135"/>
                <a:gd name="T33" fmla="*/ 1654 h 1804"/>
                <a:gd name="T34" fmla="*/ 2123 w 2135"/>
                <a:gd name="T35" fmla="*/ 1804 h 1804"/>
                <a:gd name="T36" fmla="*/ 2135 w 2135"/>
                <a:gd name="T37" fmla="*/ 1804 h 1804"/>
                <a:gd name="T38" fmla="*/ 2081 w 2135"/>
                <a:gd name="T39" fmla="*/ 1654 h 1804"/>
                <a:gd name="T40" fmla="*/ 2021 w 2135"/>
                <a:gd name="T41" fmla="*/ 1510 h 1804"/>
                <a:gd name="T42" fmla="*/ 1949 w 2135"/>
                <a:gd name="T43" fmla="*/ 1366 h 1804"/>
                <a:gd name="T44" fmla="*/ 1866 w 2135"/>
                <a:gd name="T45" fmla="*/ 1223 h 1804"/>
                <a:gd name="T46" fmla="*/ 1722 w 2135"/>
                <a:gd name="T47" fmla="*/ 1013 h 1804"/>
                <a:gd name="T48" fmla="*/ 1561 w 2135"/>
                <a:gd name="T49" fmla="*/ 821 h 1804"/>
                <a:gd name="T50" fmla="*/ 1387 w 2135"/>
                <a:gd name="T51" fmla="*/ 647 h 1804"/>
                <a:gd name="T52" fmla="*/ 1202 w 2135"/>
                <a:gd name="T53" fmla="*/ 491 h 1804"/>
                <a:gd name="T54" fmla="*/ 999 w 2135"/>
                <a:gd name="T55" fmla="*/ 353 h 1804"/>
                <a:gd name="T56" fmla="*/ 783 w 2135"/>
                <a:gd name="T57" fmla="*/ 239 h 1804"/>
                <a:gd name="T58" fmla="*/ 562 w 2135"/>
                <a:gd name="T59" fmla="*/ 138 h 1804"/>
                <a:gd name="T60" fmla="*/ 329 w 2135"/>
                <a:gd name="T61" fmla="*/ 66 h 1804"/>
                <a:gd name="T62" fmla="*/ 329 w 2135"/>
                <a:gd name="T63" fmla="*/ 66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0" name="Freeform 4"/>
            <p:cNvSpPr/>
            <p:nvPr/>
          </p:nvSpPr>
          <p:spPr bwMode="hidden">
            <a:xfrm>
              <a:off x="0" y="2458"/>
              <a:ext cx="1854" cy="1858"/>
            </a:xfrm>
            <a:custGeom>
              <a:avLst/>
              <a:gdLst>
                <a:gd name="T0" fmla="*/ 1854 w 1854"/>
                <a:gd name="T1" fmla="*/ 1858 h 1858"/>
                <a:gd name="T2" fmla="*/ 0 w 1854"/>
                <a:gd name="T3" fmla="*/ 1858 h 1858"/>
                <a:gd name="T4" fmla="*/ 0 w 1854"/>
                <a:gd name="T5" fmla="*/ 0 h 1858"/>
                <a:gd name="T6" fmla="*/ 1854 w 1854"/>
                <a:gd name="T7" fmla="*/ 1858 h 1858"/>
                <a:gd name="T8" fmla="*/ 1854 w 1854"/>
                <a:gd name="T9" fmla="*/ 1858 h 1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1" name="Freeform 5"/>
            <p:cNvSpPr/>
            <p:nvPr/>
          </p:nvSpPr>
          <p:spPr bwMode="ltGray">
            <a:xfrm>
              <a:off x="0" y="2735"/>
              <a:ext cx="1745" cy="1577"/>
            </a:xfrm>
            <a:custGeom>
              <a:avLst/>
              <a:gdLst>
                <a:gd name="T0" fmla="*/ 1640 w 1745"/>
                <a:gd name="T1" fmla="*/ 1377 h 1577"/>
                <a:gd name="T2" fmla="*/ 1692 w 1745"/>
                <a:gd name="T3" fmla="*/ 1479 h 1577"/>
                <a:gd name="T4" fmla="*/ 1732 w 1745"/>
                <a:gd name="T5" fmla="*/ 1577 h 1577"/>
                <a:gd name="T6" fmla="*/ 1745 w 1745"/>
                <a:gd name="T7" fmla="*/ 1577 h 1577"/>
                <a:gd name="T8" fmla="*/ 1703 w 1745"/>
                <a:gd name="T9" fmla="*/ 1469 h 1577"/>
                <a:gd name="T10" fmla="*/ 1649 w 1745"/>
                <a:gd name="T11" fmla="*/ 1367 h 1577"/>
                <a:gd name="T12" fmla="*/ 1535 w 1745"/>
                <a:gd name="T13" fmla="*/ 1157 h 1577"/>
                <a:gd name="T14" fmla="*/ 1395 w 1745"/>
                <a:gd name="T15" fmla="*/ 951 h 1577"/>
                <a:gd name="T16" fmla="*/ 1236 w 1745"/>
                <a:gd name="T17" fmla="*/ 756 h 1577"/>
                <a:gd name="T18" fmla="*/ 1061 w 1745"/>
                <a:gd name="T19" fmla="*/ 582 h 1577"/>
                <a:gd name="T20" fmla="*/ 876 w 1745"/>
                <a:gd name="T21" fmla="*/ 426 h 1577"/>
                <a:gd name="T22" fmla="*/ 672 w 1745"/>
                <a:gd name="T23" fmla="*/ 294 h 1577"/>
                <a:gd name="T24" fmla="*/ 455 w 1745"/>
                <a:gd name="T25" fmla="*/ 174 h 1577"/>
                <a:gd name="T26" fmla="*/ 234 w 1745"/>
                <a:gd name="T27" fmla="*/ 78 h 1577"/>
                <a:gd name="T28" fmla="*/ 0 w 1745"/>
                <a:gd name="T29" fmla="*/ 0 h 1577"/>
                <a:gd name="T30" fmla="*/ 0 w 1745"/>
                <a:gd name="T31" fmla="*/ 12 h 1577"/>
                <a:gd name="T32" fmla="*/ 222 w 1745"/>
                <a:gd name="T33" fmla="*/ 89 h 1577"/>
                <a:gd name="T34" fmla="*/ 446 w 1745"/>
                <a:gd name="T35" fmla="*/ 185 h 1577"/>
                <a:gd name="T36" fmla="*/ 662 w 1745"/>
                <a:gd name="T37" fmla="*/ 305 h 1577"/>
                <a:gd name="T38" fmla="*/ 866 w 1745"/>
                <a:gd name="T39" fmla="*/ 437 h 1577"/>
                <a:gd name="T40" fmla="*/ 1052 w 1745"/>
                <a:gd name="T41" fmla="*/ 593 h 1577"/>
                <a:gd name="T42" fmla="*/ 1226 w 1745"/>
                <a:gd name="T43" fmla="*/ 767 h 1577"/>
                <a:gd name="T44" fmla="*/ 1385 w 1745"/>
                <a:gd name="T45" fmla="*/ 960 h 1577"/>
                <a:gd name="T46" fmla="*/ 1526 w 1745"/>
                <a:gd name="T47" fmla="*/ 1167 h 1577"/>
                <a:gd name="T48" fmla="*/ 1640 w 1745"/>
                <a:gd name="T49" fmla="*/ 1377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2" name="Freeform 6"/>
            <p:cNvSpPr/>
            <p:nvPr/>
          </p:nvSpPr>
          <p:spPr bwMode="ltGray">
            <a:xfrm>
              <a:off x="0" y="2544"/>
              <a:ext cx="1745" cy="1768"/>
            </a:xfrm>
            <a:custGeom>
              <a:avLst/>
              <a:gdLst>
                <a:gd name="T0" fmla="*/ 0 w 1745"/>
                <a:gd name="T1" fmla="*/ 0 h 1768"/>
                <a:gd name="T2" fmla="*/ 0 w 1745"/>
                <a:gd name="T3" fmla="*/ 12 h 1768"/>
                <a:gd name="T4" fmla="*/ 210 w 1745"/>
                <a:gd name="T5" fmla="*/ 88 h 1768"/>
                <a:gd name="T6" fmla="*/ 426 w 1745"/>
                <a:gd name="T7" fmla="*/ 190 h 1768"/>
                <a:gd name="T8" fmla="*/ 630 w 1745"/>
                <a:gd name="T9" fmla="*/ 304 h 1768"/>
                <a:gd name="T10" fmla="*/ 818 w 1745"/>
                <a:gd name="T11" fmla="*/ 442 h 1768"/>
                <a:gd name="T12" fmla="*/ 998 w 1745"/>
                <a:gd name="T13" fmla="*/ 592 h 1768"/>
                <a:gd name="T14" fmla="*/ 1164 w 1745"/>
                <a:gd name="T15" fmla="*/ 766 h 1768"/>
                <a:gd name="T16" fmla="*/ 1310 w 1745"/>
                <a:gd name="T17" fmla="*/ 942 h 1768"/>
                <a:gd name="T18" fmla="*/ 1454 w 1745"/>
                <a:gd name="T19" fmla="*/ 1146 h 1768"/>
                <a:gd name="T20" fmla="*/ 1536 w 1745"/>
                <a:gd name="T21" fmla="*/ 1298 h 1768"/>
                <a:gd name="T22" fmla="*/ 1614 w 1745"/>
                <a:gd name="T23" fmla="*/ 1456 h 1768"/>
                <a:gd name="T24" fmla="*/ 1682 w 1745"/>
                <a:gd name="T25" fmla="*/ 1616 h 1768"/>
                <a:gd name="T26" fmla="*/ 1733 w 1745"/>
                <a:gd name="T27" fmla="*/ 1768 h 1768"/>
                <a:gd name="T28" fmla="*/ 1745 w 1745"/>
                <a:gd name="T29" fmla="*/ 1768 h 1768"/>
                <a:gd name="T30" fmla="*/ 1691 w 1745"/>
                <a:gd name="T31" fmla="*/ 1606 h 1768"/>
                <a:gd name="T32" fmla="*/ 1623 w 1745"/>
                <a:gd name="T33" fmla="*/ 1445 h 1768"/>
                <a:gd name="T34" fmla="*/ 1547 w 1745"/>
                <a:gd name="T35" fmla="*/ 1288 h 1768"/>
                <a:gd name="T36" fmla="*/ 1463 w 1745"/>
                <a:gd name="T37" fmla="*/ 1136 h 1768"/>
                <a:gd name="T38" fmla="*/ 1320 w 1745"/>
                <a:gd name="T39" fmla="*/ 932 h 1768"/>
                <a:gd name="T40" fmla="*/ 1173 w 1745"/>
                <a:gd name="T41" fmla="*/ 755 h 1768"/>
                <a:gd name="T42" fmla="*/ 1008 w 1745"/>
                <a:gd name="T43" fmla="*/ 581 h 1768"/>
                <a:gd name="T44" fmla="*/ 827 w 1745"/>
                <a:gd name="T45" fmla="*/ 431 h 1768"/>
                <a:gd name="T46" fmla="*/ 642 w 1745"/>
                <a:gd name="T47" fmla="*/ 293 h 1768"/>
                <a:gd name="T48" fmla="*/ 437 w 1745"/>
                <a:gd name="T49" fmla="*/ 179 h 1768"/>
                <a:gd name="T50" fmla="*/ 222 w 1745"/>
                <a:gd name="T51" fmla="*/ 78 h 1768"/>
                <a:gd name="T52" fmla="*/ 0 w 1745"/>
                <a:gd name="T53" fmla="*/ 0 h 1768"/>
                <a:gd name="T54" fmla="*/ 0 w 1745"/>
                <a:gd name="T55" fmla="*/ 0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3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4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585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058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8058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058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</p:txBody>
      </p:sp>
      <p:sp>
        <p:nvSpPr>
          <p:cNvPr id="2805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715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fld id="{EDD330F9-7166-4A1A-A4EF-91BE83C1F97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8059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77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 altLang="zh-CN"/>
          </a:p>
          <a:p>
            <a:r>
              <a:rPr lang="en-US" altLang="zh-CN"/>
              <a:t>Prof. Q. Wang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5.wmf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hyperlink" Target="../&#23454;&#39564;2&#25253;&#21578;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STL.ppt#-1,1,&#24187;&#28783;&#29255;%201" TargetMode="Externa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slide" Target="slide3.xml"/><Relationship Id="rId7" Type="http://schemas.openxmlformats.org/officeDocument/2006/relationships/slide" Target="slide3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5" Type="http://schemas.openxmlformats.org/officeDocument/2006/relationships/slide" Target="slide44.xml"/><Relationship Id="rId4" Type="http://schemas.openxmlformats.org/officeDocument/2006/relationships/slide" Target="slide4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5400" b="0" dirty="0">
                <a:solidFill>
                  <a:schemeClr val="tx1"/>
                </a:solidFill>
                <a:ea typeface="黑体" panose="02010609060101010101" pitchFamily="2" charset="-122"/>
              </a:rPr>
              <a:t>Chapter 02 Linear List</a:t>
            </a:r>
            <a:br>
              <a:rPr lang="en-US" altLang="zh-CN" sz="5400" b="0" dirty="0">
                <a:solidFill>
                  <a:schemeClr val="tx1"/>
                </a:solidFill>
                <a:ea typeface="黑体" panose="02010609060101010101" pitchFamily="2" charset="-122"/>
              </a:rPr>
            </a:br>
            <a:br>
              <a:rPr lang="en-US" altLang="zh-CN" sz="5400" b="0" dirty="0">
                <a:solidFill>
                  <a:schemeClr val="tx1"/>
                </a:solidFill>
                <a:ea typeface="黑体" panose="02010609060101010101" pitchFamily="2" charset="-122"/>
              </a:rPr>
            </a:br>
            <a:r>
              <a:rPr lang="zh-CN" altLang="en-US" sz="3200" b="0" dirty="0">
                <a:solidFill>
                  <a:schemeClr val="tx1"/>
                </a:solidFill>
                <a:ea typeface="黑体" panose="02010609060101010101" pitchFamily="2" charset="-122"/>
              </a:rPr>
              <a:t>第二章 线性表 （</a:t>
            </a:r>
            <a:r>
              <a:rPr lang="en-US" altLang="zh-CN" sz="3200" b="0" dirty="0">
                <a:solidFill>
                  <a:schemeClr val="tx1"/>
                </a:solidFill>
                <a:ea typeface="黑体" panose="02010609060101010101" pitchFamily="2" charset="-122"/>
              </a:rPr>
              <a:t>8</a:t>
            </a:r>
            <a:r>
              <a:rPr lang="zh-CN" altLang="en-US" sz="3200" b="0" dirty="0">
                <a:solidFill>
                  <a:schemeClr val="tx1"/>
                </a:solidFill>
                <a:ea typeface="黑体" panose="02010609060101010101" pitchFamily="2" charset="-122"/>
              </a:rPr>
              <a:t>课时）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altLang="zh-CN" dirty="0"/>
          </a:p>
          <a:p>
            <a:fld id="{0934C5AD-2B75-460F-969B-A1F906055FC4}" type="slidenum">
              <a:rPr lang="en-US" altLang="zh-CN"/>
              <a:t>1</a:t>
            </a:fld>
            <a:endParaRPr lang="en-US" altLang="zh-CN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F44CE5C-CDB4-505D-729B-EA0D94F2B9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21088"/>
            <a:ext cx="6400800" cy="1752600"/>
          </a:xfrm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Xingyu Liao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liaoxingyu@nwpu.edu.cn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73" y="879902"/>
            <a:ext cx="7632643" cy="532972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8361BA6-BA96-405D-892D-12E2FC2D7CA3}" type="slidenum">
              <a:rPr lang="en-US" altLang="zh-CN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DEF002B-63C5-4055-A120-B2D7B57DAFBF}" type="slidenum">
              <a:rPr lang="en-US" altLang="zh-CN"/>
              <a:t>100</a:t>
            </a:fld>
            <a:endParaRPr lang="en-US" altLang="zh-CN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b="0"/>
              <a:t>2.3.3 Circular S-Linked list</a:t>
            </a:r>
          </a:p>
        </p:txBody>
      </p:sp>
      <p:sp>
        <p:nvSpPr>
          <p:cNvPr id="53" name="矩形 52"/>
          <p:cNvSpPr/>
          <p:nvPr/>
        </p:nvSpPr>
        <p:spPr>
          <a:xfrm>
            <a:off x="363283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1683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4368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Rectangle 7"/>
          <p:cNvSpPr>
            <a:spLocks noGrp="1" noChangeArrowheads="1"/>
          </p:cNvSpPr>
          <p:nvPr/>
        </p:nvSpPr>
        <p:spPr>
          <a:xfrm>
            <a:off x="457200" y="160020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Let the last node points to the first node (head node) rather than null.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  <p:sp>
        <p:nvSpPr>
          <p:cNvPr id="28" name="椭圆 27"/>
          <p:cNvSpPr/>
          <p:nvPr/>
        </p:nvSpPr>
        <p:spPr>
          <a:xfrm>
            <a:off x="56769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607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8585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64585" y="251142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7735" y="269113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6115" y="269113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8630" y="269113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5118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956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32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8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35305" y="339725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51815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616835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32200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536700" y="335724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81965" y="3685540"/>
            <a:ext cx="8248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472690" y="368554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88690" y="368554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address3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478915" y="3685540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address4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70585" y="340360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886585" y="3403600"/>
            <a:ext cx="4451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ad1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56560" y="339725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08755" y="339725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</a:p>
        </p:txBody>
      </p:sp>
      <p:cxnSp>
        <p:nvCxnSpPr>
          <p:cNvPr id="2" name="曲线连接符 1"/>
          <p:cNvCxnSpPr>
            <a:stCxn id="38" idx="2"/>
            <a:endCxn id="35" idx="2"/>
          </p:cNvCxnSpPr>
          <p:nvPr/>
        </p:nvCxnSpPr>
        <p:spPr>
          <a:xfrm rot="5400000">
            <a:off x="2296160" y="1322070"/>
            <a:ext cx="3175" cy="3097530"/>
          </a:xfrm>
          <a:prstGeom prst="curvedConnector3">
            <a:avLst>
              <a:gd name="adj1" fmla="val 75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B00A440-BDCF-4544-9538-6DE737ACDC76}" type="slidenum">
              <a:rPr lang="en-US" altLang="zh-CN"/>
              <a:t>101</a:t>
            </a:fld>
            <a:endParaRPr lang="en-US" altLang="zh-CN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77190" y="724535"/>
            <a:ext cx="8389938" cy="587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int DataType;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定义元素类型为整型，也可定义为其他类型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单链表结点结构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  info;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Node  *next;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struct Node  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Node, *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单链表类型定义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PNode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指向单链表中的第一个结点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 struct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,*PLinkList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 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单链表类型的指针类型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PLinkList  pllist;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是指向单链表的一个指针变量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</a:t>
            </a: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ctr" eaLnBrk="0" hangingPunct="0"/>
            <a:r>
              <a:rPr kumimoji="1" lang="zh-CN" altLang="en-US" sz="3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与单链表一致！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85959" y="3106797"/>
            <a:ext cx="66967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485775" y="4959320"/>
            <a:ext cx="8003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B00A440-BDCF-4544-9538-6DE737ACDC76}" type="slidenum">
              <a:rPr lang="en-US" altLang="zh-CN"/>
              <a:t>102</a:t>
            </a:fld>
            <a:endParaRPr lang="en-US" altLang="zh-CN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247"/>
          <a:stretch>
            <a:fillRect/>
          </a:stretch>
        </p:blipFill>
        <p:spPr bwMode="auto">
          <a:xfrm>
            <a:off x="676910" y="953135"/>
            <a:ext cx="5002530" cy="64262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0" y="1891030"/>
            <a:ext cx="5923280" cy="66230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618490" y="4432300"/>
            <a:ext cx="8229600" cy="139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The end of the list</a:t>
            </a: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    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pNode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-&gt;next = = 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pList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-&gt;head</a:t>
            </a:r>
            <a:endParaRPr kumimoji="1" lang="en-US" altLang="zh-CN" sz="2800" b="1" i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79120" y="2922270"/>
            <a:ext cx="8229600" cy="1397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Judge a list is empty or not.</a:t>
            </a:r>
          </a:p>
          <a:p>
            <a:pPr marL="0" inden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    pList-&gt;head-&gt;next = = pList-&gt;head</a:t>
            </a:r>
            <a:endParaRPr kumimoji="1" lang="en-US" altLang="zh-CN" sz="2800" b="1" i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  <a:sym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2C7B66-C919-5D02-B865-E29B76F4BEF6}"/>
              </a:ext>
            </a:extLst>
          </p:cNvPr>
          <p:cNvSpPr txBox="1"/>
          <p:nvPr/>
        </p:nvSpPr>
        <p:spPr>
          <a:xfrm>
            <a:off x="5436096" y="5085184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zh-CN" altLang="en-US" dirty="0"/>
              <a:t>判断是否是最后一个节点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2F6341-A982-A8CF-73AA-0051381AC562}"/>
              </a:ext>
            </a:extLst>
          </p:cNvPr>
          <p:cNvSpPr txBox="1"/>
          <p:nvPr/>
        </p:nvSpPr>
        <p:spPr>
          <a:xfrm>
            <a:off x="6228184" y="3589695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zh-CN" altLang="en-US" dirty="0"/>
              <a:t>判断是否为空表</a:t>
            </a:r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801AB1F-535A-443B-B352-2E9CCAF10554}" type="slidenum">
              <a:rPr lang="en-US" altLang="zh-CN"/>
              <a:t>103</a:t>
            </a:fld>
            <a:endParaRPr lang="en-US" altLang="zh-CN"/>
          </a:p>
        </p:txBody>
      </p:sp>
      <p:sp>
        <p:nvSpPr>
          <p:cNvPr id="228356" name="Rectangle 4" descr="深色上对角线"/>
          <p:cNvSpPr>
            <a:spLocks noChangeArrowheads="1"/>
          </p:cNvSpPr>
          <p:nvPr/>
        </p:nvSpPr>
        <p:spPr bwMode="auto">
          <a:xfrm>
            <a:off x="1196658" y="1686560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1701483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852420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3357245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524308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029133" y="168656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2" name="Line 10"/>
          <p:cNvSpPr>
            <a:spLocks noChangeShapeType="1"/>
          </p:cNvSpPr>
          <p:nvPr/>
        </p:nvSpPr>
        <p:spPr bwMode="auto">
          <a:xfrm>
            <a:off x="1988820" y="183102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3" name="Line 11"/>
          <p:cNvSpPr>
            <a:spLocks noChangeShapeType="1"/>
          </p:cNvSpPr>
          <p:nvPr/>
        </p:nvSpPr>
        <p:spPr bwMode="auto">
          <a:xfrm>
            <a:off x="3717608" y="183102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4" name="Line 12"/>
          <p:cNvSpPr>
            <a:spLocks noChangeShapeType="1"/>
          </p:cNvSpPr>
          <p:nvPr/>
        </p:nvSpPr>
        <p:spPr bwMode="auto">
          <a:xfrm>
            <a:off x="5660708" y="183102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365" name="AutoShape 13"/>
          <p:cNvCxnSpPr>
            <a:cxnSpLocks noChangeShapeType="1"/>
          </p:cNvCxnSpPr>
          <p:nvPr/>
        </p:nvCxnSpPr>
        <p:spPr bwMode="auto">
          <a:xfrm flipH="1">
            <a:off x="1168083" y="1907858"/>
            <a:ext cx="6337300" cy="1587"/>
          </a:xfrm>
          <a:prstGeom prst="curvedConnector5">
            <a:avLst>
              <a:gd name="adj1" fmla="val -13778"/>
              <a:gd name="adj2" fmla="val -33500000"/>
              <a:gd name="adj3" fmla="val 110319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4725670" y="1831023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69" name="Rectangle 17" descr="深色上对角线"/>
          <p:cNvSpPr>
            <a:spLocks noChangeArrowheads="1"/>
          </p:cNvSpPr>
          <p:nvPr/>
        </p:nvSpPr>
        <p:spPr bwMode="auto">
          <a:xfrm>
            <a:off x="1168083" y="3027998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0" name="Rectangle 18"/>
          <p:cNvSpPr>
            <a:spLocks noChangeArrowheads="1"/>
          </p:cNvSpPr>
          <p:nvPr/>
        </p:nvSpPr>
        <p:spPr bwMode="auto">
          <a:xfrm>
            <a:off x="1672908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1" name="Rectangle 19"/>
          <p:cNvSpPr>
            <a:spLocks noChangeArrowheads="1"/>
          </p:cNvSpPr>
          <p:nvPr/>
        </p:nvSpPr>
        <p:spPr bwMode="auto">
          <a:xfrm>
            <a:off x="2823845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2" name="Rectangle 20"/>
          <p:cNvSpPr>
            <a:spLocks noChangeArrowheads="1"/>
          </p:cNvSpPr>
          <p:nvPr/>
        </p:nvSpPr>
        <p:spPr bwMode="auto">
          <a:xfrm>
            <a:off x="3328670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3" name="Rectangle 21"/>
          <p:cNvSpPr>
            <a:spLocks noChangeArrowheads="1"/>
          </p:cNvSpPr>
          <p:nvPr/>
        </p:nvSpPr>
        <p:spPr bwMode="auto">
          <a:xfrm>
            <a:off x="6495733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4" name="Rectangle 22"/>
          <p:cNvSpPr>
            <a:spLocks noChangeArrowheads="1"/>
          </p:cNvSpPr>
          <p:nvPr/>
        </p:nvSpPr>
        <p:spPr bwMode="auto">
          <a:xfrm>
            <a:off x="7000558" y="302799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>
            <a:off x="1960245" y="317246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76" name="Line 24"/>
          <p:cNvSpPr>
            <a:spLocks noChangeShapeType="1"/>
          </p:cNvSpPr>
          <p:nvPr/>
        </p:nvSpPr>
        <p:spPr bwMode="auto">
          <a:xfrm>
            <a:off x="3689033" y="317246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77" name="Line 25"/>
          <p:cNvSpPr>
            <a:spLocks noChangeShapeType="1"/>
          </p:cNvSpPr>
          <p:nvPr/>
        </p:nvSpPr>
        <p:spPr bwMode="auto">
          <a:xfrm>
            <a:off x="5632133" y="317246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378" name="AutoShape 26"/>
          <p:cNvCxnSpPr>
            <a:cxnSpLocks noChangeShapeType="1"/>
            <a:stCxn id="228374" idx="3"/>
            <a:endCxn id="228369" idx="1"/>
          </p:cNvCxnSpPr>
          <p:nvPr/>
        </p:nvCxnSpPr>
        <p:spPr bwMode="auto">
          <a:xfrm flipH="1">
            <a:off x="1168400" y="3173095"/>
            <a:ext cx="6337300" cy="3175"/>
          </a:xfrm>
          <a:prstGeom prst="curvedConnector5">
            <a:avLst>
              <a:gd name="adj1" fmla="val -3758"/>
              <a:gd name="adj2" fmla="val -12060000"/>
              <a:gd name="adj3" fmla="val 103758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79" name="Line 27"/>
          <p:cNvSpPr>
            <a:spLocks noChangeShapeType="1"/>
          </p:cNvSpPr>
          <p:nvPr/>
        </p:nvSpPr>
        <p:spPr bwMode="auto">
          <a:xfrm>
            <a:off x="4697095" y="317246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82" name="Rectangle 30" descr="深色上对角线"/>
          <p:cNvSpPr>
            <a:spLocks noChangeArrowheads="1"/>
          </p:cNvSpPr>
          <p:nvPr/>
        </p:nvSpPr>
        <p:spPr bwMode="auto">
          <a:xfrm>
            <a:off x="1033145" y="4532630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3" name="Rectangle 31"/>
          <p:cNvSpPr>
            <a:spLocks noChangeArrowheads="1"/>
          </p:cNvSpPr>
          <p:nvPr/>
        </p:nvSpPr>
        <p:spPr bwMode="auto">
          <a:xfrm>
            <a:off x="1537970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4" name="Rectangle 32"/>
          <p:cNvSpPr>
            <a:spLocks noChangeArrowheads="1"/>
          </p:cNvSpPr>
          <p:nvPr/>
        </p:nvSpPr>
        <p:spPr bwMode="auto">
          <a:xfrm>
            <a:off x="2688908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5" name="Rectangle 33"/>
          <p:cNvSpPr>
            <a:spLocks noChangeArrowheads="1"/>
          </p:cNvSpPr>
          <p:nvPr/>
        </p:nvSpPr>
        <p:spPr bwMode="auto">
          <a:xfrm>
            <a:off x="3193733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6" name="Rectangle 34"/>
          <p:cNvSpPr>
            <a:spLocks noChangeArrowheads="1"/>
          </p:cNvSpPr>
          <p:nvPr/>
        </p:nvSpPr>
        <p:spPr bwMode="auto">
          <a:xfrm>
            <a:off x="6360795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7" name="Rectangle 35"/>
          <p:cNvSpPr>
            <a:spLocks noChangeArrowheads="1"/>
          </p:cNvSpPr>
          <p:nvPr/>
        </p:nvSpPr>
        <p:spPr bwMode="auto">
          <a:xfrm>
            <a:off x="6865620" y="4532630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8" name="Line 36"/>
          <p:cNvSpPr>
            <a:spLocks noChangeShapeType="1"/>
          </p:cNvSpPr>
          <p:nvPr/>
        </p:nvSpPr>
        <p:spPr bwMode="auto">
          <a:xfrm>
            <a:off x="1825308" y="467709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89" name="Line 37"/>
          <p:cNvSpPr>
            <a:spLocks noChangeShapeType="1"/>
          </p:cNvSpPr>
          <p:nvPr/>
        </p:nvSpPr>
        <p:spPr bwMode="auto">
          <a:xfrm>
            <a:off x="3554095" y="467709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90" name="Line 38"/>
          <p:cNvSpPr>
            <a:spLocks noChangeShapeType="1"/>
          </p:cNvSpPr>
          <p:nvPr/>
        </p:nvSpPr>
        <p:spPr bwMode="auto">
          <a:xfrm>
            <a:off x="5497195" y="467709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391" name="AutoShape 39"/>
          <p:cNvCxnSpPr>
            <a:cxnSpLocks noChangeShapeType="1"/>
            <a:stCxn id="228400" idx="3"/>
            <a:endCxn id="228382" idx="1"/>
          </p:cNvCxnSpPr>
          <p:nvPr/>
        </p:nvCxnSpPr>
        <p:spPr bwMode="auto">
          <a:xfrm flipH="1" flipV="1">
            <a:off x="1033145" y="4677410"/>
            <a:ext cx="6308725" cy="1341755"/>
          </a:xfrm>
          <a:prstGeom prst="curvedConnector5">
            <a:avLst>
              <a:gd name="adj1" fmla="val -3775"/>
              <a:gd name="adj2" fmla="val 50024"/>
              <a:gd name="adj3" fmla="val 103775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92" name="Line 40"/>
          <p:cNvSpPr>
            <a:spLocks noChangeShapeType="1"/>
          </p:cNvSpPr>
          <p:nvPr/>
        </p:nvSpPr>
        <p:spPr bwMode="auto">
          <a:xfrm>
            <a:off x="4562158" y="4677093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395" name="Rectangle 43" descr="深色上对角线"/>
          <p:cNvSpPr>
            <a:spLocks noChangeArrowheads="1"/>
          </p:cNvSpPr>
          <p:nvPr/>
        </p:nvSpPr>
        <p:spPr bwMode="auto">
          <a:xfrm>
            <a:off x="1004570" y="5874068"/>
            <a:ext cx="504825" cy="288925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6" name="Rectangle 44"/>
          <p:cNvSpPr>
            <a:spLocks noChangeArrowheads="1"/>
          </p:cNvSpPr>
          <p:nvPr/>
        </p:nvSpPr>
        <p:spPr bwMode="auto">
          <a:xfrm>
            <a:off x="1509395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7" name="Rectangle 45"/>
          <p:cNvSpPr>
            <a:spLocks noChangeArrowheads="1"/>
          </p:cNvSpPr>
          <p:nvPr/>
        </p:nvSpPr>
        <p:spPr bwMode="auto">
          <a:xfrm>
            <a:off x="2660333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8" name="Rectangle 46"/>
          <p:cNvSpPr>
            <a:spLocks noChangeArrowheads="1"/>
          </p:cNvSpPr>
          <p:nvPr/>
        </p:nvSpPr>
        <p:spPr bwMode="auto">
          <a:xfrm>
            <a:off x="3165158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99" name="Rectangle 47"/>
          <p:cNvSpPr>
            <a:spLocks noChangeArrowheads="1"/>
          </p:cNvSpPr>
          <p:nvPr/>
        </p:nvSpPr>
        <p:spPr bwMode="auto">
          <a:xfrm>
            <a:off x="6332220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0" name="Rectangle 48"/>
          <p:cNvSpPr>
            <a:spLocks noChangeArrowheads="1"/>
          </p:cNvSpPr>
          <p:nvPr/>
        </p:nvSpPr>
        <p:spPr bwMode="auto">
          <a:xfrm>
            <a:off x="6837045" y="5874068"/>
            <a:ext cx="504825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1" name="Line 49"/>
          <p:cNvSpPr>
            <a:spLocks noChangeShapeType="1"/>
          </p:cNvSpPr>
          <p:nvPr/>
        </p:nvSpPr>
        <p:spPr bwMode="auto">
          <a:xfrm>
            <a:off x="1796733" y="601853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02" name="Line 50"/>
          <p:cNvSpPr>
            <a:spLocks noChangeShapeType="1"/>
          </p:cNvSpPr>
          <p:nvPr/>
        </p:nvSpPr>
        <p:spPr bwMode="auto">
          <a:xfrm>
            <a:off x="3525520" y="601853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03" name="Line 51"/>
          <p:cNvSpPr>
            <a:spLocks noChangeShapeType="1"/>
          </p:cNvSpPr>
          <p:nvPr/>
        </p:nvSpPr>
        <p:spPr bwMode="auto">
          <a:xfrm>
            <a:off x="5468620" y="601853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28404" name="AutoShape 52"/>
          <p:cNvCxnSpPr>
            <a:cxnSpLocks noChangeShapeType="1"/>
          </p:cNvCxnSpPr>
          <p:nvPr/>
        </p:nvCxnSpPr>
        <p:spPr bwMode="auto">
          <a:xfrm flipH="1">
            <a:off x="2660333" y="4677093"/>
            <a:ext cx="4710112" cy="1341437"/>
          </a:xfrm>
          <a:prstGeom prst="curvedConnector4">
            <a:avLst>
              <a:gd name="adj1" fmla="val -7856"/>
              <a:gd name="adj2" fmla="val 35972"/>
            </a:avLst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405" name="Line 53"/>
          <p:cNvSpPr>
            <a:spLocks noChangeShapeType="1"/>
          </p:cNvSpPr>
          <p:nvPr/>
        </p:nvSpPr>
        <p:spPr bwMode="auto">
          <a:xfrm>
            <a:off x="4533583" y="6018530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8408" name="Rectangle 56"/>
          <p:cNvSpPr>
            <a:spLocks noChangeArrowheads="1"/>
          </p:cNvSpPr>
          <p:nvPr/>
        </p:nvSpPr>
        <p:spPr bwMode="auto">
          <a:xfrm>
            <a:off x="572770" y="5469255"/>
            <a:ext cx="1871663" cy="1081088"/>
          </a:xfrm>
          <a:prstGeom prst="rect">
            <a:avLst/>
          </a:prstGeom>
          <a:solidFill>
            <a:srgbClr val="969696">
              <a:alpha val="70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9" name="AutoShape 57"/>
          <p:cNvSpPr>
            <a:spLocks noChangeArrowheads="1"/>
          </p:cNvSpPr>
          <p:nvPr/>
        </p:nvSpPr>
        <p:spPr bwMode="auto">
          <a:xfrm>
            <a:off x="4533900" y="3559810"/>
            <a:ext cx="360045" cy="363220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10" name="Text Box 58"/>
          <p:cNvSpPr txBox="1">
            <a:spLocks noChangeArrowheads="1"/>
          </p:cNvSpPr>
          <p:nvPr/>
        </p:nvSpPr>
        <p:spPr bwMode="auto">
          <a:xfrm>
            <a:off x="2904808" y="1615123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228411" name="Text Box 59"/>
          <p:cNvSpPr txBox="1">
            <a:spLocks noChangeArrowheads="1"/>
          </p:cNvSpPr>
          <p:nvPr/>
        </p:nvSpPr>
        <p:spPr bwMode="auto">
          <a:xfrm>
            <a:off x="6525895" y="161512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n</a:t>
            </a:r>
          </a:p>
        </p:txBody>
      </p:sp>
      <p:sp>
        <p:nvSpPr>
          <p:cNvPr id="228412" name="Text Box 60"/>
          <p:cNvSpPr txBox="1">
            <a:spLocks noChangeArrowheads="1"/>
          </p:cNvSpPr>
          <p:nvPr/>
        </p:nvSpPr>
        <p:spPr bwMode="auto">
          <a:xfrm>
            <a:off x="2854008" y="297719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1</a:t>
            </a:r>
          </a:p>
        </p:txBody>
      </p:sp>
      <p:sp>
        <p:nvSpPr>
          <p:cNvPr id="228413" name="Text Box 61"/>
          <p:cNvSpPr txBox="1">
            <a:spLocks noChangeArrowheads="1"/>
          </p:cNvSpPr>
          <p:nvPr/>
        </p:nvSpPr>
        <p:spPr bwMode="auto">
          <a:xfrm>
            <a:off x="6525895" y="297719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m</a:t>
            </a:r>
          </a:p>
        </p:txBody>
      </p:sp>
      <p:sp>
        <p:nvSpPr>
          <p:cNvPr id="228414" name="Text Box 62"/>
          <p:cNvSpPr txBox="1">
            <a:spLocks noChangeArrowheads="1"/>
          </p:cNvSpPr>
          <p:nvPr/>
        </p:nvSpPr>
        <p:spPr bwMode="auto">
          <a:xfrm>
            <a:off x="2749233" y="4461193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228415" name="Text Box 63"/>
          <p:cNvSpPr txBox="1">
            <a:spLocks noChangeArrowheads="1"/>
          </p:cNvSpPr>
          <p:nvPr/>
        </p:nvSpPr>
        <p:spPr bwMode="auto">
          <a:xfrm>
            <a:off x="6370320" y="4461193"/>
            <a:ext cx="395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a</a:t>
            </a:r>
            <a:r>
              <a:rPr lang="en-US" altLang="zh-CN" baseline="-25000"/>
              <a:t>n</a:t>
            </a:r>
          </a:p>
        </p:txBody>
      </p:sp>
      <p:sp>
        <p:nvSpPr>
          <p:cNvPr id="228416" name="Text Box 64"/>
          <p:cNvSpPr txBox="1">
            <a:spLocks noChangeArrowheads="1"/>
          </p:cNvSpPr>
          <p:nvPr/>
        </p:nvSpPr>
        <p:spPr bwMode="auto">
          <a:xfrm>
            <a:off x="2733358" y="5829618"/>
            <a:ext cx="395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1</a:t>
            </a:r>
          </a:p>
        </p:txBody>
      </p:sp>
      <p:sp>
        <p:nvSpPr>
          <p:cNvPr id="228417" name="Text Box 65"/>
          <p:cNvSpPr txBox="1">
            <a:spLocks noChangeArrowheads="1"/>
          </p:cNvSpPr>
          <p:nvPr/>
        </p:nvSpPr>
        <p:spPr bwMode="auto">
          <a:xfrm>
            <a:off x="6405245" y="582961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</a:t>
            </a:r>
            <a:r>
              <a:rPr lang="en-US" altLang="zh-CN" baseline="-25000"/>
              <a:t>m</a:t>
            </a:r>
          </a:p>
        </p:txBody>
      </p:sp>
      <p:sp>
        <p:nvSpPr>
          <p:cNvPr id="146445" name="Text Box 13"/>
          <p:cNvSpPr txBox="1">
            <a:spLocks noChangeArrowheads="1"/>
          </p:cNvSpPr>
          <p:nvPr/>
        </p:nvSpPr>
        <p:spPr bwMode="auto">
          <a:xfrm>
            <a:off x="-24447" y="243840"/>
            <a:ext cx="91922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Discussion</a:t>
            </a:r>
            <a:r>
              <a:rPr lang="zh-CN" altLang="en-US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how to concat two circular linked lists?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82" grpId="0" bldLvl="0" animBg="1"/>
      <p:bldP spid="228383" grpId="0" bldLvl="0" animBg="1"/>
      <p:bldP spid="228384" grpId="0" bldLvl="0" animBg="1"/>
      <p:bldP spid="228385" grpId="0" bldLvl="0" animBg="1"/>
      <p:bldP spid="228386" grpId="0" bldLvl="0" animBg="1"/>
      <p:bldP spid="228387" grpId="0" bldLvl="0" animBg="1"/>
      <p:bldP spid="228388" grpId="0" bldLvl="0" animBg="1"/>
      <p:bldP spid="228389" grpId="0" bldLvl="0" animBg="1"/>
      <p:bldP spid="228390" grpId="0" bldLvl="0" animBg="1"/>
      <p:bldP spid="228392" grpId="0" bldLvl="0" animBg="1"/>
      <p:bldP spid="228395" grpId="0" bldLvl="0" animBg="1"/>
      <p:bldP spid="228396" grpId="0" bldLvl="0" animBg="1"/>
      <p:bldP spid="228397" grpId="0" bldLvl="0" animBg="1"/>
      <p:bldP spid="228398" grpId="0" bldLvl="0" animBg="1"/>
      <p:bldP spid="228399" grpId="0" bldLvl="0" animBg="1"/>
      <p:bldP spid="228400" grpId="0" bldLvl="0" animBg="1"/>
      <p:bldP spid="228401" grpId="0" bldLvl="0" animBg="1"/>
      <p:bldP spid="228402" grpId="0" bldLvl="0" animBg="1"/>
      <p:bldP spid="228403" grpId="0" bldLvl="0" animBg="1"/>
      <p:bldP spid="228405" grpId="0" bldLvl="0" animBg="1"/>
      <p:bldP spid="228408" grpId="0" bldLvl="0" animBg="1"/>
      <p:bldP spid="228409" grpId="0" bldLvl="0" animBg="1"/>
      <p:bldP spid="228414" grpId="0" bldLvl="0" animBg="1"/>
      <p:bldP spid="228415" grpId="0" bldLvl="0" animBg="1"/>
      <p:bldP spid="228416" grpId="0" bldLvl="0" animBg="1"/>
      <p:bldP spid="228417" grpId="0" bldLvl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74900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2175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7625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6DFAB7-A950-4197-96E1-AC1FFF063742}" type="slidenum">
              <a:rPr lang="en-US" altLang="zh-CN"/>
              <a:t>104</a:t>
            </a:fld>
            <a:endParaRPr lang="en-US" altLang="zh-CN"/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838200" y="41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7462" name="Rectangle 6"/>
          <p:cNvSpPr>
            <a:spLocks noGrp="1" noChangeArrowheads="1"/>
          </p:cNvSpPr>
          <p:nvPr>
            <p:ph type="title"/>
          </p:nvPr>
        </p:nvSpPr>
        <p:spPr>
          <a:xfrm>
            <a:off x="149225" y="278130"/>
            <a:ext cx="8537575" cy="1139825"/>
          </a:xfrm>
        </p:spPr>
        <p:txBody>
          <a:bodyPr/>
          <a:lstStyle/>
          <a:p>
            <a:r>
              <a:rPr lang="en-US" altLang="zh-CN" sz="4000" b="0"/>
              <a:t>2.3.4 D-Linked List and  Circular </a:t>
            </a:r>
            <a:r>
              <a:rPr lang="en-US" altLang="zh-CN" sz="4000" b="0">
                <a:sym typeface="+mn-ea"/>
              </a:rPr>
              <a:t>D-Linked List</a:t>
            </a:r>
          </a:p>
        </p:txBody>
      </p:sp>
      <p:sp>
        <p:nvSpPr>
          <p:cNvPr id="27" name="Rectangle 7"/>
          <p:cNvSpPr>
            <a:spLocks noGrp="1" noChangeArrowheads="1"/>
          </p:cNvSpPr>
          <p:nvPr/>
        </p:nvSpPr>
        <p:spPr>
          <a:xfrm>
            <a:off x="457200" y="160020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Each node  has two pointers. One points to its predecessor, the other points to its successor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  <p:sp>
        <p:nvSpPr>
          <p:cNvPr id="28" name="椭圆 27"/>
          <p:cNvSpPr/>
          <p:nvPr/>
        </p:nvSpPr>
        <p:spPr>
          <a:xfrm>
            <a:off x="562610" y="26282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0990" y="26282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3505" y="26282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9505" y="262890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2655" y="2808605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1035" y="2808605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3550" y="2808605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4610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448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2763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3630" y="262001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9560" y="328485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2610" y="324485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648585" y="3244850"/>
            <a:ext cx="392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93795" y="3238500"/>
            <a:ext cx="415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585595" y="3244850"/>
            <a:ext cx="432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92760" y="3573145"/>
            <a:ext cx="8248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483485" y="357314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499485" y="357314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address3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489710" y="3573145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address4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81380" y="329120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897380" y="3291205"/>
            <a:ext cx="44513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cs typeface="Arial" panose="020B0604020202020204" pitchFamily="34" charset="0"/>
                <a:sym typeface="+mn-ea"/>
              </a:rPr>
              <a:t>^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67355" y="328485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19550" y="328485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</a:p>
        </p:txBody>
      </p:sp>
      <p:cxnSp>
        <p:nvCxnSpPr>
          <p:cNvPr id="2" name="直接箭头连接符 1"/>
          <p:cNvCxnSpPr/>
          <p:nvPr/>
        </p:nvCxnSpPr>
        <p:spPr>
          <a:xfrm flipH="1" flipV="1">
            <a:off x="931545" y="288036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" name="直接箭头连接符 2"/>
          <p:cNvCxnSpPr/>
          <p:nvPr/>
        </p:nvCxnSpPr>
        <p:spPr>
          <a:xfrm flipH="1" flipV="1">
            <a:off x="1946910" y="288544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 flipH="1" flipV="1">
            <a:off x="3003550" y="289052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5" name="文本框 4"/>
          <p:cNvSpPr txBox="1"/>
          <p:nvPr/>
        </p:nvSpPr>
        <p:spPr>
          <a:xfrm>
            <a:off x="260350" y="3284855"/>
            <a:ext cx="23177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^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56030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08225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67405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2472055" y="5135880"/>
            <a:ext cx="935990" cy="44894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endParaRPr lang="en-US" altLang="zh-CN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1535430" y="5135880"/>
            <a:ext cx="941705" cy="4495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</a:t>
            </a:r>
            <a:endParaRPr lang="en-US" altLang="zh-CN"/>
          </a:p>
        </p:txBody>
      </p:sp>
      <p:sp>
        <p:nvSpPr>
          <p:cNvPr id="64" name="Rectangle 7"/>
          <p:cNvSpPr>
            <a:spLocks noGrp="1" noChangeArrowheads="1"/>
          </p:cNvSpPr>
          <p:nvPr/>
        </p:nvSpPr>
        <p:spPr>
          <a:xfrm>
            <a:off x="562610" y="411607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Data element (node) </a:t>
            </a:r>
            <a:r>
              <a:rPr kumimoji="1" lang="en-US" altLang="zh-CN" sz="2400" kern="0" dirty="0">
                <a:solidFill>
                  <a:schemeClr val="tx1"/>
                </a:solidFill>
              </a:rPr>
              <a:t>is composed of three parts: </a:t>
            </a:r>
          </a:p>
          <a:p>
            <a:pPr marL="0" algn="l">
              <a:buClrTx/>
              <a:buFontTx/>
              <a:buNone/>
            </a:pPr>
            <a:r>
              <a:rPr kumimoji="1" lang="en-US" altLang="zh-CN" sz="2400" kern="0" dirty="0">
                <a:solidFill>
                  <a:schemeClr val="tx1"/>
                </a:solidFill>
              </a:rPr>
              <a:t>data, right link and left link. 	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664210" y="5135880"/>
            <a:ext cx="871220" cy="44894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endParaRPr lang="en-US" altLang="zh-CN"/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62610" y="5988050"/>
            <a:ext cx="759841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Advantage: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easy to access both predecessor and successor.</a:t>
            </a:r>
          </a:p>
        </p:txBody>
      </p:sp>
      <p:sp>
        <p:nvSpPr>
          <p:cNvPr id="15" name="矩形 14"/>
          <p:cNvSpPr/>
          <p:nvPr/>
        </p:nvSpPr>
        <p:spPr>
          <a:xfrm>
            <a:off x="6899275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56550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42000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086985" y="263461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095365" y="263461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167880" y="263461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183880" y="263525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4" name="直接箭头连接符 23"/>
          <p:cNvCxnSpPr>
            <a:stCxn id="19" idx="6"/>
            <a:endCxn id="21" idx="2"/>
          </p:cNvCxnSpPr>
          <p:nvPr/>
        </p:nvCxnSpPr>
        <p:spPr>
          <a:xfrm>
            <a:off x="5447030" y="2814955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5" name="直接箭头连接符 24"/>
          <p:cNvCxnSpPr>
            <a:stCxn id="21" idx="6"/>
            <a:endCxn id="22" idx="2"/>
          </p:cNvCxnSpPr>
          <p:nvPr/>
        </p:nvCxnSpPr>
        <p:spPr>
          <a:xfrm>
            <a:off x="6455410" y="2814955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6" name="直接箭头连接符 25"/>
          <p:cNvCxnSpPr>
            <a:stCxn id="22" idx="6"/>
            <a:endCxn id="23" idx="2"/>
          </p:cNvCxnSpPr>
          <p:nvPr/>
        </p:nvCxnSpPr>
        <p:spPr>
          <a:xfrm>
            <a:off x="7527925" y="2814955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" name="文本框 39"/>
          <p:cNvSpPr txBox="1"/>
          <p:nvPr/>
        </p:nvSpPr>
        <p:spPr>
          <a:xfrm>
            <a:off x="507047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07885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15200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168005" y="262636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4813935" y="3291205"/>
            <a:ext cx="93916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5086985" y="325120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7172960" y="3251200"/>
            <a:ext cx="392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218170" y="3244850"/>
            <a:ext cx="415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109970" y="3251200"/>
            <a:ext cx="432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007860" y="357949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address2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8023860" y="3579495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address3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6014085" y="3579495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address4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5405755" y="329755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7491730" y="329120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8543925" y="3291205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</a:p>
        </p:txBody>
      </p:sp>
      <p:cxnSp>
        <p:nvCxnSpPr>
          <p:cNvPr id="72" name="直接箭头连接符 71"/>
          <p:cNvCxnSpPr/>
          <p:nvPr/>
        </p:nvCxnSpPr>
        <p:spPr>
          <a:xfrm flipH="1" flipV="1">
            <a:off x="5455920" y="288671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3" name="直接箭头连接符 72"/>
          <p:cNvCxnSpPr/>
          <p:nvPr/>
        </p:nvCxnSpPr>
        <p:spPr>
          <a:xfrm flipH="1" flipV="1">
            <a:off x="6471285" y="289179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4" name="直接箭头连接符 73"/>
          <p:cNvCxnSpPr/>
          <p:nvPr/>
        </p:nvCxnSpPr>
        <p:spPr>
          <a:xfrm flipH="1" flipV="1">
            <a:off x="7527925" y="2896870"/>
            <a:ext cx="61595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76" name="文本框 75"/>
          <p:cNvSpPr txBox="1"/>
          <p:nvPr/>
        </p:nvSpPr>
        <p:spPr>
          <a:xfrm>
            <a:off x="5780405" y="329120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6832600" y="329120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ad1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7891780" y="329120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</a:p>
        </p:txBody>
      </p:sp>
      <p:cxnSp>
        <p:nvCxnSpPr>
          <p:cNvPr id="82" name="曲线连接符 81"/>
          <p:cNvCxnSpPr/>
          <p:nvPr/>
        </p:nvCxnSpPr>
        <p:spPr>
          <a:xfrm rot="16200000" flipV="1">
            <a:off x="6809740" y="1069340"/>
            <a:ext cx="3175" cy="3097530"/>
          </a:xfrm>
          <a:prstGeom prst="curvedConnector3">
            <a:avLst>
              <a:gd name="adj1" fmla="val 4909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3" name="曲线连接符 82"/>
          <p:cNvCxnSpPr>
            <a:stCxn id="40" idx="2"/>
            <a:endCxn id="51" idx="2"/>
          </p:cNvCxnSpPr>
          <p:nvPr/>
        </p:nvCxnSpPr>
        <p:spPr>
          <a:xfrm rot="5400000" flipV="1">
            <a:off x="6815455" y="1445895"/>
            <a:ext cx="3175" cy="3097530"/>
          </a:xfrm>
          <a:prstGeom prst="curvedConnector3">
            <a:avLst>
              <a:gd name="adj1" fmla="val 57899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4" name="文本框 83"/>
          <p:cNvSpPr txBox="1"/>
          <p:nvPr/>
        </p:nvSpPr>
        <p:spPr>
          <a:xfrm>
            <a:off x="4772660" y="3303905"/>
            <a:ext cx="49022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6403975" y="3284855"/>
            <a:ext cx="4953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6DFAB7-A950-4197-96E1-AC1FFF063742}" type="slidenum">
              <a:rPr lang="en-US" altLang="zh-CN"/>
              <a:t>105</a:t>
            </a:fld>
            <a:endParaRPr lang="en-US" altLang="zh-CN"/>
          </a:p>
        </p:txBody>
      </p:sp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838200" y="4111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380048" y="1097280"/>
            <a:ext cx="8243887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Node definition */</a:t>
            </a: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DataType   info;</a:t>
            </a: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*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b="1" u="sng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2200" b="1" u="sng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endParaRPr kumimoji="1"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DoubleList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双向链表类型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head;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指向第一个结点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tail;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指向最后一个结点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</a:p>
          <a:p>
            <a:pPr algn="just" eaLnBrk="0" hangingPunct="0"/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PDoubleList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      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是指向双链表类型的					指针变量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6119B7E-9DB5-4130-B54E-AD5335276E07}" type="slidenum">
              <a:rPr lang="en-US" altLang="zh-CN"/>
              <a:t>106</a:t>
            </a:fld>
            <a:endParaRPr lang="en-US" altLang="zh-CN"/>
          </a:p>
        </p:txBody>
      </p:sp>
      <p:pic>
        <p:nvPicPr>
          <p:cNvPr id="22529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98"/>
          <a:stretch>
            <a:fillRect/>
          </a:stretch>
        </p:blipFill>
        <p:spPr bwMode="auto">
          <a:xfrm>
            <a:off x="550863" y="1403033"/>
            <a:ext cx="5770562" cy="85883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2520950" y="2460308"/>
            <a:ext cx="6249988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>
                <a:solidFill>
                  <a:srgbClr val="FFFF00"/>
                </a:solidFill>
                <a:ea typeface="仿宋_GB2312" panose="02010609030101010101" pitchFamily="49" charset="-122"/>
              </a:rPr>
              <a:t>Non-empty list</a:t>
            </a:r>
            <a:r>
              <a:rPr lang="en-US" altLang="zh-CN" sz="2800" b="1">
                <a:solidFill>
                  <a:srgbClr val="FFFF00"/>
                </a:solidFill>
                <a:ea typeface="仿宋_GB2312" panose="02010609030101010101" pitchFamily="49" charset="-122"/>
              </a:rPr>
              <a:t>   	            </a:t>
            </a:r>
            <a:r>
              <a:rPr lang="en-US" altLang="zh-CN" sz="2800" b="1" u="sng">
                <a:solidFill>
                  <a:srgbClr val="FFFF00"/>
                </a:solidFill>
                <a:ea typeface="仿宋_GB2312" panose="02010609030101010101" pitchFamily="49" charset="-122"/>
              </a:rPr>
              <a:t>Empty list</a:t>
            </a:r>
            <a:endParaRPr lang="en-US" altLang="zh-CN" sz="2800" b="1">
              <a:solidFill>
                <a:srgbClr val="FFFF00"/>
              </a:solidFill>
            </a:endParaRP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551180" y="3678555"/>
            <a:ext cx="8229600" cy="363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Relationship of right and left pointers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 ==</a:t>
            </a:r>
            <a:r>
              <a:rPr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llink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rlink</a:t>
            </a:r>
            <a:r>
              <a:rPr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== 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rlink</a:t>
            </a:r>
            <a:r>
              <a:rPr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→</a:t>
            </a:r>
            <a:r>
              <a:rPr lang="en-US" altLang="zh-CN" sz="3200" b="1" i="1" dirty="0" err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llink</a:t>
            </a:r>
            <a:endParaRPr lang="en-US" altLang="zh-CN" sz="3200" b="1" i="1" dirty="0">
              <a:solidFill>
                <a:srgbClr val="FFFF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pic>
        <p:nvPicPr>
          <p:cNvPr id="22529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95" y="5035550"/>
            <a:ext cx="4364355" cy="97917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298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0"/>
          <a:stretch>
            <a:fillRect/>
          </a:stretch>
        </p:blipFill>
        <p:spPr bwMode="auto">
          <a:xfrm>
            <a:off x="6742113" y="1403033"/>
            <a:ext cx="2109787" cy="85883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566738" y="1691958"/>
            <a:ext cx="576262" cy="261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225300" name="Rectangle 20"/>
          <p:cNvSpPr>
            <a:spLocks noChangeArrowheads="1"/>
          </p:cNvSpPr>
          <p:nvPr/>
        </p:nvSpPr>
        <p:spPr bwMode="auto">
          <a:xfrm>
            <a:off x="6815138" y="1691958"/>
            <a:ext cx="576262" cy="261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551180" y="572770"/>
            <a:ext cx="8229600" cy="68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</a:pPr>
            <a:r>
              <a:rPr lang="en-US" altLang="zh-CN" sz="3200" dirty="0">
                <a:ea typeface="幼圆" panose="02010509060101010101" pitchFamily="49" charset="-122"/>
              </a:rPr>
              <a:t>Judge a list is empty or not.</a:t>
            </a:r>
            <a:endParaRPr lang="en-US" altLang="zh-CN" sz="3200" b="1" i="1" dirty="0">
              <a:solidFill>
                <a:srgbClr val="FFFF00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E2E3276-3E80-18CA-DC83-5127E67073AA}"/>
              </a:ext>
            </a:extLst>
          </p:cNvPr>
          <p:cNvGrpSpPr/>
          <p:nvPr/>
        </p:nvGrpSpPr>
        <p:grpSpPr>
          <a:xfrm>
            <a:off x="3419872" y="4797152"/>
            <a:ext cx="2592288" cy="872480"/>
            <a:chOff x="3419872" y="4797152"/>
            <a:chExt cx="2592288" cy="87248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9CE413-D599-91BA-7030-2EB9B285EB1E}"/>
                </a:ext>
              </a:extLst>
            </p:cNvPr>
            <p:cNvGrpSpPr/>
            <p:nvPr/>
          </p:nvGrpSpPr>
          <p:grpSpPr>
            <a:xfrm>
              <a:off x="3419872" y="4797152"/>
              <a:ext cx="432048" cy="864096"/>
              <a:chOff x="3419872" y="4797152"/>
              <a:chExt cx="432048" cy="864096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901DE56-18EA-F3A2-186B-726757B61BB3}"/>
                  </a:ext>
                </a:extLst>
              </p:cNvPr>
              <p:cNvSpPr/>
              <p:nvPr/>
            </p:nvSpPr>
            <p:spPr bwMode="auto">
              <a:xfrm>
                <a:off x="3419872" y="5373216"/>
                <a:ext cx="216024" cy="288032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0E02DEBF-2C40-2CA2-1D45-5A285647FE95}"/>
                  </a:ext>
                </a:extLst>
              </p:cNvPr>
              <p:cNvCxnSpPr/>
              <p:nvPr/>
            </p:nvCxnSpPr>
            <p:spPr bwMode="auto">
              <a:xfrm flipV="1">
                <a:off x="3419872" y="4797152"/>
                <a:ext cx="432048" cy="57606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EEC6ED3-1238-70DC-681A-1DCE47ED068B}"/>
                </a:ext>
              </a:extLst>
            </p:cNvPr>
            <p:cNvGrpSpPr/>
            <p:nvPr/>
          </p:nvGrpSpPr>
          <p:grpSpPr>
            <a:xfrm>
              <a:off x="5400094" y="4797152"/>
              <a:ext cx="612066" cy="872480"/>
              <a:chOff x="5400094" y="4797152"/>
              <a:chExt cx="612066" cy="87248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E8EC5A0-9821-DB21-5C1B-C1702B3AAC3B}"/>
                  </a:ext>
                </a:extLst>
              </p:cNvPr>
              <p:cNvSpPr/>
              <p:nvPr/>
            </p:nvSpPr>
            <p:spPr bwMode="auto">
              <a:xfrm>
                <a:off x="5400094" y="5381600"/>
                <a:ext cx="216024" cy="288032"/>
              </a:xfrm>
              <a:prstGeom prst="rect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D5925B28-A908-9A12-F3FB-64985AAD205A}"/>
                  </a:ext>
                </a:extLst>
              </p:cNvPr>
              <p:cNvCxnSpPr/>
              <p:nvPr/>
            </p:nvCxnSpPr>
            <p:spPr bwMode="auto">
              <a:xfrm flipV="1">
                <a:off x="5580112" y="4797152"/>
                <a:ext cx="432048" cy="57606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E77B794-13D1-47A7-B64E-464735DC2E13}" type="slidenum">
              <a:rPr lang="en-US" altLang="zh-CN"/>
              <a:t>107</a:t>
            </a:fld>
            <a:endParaRPr lang="en-US" altLang="zh-CN"/>
          </a:p>
        </p:txBody>
      </p:sp>
      <p:sp>
        <p:nvSpPr>
          <p:cNvPr id="266273" name="Text Box 33"/>
          <p:cNvSpPr txBox="1">
            <a:spLocks noChangeArrowheads="1"/>
          </p:cNvSpPr>
          <p:nvPr/>
        </p:nvSpPr>
        <p:spPr bwMode="auto">
          <a:xfrm>
            <a:off x="2710815" y="4307205"/>
            <a:ext cx="2827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①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s-&gt;llink = p-&gt;llink;</a:t>
            </a:r>
          </a:p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②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p-&gt;llink-&gt;rlink = s;</a:t>
            </a:r>
          </a:p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③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s-&gt;rlink = p;</a:t>
            </a:r>
          </a:p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④</a:t>
            </a:r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p-&gt;llink = s;</a:t>
            </a:r>
          </a:p>
        </p:txBody>
      </p:sp>
      <p:grpSp>
        <p:nvGrpSpPr>
          <p:cNvPr id="266315" name="Group 75"/>
          <p:cNvGrpSpPr/>
          <p:nvPr/>
        </p:nvGrpSpPr>
        <p:grpSpPr bwMode="auto">
          <a:xfrm>
            <a:off x="3107690" y="2289810"/>
            <a:ext cx="990600" cy="457200"/>
            <a:chOff x="2976" y="768"/>
            <a:chExt cx="624" cy="288"/>
          </a:xfrm>
        </p:grpSpPr>
        <p:grpSp>
          <p:nvGrpSpPr>
            <p:cNvPr id="266316" name="Group 76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6317" name="Rectangle 77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18" name="Line 78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19" name="Line 79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20" name="Text Box 80"/>
            <p:cNvSpPr txBox="1">
              <a:spLocks noChangeArrowheads="1"/>
            </p:cNvSpPr>
            <p:nvPr/>
          </p:nvSpPr>
          <p:spPr bwMode="auto">
            <a:xfrm>
              <a:off x="3168" y="76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</p:grpSp>
      <p:grpSp>
        <p:nvGrpSpPr>
          <p:cNvPr id="266321" name="Group 81"/>
          <p:cNvGrpSpPr/>
          <p:nvPr/>
        </p:nvGrpSpPr>
        <p:grpSpPr bwMode="auto">
          <a:xfrm>
            <a:off x="4555490" y="2289810"/>
            <a:ext cx="990600" cy="457200"/>
            <a:chOff x="2976" y="768"/>
            <a:chExt cx="624" cy="288"/>
          </a:xfrm>
        </p:grpSpPr>
        <p:grpSp>
          <p:nvGrpSpPr>
            <p:cNvPr id="266322" name="Group 82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6323" name="Rectangle 83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24" name="Line 84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25" name="Line 85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26" name="Text Box 86"/>
            <p:cNvSpPr txBox="1">
              <a:spLocks noChangeArrowheads="1"/>
            </p:cNvSpPr>
            <p:nvPr/>
          </p:nvSpPr>
          <p:spPr bwMode="auto">
            <a:xfrm>
              <a:off x="3168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</p:grpSp>
      <p:grpSp>
        <p:nvGrpSpPr>
          <p:cNvPr id="266327" name="Group 87"/>
          <p:cNvGrpSpPr/>
          <p:nvPr/>
        </p:nvGrpSpPr>
        <p:grpSpPr bwMode="auto">
          <a:xfrm>
            <a:off x="3793490" y="3432810"/>
            <a:ext cx="990600" cy="457200"/>
            <a:chOff x="2976" y="768"/>
            <a:chExt cx="624" cy="288"/>
          </a:xfrm>
        </p:grpSpPr>
        <p:grpSp>
          <p:nvGrpSpPr>
            <p:cNvPr id="266328" name="Group 88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6329" name="Rectangle 89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30" name="Line 90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31" name="Line 91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32" name="Text Box 92"/>
            <p:cNvSpPr txBox="1">
              <a:spLocks noChangeArrowheads="1"/>
            </p:cNvSpPr>
            <p:nvPr/>
          </p:nvSpPr>
          <p:spPr bwMode="auto">
            <a:xfrm>
              <a:off x="3168" y="76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CC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</p:grpSp>
      <p:sp>
        <p:nvSpPr>
          <p:cNvPr id="266333" name="Line 93"/>
          <p:cNvSpPr>
            <a:spLocks noChangeShapeType="1"/>
          </p:cNvSpPr>
          <p:nvPr/>
        </p:nvSpPr>
        <p:spPr bwMode="auto">
          <a:xfrm>
            <a:off x="3945890" y="24422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4" name="Line 94"/>
          <p:cNvSpPr>
            <a:spLocks noChangeShapeType="1"/>
          </p:cNvSpPr>
          <p:nvPr/>
        </p:nvSpPr>
        <p:spPr bwMode="auto">
          <a:xfrm flipH="1">
            <a:off x="4098290" y="26708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5" name="Line 95"/>
          <p:cNvSpPr>
            <a:spLocks noChangeShapeType="1"/>
          </p:cNvSpPr>
          <p:nvPr/>
        </p:nvSpPr>
        <p:spPr bwMode="auto">
          <a:xfrm>
            <a:off x="5393690" y="24422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6" name="Line 96"/>
          <p:cNvSpPr>
            <a:spLocks noChangeShapeType="1"/>
          </p:cNvSpPr>
          <p:nvPr/>
        </p:nvSpPr>
        <p:spPr bwMode="auto">
          <a:xfrm flipH="1">
            <a:off x="5546090" y="26708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7" name="Line 97"/>
          <p:cNvSpPr>
            <a:spLocks noChangeShapeType="1"/>
          </p:cNvSpPr>
          <p:nvPr/>
        </p:nvSpPr>
        <p:spPr bwMode="auto">
          <a:xfrm>
            <a:off x="2498090" y="24422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8" name="Line 98"/>
          <p:cNvSpPr>
            <a:spLocks noChangeShapeType="1"/>
          </p:cNvSpPr>
          <p:nvPr/>
        </p:nvSpPr>
        <p:spPr bwMode="auto">
          <a:xfrm flipH="1">
            <a:off x="2650490" y="267081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39" name="Group 99"/>
          <p:cNvGrpSpPr/>
          <p:nvPr/>
        </p:nvGrpSpPr>
        <p:grpSpPr bwMode="auto">
          <a:xfrm>
            <a:off x="4250690" y="2289810"/>
            <a:ext cx="228600" cy="304800"/>
            <a:chOff x="2112" y="2640"/>
            <a:chExt cx="288" cy="288"/>
          </a:xfrm>
        </p:grpSpPr>
        <p:sp>
          <p:nvSpPr>
            <p:cNvPr id="266340" name="Line 100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1" name="Line 101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42" name="Group 102"/>
          <p:cNvGrpSpPr/>
          <p:nvPr/>
        </p:nvGrpSpPr>
        <p:grpSpPr bwMode="auto">
          <a:xfrm>
            <a:off x="4250690" y="2518410"/>
            <a:ext cx="228600" cy="304800"/>
            <a:chOff x="2112" y="2640"/>
            <a:chExt cx="288" cy="288"/>
          </a:xfrm>
        </p:grpSpPr>
        <p:sp>
          <p:nvSpPr>
            <p:cNvPr id="266343" name="Line 103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44" name="Line 104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45" name="Freeform 105"/>
          <p:cNvSpPr/>
          <p:nvPr/>
        </p:nvSpPr>
        <p:spPr bwMode="auto">
          <a:xfrm>
            <a:off x="3628390" y="2442210"/>
            <a:ext cx="317500" cy="1143000"/>
          </a:xfrm>
          <a:custGeom>
            <a:avLst/>
            <a:gdLst>
              <a:gd name="T0" fmla="*/ 200 w 200"/>
              <a:gd name="T1" fmla="*/ 0 h 816"/>
              <a:gd name="T2" fmla="*/ 56 w 200"/>
              <a:gd name="T3" fmla="*/ 336 h 816"/>
              <a:gd name="T4" fmla="*/ 8 w 200"/>
              <a:gd name="T5" fmla="*/ 528 h 816"/>
              <a:gd name="T6" fmla="*/ 104 w 200"/>
              <a:gd name="T7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" h="816">
                <a:moveTo>
                  <a:pt x="200" y="0"/>
                </a:moveTo>
                <a:cubicBezTo>
                  <a:pt x="144" y="124"/>
                  <a:pt x="88" y="248"/>
                  <a:pt x="56" y="336"/>
                </a:cubicBezTo>
                <a:cubicBezTo>
                  <a:pt x="24" y="424"/>
                  <a:pt x="0" y="448"/>
                  <a:pt x="8" y="528"/>
                </a:cubicBezTo>
                <a:cubicBezTo>
                  <a:pt x="16" y="608"/>
                  <a:pt x="88" y="760"/>
                  <a:pt x="104" y="816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6" name="Freeform 106"/>
          <p:cNvSpPr/>
          <p:nvPr/>
        </p:nvSpPr>
        <p:spPr bwMode="auto">
          <a:xfrm>
            <a:off x="4631690" y="2747010"/>
            <a:ext cx="533400" cy="1066800"/>
          </a:xfrm>
          <a:custGeom>
            <a:avLst/>
            <a:gdLst>
              <a:gd name="T0" fmla="*/ 0 w 336"/>
              <a:gd name="T1" fmla="*/ 672 h 672"/>
              <a:gd name="T2" fmla="*/ 336 w 336"/>
              <a:gd name="T3" fmla="*/ 672 h 672"/>
              <a:gd name="T4" fmla="*/ 336 w 336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672">
                <a:moveTo>
                  <a:pt x="0" y="672"/>
                </a:moveTo>
                <a:lnTo>
                  <a:pt x="336" y="672"/>
                </a:lnTo>
                <a:lnTo>
                  <a:pt x="336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7" name="Freeform 107"/>
          <p:cNvSpPr/>
          <p:nvPr/>
        </p:nvSpPr>
        <p:spPr bwMode="auto">
          <a:xfrm>
            <a:off x="4707890" y="2670810"/>
            <a:ext cx="228600" cy="914400"/>
          </a:xfrm>
          <a:custGeom>
            <a:avLst/>
            <a:gdLst>
              <a:gd name="T0" fmla="*/ 0 w 144"/>
              <a:gd name="T1" fmla="*/ 0 h 576"/>
              <a:gd name="T2" fmla="*/ 0 w 144"/>
              <a:gd name="T3" fmla="*/ 240 h 576"/>
              <a:gd name="T4" fmla="*/ 144 w 144"/>
              <a:gd name="T5" fmla="*/ 240 h 576"/>
              <a:gd name="T6" fmla="*/ 144 w 144"/>
              <a:gd name="T7" fmla="*/ 576 h 576"/>
              <a:gd name="T8" fmla="*/ 48 w 144"/>
              <a:gd name="T9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" h="576">
                <a:moveTo>
                  <a:pt x="0" y="0"/>
                </a:moveTo>
                <a:lnTo>
                  <a:pt x="0" y="240"/>
                </a:lnTo>
                <a:lnTo>
                  <a:pt x="144" y="240"/>
                </a:lnTo>
                <a:lnTo>
                  <a:pt x="144" y="576"/>
                </a:lnTo>
                <a:lnTo>
                  <a:pt x="48" y="576"/>
                </a:lnTo>
              </a:path>
            </a:pathLst>
          </a:custGeom>
          <a:noFill/>
          <a:ln w="28575" cap="flat" cmpd="sng">
            <a:solidFill>
              <a:srgbClr val="00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8" name="Freeform 108"/>
          <p:cNvSpPr/>
          <p:nvPr/>
        </p:nvSpPr>
        <p:spPr bwMode="auto">
          <a:xfrm>
            <a:off x="3564890" y="2747010"/>
            <a:ext cx="381000" cy="1066800"/>
          </a:xfrm>
          <a:custGeom>
            <a:avLst/>
            <a:gdLst>
              <a:gd name="T0" fmla="*/ 240 w 240"/>
              <a:gd name="T1" fmla="*/ 672 h 672"/>
              <a:gd name="T2" fmla="*/ 0 w 240"/>
              <a:gd name="T3" fmla="*/ 672 h 672"/>
              <a:gd name="T4" fmla="*/ 0 w 240"/>
              <a:gd name="T5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672">
                <a:moveTo>
                  <a:pt x="240" y="672"/>
                </a:moveTo>
                <a:lnTo>
                  <a:pt x="0" y="672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49" name="Group 109"/>
          <p:cNvGrpSpPr/>
          <p:nvPr/>
        </p:nvGrpSpPr>
        <p:grpSpPr bwMode="auto">
          <a:xfrm>
            <a:off x="3183890" y="3584893"/>
            <a:ext cx="625475" cy="457200"/>
            <a:chOff x="2678" y="3434"/>
            <a:chExt cx="394" cy="288"/>
          </a:xfrm>
        </p:grpSpPr>
        <p:sp>
          <p:nvSpPr>
            <p:cNvPr id="266350" name="Text Box 110"/>
            <p:cNvSpPr txBox="1">
              <a:spLocks noChangeArrowheads="1"/>
            </p:cNvSpPr>
            <p:nvPr/>
          </p:nvSpPr>
          <p:spPr bwMode="auto">
            <a:xfrm>
              <a:off x="2678" y="3434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s</a:t>
              </a:r>
            </a:p>
          </p:txBody>
        </p:sp>
        <p:sp>
          <p:nvSpPr>
            <p:cNvPr id="266351" name="Line 111"/>
            <p:cNvSpPr>
              <a:spLocks noChangeShapeType="1"/>
            </p:cNvSpPr>
            <p:nvPr/>
          </p:nvSpPr>
          <p:spPr bwMode="auto">
            <a:xfrm flipV="1">
              <a:off x="2832" y="350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52" name="Group 112"/>
          <p:cNvGrpSpPr/>
          <p:nvPr/>
        </p:nvGrpSpPr>
        <p:grpSpPr bwMode="auto">
          <a:xfrm>
            <a:off x="4860290" y="1386205"/>
            <a:ext cx="336550" cy="873125"/>
            <a:chOff x="1526" y="3242"/>
            <a:chExt cx="212" cy="550"/>
          </a:xfrm>
        </p:grpSpPr>
        <p:sp>
          <p:nvSpPr>
            <p:cNvPr id="266353" name="Text Box 113"/>
            <p:cNvSpPr txBox="1">
              <a:spLocks noChangeArrowheads="1"/>
            </p:cNvSpPr>
            <p:nvPr/>
          </p:nvSpPr>
          <p:spPr bwMode="auto">
            <a:xfrm>
              <a:off x="1526" y="32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</a:p>
          </p:txBody>
        </p:sp>
        <p:sp>
          <p:nvSpPr>
            <p:cNvPr id="266354" name="Line 114"/>
            <p:cNvSpPr>
              <a:spLocks noChangeShapeType="1"/>
            </p:cNvSpPr>
            <p:nvPr/>
          </p:nvSpPr>
          <p:spPr bwMode="auto">
            <a:xfrm>
              <a:off x="1632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55" name="Rectangle 115"/>
          <p:cNvSpPr>
            <a:spLocks noRot="1" noChangeArrowheads="1"/>
          </p:cNvSpPr>
          <p:nvPr/>
        </p:nvSpPr>
        <p:spPr bwMode="auto">
          <a:xfrm>
            <a:off x="250825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400" dirty="0">
                <a:solidFill>
                  <a:srgbClr val="FFFF00"/>
                </a:solidFill>
                <a:ea typeface="幼圆" panose="02010509060101010101" pitchFamily="49" charset="-122"/>
              </a:rPr>
              <a:t>Insertion for D-Linked list</a:t>
            </a:r>
          </a:p>
        </p:txBody>
      </p:sp>
      <p:sp>
        <p:nvSpPr>
          <p:cNvPr id="266398" name="Rectangle 158"/>
          <p:cNvSpPr>
            <a:spLocks noChangeArrowheads="1"/>
          </p:cNvSpPr>
          <p:nvPr/>
        </p:nvSpPr>
        <p:spPr bwMode="auto">
          <a:xfrm>
            <a:off x="3131503" y="319595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①</a:t>
            </a:r>
          </a:p>
        </p:txBody>
      </p:sp>
      <p:sp>
        <p:nvSpPr>
          <p:cNvPr id="266399" name="Rectangle 159"/>
          <p:cNvSpPr>
            <a:spLocks noChangeArrowheads="1"/>
          </p:cNvSpPr>
          <p:nvPr/>
        </p:nvSpPr>
        <p:spPr bwMode="auto">
          <a:xfrm>
            <a:off x="3636328" y="298005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②</a:t>
            </a:r>
          </a:p>
        </p:txBody>
      </p:sp>
      <p:sp>
        <p:nvSpPr>
          <p:cNvPr id="266400" name="Rectangle 160"/>
          <p:cNvSpPr>
            <a:spLocks noChangeArrowheads="1"/>
          </p:cNvSpPr>
          <p:nvPr/>
        </p:nvSpPr>
        <p:spPr bwMode="auto">
          <a:xfrm>
            <a:off x="5076190" y="355631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③</a:t>
            </a:r>
          </a:p>
        </p:txBody>
      </p:sp>
      <p:sp>
        <p:nvSpPr>
          <p:cNvPr id="266401" name="Rectangle 161"/>
          <p:cNvSpPr>
            <a:spLocks noChangeArrowheads="1"/>
          </p:cNvSpPr>
          <p:nvPr/>
        </p:nvSpPr>
        <p:spPr bwMode="auto">
          <a:xfrm>
            <a:off x="4499928" y="312451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5" grpId="0" bldLvl="0" animBg="1"/>
      <p:bldP spid="266346" grpId="0" bldLvl="0" animBg="1"/>
      <p:bldP spid="266347" grpId="0" bldLvl="0" animBg="1"/>
      <p:bldP spid="266348" grpId="0" bldLvl="0" animBg="1"/>
      <p:bldP spid="266398" grpId="0" bldLvl="0" animBg="1"/>
      <p:bldP spid="266399" grpId="0" bldLvl="0" animBg="1"/>
      <p:bldP spid="266400" grpId="0" bldLvl="0" animBg="1"/>
      <p:bldP spid="266401" grpId="0" bldLvl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A4ACD6A-F60B-4C7E-806A-EC5C2C1A3E9A}" type="slidenum">
              <a:rPr lang="en-US" altLang="zh-CN"/>
              <a:t>108</a:t>
            </a:fld>
            <a:endParaRPr lang="en-US" altLang="zh-CN"/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33388" y="699075"/>
            <a:ext cx="8459787" cy="618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insert_dbllink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PDoubleList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int i , DataType x)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在带有头结点的双链表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中求第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个位置前插入元素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p;	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(!(p=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GetData_dbllink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i)))                    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判断i的合法性</a:t>
            </a:r>
            <a:endParaRPr kumimoji="1" lang="en-US" altLang="zh-CN" sz="22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(“Out of range!\n”);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s;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s = (P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if ( s == NULL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space!!!\n" 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else {	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s-&gt;info = x;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s-&gt;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	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s;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s-&gt;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p;		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s;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395288" y="116632"/>
            <a:ext cx="46085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Implementation of insertion</a:t>
            </a: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1259632" y="3429000"/>
            <a:ext cx="7129463" cy="2736304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5F889F56-07FE-4BBE-A5DB-69EBA720C0C6}" type="slidenum">
              <a:rPr lang="en-US" altLang="zh-CN"/>
              <a:t>109</a:t>
            </a:fld>
            <a:endParaRPr lang="en-US" altLang="zh-CN"/>
          </a:p>
        </p:txBody>
      </p:sp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2901950" y="3549650"/>
            <a:ext cx="336983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free(p)</a:t>
            </a:r>
          </a:p>
          <a:p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67270" name="Group 6"/>
          <p:cNvGrpSpPr/>
          <p:nvPr/>
        </p:nvGrpSpPr>
        <p:grpSpPr bwMode="auto">
          <a:xfrm>
            <a:off x="2976563" y="2462213"/>
            <a:ext cx="812800" cy="457200"/>
            <a:chOff x="2976" y="768"/>
            <a:chExt cx="624" cy="288"/>
          </a:xfrm>
        </p:grpSpPr>
        <p:grpSp>
          <p:nvGrpSpPr>
            <p:cNvPr id="267271" name="Group 7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3" name="Line 9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4" name="Line 10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75" name="Text Box 11"/>
            <p:cNvSpPr txBox="1">
              <a:spLocks noChangeArrowheads="1"/>
            </p:cNvSpPr>
            <p:nvPr/>
          </p:nvSpPr>
          <p:spPr bwMode="auto">
            <a:xfrm>
              <a:off x="3169" y="76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</p:grpSp>
      <p:grpSp>
        <p:nvGrpSpPr>
          <p:cNvPr id="267276" name="Group 12"/>
          <p:cNvGrpSpPr/>
          <p:nvPr/>
        </p:nvGrpSpPr>
        <p:grpSpPr bwMode="auto">
          <a:xfrm>
            <a:off x="4165600" y="2462213"/>
            <a:ext cx="812800" cy="457200"/>
            <a:chOff x="2976" y="768"/>
            <a:chExt cx="624" cy="288"/>
          </a:xfrm>
        </p:grpSpPr>
        <p:grpSp>
          <p:nvGrpSpPr>
            <p:cNvPr id="267277" name="Group 13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28575">
                <a:solidFill>
                  <a:srgbClr val="FFFF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79" name="Line 15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0" name="Line 16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81" name="Text Box 17"/>
            <p:cNvSpPr txBox="1">
              <a:spLocks noChangeArrowheads="1"/>
            </p:cNvSpPr>
            <p:nvPr/>
          </p:nvSpPr>
          <p:spPr bwMode="auto">
            <a:xfrm>
              <a:off x="3169" y="76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</p:grpSp>
      <p:grpSp>
        <p:nvGrpSpPr>
          <p:cNvPr id="267282" name="Group 18"/>
          <p:cNvGrpSpPr/>
          <p:nvPr/>
        </p:nvGrpSpPr>
        <p:grpSpPr bwMode="auto">
          <a:xfrm>
            <a:off x="5354638" y="2462213"/>
            <a:ext cx="812800" cy="457200"/>
            <a:chOff x="2976" y="768"/>
            <a:chExt cx="624" cy="288"/>
          </a:xfrm>
        </p:grpSpPr>
        <p:grpSp>
          <p:nvGrpSpPr>
            <p:cNvPr id="267283" name="Group 19"/>
            <p:cNvGrpSpPr/>
            <p:nvPr/>
          </p:nvGrpSpPr>
          <p:grpSpPr bwMode="auto">
            <a:xfrm>
              <a:off x="2976" y="816"/>
              <a:ext cx="624" cy="240"/>
              <a:chOff x="1776" y="1008"/>
              <a:chExt cx="624" cy="240"/>
            </a:xfrm>
          </p:grpSpPr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776" y="1008"/>
                <a:ext cx="62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5" name="Line 21"/>
              <p:cNvSpPr>
                <a:spLocks noChangeShapeType="1"/>
              </p:cNvSpPr>
              <p:nvPr/>
            </p:nvSpPr>
            <p:spPr bwMode="auto">
              <a:xfrm>
                <a:off x="2223" y="1011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286" name="Line 22"/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0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7287" name="Text Box 23"/>
            <p:cNvSpPr txBox="1">
              <a:spLocks noChangeArrowheads="1"/>
            </p:cNvSpPr>
            <p:nvPr/>
          </p:nvSpPr>
          <p:spPr bwMode="auto">
            <a:xfrm>
              <a:off x="3169" y="768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</p:grpSp>
      <p:sp>
        <p:nvSpPr>
          <p:cNvPr id="267288" name="Line 24"/>
          <p:cNvSpPr>
            <a:spLocks noChangeShapeType="1"/>
          </p:cNvSpPr>
          <p:nvPr/>
        </p:nvSpPr>
        <p:spPr bwMode="auto">
          <a:xfrm>
            <a:off x="3665538" y="26146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89" name="Line 25"/>
          <p:cNvSpPr>
            <a:spLocks noChangeShapeType="1"/>
          </p:cNvSpPr>
          <p:nvPr/>
        </p:nvSpPr>
        <p:spPr bwMode="auto">
          <a:xfrm flipH="1">
            <a:off x="3789363" y="2843213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0" name="Line 26"/>
          <p:cNvSpPr>
            <a:spLocks noChangeShapeType="1"/>
          </p:cNvSpPr>
          <p:nvPr/>
        </p:nvSpPr>
        <p:spPr bwMode="auto">
          <a:xfrm>
            <a:off x="4852988" y="2614613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1" name="Line 27"/>
          <p:cNvSpPr>
            <a:spLocks noChangeShapeType="1"/>
          </p:cNvSpPr>
          <p:nvPr/>
        </p:nvSpPr>
        <p:spPr bwMode="auto">
          <a:xfrm flipH="1">
            <a:off x="4978400" y="284321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2" name="Line 28"/>
          <p:cNvSpPr>
            <a:spLocks noChangeShapeType="1"/>
          </p:cNvSpPr>
          <p:nvPr/>
        </p:nvSpPr>
        <p:spPr bwMode="auto">
          <a:xfrm>
            <a:off x="6042025" y="261461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3" name="Line 29"/>
          <p:cNvSpPr>
            <a:spLocks noChangeShapeType="1"/>
          </p:cNvSpPr>
          <p:nvPr/>
        </p:nvSpPr>
        <p:spPr bwMode="auto">
          <a:xfrm flipH="1">
            <a:off x="6167438" y="28432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4" name="Line 30"/>
          <p:cNvSpPr>
            <a:spLocks noChangeShapeType="1"/>
          </p:cNvSpPr>
          <p:nvPr/>
        </p:nvSpPr>
        <p:spPr bwMode="auto">
          <a:xfrm>
            <a:off x="2476500" y="2614613"/>
            <a:ext cx="500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5" name="Line 31"/>
          <p:cNvSpPr>
            <a:spLocks noChangeShapeType="1"/>
          </p:cNvSpPr>
          <p:nvPr/>
        </p:nvSpPr>
        <p:spPr bwMode="auto">
          <a:xfrm flipH="1">
            <a:off x="2601913" y="2843213"/>
            <a:ext cx="500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6" name="Freeform 32"/>
          <p:cNvSpPr/>
          <p:nvPr/>
        </p:nvSpPr>
        <p:spPr bwMode="auto">
          <a:xfrm>
            <a:off x="3665538" y="2276475"/>
            <a:ext cx="2063750" cy="338138"/>
          </a:xfrm>
          <a:custGeom>
            <a:avLst/>
            <a:gdLst>
              <a:gd name="T0" fmla="*/ 0 w 1584"/>
              <a:gd name="T1" fmla="*/ 144 h 144"/>
              <a:gd name="T2" fmla="*/ 0 w 1584"/>
              <a:gd name="T3" fmla="*/ 0 h 144"/>
              <a:gd name="T4" fmla="*/ 1584 w 1584"/>
              <a:gd name="T5" fmla="*/ 0 h 144"/>
              <a:gd name="T6" fmla="*/ 1584 w 1584"/>
              <a:gd name="T7" fmla="*/ 9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144">
                <a:moveTo>
                  <a:pt x="0" y="144"/>
                </a:moveTo>
                <a:lnTo>
                  <a:pt x="0" y="0"/>
                </a:lnTo>
                <a:lnTo>
                  <a:pt x="1584" y="0"/>
                </a:lnTo>
                <a:lnTo>
                  <a:pt x="1584" y="96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7297" name="Freeform 33"/>
          <p:cNvSpPr/>
          <p:nvPr/>
        </p:nvSpPr>
        <p:spPr bwMode="auto">
          <a:xfrm>
            <a:off x="3414713" y="2843213"/>
            <a:ext cx="2063750" cy="369887"/>
          </a:xfrm>
          <a:custGeom>
            <a:avLst/>
            <a:gdLst>
              <a:gd name="T0" fmla="*/ 1584 w 1584"/>
              <a:gd name="T1" fmla="*/ 0 h 144"/>
              <a:gd name="T2" fmla="*/ 1584 w 1584"/>
              <a:gd name="T3" fmla="*/ 144 h 144"/>
              <a:gd name="T4" fmla="*/ 0 w 1584"/>
              <a:gd name="T5" fmla="*/ 144 h 144"/>
              <a:gd name="T6" fmla="*/ 0 w 1584"/>
              <a:gd name="T7" fmla="*/ 48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4" h="144">
                <a:moveTo>
                  <a:pt x="1584" y="0"/>
                </a:moveTo>
                <a:lnTo>
                  <a:pt x="1584" y="144"/>
                </a:lnTo>
                <a:lnTo>
                  <a:pt x="0" y="144"/>
                </a:lnTo>
                <a:lnTo>
                  <a:pt x="0" y="48"/>
                </a:lnTo>
              </a:path>
            </a:pathLst>
          </a:cu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7298" name="Group 34"/>
          <p:cNvGrpSpPr/>
          <p:nvPr/>
        </p:nvGrpSpPr>
        <p:grpSpPr bwMode="auto">
          <a:xfrm>
            <a:off x="3914775" y="2462213"/>
            <a:ext cx="187325" cy="304800"/>
            <a:chOff x="2112" y="2640"/>
            <a:chExt cx="288" cy="288"/>
          </a:xfrm>
        </p:grpSpPr>
        <p:sp>
          <p:nvSpPr>
            <p:cNvPr id="267299" name="Line 35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0" name="Line 36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301" name="Group 37"/>
          <p:cNvGrpSpPr/>
          <p:nvPr/>
        </p:nvGrpSpPr>
        <p:grpSpPr bwMode="auto">
          <a:xfrm>
            <a:off x="5103813" y="2690813"/>
            <a:ext cx="187325" cy="304800"/>
            <a:chOff x="2112" y="2640"/>
            <a:chExt cx="288" cy="288"/>
          </a:xfrm>
        </p:grpSpPr>
        <p:sp>
          <p:nvSpPr>
            <p:cNvPr id="267302" name="Line 38"/>
            <p:cNvSpPr>
              <a:spLocks noChangeShapeType="1"/>
            </p:cNvSpPr>
            <p:nvPr/>
          </p:nvSpPr>
          <p:spPr bwMode="auto">
            <a:xfrm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3" name="Line 39"/>
            <p:cNvSpPr>
              <a:spLocks noChangeShapeType="1"/>
            </p:cNvSpPr>
            <p:nvPr/>
          </p:nvSpPr>
          <p:spPr bwMode="auto">
            <a:xfrm rot="-5400000">
              <a:off x="2112" y="2640"/>
              <a:ext cx="288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7304" name="Group 40"/>
          <p:cNvGrpSpPr/>
          <p:nvPr/>
        </p:nvGrpSpPr>
        <p:grpSpPr bwMode="auto">
          <a:xfrm>
            <a:off x="4381500" y="1628775"/>
            <a:ext cx="336550" cy="873125"/>
            <a:chOff x="1526" y="3242"/>
            <a:chExt cx="212" cy="550"/>
          </a:xfrm>
        </p:grpSpPr>
        <p:sp>
          <p:nvSpPr>
            <p:cNvPr id="267305" name="Text Box 41"/>
            <p:cNvSpPr txBox="1">
              <a:spLocks noChangeArrowheads="1"/>
            </p:cNvSpPr>
            <p:nvPr/>
          </p:nvSpPr>
          <p:spPr bwMode="auto">
            <a:xfrm>
              <a:off x="1526" y="324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</a:p>
          </p:txBody>
        </p:sp>
        <p:sp>
          <p:nvSpPr>
            <p:cNvPr id="267306" name="Line 42"/>
            <p:cNvSpPr>
              <a:spLocks noChangeShapeType="1"/>
            </p:cNvSpPr>
            <p:nvPr/>
          </p:nvSpPr>
          <p:spPr bwMode="auto">
            <a:xfrm>
              <a:off x="1632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7349" name="Rectangle 85"/>
          <p:cNvSpPr>
            <a:spLocks noRot="1" noChangeArrowheads="1"/>
          </p:cNvSpPr>
          <p:nvPr/>
        </p:nvSpPr>
        <p:spPr bwMode="auto">
          <a:xfrm>
            <a:off x="250825" y="215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4400">
                <a:solidFill>
                  <a:srgbClr val="FFFF00"/>
                </a:solidFill>
                <a:ea typeface="幼圆" panose="02010509060101010101" pitchFamily="49" charset="-122"/>
              </a:rPr>
              <a:t>Deletion for D-Linked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6" grpId="0" animBg="1"/>
      <p:bldP spid="26729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67" y="1050712"/>
            <a:ext cx="7801975" cy="441110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8361BA6-BA96-405D-892D-12E2FC2D7CA3}" type="slidenum">
              <a:rPr lang="en-US" altLang="zh-CN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A0E4CB-59ED-4509-B0C6-5E7E47ADEBD7}" type="slidenum">
              <a:rPr lang="en-US" altLang="zh-CN"/>
              <a:t>110</a:t>
            </a:fld>
            <a:endParaRPr lang="en-US" altLang="zh-CN"/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433388" y="836613"/>
            <a:ext cx="845978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delete_dbllink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PDoubleList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i)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删除带头结点的双链表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中的第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个元素*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	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PDoubleNode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(!(p=</a:t>
            </a:r>
            <a:r>
              <a:rPr kumimoji="1" lang="en-US" altLang="zh-CN" sz="22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GetData_dbllink</a:t>
            </a:r>
            <a:r>
              <a:rPr kumimoji="1"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pdlist,i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)))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(“Out of range!\n”);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{	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rlink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= p-&gt;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free(p)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69318" name="Rectangle 6"/>
          <p:cNvSpPr>
            <a:spLocks noChangeArrowheads="1"/>
          </p:cNvSpPr>
          <p:nvPr/>
        </p:nvSpPr>
        <p:spPr bwMode="auto">
          <a:xfrm>
            <a:off x="1331640" y="3573463"/>
            <a:ext cx="7129463" cy="1008062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95288" y="116632"/>
            <a:ext cx="43926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Implementation of deletion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D540321-0338-44A6-A9CD-5353435BF8E8}" type="slidenum">
              <a:rPr lang="en-US" altLang="zh-CN"/>
              <a:t>111</a:t>
            </a:fld>
            <a:endParaRPr lang="en-US" altLang="zh-CN"/>
          </a:p>
        </p:txBody>
      </p:sp>
      <p:pic>
        <p:nvPicPr>
          <p:cNvPr id="2222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1403350"/>
            <a:ext cx="8129588" cy="15938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5908675" y="2971800"/>
            <a:ext cx="15367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u="sng">
                <a:solidFill>
                  <a:srgbClr val="FFFF00"/>
                </a:solidFill>
                <a:ea typeface="仿宋_GB2312" panose="02010609030101010101" pitchFamily="49" charset="-122"/>
              </a:rPr>
              <a:t>Success</a:t>
            </a:r>
            <a:endParaRPr lang="en-US" altLang="zh-CN" sz="3200">
              <a:solidFill>
                <a:srgbClr val="FFFF00"/>
              </a:solidFill>
            </a:endParaRP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850900" y="5516563"/>
            <a:ext cx="1489075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u="sng">
                <a:solidFill>
                  <a:srgbClr val="FFFF00"/>
                </a:solidFill>
                <a:ea typeface="仿宋_GB2312" panose="02010609030101010101" pitchFamily="49" charset="-122"/>
              </a:rPr>
              <a:t>Failure</a:t>
            </a:r>
            <a:endParaRPr lang="en-US" altLang="zh-CN" sz="3000">
              <a:solidFill>
                <a:srgbClr val="FFFF00"/>
              </a:solidFill>
            </a:endParaRPr>
          </a:p>
        </p:txBody>
      </p:sp>
      <p:pic>
        <p:nvPicPr>
          <p:cNvPr id="22221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3965575"/>
            <a:ext cx="8432800" cy="14795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496888" y="1873250"/>
            <a:ext cx="576262" cy="261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222221" name="Rectangle 13"/>
          <p:cNvSpPr>
            <a:spLocks noChangeArrowheads="1"/>
          </p:cNvSpPr>
          <p:nvPr/>
        </p:nvSpPr>
        <p:spPr bwMode="auto">
          <a:xfrm>
            <a:off x="611188" y="4379913"/>
            <a:ext cx="576262" cy="261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bg1"/>
                </a:solidFill>
              </a:rPr>
              <a:t>head</a:t>
            </a:r>
          </a:p>
        </p:txBody>
      </p:sp>
      <p:sp>
        <p:nvSpPr>
          <p:cNvPr id="222222" name="Rectangle 14"/>
          <p:cNvSpPr>
            <a:spLocks noGrp="1" noChangeArrowheads="1"/>
          </p:cNvSpPr>
          <p:nvPr>
            <p:ph type="title"/>
          </p:nvPr>
        </p:nvSpPr>
        <p:spPr>
          <a:xfrm>
            <a:off x="135255" y="278130"/>
            <a:ext cx="8907145" cy="1139825"/>
          </a:xfrm>
        </p:spPr>
        <p:txBody>
          <a:bodyPr/>
          <a:lstStyle/>
          <a:p>
            <a:r>
              <a:rPr lang="en-US" altLang="zh-CN" b="0"/>
              <a:t>Searching in Circular D-Linked list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4D5B516-4CD0-43BB-901A-7BA5064AD63E}" type="slidenum">
              <a:rPr lang="en-US" altLang="zh-CN"/>
              <a:t>112</a:t>
            </a:fld>
            <a:endParaRPr lang="en-US" altLang="zh-CN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Application: Josephus Problem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506413" y="1784985"/>
            <a:ext cx="8131175" cy="31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设有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个人围坐在一个圆桌周围，现从第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个人开始报数，数到第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的人出列，然后从出列的下一个人重新开始报数，数到第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的人又出列，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…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，如此反复直到所有的人全部出列为止。</a:t>
            </a:r>
          </a:p>
          <a:p>
            <a:pPr algn="just" eaLnBrk="0" hangingPunct="0"/>
            <a:endParaRPr kumimoji="1" lang="zh-CN" altLang="en-US" sz="28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Josephus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问题是：对于任意给定的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，求出按出列次序得到的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个人员的序列。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0C0C632-25A6-4E34-B8B9-2A59B91ED27B}" type="slidenum">
              <a:rPr lang="en-US" altLang="zh-CN"/>
              <a:t>113</a:t>
            </a:fld>
            <a:endParaRPr lang="en-US" altLang="zh-CN"/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538480" y="1054889"/>
            <a:ext cx="8066088" cy="460851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107763" dir="2700000" algn="ctr" rotWithShape="0">
              <a:schemeClr val="hlink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pic>
        <p:nvPicPr>
          <p:cNvPr id="150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t="3044"/>
          <a:stretch>
            <a:fillRect/>
          </a:stretch>
        </p:blipFill>
        <p:spPr bwMode="auto">
          <a:xfrm>
            <a:off x="640080" y="1270318"/>
            <a:ext cx="7891463" cy="227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14"/>
          <a:stretch>
            <a:fillRect/>
          </a:stretch>
        </p:blipFill>
        <p:spPr bwMode="auto">
          <a:xfrm>
            <a:off x="640080" y="3316605"/>
            <a:ext cx="6223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38" name="Rectangle 10"/>
          <p:cNvSpPr>
            <a:spLocks noGrp="1" noChangeArrowheads="1"/>
          </p:cNvSpPr>
          <p:nvPr>
            <p:ph type="title"/>
          </p:nvPr>
        </p:nvSpPr>
        <p:spPr>
          <a:xfrm>
            <a:off x="475615" y="53658"/>
            <a:ext cx="8229600" cy="1139825"/>
          </a:xfrm>
        </p:spPr>
        <p:txBody>
          <a:bodyPr/>
          <a:lstStyle/>
          <a:p>
            <a:r>
              <a:rPr lang="en-US" altLang="zh-CN" b="0"/>
              <a:t>Josephus Problem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886643" y="506444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5031105" y="350551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3448368" y="2783205"/>
            <a:ext cx="358775" cy="3603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3807143" y="2854643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470968" y="1198880"/>
            <a:ext cx="358775" cy="3603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7120255" y="3143568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2078355" y="3719830"/>
            <a:ext cx="358775" cy="360363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2367280" y="3359468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4886643" y="5159693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5031105" y="3575368"/>
            <a:ext cx="358775" cy="360362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2204720" y="1379220"/>
            <a:ext cx="1621790" cy="18357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3826267" y="1379185"/>
            <a:ext cx="1582663" cy="193742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92906" y="1155264"/>
            <a:ext cx="1582663" cy="2131873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977081" y="1422080"/>
            <a:ext cx="1582664" cy="2125391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19885" y="3503930"/>
            <a:ext cx="1891188" cy="18359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3850618" y="3503890"/>
            <a:ext cx="1496454" cy="2087885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任意多边形 3"/>
          <p:cNvSpPr/>
          <p:nvPr/>
        </p:nvSpPr>
        <p:spPr bwMode="auto">
          <a:xfrm>
            <a:off x="2204448" y="3240900"/>
            <a:ext cx="1698171" cy="2120405"/>
          </a:xfrm>
          <a:custGeom>
            <a:avLst/>
            <a:gdLst>
              <a:gd name="connsiteX0" fmla="*/ 145143 w 1698171"/>
              <a:gd name="connsiteY0" fmla="*/ 88405 h 2120405"/>
              <a:gd name="connsiteX1" fmla="*/ 159657 w 1698171"/>
              <a:gd name="connsiteY1" fmla="*/ 480291 h 2120405"/>
              <a:gd name="connsiteX2" fmla="*/ 203200 w 1698171"/>
              <a:gd name="connsiteY2" fmla="*/ 509319 h 2120405"/>
              <a:gd name="connsiteX3" fmla="*/ 290286 w 1698171"/>
              <a:gd name="connsiteY3" fmla="*/ 538348 h 2120405"/>
              <a:gd name="connsiteX4" fmla="*/ 275771 w 1698171"/>
              <a:gd name="connsiteY4" fmla="*/ 712519 h 2120405"/>
              <a:gd name="connsiteX5" fmla="*/ 217714 w 1698171"/>
              <a:gd name="connsiteY5" fmla="*/ 799605 h 2120405"/>
              <a:gd name="connsiteX6" fmla="*/ 188686 w 1698171"/>
              <a:gd name="connsiteY6" fmla="*/ 843148 h 2120405"/>
              <a:gd name="connsiteX7" fmla="*/ 174171 w 1698171"/>
              <a:gd name="connsiteY7" fmla="*/ 886691 h 2120405"/>
              <a:gd name="connsiteX8" fmla="*/ 116114 w 1698171"/>
              <a:gd name="connsiteY8" fmla="*/ 973776 h 2120405"/>
              <a:gd name="connsiteX9" fmla="*/ 87086 w 1698171"/>
              <a:gd name="connsiteY9" fmla="*/ 1017319 h 2120405"/>
              <a:gd name="connsiteX10" fmla="*/ 29028 w 1698171"/>
              <a:gd name="connsiteY10" fmla="*/ 1104405 h 2120405"/>
              <a:gd name="connsiteX11" fmla="*/ 14514 w 1698171"/>
              <a:gd name="connsiteY11" fmla="*/ 1162462 h 2120405"/>
              <a:gd name="connsiteX12" fmla="*/ 0 w 1698171"/>
              <a:gd name="connsiteY12" fmla="*/ 1206005 h 2120405"/>
              <a:gd name="connsiteX13" fmla="*/ 29028 w 1698171"/>
              <a:gd name="connsiteY13" fmla="*/ 1481776 h 2120405"/>
              <a:gd name="connsiteX14" fmla="*/ 58057 w 1698171"/>
              <a:gd name="connsiteY14" fmla="*/ 1597891 h 2120405"/>
              <a:gd name="connsiteX15" fmla="*/ 87086 w 1698171"/>
              <a:gd name="connsiteY15" fmla="*/ 1684976 h 2120405"/>
              <a:gd name="connsiteX16" fmla="*/ 145143 w 1698171"/>
              <a:gd name="connsiteY16" fmla="*/ 1772062 h 2120405"/>
              <a:gd name="connsiteX17" fmla="*/ 203200 w 1698171"/>
              <a:gd name="connsiteY17" fmla="*/ 1844634 h 2120405"/>
              <a:gd name="connsiteX18" fmla="*/ 304800 w 1698171"/>
              <a:gd name="connsiteY18" fmla="*/ 1917205 h 2120405"/>
              <a:gd name="connsiteX19" fmla="*/ 391886 w 1698171"/>
              <a:gd name="connsiteY19" fmla="*/ 1946234 h 2120405"/>
              <a:gd name="connsiteX20" fmla="*/ 435428 w 1698171"/>
              <a:gd name="connsiteY20" fmla="*/ 1960748 h 2120405"/>
              <a:gd name="connsiteX21" fmla="*/ 478971 w 1698171"/>
              <a:gd name="connsiteY21" fmla="*/ 1989776 h 2120405"/>
              <a:gd name="connsiteX22" fmla="*/ 508000 w 1698171"/>
              <a:gd name="connsiteY22" fmla="*/ 2033319 h 2120405"/>
              <a:gd name="connsiteX23" fmla="*/ 566057 w 1698171"/>
              <a:gd name="connsiteY23" fmla="*/ 2047834 h 2120405"/>
              <a:gd name="connsiteX24" fmla="*/ 682171 w 1698171"/>
              <a:gd name="connsiteY24" fmla="*/ 2062348 h 2120405"/>
              <a:gd name="connsiteX25" fmla="*/ 754743 w 1698171"/>
              <a:gd name="connsiteY25" fmla="*/ 2091376 h 2120405"/>
              <a:gd name="connsiteX26" fmla="*/ 841828 w 1698171"/>
              <a:gd name="connsiteY26" fmla="*/ 2120405 h 2120405"/>
              <a:gd name="connsiteX27" fmla="*/ 1045028 w 1698171"/>
              <a:gd name="connsiteY27" fmla="*/ 2105891 h 2120405"/>
              <a:gd name="connsiteX28" fmla="*/ 1132114 w 1698171"/>
              <a:gd name="connsiteY28" fmla="*/ 2076862 h 2120405"/>
              <a:gd name="connsiteX29" fmla="*/ 1190171 w 1698171"/>
              <a:gd name="connsiteY29" fmla="*/ 2062348 h 2120405"/>
              <a:gd name="connsiteX30" fmla="*/ 1277257 w 1698171"/>
              <a:gd name="connsiteY30" fmla="*/ 2004291 h 2120405"/>
              <a:gd name="connsiteX31" fmla="*/ 1291771 w 1698171"/>
              <a:gd name="connsiteY31" fmla="*/ 1960748 h 2120405"/>
              <a:gd name="connsiteX32" fmla="*/ 1393371 w 1698171"/>
              <a:gd name="connsiteY32" fmla="*/ 1902691 h 2120405"/>
              <a:gd name="connsiteX33" fmla="*/ 1494971 w 1698171"/>
              <a:gd name="connsiteY33" fmla="*/ 1815605 h 2120405"/>
              <a:gd name="connsiteX34" fmla="*/ 1553028 w 1698171"/>
              <a:gd name="connsiteY34" fmla="*/ 1714005 h 2120405"/>
              <a:gd name="connsiteX35" fmla="*/ 1582057 w 1698171"/>
              <a:gd name="connsiteY35" fmla="*/ 1670462 h 2120405"/>
              <a:gd name="connsiteX36" fmla="*/ 1596571 w 1698171"/>
              <a:gd name="connsiteY36" fmla="*/ 1626919 h 2120405"/>
              <a:gd name="connsiteX37" fmla="*/ 1625600 w 1698171"/>
              <a:gd name="connsiteY37" fmla="*/ 1496291 h 2120405"/>
              <a:gd name="connsiteX38" fmla="*/ 1654628 w 1698171"/>
              <a:gd name="connsiteY38" fmla="*/ 1438234 h 2120405"/>
              <a:gd name="connsiteX39" fmla="*/ 1669143 w 1698171"/>
              <a:gd name="connsiteY39" fmla="*/ 1322119 h 2120405"/>
              <a:gd name="connsiteX40" fmla="*/ 1698171 w 1698171"/>
              <a:gd name="connsiteY40" fmla="*/ 1089891 h 2120405"/>
              <a:gd name="connsiteX41" fmla="*/ 1683657 w 1698171"/>
              <a:gd name="connsiteY41" fmla="*/ 959262 h 2120405"/>
              <a:gd name="connsiteX42" fmla="*/ 1654628 w 1698171"/>
              <a:gd name="connsiteY42" fmla="*/ 915719 h 2120405"/>
              <a:gd name="connsiteX43" fmla="*/ 1640114 w 1698171"/>
              <a:gd name="connsiteY43" fmla="*/ 872176 h 2120405"/>
              <a:gd name="connsiteX44" fmla="*/ 1553028 w 1698171"/>
              <a:gd name="connsiteY44" fmla="*/ 770576 h 2120405"/>
              <a:gd name="connsiteX45" fmla="*/ 1524000 w 1698171"/>
              <a:gd name="connsiteY45" fmla="*/ 727034 h 2120405"/>
              <a:gd name="connsiteX46" fmla="*/ 1393371 w 1698171"/>
              <a:gd name="connsiteY46" fmla="*/ 625434 h 2120405"/>
              <a:gd name="connsiteX47" fmla="*/ 1306286 w 1698171"/>
              <a:gd name="connsiteY47" fmla="*/ 596405 h 2120405"/>
              <a:gd name="connsiteX48" fmla="*/ 1088571 w 1698171"/>
              <a:gd name="connsiteY48" fmla="*/ 567376 h 2120405"/>
              <a:gd name="connsiteX49" fmla="*/ 1045028 w 1698171"/>
              <a:gd name="connsiteY49" fmla="*/ 552862 h 2120405"/>
              <a:gd name="connsiteX50" fmla="*/ 1030514 w 1698171"/>
              <a:gd name="connsiteY50" fmla="*/ 509319 h 2120405"/>
              <a:gd name="connsiteX51" fmla="*/ 957943 w 1698171"/>
              <a:gd name="connsiteY51" fmla="*/ 407719 h 2120405"/>
              <a:gd name="connsiteX52" fmla="*/ 914400 w 1698171"/>
              <a:gd name="connsiteY52" fmla="*/ 378691 h 2120405"/>
              <a:gd name="connsiteX53" fmla="*/ 870857 w 1698171"/>
              <a:gd name="connsiteY53" fmla="*/ 335148 h 2120405"/>
              <a:gd name="connsiteX54" fmla="*/ 856343 w 1698171"/>
              <a:gd name="connsiteY54" fmla="*/ 291605 h 2120405"/>
              <a:gd name="connsiteX55" fmla="*/ 798286 w 1698171"/>
              <a:gd name="connsiteY55" fmla="*/ 262576 h 2120405"/>
              <a:gd name="connsiteX56" fmla="*/ 754743 w 1698171"/>
              <a:gd name="connsiteY56" fmla="*/ 233548 h 2120405"/>
              <a:gd name="connsiteX57" fmla="*/ 696686 w 1698171"/>
              <a:gd name="connsiteY57" fmla="*/ 146462 h 2120405"/>
              <a:gd name="connsiteX58" fmla="*/ 667657 w 1698171"/>
              <a:gd name="connsiteY58" fmla="*/ 102919 h 2120405"/>
              <a:gd name="connsiteX59" fmla="*/ 580571 w 1698171"/>
              <a:gd name="connsiteY59" fmla="*/ 44862 h 2120405"/>
              <a:gd name="connsiteX60" fmla="*/ 537028 w 1698171"/>
              <a:gd name="connsiteY60" fmla="*/ 15834 h 2120405"/>
              <a:gd name="connsiteX61" fmla="*/ 464457 w 1698171"/>
              <a:gd name="connsiteY61" fmla="*/ 1319 h 2120405"/>
              <a:gd name="connsiteX62" fmla="*/ 348343 w 1698171"/>
              <a:gd name="connsiteY62" fmla="*/ 1319 h 212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698171" h="2120405">
                <a:moveTo>
                  <a:pt x="145143" y="88405"/>
                </a:moveTo>
                <a:cubicBezTo>
                  <a:pt x="149981" y="219034"/>
                  <a:pt x="141796" y="350799"/>
                  <a:pt x="159657" y="480291"/>
                </a:cubicBezTo>
                <a:cubicBezTo>
                  <a:pt x="162040" y="497571"/>
                  <a:pt x="187260" y="502234"/>
                  <a:pt x="203200" y="509319"/>
                </a:cubicBezTo>
                <a:cubicBezTo>
                  <a:pt x="231162" y="521746"/>
                  <a:pt x="290286" y="538348"/>
                  <a:pt x="290286" y="538348"/>
                </a:cubicBezTo>
                <a:cubicBezTo>
                  <a:pt x="285448" y="596405"/>
                  <a:pt x="283471" y="654772"/>
                  <a:pt x="275771" y="712519"/>
                </a:cubicBezTo>
                <a:cubicBezTo>
                  <a:pt x="268483" y="767179"/>
                  <a:pt x="253672" y="756455"/>
                  <a:pt x="217714" y="799605"/>
                </a:cubicBezTo>
                <a:cubicBezTo>
                  <a:pt x="206547" y="813006"/>
                  <a:pt x="196487" y="827546"/>
                  <a:pt x="188686" y="843148"/>
                </a:cubicBezTo>
                <a:cubicBezTo>
                  <a:pt x="181844" y="856832"/>
                  <a:pt x="181601" y="873317"/>
                  <a:pt x="174171" y="886691"/>
                </a:cubicBezTo>
                <a:cubicBezTo>
                  <a:pt x="157228" y="917188"/>
                  <a:pt x="135466" y="944748"/>
                  <a:pt x="116114" y="973776"/>
                </a:cubicBezTo>
                <a:cubicBezTo>
                  <a:pt x="106438" y="988290"/>
                  <a:pt x="92602" y="1000770"/>
                  <a:pt x="87086" y="1017319"/>
                </a:cubicBezTo>
                <a:cubicBezTo>
                  <a:pt x="66080" y="1080335"/>
                  <a:pt x="83389" y="1050044"/>
                  <a:pt x="29028" y="1104405"/>
                </a:cubicBezTo>
                <a:cubicBezTo>
                  <a:pt x="24190" y="1123757"/>
                  <a:pt x="19994" y="1143282"/>
                  <a:pt x="14514" y="1162462"/>
                </a:cubicBezTo>
                <a:cubicBezTo>
                  <a:pt x="10311" y="1177173"/>
                  <a:pt x="0" y="1190706"/>
                  <a:pt x="0" y="1206005"/>
                </a:cubicBezTo>
                <a:cubicBezTo>
                  <a:pt x="0" y="1274644"/>
                  <a:pt x="11968" y="1402162"/>
                  <a:pt x="29028" y="1481776"/>
                </a:cubicBezTo>
                <a:cubicBezTo>
                  <a:pt x="37387" y="1520787"/>
                  <a:pt x="45440" y="1560042"/>
                  <a:pt x="58057" y="1597891"/>
                </a:cubicBezTo>
                <a:cubicBezTo>
                  <a:pt x="67733" y="1626919"/>
                  <a:pt x="70113" y="1659516"/>
                  <a:pt x="87086" y="1684976"/>
                </a:cubicBezTo>
                <a:lnTo>
                  <a:pt x="145143" y="1772062"/>
                </a:lnTo>
                <a:cubicBezTo>
                  <a:pt x="166201" y="1835238"/>
                  <a:pt x="145755" y="1803602"/>
                  <a:pt x="203200" y="1844634"/>
                </a:cubicBezTo>
                <a:cubicBezTo>
                  <a:pt x="212026" y="1850938"/>
                  <a:pt x="286695" y="1909158"/>
                  <a:pt x="304800" y="1917205"/>
                </a:cubicBezTo>
                <a:cubicBezTo>
                  <a:pt x="332762" y="1929633"/>
                  <a:pt x="362857" y="1936558"/>
                  <a:pt x="391886" y="1946234"/>
                </a:cubicBezTo>
                <a:cubicBezTo>
                  <a:pt x="406400" y="1951072"/>
                  <a:pt x="422698" y="1952262"/>
                  <a:pt x="435428" y="1960748"/>
                </a:cubicBezTo>
                <a:lnTo>
                  <a:pt x="478971" y="1989776"/>
                </a:lnTo>
                <a:cubicBezTo>
                  <a:pt x="488647" y="2004290"/>
                  <a:pt x="493486" y="2023643"/>
                  <a:pt x="508000" y="2033319"/>
                </a:cubicBezTo>
                <a:cubicBezTo>
                  <a:pt x="524598" y="2044384"/>
                  <a:pt x="546380" y="2044555"/>
                  <a:pt x="566057" y="2047834"/>
                </a:cubicBezTo>
                <a:cubicBezTo>
                  <a:pt x="604532" y="2054247"/>
                  <a:pt x="643466" y="2057510"/>
                  <a:pt x="682171" y="2062348"/>
                </a:cubicBezTo>
                <a:cubicBezTo>
                  <a:pt x="706362" y="2072024"/>
                  <a:pt x="730258" y="2082472"/>
                  <a:pt x="754743" y="2091376"/>
                </a:cubicBezTo>
                <a:cubicBezTo>
                  <a:pt x="783499" y="2101833"/>
                  <a:pt x="841828" y="2120405"/>
                  <a:pt x="841828" y="2120405"/>
                </a:cubicBezTo>
                <a:cubicBezTo>
                  <a:pt x="909561" y="2115567"/>
                  <a:pt x="977873" y="2115964"/>
                  <a:pt x="1045028" y="2105891"/>
                </a:cubicBezTo>
                <a:cubicBezTo>
                  <a:pt x="1075288" y="2101352"/>
                  <a:pt x="1102429" y="2084283"/>
                  <a:pt x="1132114" y="2076862"/>
                </a:cubicBezTo>
                <a:lnTo>
                  <a:pt x="1190171" y="2062348"/>
                </a:lnTo>
                <a:cubicBezTo>
                  <a:pt x="1219200" y="2042996"/>
                  <a:pt x="1266225" y="2037389"/>
                  <a:pt x="1277257" y="2004291"/>
                </a:cubicBezTo>
                <a:cubicBezTo>
                  <a:pt x="1282095" y="1989777"/>
                  <a:pt x="1281977" y="1972501"/>
                  <a:pt x="1291771" y="1960748"/>
                </a:cubicBezTo>
                <a:cubicBezTo>
                  <a:pt x="1325568" y="1920192"/>
                  <a:pt x="1349963" y="1917160"/>
                  <a:pt x="1393371" y="1902691"/>
                </a:cubicBezTo>
                <a:cubicBezTo>
                  <a:pt x="1436083" y="1870657"/>
                  <a:pt x="1461277" y="1856037"/>
                  <a:pt x="1494971" y="1815605"/>
                </a:cubicBezTo>
                <a:cubicBezTo>
                  <a:pt x="1527121" y="1777025"/>
                  <a:pt x="1527214" y="1759179"/>
                  <a:pt x="1553028" y="1714005"/>
                </a:cubicBezTo>
                <a:cubicBezTo>
                  <a:pt x="1561683" y="1698859"/>
                  <a:pt x="1572381" y="1684976"/>
                  <a:pt x="1582057" y="1670462"/>
                </a:cubicBezTo>
                <a:cubicBezTo>
                  <a:pt x="1586895" y="1655948"/>
                  <a:pt x="1592860" y="1641762"/>
                  <a:pt x="1596571" y="1626919"/>
                </a:cubicBezTo>
                <a:cubicBezTo>
                  <a:pt x="1603466" y="1599340"/>
                  <a:pt x="1614428" y="1526083"/>
                  <a:pt x="1625600" y="1496291"/>
                </a:cubicBezTo>
                <a:cubicBezTo>
                  <a:pt x="1633197" y="1476032"/>
                  <a:pt x="1644952" y="1457586"/>
                  <a:pt x="1654628" y="1438234"/>
                </a:cubicBezTo>
                <a:cubicBezTo>
                  <a:pt x="1659466" y="1399529"/>
                  <a:pt x="1665445" y="1360950"/>
                  <a:pt x="1669143" y="1322119"/>
                </a:cubicBezTo>
                <a:cubicBezTo>
                  <a:pt x="1690060" y="1102489"/>
                  <a:pt x="1662441" y="1197083"/>
                  <a:pt x="1698171" y="1089891"/>
                </a:cubicBezTo>
                <a:cubicBezTo>
                  <a:pt x="1693333" y="1046348"/>
                  <a:pt x="1694283" y="1001765"/>
                  <a:pt x="1683657" y="959262"/>
                </a:cubicBezTo>
                <a:cubicBezTo>
                  <a:pt x="1679426" y="942339"/>
                  <a:pt x="1662429" y="931321"/>
                  <a:pt x="1654628" y="915719"/>
                </a:cubicBezTo>
                <a:cubicBezTo>
                  <a:pt x="1647786" y="902035"/>
                  <a:pt x="1646956" y="885860"/>
                  <a:pt x="1640114" y="872176"/>
                </a:cubicBezTo>
                <a:cubicBezTo>
                  <a:pt x="1613458" y="818863"/>
                  <a:pt x="1595879" y="820569"/>
                  <a:pt x="1553028" y="770576"/>
                </a:cubicBezTo>
                <a:cubicBezTo>
                  <a:pt x="1541676" y="757332"/>
                  <a:pt x="1535167" y="740435"/>
                  <a:pt x="1524000" y="727034"/>
                </a:cubicBezTo>
                <a:cubicBezTo>
                  <a:pt x="1495100" y="692354"/>
                  <a:pt x="1430718" y="637883"/>
                  <a:pt x="1393371" y="625434"/>
                </a:cubicBezTo>
                <a:cubicBezTo>
                  <a:pt x="1364343" y="615758"/>
                  <a:pt x="1336468" y="601435"/>
                  <a:pt x="1306286" y="596405"/>
                </a:cubicBezTo>
                <a:cubicBezTo>
                  <a:pt x="1175985" y="574689"/>
                  <a:pt x="1248449" y="585141"/>
                  <a:pt x="1088571" y="567376"/>
                </a:cubicBezTo>
                <a:cubicBezTo>
                  <a:pt x="1074057" y="562538"/>
                  <a:pt x="1055846" y="563680"/>
                  <a:pt x="1045028" y="552862"/>
                </a:cubicBezTo>
                <a:cubicBezTo>
                  <a:pt x="1034210" y="542044"/>
                  <a:pt x="1037356" y="523003"/>
                  <a:pt x="1030514" y="509319"/>
                </a:cubicBezTo>
                <a:cubicBezTo>
                  <a:pt x="1022272" y="492834"/>
                  <a:pt x="964520" y="414296"/>
                  <a:pt x="957943" y="407719"/>
                </a:cubicBezTo>
                <a:cubicBezTo>
                  <a:pt x="945608" y="395384"/>
                  <a:pt x="927801" y="389858"/>
                  <a:pt x="914400" y="378691"/>
                </a:cubicBezTo>
                <a:cubicBezTo>
                  <a:pt x="898631" y="365550"/>
                  <a:pt x="885371" y="349662"/>
                  <a:pt x="870857" y="335148"/>
                </a:cubicBezTo>
                <a:cubicBezTo>
                  <a:pt x="866019" y="320634"/>
                  <a:pt x="867161" y="302423"/>
                  <a:pt x="856343" y="291605"/>
                </a:cubicBezTo>
                <a:cubicBezTo>
                  <a:pt x="841044" y="276305"/>
                  <a:pt x="817072" y="273311"/>
                  <a:pt x="798286" y="262576"/>
                </a:cubicBezTo>
                <a:cubicBezTo>
                  <a:pt x="783140" y="253921"/>
                  <a:pt x="769257" y="243224"/>
                  <a:pt x="754743" y="233548"/>
                </a:cubicBezTo>
                <a:lnTo>
                  <a:pt x="696686" y="146462"/>
                </a:lnTo>
                <a:cubicBezTo>
                  <a:pt x="687010" y="131948"/>
                  <a:pt x="682171" y="112595"/>
                  <a:pt x="667657" y="102919"/>
                </a:cubicBezTo>
                <a:lnTo>
                  <a:pt x="580571" y="44862"/>
                </a:lnTo>
                <a:cubicBezTo>
                  <a:pt x="566057" y="35186"/>
                  <a:pt x="554133" y="19255"/>
                  <a:pt x="537028" y="15834"/>
                </a:cubicBezTo>
                <a:cubicBezTo>
                  <a:pt x="512838" y="10996"/>
                  <a:pt x="489054" y="3211"/>
                  <a:pt x="464457" y="1319"/>
                </a:cubicBezTo>
                <a:cubicBezTo>
                  <a:pt x="425866" y="-1650"/>
                  <a:pt x="387048" y="1319"/>
                  <a:pt x="348343" y="1319"/>
                </a:cubicBezTo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4997782" y="3401876"/>
            <a:ext cx="2025409" cy="2075543"/>
          </a:xfrm>
          <a:custGeom>
            <a:avLst/>
            <a:gdLst>
              <a:gd name="connsiteX0" fmla="*/ 356266 w 2025409"/>
              <a:gd name="connsiteY0" fmla="*/ 14515 h 2075543"/>
              <a:gd name="connsiteX1" fmla="*/ 283694 w 2025409"/>
              <a:gd name="connsiteY1" fmla="*/ 43543 h 2075543"/>
              <a:gd name="connsiteX2" fmla="*/ 196609 w 2025409"/>
              <a:gd name="connsiteY2" fmla="*/ 72572 h 2075543"/>
              <a:gd name="connsiteX3" fmla="*/ 153066 w 2025409"/>
              <a:gd name="connsiteY3" fmla="*/ 101600 h 2075543"/>
              <a:gd name="connsiteX4" fmla="*/ 80494 w 2025409"/>
              <a:gd name="connsiteY4" fmla="*/ 188686 h 2075543"/>
              <a:gd name="connsiteX5" fmla="*/ 22437 w 2025409"/>
              <a:gd name="connsiteY5" fmla="*/ 275772 h 2075543"/>
              <a:gd name="connsiteX6" fmla="*/ 22437 w 2025409"/>
              <a:gd name="connsiteY6" fmla="*/ 537029 h 2075543"/>
              <a:gd name="connsiteX7" fmla="*/ 36952 w 2025409"/>
              <a:gd name="connsiteY7" fmla="*/ 580572 h 2075543"/>
              <a:gd name="connsiteX8" fmla="*/ 95009 w 2025409"/>
              <a:gd name="connsiteY8" fmla="*/ 667658 h 2075543"/>
              <a:gd name="connsiteX9" fmla="*/ 109523 w 2025409"/>
              <a:gd name="connsiteY9" fmla="*/ 711200 h 2075543"/>
              <a:gd name="connsiteX10" fmla="*/ 167580 w 2025409"/>
              <a:gd name="connsiteY10" fmla="*/ 798286 h 2075543"/>
              <a:gd name="connsiteX11" fmla="*/ 196609 w 2025409"/>
              <a:gd name="connsiteY11" fmla="*/ 899886 h 2075543"/>
              <a:gd name="connsiteX12" fmla="*/ 225637 w 2025409"/>
              <a:gd name="connsiteY12" fmla="*/ 986972 h 2075543"/>
              <a:gd name="connsiteX13" fmla="*/ 254666 w 2025409"/>
              <a:gd name="connsiteY13" fmla="*/ 1074058 h 2075543"/>
              <a:gd name="connsiteX14" fmla="*/ 269180 w 2025409"/>
              <a:gd name="connsiteY14" fmla="*/ 1117600 h 2075543"/>
              <a:gd name="connsiteX15" fmla="*/ 283694 w 2025409"/>
              <a:gd name="connsiteY15" fmla="*/ 1451429 h 2075543"/>
              <a:gd name="connsiteX16" fmla="*/ 298209 w 2025409"/>
              <a:gd name="connsiteY16" fmla="*/ 1538515 h 2075543"/>
              <a:gd name="connsiteX17" fmla="*/ 341752 w 2025409"/>
              <a:gd name="connsiteY17" fmla="*/ 1654629 h 2075543"/>
              <a:gd name="connsiteX18" fmla="*/ 385294 w 2025409"/>
              <a:gd name="connsiteY18" fmla="*/ 1741715 h 2075543"/>
              <a:gd name="connsiteX19" fmla="*/ 472380 w 2025409"/>
              <a:gd name="connsiteY19" fmla="*/ 1828800 h 2075543"/>
              <a:gd name="connsiteX20" fmla="*/ 515923 w 2025409"/>
              <a:gd name="connsiteY20" fmla="*/ 1872343 h 2075543"/>
              <a:gd name="connsiteX21" fmla="*/ 603009 w 2025409"/>
              <a:gd name="connsiteY21" fmla="*/ 1915886 h 2075543"/>
              <a:gd name="connsiteX22" fmla="*/ 704609 w 2025409"/>
              <a:gd name="connsiteY22" fmla="*/ 2002972 h 2075543"/>
              <a:gd name="connsiteX23" fmla="*/ 762666 w 2025409"/>
              <a:gd name="connsiteY23" fmla="*/ 2017486 h 2075543"/>
              <a:gd name="connsiteX24" fmla="*/ 806209 w 2025409"/>
              <a:gd name="connsiteY24" fmla="*/ 2032000 h 2075543"/>
              <a:gd name="connsiteX25" fmla="*/ 878780 w 2025409"/>
              <a:gd name="connsiteY25" fmla="*/ 2046515 h 2075543"/>
              <a:gd name="connsiteX26" fmla="*/ 951352 w 2025409"/>
              <a:gd name="connsiteY26" fmla="*/ 2075543 h 2075543"/>
              <a:gd name="connsiteX27" fmla="*/ 1241637 w 2025409"/>
              <a:gd name="connsiteY27" fmla="*/ 2032000 h 2075543"/>
              <a:gd name="connsiteX28" fmla="*/ 1328723 w 2025409"/>
              <a:gd name="connsiteY28" fmla="*/ 2017486 h 2075543"/>
              <a:gd name="connsiteX29" fmla="*/ 1444837 w 2025409"/>
              <a:gd name="connsiteY29" fmla="*/ 1988458 h 2075543"/>
              <a:gd name="connsiteX30" fmla="*/ 1488380 w 2025409"/>
              <a:gd name="connsiteY30" fmla="*/ 1973943 h 2075543"/>
              <a:gd name="connsiteX31" fmla="*/ 1575466 w 2025409"/>
              <a:gd name="connsiteY31" fmla="*/ 1915886 h 2075543"/>
              <a:gd name="connsiteX32" fmla="*/ 1677066 w 2025409"/>
              <a:gd name="connsiteY32" fmla="*/ 1843315 h 2075543"/>
              <a:gd name="connsiteX33" fmla="*/ 1706094 w 2025409"/>
              <a:gd name="connsiteY33" fmla="*/ 1799772 h 2075543"/>
              <a:gd name="connsiteX34" fmla="*/ 1807694 w 2025409"/>
              <a:gd name="connsiteY34" fmla="*/ 1698172 h 2075543"/>
              <a:gd name="connsiteX35" fmla="*/ 1894780 w 2025409"/>
              <a:gd name="connsiteY35" fmla="*/ 1582058 h 2075543"/>
              <a:gd name="connsiteX36" fmla="*/ 1923809 w 2025409"/>
              <a:gd name="connsiteY36" fmla="*/ 1480458 h 2075543"/>
              <a:gd name="connsiteX37" fmla="*/ 1952837 w 2025409"/>
              <a:gd name="connsiteY37" fmla="*/ 1422400 h 2075543"/>
              <a:gd name="connsiteX38" fmla="*/ 1967352 w 2025409"/>
              <a:gd name="connsiteY38" fmla="*/ 1349829 h 2075543"/>
              <a:gd name="connsiteX39" fmla="*/ 1981866 w 2025409"/>
              <a:gd name="connsiteY39" fmla="*/ 1306286 h 2075543"/>
              <a:gd name="connsiteX40" fmla="*/ 1996380 w 2025409"/>
              <a:gd name="connsiteY40" fmla="*/ 1248229 h 2075543"/>
              <a:gd name="connsiteX41" fmla="*/ 2010894 w 2025409"/>
              <a:gd name="connsiteY41" fmla="*/ 1117600 h 2075543"/>
              <a:gd name="connsiteX42" fmla="*/ 2025409 w 2025409"/>
              <a:gd name="connsiteY42" fmla="*/ 1016000 h 2075543"/>
              <a:gd name="connsiteX43" fmla="*/ 2010894 w 2025409"/>
              <a:gd name="connsiteY43" fmla="*/ 696686 h 2075543"/>
              <a:gd name="connsiteX44" fmla="*/ 1981866 w 2025409"/>
              <a:gd name="connsiteY44" fmla="*/ 551543 h 2075543"/>
              <a:gd name="connsiteX45" fmla="*/ 1952837 w 2025409"/>
              <a:gd name="connsiteY45" fmla="*/ 508000 h 2075543"/>
              <a:gd name="connsiteX46" fmla="*/ 1909294 w 2025409"/>
              <a:gd name="connsiteY46" fmla="*/ 420915 h 2075543"/>
              <a:gd name="connsiteX47" fmla="*/ 1894780 w 2025409"/>
              <a:gd name="connsiteY47" fmla="*/ 377372 h 2075543"/>
              <a:gd name="connsiteX48" fmla="*/ 1807694 w 2025409"/>
              <a:gd name="connsiteY48" fmla="*/ 290286 h 2075543"/>
              <a:gd name="connsiteX49" fmla="*/ 1720609 w 2025409"/>
              <a:gd name="connsiteY49" fmla="*/ 217715 h 2075543"/>
              <a:gd name="connsiteX50" fmla="*/ 1502894 w 2025409"/>
              <a:gd name="connsiteY50" fmla="*/ 174172 h 2075543"/>
              <a:gd name="connsiteX51" fmla="*/ 1444837 w 2025409"/>
              <a:gd name="connsiteY51" fmla="*/ 159658 h 2075543"/>
              <a:gd name="connsiteX52" fmla="*/ 1154552 w 2025409"/>
              <a:gd name="connsiteY52" fmla="*/ 130629 h 2075543"/>
              <a:gd name="connsiteX53" fmla="*/ 907809 w 2025409"/>
              <a:gd name="connsiteY53" fmla="*/ 72572 h 2075543"/>
              <a:gd name="connsiteX54" fmla="*/ 820723 w 2025409"/>
              <a:gd name="connsiteY54" fmla="*/ 58058 h 2075543"/>
              <a:gd name="connsiteX55" fmla="*/ 733637 w 2025409"/>
              <a:gd name="connsiteY55" fmla="*/ 29029 h 2075543"/>
              <a:gd name="connsiteX56" fmla="*/ 501409 w 2025409"/>
              <a:gd name="connsiteY56" fmla="*/ 0 h 2075543"/>
              <a:gd name="connsiteX57" fmla="*/ 327237 w 2025409"/>
              <a:gd name="connsiteY57" fmla="*/ 14515 h 2075543"/>
              <a:gd name="connsiteX58" fmla="*/ 269180 w 2025409"/>
              <a:gd name="connsiteY58" fmla="*/ 29029 h 207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025409" h="2075543">
                <a:moveTo>
                  <a:pt x="356266" y="14515"/>
                </a:moveTo>
                <a:cubicBezTo>
                  <a:pt x="332075" y="24191"/>
                  <a:pt x="308179" y="34639"/>
                  <a:pt x="283694" y="43543"/>
                </a:cubicBezTo>
                <a:cubicBezTo>
                  <a:pt x="254938" y="54000"/>
                  <a:pt x="222069" y="55599"/>
                  <a:pt x="196609" y="72572"/>
                </a:cubicBezTo>
                <a:lnTo>
                  <a:pt x="153066" y="101600"/>
                </a:lnTo>
                <a:cubicBezTo>
                  <a:pt x="49327" y="257206"/>
                  <a:pt x="210884" y="21041"/>
                  <a:pt x="80494" y="188686"/>
                </a:cubicBezTo>
                <a:cubicBezTo>
                  <a:pt x="59075" y="216225"/>
                  <a:pt x="22437" y="275772"/>
                  <a:pt x="22437" y="275772"/>
                </a:cubicBezTo>
                <a:cubicBezTo>
                  <a:pt x="-13443" y="383414"/>
                  <a:pt x="-861" y="327349"/>
                  <a:pt x="22437" y="537029"/>
                </a:cubicBezTo>
                <a:cubicBezTo>
                  <a:pt x="24127" y="552235"/>
                  <a:pt x="29522" y="567198"/>
                  <a:pt x="36952" y="580572"/>
                </a:cubicBezTo>
                <a:cubicBezTo>
                  <a:pt x="53895" y="611070"/>
                  <a:pt x="95009" y="667658"/>
                  <a:pt x="95009" y="667658"/>
                </a:cubicBezTo>
                <a:cubicBezTo>
                  <a:pt x="99847" y="682172"/>
                  <a:pt x="102093" y="697826"/>
                  <a:pt x="109523" y="711200"/>
                </a:cubicBezTo>
                <a:cubicBezTo>
                  <a:pt x="126466" y="741698"/>
                  <a:pt x="156548" y="765188"/>
                  <a:pt x="167580" y="798286"/>
                </a:cubicBezTo>
                <a:cubicBezTo>
                  <a:pt x="216357" y="944621"/>
                  <a:pt x="141934" y="717636"/>
                  <a:pt x="196609" y="899886"/>
                </a:cubicBezTo>
                <a:cubicBezTo>
                  <a:pt x="205402" y="929194"/>
                  <a:pt x="215961" y="957943"/>
                  <a:pt x="225637" y="986972"/>
                </a:cubicBezTo>
                <a:lnTo>
                  <a:pt x="254666" y="1074058"/>
                </a:lnTo>
                <a:lnTo>
                  <a:pt x="269180" y="1117600"/>
                </a:lnTo>
                <a:cubicBezTo>
                  <a:pt x="274018" y="1228876"/>
                  <a:pt x="276031" y="1340311"/>
                  <a:pt x="283694" y="1451429"/>
                </a:cubicBezTo>
                <a:cubicBezTo>
                  <a:pt x="285719" y="1480788"/>
                  <a:pt x="291825" y="1509787"/>
                  <a:pt x="298209" y="1538515"/>
                </a:cubicBezTo>
                <a:cubicBezTo>
                  <a:pt x="304200" y="1565476"/>
                  <a:pt x="335584" y="1638182"/>
                  <a:pt x="341752" y="1654629"/>
                </a:cubicBezTo>
                <a:cubicBezTo>
                  <a:pt x="358110" y="1698250"/>
                  <a:pt x="351966" y="1704222"/>
                  <a:pt x="385294" y="1741715"/>
                </a:cubicBezTo>
                <a:cubicBezTo>
                  <a:pt x="412568" y="1772398"/>
                  <a:pt x="443351" y="1799772"/>
                  <a:pt x="472380" y="1828800"/>
                </a:cubicBezTo>
                <a:cubicBezTo>
                  <a:pt x="486894" y="1843314"/>
                  <a:pt x="496450" y="1865852"/>
                  <a:pt x="515923" y="1872343"/>
                </a:cubicBezTo>
                <a:cubicBezTo>
                  <a:pt x="559561" y="1886890"/>
                  <a:pt x="565495" y="1884625"/>
                  <a:pt x="603009" y="1915886"/>
                </a:cubicBezTo>
                <a:cubicBezTo>
                  <a:pt x="646584" y="1952198"/>
                  <a:pt x="650252" y="1975794"/>
                  <a:pt x="704609" y="2002972"/>
                </a:cubicBezTo>
                <a:cubicBezTo>
                  <a:pt x="722451" y="2011893"/>
                  <a:pt x="743486" y="2012006"/>
                  <a:pt x="762666" y="2017486"/>
                </a:cubicBezTo>
                <a:cubicBezTo>
                  <a:pt x="777377" y="2021689"/>
                  <a:pt x="791366" y="2028289"/>
                  <a:pt x="806209" y="2032000"/>
                </a:cubicBezTo>
                <a:cubicBezTo>
                  <a:pt x="830142" y="2037983"/>
                  <a:pt x="855151" y="2039426"/>
                  <a:pt x="878780" y="2046515"/>
                </a:cubicBezTo>
                <a:cubicBezTo>
                  <a:pt x="903735" y="2054002"/>
                  <a:pt x="927161" y="2065867"/>
                  <a:pt x="951352" y="2075543"/>
                </a:cubicBezTo>
                <a:cubicBezTo>
                  <a:pt x="1354238" y="2021826"/>
                  <a:pt x="1043120" y="2068095"/>
                  <a:pt x="1241637" y="2032000"/>
                </a:cubicBezTo>
                <a:cubicBezTo>
                  <a:pt x="1270591" y="2026735"/>
                  <a:pt x="1299947" y="2023652"/>
                  <a:pt x="1328723" y="2017486"/>
                </a:cubicBezTo>
                <a:cubicBezTo>
                  <a:pt x="1367733" y="2009127"/>
                  <a:pt x="1406989" y="2001075"/>
                  <a:pt x="1444837" y="1988458"/>
                </a:cubicBezTo>
                <a:cubicBezTo>
                  <a:pt x="1459351" y="1983620"/>
                  <a:pt x="1475006" y="1981373"/>
                  <a:pt x="1488380" y="1973943"/>
                </a:cubicBezTo>
                <a:cubicBezTo>
                  <a:pt x="1518878" y="1957000"/>
                  <a:pt x="1550796" y="1940556"/>
                  <a:pt x="1575466" y="1915886"/>
                </a:cubicBezTo>
                <a:cubicBezTo>
                  <a:pt x="1644341" y="1847011"/>
                  <a:pt x="1607559" y="1866483"/>
                  <a:pt x="1677066" y="1843315"/>
                </a:cubicBezTo>
                <a:cubicBezTo>
                  <a:pt x="1686742" y="1828801"/>
                  <a:pt x="1694425" y="1812738"/>
                  <a:pt x="1706094" y="1799772"/>
                </a:cubicBezTo>
                <a:cubicBezTo>
                  <a:pt x="1738134" y="1764172"/>
                  <a:pt x="1783052" y="1739241"/>
                  <a:pt x="1807694" y="1698172"/>
                </a:cubicBezTo>
                <a:cubicBezTo>
                  <a:pt x="1861798" y="1607999"/>
                  <a:pt x="1831289" y="1645548"/>
                  <a:pt x="1894780" y="1582058"/>
                </a:cubicBezTo>
                <a:cubicBezTo>
                  <a:pt x="1902148" y="1552584"/>
                  <a:pt x="1911312" y="1509618"/>
                  <a:pt x="1923809" y="1480458"/>
                </a:cubicBezTo>
                <a:cubicBezTo>
                  <a:pt x="1932332" y="1460571"/>
                  <a:pt x="1943161" y="1441753"/>
                  <a:pt x="1952837" y="1422400"/>
                </a:cubicBezTo>
                <a:cubicBezTo>
                  <a:pt x="1957675" y="1398210"/>
                  <a:pt x="1961369" y="1373762"/>
                  <a:pt x="1967352" y="1349829"/>
                </a:cubicBezTo>
                <a:cubicBezTo>
                  <a:pt x="1971063" y="1334986"/>
                  <a:pt x="1977663" y="1320997"/>
                  <a:pt x="1981866" y="1306286"/>
                </a:cubicBezTo>
                <a:cubicBezTo>
                  <a:pt x="1987346" y="1287106"/>
                  <a:pt x="1991542" y="1267581"/>
                  <a:pt x="1996380" y="1248229"/>
                </a:cubicBezTo>
                <a:cubicBezTo>
                  <a:pt x="2001218" y="1204686"/>
                  <a:pt x="2005460" y="1161073"/>
                  <a:pt x="2010894" y="1117600"/>
                </a:cubicBezTo>
                <a:cubicBezTo>
                  <a:pt x="2015137" y="1083654"/>
                  <a:pt x="2025409" y="1050211"/>
                  <a:pt x="2025409" y="1016000"/>
                </a:cubicBezTo>
                <a:cubicBezTo>
                  <a:pt x="2025409" y="909452"/>
                  <a:pt x="2018225" y="802981"/>
                  <a:pt x="2010894" y="696686"/>
                </a:cubicBezTo>
                <a:cubicBezTo>
                  <a:pt x="2008755" y="665665"/>
                  <a:pt x="2000696" y="589204"/>
                  <a:pt x="1981866" y="551543"/>
                </a:cubicBezTo>
                <a:cubicBezTo>
                  <a:pt x="1974065" y="535941"/>
                  <a:pt x="1962513" y="522514"/>
                  <a:pt x="1952837" y="508000"/>
                </a:cubicBezTo>
                <a:cubicBezTo>
                  <a:pt x="1916355" y="398554"/>
                  <a:pt x="1965568" y="533463"/>
                  <a:pt x="1909294" y="420915"/>
                </a:cubicBezTo>
                <a:cubicBezTo>
                  <a:pt x="1902452" y="407231"/>
                  <a:pt x="1904173" y="389449"/>
                  <a:pt x="1894780" y="377372"/>
                </a:cubicBezTo>
                <a:cubicBezTo>
                  <a:pt x="1869576" y="344967"/>
                  <a:pt x="1836723" y="319315"/>
                  <a:pt x="1807694" y="290286"/>
                </a:cubicBezTo>
                <a:cubicBezTo>
                  <a:pt x="1780347" y="262939"/>
                  <a:pt x="1756985" y="233882"/>
                  <a:pt x="1720609" y="217715"/>
                </a:cubicBezTo>
                <a:cubicBezTo>
                  <a:pt x="1634841" y="179596"/>
                  <a:pt x="1602539" y="185243"/>
                  <a:pt x="1502894" y="174172"/>
                </a:cubicBezTo>
                <a:cubicBezTo>
                  <a:pt x="1483542" y="169334"/>
                  <a:pt x="1464631" y="162132"/>
                  <a:pt x="1444837" y="159658"/>
                </a:cubicBezTo>
                <a:cubicBezTo>
                  <a:pt x="1319124" y="143944"/>
                  <a:pt x="1270005" y="151003"/>
                  <a:pt x="1154552" y="130629"/>
                </a:cubicBezTo>
                <a:cubicBezTo>
                  <a:pt x="1021854" y="107212"/>
                  <a:pt x="1034213" y="99658"/>
                  <a:pt x="907809" y="72572"/>
                </a:cubicBezTo>
                <a:cubicBezTo>
                  <a:pt x="879033" y="66406"/>
                  <a:pt x="849752" y="62896"/>
                  <a:pt x="820723" y="58058"/>
                </a:cubicBezTo>
                <a:cubicBezTo>
                  <a:pt x="791694" y="48382"/>
                  <a:pt x="764049" y="32408"/>
                  <a:pt x="733637" y="29029"/>
                </a:cubicBezTo>
                <a:cubicBezTo>
                  <a:pt x="569008" y="10737"/>
                  <a:pt x="646379" y="20711"/>
                  <a:pt x="501409" y="0"/>
                </a:cubicBezTo>
                <a:cubicBezTo>
                  <a:pt x="443352" y="4838"/>
                  <a:pt x="385046" y="7289"/>
                  <a:pt x="327237" y="14515"/>
                </a:cubicBezTo>
                <a:cubicBezTo>
                  <a:pt x="307443" y="16989"/>
                  <a:pt x="269180" y="29029"/>
                  <a:pt x="269180" y="29029"/>
                </a:cubicBezTo>
              </a:path>
            </a:pathLst>
          </a:cu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CEE779-F706-CA6E-3C39-D1DF10D40E16}"/>
              </a:ext>
            </a:extLst>
          </p:cNvPr>
          <p:cNvSpPr txBox="1"/>
          <p:nvPr/>
        </p:nvSpPr>
        <p:spPr>
          <a:xfrm>
            <a:off x="538480" y="6034149"/>
            <a:ext cx="7840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8</a:t>
            </a:r>
            <a:r>
              <a:rPr lang="zh-CN" altLang="en-US" sz="1600" b="1" dirty="0">
                <a:solidFill>
                  <a:srgbClr val="FF9900"/>
                </a:solidFill>
              </a:rPr>
              <a:t>个数形成的环，从</a:t>
            </a:r>
            <a:r>
              <a:rPr lang="en-US" altLang="zh-CN" sz="1600" b="1" dirty="0">
                <a:solidFill>
                  <a:srgbClr val="FF9900"/>
                </a:solidFill>
              </a:rPr>
              <a:t>1</a:t>
            </a:r>
            <a:r>
              <a:rPr lang="zh-CN" altLang="en-US" sz="1600" b="1" dirty="0">
                <a:solidFill>
                  <a:srgbClr val="FF9900"/>
                </a:solidFill>
              </a:rPr>
              <a:t>号位置开始，数到</a:t>
            </a:r>
            <a:r>
              <a:rPr lang="en-US" altLang="zh-CN" sz="1600" b="1" dirty="0">
                <a:solidFill>
                  <a:srgbClr val="FF9900"/>
                </a:solidFill>
              </a:rPr>
              <a:t>3</a:t>
            </a:r>
            <a:r>
              <a:rPr lang="zh-CN" altLang="en-US" sz="1600" b="1" dirty="0">
                <a:solidFill>
                  <a:srgbClr val="FF9900"/>
                </a:solidFill>
              </a:rPr>
              <a:t>时对应数字出列。之后，从出列数的</a:t>
            </a:r>
            <a:endParaRPr lang="en-US" altLang="zh-CN" sz="1600" b="1" dirty="0">
              <a:solidFill>
                <a:srgbClr val="FF9900"/>
              </a:solidFill>
            </a:endParaRPr>
          </a:p>
          <a:p>
            <a:r>
              <a:rPr lang="zh-CN" altLang="en-US" sz="1600" b="1" dirty="0">
                <a:solidFill>
                  <a:srgbClr val="FF9900"/>
                </a:solidFill>
              </a:rPr>
              <a:t>下一个位置继续开始数（出列后的位置不参与计数），直达环中只剩下一个数时结束。</a:t>
            </a:r>
            <a:endParaRPr lang="en-US" sz="1600" b="1" dirty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10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10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1000" fill="hold"/>
                                        <p:tgtEl>
                                          <p:spTgt spid="15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5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3" grpId="0" bldLvl="0" animBg="1"/>
      <p:bldP spid="150543" grpId="1" bldLvl="0" animBg="1"/>
      <p:bldP spid="150544" grpId="0" bldLvl="0" animBg="1"/>
      <p:bldP spid="150544" grpId="1" bldLvl="0" animBg="1"/>
      <p:bldP spid="150545" grpId="0" bldLvl="0" animBg="1"/>
      <p:bldP spid="150545" grpId="1" bldLvl="0" animBg="1"/>
      <p:bldP spid="150546" grpId="0" bldLvl="0" animBg="1"/>
      <p:bldP spid="150546" grpId="1" bldLvl="0" animBg="1"/>
      <p:bldP spid="150547" grpId="0" bldLvl="0" animBg="1"/>
      <p:bldP spid="150547" grpId="1" bldLvl="0" animBg="1"/>
      <p:bldP spid="150550" grpId="0" bldLvl="0" animBg="1"/>
      <p:bldP spid="150550" grpId="1" bldLvl="0" animBg="1"/>
      <p:bldP spid="150551" grpId="0" bldLvl="0" animBg="1"/>
      <p:bldP spid="150551" grpId="1" bldLvl="0" animBg="1"/>
      <p:bldP spid="150552" grpId="0" bldLvl="0" animBg="1"/>
      <p:bldP spid="150552" grpId="1" bldLvl="0" animBg="1"/>
      <p:bldP spid="2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4" grpId="0" bldLvl="0" animBg="1"/>
      <p:bldP spid="4" grpId="0" bldLvl="0" animBg="1"/>
      <p:bldP spid="5" grpId="0" bldLvl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7D50C1A-2BBE-427F-B2E2-04178822AAF0}" type="slidenum">
              <a:rPr lang="en-US" altLang="zh-CN"/>
              <a:t>114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640080" y="836930"/>
            <a:ext cx="7301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FF00"/>
                </a:solidFill>
              </a:rPr>
              <a:t>选择何种线性表结构？</a:t>
            </a:r>
            <a:r>
              <a:rPr lang="zh-CN" altLang="en-US" sz="3200" b="1"/>
              <a:t>根据操作需要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22630" y="1803400"/>
            <a:ext cx="4103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大量删除操作 </a:t>
            </a:r>
            <a:r>
              <a:rPr lang="en-US" altLang="zh-CN" sz="2400" b="1"/>
              <a:t>-&gt; </a:t>
            </a:r>
            <a:r>
              <a:rPr lang="zh-CN" altLang="en-US" sz="2400" b="1"/>
              <a:t>链表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2630" y="2321560"/>
            <a:ext cx="6736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操作节点只向一个方向移动 </a:t>
            </a:r>
            <a:r>
              <a:rPr lang="en-US" altLang="zh-CN" sz="2400" b="1"/>
              <a:t>-&gt; </a:t>
            </a:r>
            <a:r>
              <a:rPr lang="zh-CN" altLang="en-US" sz="2400" b="1"/>
              <a:t>单链表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2630" y="2887980"/>
            <a:ext cx="6736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循环结构 </a:t>
            </a:r>
            <a:r>
              <a:rPr lang="en-US" altLang="zh-CN" sz="2400" b="1"/>
              <a:t>-&gt; </a:t>
            </a:r>
            <a:r>
              <a:rPr lang="zh-CN" altLang="en-US" sz="2400" b="1"/>
              <a:t>循环单链表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E333239-3951-4123-911F-2AD345CC593C}" type="slidenum">
              <a:rPr lang="en-US" altLang="zh-CN"/>
              <a:t>115</a:t>
            </a:fld>
            <a:endParaRPr lang="en-US" altLang="zh-CN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265113" y="115888"/>
            <a:ext cx="85693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ea typeface="仿宋_GB2312" panose="02010609030101010101" pitchFamily="49" charset="-122"/>
              </a:rPr>
              <a:t>#include</a:t>
            </a:r>
            <a:r>
              <a:rPr lang="en-US" altLang="zh-CN" sz="2000">
                <a:ea typeface="仿宋_GB2312" panose="02010609030101010101" pitchFamily="49" charset="-122"/>
              </a:rPr>
              <a:t> “CircList.h”</a:t>
            </a:r>
          </a:p>
          <a:p>
            <a:r>
              <a:rPr lang="en-US" altLang="zh-CN" sz="2000" b="1">
                <a:ea typeface="仿宋_GB2312" panose="02010609030101010101" pitchFamily="49" charset="-122"/>
              </a:rPr>
              <a:t>Template&lt;Type&gt; void </a:t>
            </a:r>
            <a:r>
              <a:rPr lang="en-US" altLang="zh-CN" sz="2000" i="1">
                <a:ea typeface="仿宋_GB2312" panose="02010609030101010101" pitchFamily="49" charset="-122"/>
              </a:rPr>
              <a:t>CircList</a:t>
            </a:r>
            <a:r>
              <a:rPr lang="en-US" altLang="zh-CN" sz="2000" b="1">
                <a:ea typeface="仿宋_GB2312" panose="02010609030101010101" pitchFamily="49" charset="-122"/>
              </a:rPr>
              <a:t>&lt;Type&gt;:: </a:t>
            </a:r>
            <a:r>
              <a:rPr lang="en-US" altLang="zh-CN" sz="2000" i="1">
                <a:ea typeface="仿宋_GB2312" panose="02010609030101010101" pitchFamily="49" charset="-122"/>
              </a:rPr>
              <a:t>Josephus</a:t>
            </a:r>
            <a:r>
              <a:rPr lang="en-US" altLang="zh-CN" sz="2000">
                <a:ea typeface="仿宋_GB2312" panose="02010609030101010101" pitchFamily="49" charset="-122"/>
              </a:rPr>
              <a:t> ( </a:t>
            </a:r>
            <a:r>
              <a:rPr lang="en-US" altLang="zh-CN" sz="2000" b="1">
                <a:ea typeface="仿宋_GB2312" panose="02010609030101010101" pitchFamily="49" charset="-122"/>
              </a:rPr>
              <a:t>int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n</a:t>
            </a:r>
            <a:r>
              <a:rPr lang="en-US" altLang="zh-CN" sz="2000">
                <a:ea typeface="仿宋_GB2312" panose="02010609030101010101" pitchFamily="49" charset="-122"/>
              </a:rPr>
              <a:t>,</a:t>
            </a:r>
            <a:r>
              <a:rPr lang="en-US" altLang="zh-CN" sz="2000" b="1">
                <a:ea typeface="仿宋_GB2312" panose="02010609030101010101" pitchFamily="49" charset="-122"/>
              </a:rPr>
              <a:t> int </a:t>
            </a:r>
            <a:r>
              <a:rPr lang="en-US" altLang="zh-CN" sz="2000" i="1">
                <a:ea typeface="仿宋_GB2312" panose="02010609030101010101" pitchFamily="49" charset="-122"/>
              </a:rPr>
              <a:t>m</a:t>
            </a:r>
            <a:r>
              <a:rPr lang="en-US" altLang="zh-CN" sz="2000">
                <a:ea typeface="仿宋_GB2312" panose="02010609030101010101" pitchFamily="49" charset="-122"/>
              </a:rPr>
              <a:t> ) </a:t>
            </a:r>
          </a:p>
          <a:p>
            <a:r>
              <a:rPr lang="en-US" altLang="zh-CN" sz="2000" b="1">
                <a:ea typeface="仿宋_GB2312" panose="02010609030101010101" pitchFamily="49" charset="-122"/>
              </a:rPr>
              <a:t>{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>
                <a:ea typeface="仿宋_GB2312" panose="02010609030101010101" pitchFamily="49" charset="-122"/>
              </a:rPr>
              <a:t>      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First</a:t>
            </a:r>
            <a:r>
              <a:rPr lang="en-US" altLang="zh-CN" sz="2000">
                <a:ea typeface="仿宋_GB2312" panose="02010609030101010101" pitchFamily="49" charset="-122"/>
              </a:rPr>
              <a:t>( )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>
                <a:ea typeface="仿宋_GB2312" panose="02010609030101010101" pitchFamily="49" charset="-122"/>
              </a:rPr>
              <a:t>       </a:t>
            </a:r>
            <a:r>
              <a:rPr lang="en-US" altLang="zh-CN" sz="2000" b="1">
                <a:ea typeface="仿宋_GB2312" panose="02010609030101010101" pitchFamily="49" charset="-122"/>
              </a:rPr>
              <a:t>for</a:t>
            </a:r>
            <a:r>
              <a:rPr lang="en-US" altLang="zh-CN" sz="2000">
                <a:ea typeface="仿宋_GB2312" panose="02010609030101010101" pitchFamily="49" charset="-122"/>
              </a:rPr>
              <a:t> ( </a:t>
            </a:r>
            <a:r>
              <a:rPr lang="en-US" altLang="zh-CN" sz="2000" b="1">
                <a:ea typeface="仿宋_GB2312" panose="02010609030101010101" pitchFamily="49" charset="-122"/>
              </a:rPr>
              <a:t>int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i = </a:t>
            </a:r>
            <a:r>
              <a:rPr lang="en-US" altLang="zh-CN" sz="2000">
                <a:ea typeface="仿宋_GB2312" panose="02010609030101010101" pitchFamily="49" charset="-122"/>
              </a:rPr>
              <a:t>0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i &lt; n</a:t>
            </a:r>
            <a:r>
              <a:rPr lang="en-US" altLang="zh-CN" sz="2000" i="1">
                <a:latin typeface="仿宋_GB2312" panose="02010609030101010101" pitchFamily="49" charset="-122"/>
                <a:ea typeface="仿宋_GB2312" panose="02010609030101010101" pitchFamily="49" charset="-122"/>
              </a:rPr>
              <a:t>-</a:t>
            </a:r>
            <a:r>
              <a:rPr lang="en-US" altLang="zh-CN" sz="2000">
                <a:ea typeface="仿宋_GB2312" panose="02010609030101010101" pitchFamily="49" charset="-122"/>
              </a:rPr>
              <a:t>1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i</a:t>
            </a:r>
            <a:r>
              <a:rPr lang="en-US" altLang="zh-CN" sz="2000">
                <a:ea typeface="仿宋_GB2312" panose="02010609030101010101" pitchFamily="49" charset="-122"/>
              </a:rPr>
              <a:t>++ ) </a:t>
            </a:r>
            <a:r>
              <a:rPr lang="en-US" altLang="zh-CN" sz="2000" b="1">
                <a:ea typeface="仿宋_GB2312" panose="02010609030101010101" pitchFamily="49" charset="-122"/>
              </a:rPr>
              <a:t>{</a:t>
            </a:r>
            <a:r>
              <a:rPr lang="en-US" altLang="zh-CN" sz="2000">
                <a:ea typeface="仿宋_GB2312" panose="02010609030101010101" pitchFamily="49" charset="-122"/>
              </a:rPr>
              <a:t>     </a:t>
            </a:r>
          </a:p>
          <a:p>
            <a:r>
              <a:rPr lang="en-US" altLang="zh-CN" sz="2000" b="1">
                <a:ea typeface="仿宋_GB2312" panose="02010609030101010101" pitchFamily="49" charset="-122"/>
              </a:rPr>
              <a:t>            for</a:t>
            </a:r>
            <a:r>
              <a:rPr lang="en-US" altLang="zh-CN" sz="2000">
                <a:ea typeface="仿宋_GB2312" panose="02010609030101010101" pitchFamily="49" charset="-122"/>
              </a:rPr>
              <a:t> ( </a:t>
            </a:r>
            <a:r>
              <a:rPr lang="en-US" altLang="zh-CN" sz="2000" b="1">
                <a:ea typeface="仿宋_GB2312" panose="02010609030101010101" pitchFamily="49" charset="-122"/>
              </a:rPr>
              <a:t>int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j = </a:t>
            </a:r>
            <a:r>
              <a:rPr lang="en-US" altLang="zh-CN" sz="2000">
                <a:ea typeface="仿宋_GB2312" panose="02010609030101010101" pitchFamily="49" charset="-122"/>
              </a:rPr>
              <a:t>0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j &lt; m</a:t>
            </a:r>
            <a:r>
              <a:rPr lang="en-US" altLang="zh-CN" sz="2000">
                <a:latin typeface="仿宋_GB2312" panose="02010609030101010101" pitchFamily="49" charset="-122"/>
                <a:ea typeface="仿宋_GB2312" panose="02010609030101010101" pitchFamily="49" charset="-122"/>
              </a:rPr>
              <a:t>-</a:t>
            </a:r>
            <a:r>
              <a:rPr lang="en-US" altLang="zh-CN" sz="2000">
                <a:ea typeface="仿宋_GB2312" panose="02010609030101010101" pitchFamily="49" charset="-122"/>
              </a:rPr>
              <a:t>1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  <a:r>
              <a:rPr lang="en-US" altLang="zh-CN" sz="2000">
                <a:ea typeface="仿宋_GB2312" panose="02010609030101010101" pitchFamily="49" charset="-122"/>
              </a:rPr>
              <a:t> </a:t>
            </a:r>
            <a:r>
              <a:rPr lang="en-US" altLang="zh-CN" sz="2000" i="1">
                <a:ea typeface="仿宋_GB2312" panose="02010609030101010101" pitchFamily="49" charset="-122"/>
              </a:rPr>
              <a:t>j</a:t>
            </a:r>
            <a:r>
              <a:rPr lang="en-US" altLang="zh-CN" sz="2000">
                <a:ea typeface="仿宋_GB2312" panose="02010609030101010101" pitchFamily="49" charset="-122"/>
              </a:rPr>
              <a:t>++ )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Next</a:t>
            </a:r>
            <a:r>
              <a:rPr lang="en-US" altLang="zh-CN" sz="2000">
                <a:ea typeface="仿宋_GB2312" panose="02010609030101010101" pitchFamily="49" charset="-122"/>
              </a:rPr>
              <a:t> ( )</a:t>
            </a:r>
            <a:r>
              <a:rPr lang="en-US" altLang="zh-CN" sz="2000" b="1">
                <a:ea typeface="仿宋_GB2312" panose="02010609030101010101" pitchFamily="49" charset="-122"/>
              </a:rPr>
              <a:t>;</a:t>
            </a:r>
          </a:p>
          <a:p>
            <a:r>
              <a:rPr lang="en-US" altLang="zh-CN" sz="2000">
                <a:ea typeface="仿宋_GB2312" panose="02010609030101010101" pitchFamily="49" charset="-122"/>
              </a:rPr>
              <a:t>            </a:t>
            </a:r>
            <a:r>
              <a:rPr lang="en-US" altLang="zh-CN" sz="2000" b="1">
                <a:ea typeface="仿宋_GB2312" panose="02010609030101010101" pitchFamily="49" charset="-122"/>
              </a:rPr>
              <a:t>cout </a:t>
            </a:r>
            <a:r>
              <a:rPr lang="en-US" altLang="zh-CN" sz="2000">
                <a:ea typeface="仿宋_GB2312" panose="02010609030101010101" pitchFamily="49" charset="-122"/>
              </a:rPr>
              <a:t>&lt;&lt; “</a:t>
            </a:r>
            <a:r>
              <a:rPr lang="en-US" altLang="zh-CN" sz="2000" b="1">
                <a:ea typeface="仿宋_GB2312" panose="02010609030101010101" pitchFamily="49" charset="-122"/>
              </a:rPr>
              <a:t>The out one is</a:t>
            </a:r>
            <a:r>
              <a:rPr lang="en-US" altLang="zh-CN" sz="2000">
                <a:ea typeface="仿宋_GB2312" panose="02010609030101010101" pitchFamily="49" charset="-122"/>
              </a:rPr>
              <a:t>” &lt;&lt;</a:t>
            </a:r>
            <a:r>
              <a:rPr lang="en-US" altLang="zh-CN" sz="2000" i="1">
                <a:ea typeface="仿宋_GB2312" panose="02010609030101010101" pitchFamily="49" charset="-122"/>
              </a:rPr>
              <a:t>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getData</a:t>
            </a:r>
            <a:r>
              <a:rPr lang="en-US" altLang="zh-CN" sz="2000" i="1">
                <a:ea typeface="仿宋_GB2312" panose="02010609030101010101" pitchFamily="49" charset="-122"/>
              </a:rPr>
              <a:t> </a:t>
            </a:r>
            <a:r>
              <a:rPr lang="en-US" altLang="zh-CN" sz="2000">
                <a:ea typeface="仿宋_GB2312" panose="02010609030101010101" pitchFamily="49" charset="-122"/>
              </a:rPr>
              <a:t>( )  &lt;&lt; </a:t>
            </a:r>
            <a:r>
              <a:rPr lang="en-US" altLang="zh-CN" sz="2000" b="1">
                <a:ea typeface="仿宋_GB2312" panose="02010609030101010101" pitchFamily="49" charset="-122"/>
              </a:rPr>
              <a:t>endl;                           </a:t>
            </a:r>
            <a:endParaRPr lang="en-US" altLang="zh-CN" sz="2000">
              <a:ea typeface="仿宋_GB2312" panose="02010609030101010101" pitchFamily="49" charset="-122"/>
            </a:endParaRPr>
          </a:p>
          <a:p>
            <a:r>
              <a:rPr lang="en-US" altLang="zh-CN" sz="2000">
                <a:ea typeface="仿宋_GB2312" panose="02010609030101010101" pitchFamily="49" charset="-122"/>
              </a:rPr>
              <a:t>            </a:t>
            </a:r>
            <a:r>
              <a:rPr lang="en-US" altLang="zh-CN" sz="2000" b="1" i="1">
                <a:solidFill>
                  <a:srgbClr val="00FF00"/>
                </a:solidFill>
                <a:ea typeface="仿宋_GB2312" panose="02010609030101010101" pitchFamily="49" charset="-122"/>
              </a:rPr>
              <a:t>Remove</a:t>
            </a:r>
            <a:r>
              <a:rPr lang="en-US" altLang="zh-CN" sz="2000">
                <a:ea typeface="仿宋_GB2312" panose="02010609030101010101" pitchFamily="49" charset="-122"/>
              </a:rPr>
              <a:t> ( )</a:t>
            </a:r>
            <a:r>
              <a:rPr lang="en-US" altLang="zh-CN" sz="2000" b="1">
                <a:ea typeface="仿宋_GB2312" panose="02010609030101010101" pitchFamily="49" charset="-122"/>
              </a:rPr>
              <a:t>;                              </a:t>
            </a:r>
          </a:p>
          <a:p>
            <a:r>
              <a:rPr lang="en-US" altLang="zh-CN" sz="2000" b="1">
                <a:ea typeface="仿宋_GB2312" panose="02010609030101010101" pitchFamily="49" charset="-122"/>
              </a:rPr>
              <a:t>      }</a:t>
            </a:r>
          </a:p>
          <a:p>
            <a:r>
              <a:rPr lang="en-US" altLang="zh-CN" sz="2000" b="1">
                <a:ea typeface="仿宋_GB2312" panose="02010609030101010101" pitchFamily="49" charset="-122"/>
              </a:rPr>
              <a:t>}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265113" y="3619500"/>
            <a:ext cx="778827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void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b="1" i="1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main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 )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CircLis t 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&lt;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&gt;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clist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				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m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					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cout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&lt;&lt;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“Input the number of people and the interval”;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cin 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&gt;&gt;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n &gt;&gt; m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endParaRPr kumimoji="1" lang="en-US" altLang="zh-CN" sz="200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for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 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 = 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1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 &lt;= n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++ )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</a:t>
            </a:r>
            <a:r>
              <a:rPr kumimoji="1"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clist</a:t>
            </a:r>
            <a:r>
              <a:rPr kumimoji="1" lang="en-US" altLang="zh-CN" sz="2000" b="1">
                <a:solidFill>
                  <a:srgbClr val="00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  <a:r>
              <a:rPr kumimoji="1" lang="en-US" altLang="zh-CN" sz="2000" b="1" i="1">
                <a:solidFill>
                  <a:srgbClr val="00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insert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  //Construct Joseph circle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	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clist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Josephus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 (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, </a:t>
            </a:r>
            <a:r>
              <a:rPr kumimoji="1" lang="en-US" altLang="zh-CN" sz="2000" i="1">
                <a:latin typeface="Times New Roman" panose="02020603050405020304" pitchFamily="18" charset="0"/>
                <a:ea typeface="仿宋_GB2312" panose="02010609030101010101" pitchFamily="49" charset="-122"/>
              </a:rPr>
              <a:t>m</a:t>
            </a:r>
            <a:r>
              <a:rPr kumimoji="1" lang="en-US" altLang="zh-CN" sz="2000">
                <a:latin typeface="Times New Roman" panose="02020603050405020304" pitchFamily="18" charset="0"/>
                <a:ea typeface="仿宋_GB2312" panose="02010609030101010101" pitchFamily="49" charset="-122"/>
              </a:rPr>
              <a:t>)</a:t>
            </a: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;			//Call Joseph function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CN" sz="2000" b="1">
                <a:latin typeface="Times New Roman" panose="02020603050405020304" pitchFamily="18" charset="0"/>
                <a:ea typeface="仿宋_GB2312" panose="02010609030101010101" pitchFamily="49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1F37C6-B319-484D-8464-D2F8F2B64795}" type="slidenum">
              <a:rPr lang="en-US" altLang="zh-CN"/>
              <a:t>116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</a:rPr>
              <a:t>2.1 ADT of Linear list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2.2 Sequential list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2.3 Linked list 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rgbClr val="FFFF00"/>
                </a:solidFill>
              </a:rPr>
              <a:t>2.4 Representation and operations of polynomials</a:t>
            </a:r>
            <a:endParaRPr lang="en-US" altLang="zh-CN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Conclusion</a:t>
            </a:r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B386ADC-3978-4121-837D-A43DCDB4CAFA}" type="slidenum">
              <a:rPr lang="en-US" altLang="zh-CN"/>
              <a:t>117</a:t>
            </a:fld>
            <a:endParaRPr lang="en-US" altLang="zh-CN"/>
          </a:p>
        </p:txBody>
      </p:sp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914400" y="763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53603" name="Object 3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900113" y="1660525"/>
            <a:ext cx="7605712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) = 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+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en-US" altLang="zh-CN" sz="2800" baseline="30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+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+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p</a:t>
            </a:r>
            <a:r>
              <a:rPr kumimoji="1" lang="en-US" altLang="zh-CN" sz="2800" baseline="-25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n</a:t>
            </a:r>
            <a:r>
              <a:rPr kumimoji="1" lang="en-US" altLang="zh-CN" sz="28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x</a:t>
            </a:r>
            <a:r>
              <a:rPr kumimoji="1" lang="en-US" altLang="zh-CN" sz="2800" baseline="30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n</a:t>
            </a:r>
            <a:endParaRPr kumimoji="1" lang="en-US" altLang="zh-CN" sz="2800" baseline="30000" dirty="0">
              <a:latin typeface="Times New Roman" panose="02020603050405020304" pitchFamily="18" charset="0"/>
              <a:ea typeface="幼圆" panose="02010509060101010101" pitchFamily="49" charset="-122"/>
              <a:sym typeface="MT Extra" panose="05050102010205020202" pitchFamily="18" charset="2"/>
            </a:endParaRPr>
          </a:p>
          <a:p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在计算机中可以用一个线性表</a:t>
            </a:r>
            <a:r>
              <a:rPr kumimoji="1" lang="en-US" altLang="zh-CN" sz="2800" i="1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P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来表示：</a:t>
            </a:r>
          </a:p>
          <a:p>
            <a:r>
              <a:rPr kumimoji="1"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= (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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, </a:t>
            </a:r>
            <a:r>
              <a:rPr kumimoji="1" lang="en-US" altLang="zh-CN" sz="2400" i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每一项的指数都隐含在系数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的序号里。</a:t>
            </a: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2.5 Representation and operations of Polynomial 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2024063" y="3773488"/>
            <a:ext cx="5097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/>
              <a:t>Advantage and disadvantage ?</a:t>
            </a:r>
          </a:p>
        </p:txBody>
      </p:sp>
      <p:pic>
        <p:nvPicPr>
          <p:cNvPr id="15360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652963"/>
            <a:ext cx="7583488" cy="1771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8" grpId="0"/>
      <p:bldP spid="153608" grpId="1"/>
      <p:bldP spid="153608" grpId="2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2875AAD-A3F0-4144-BE77-EC4B5168B15E}" type="slidenum">
              <a:rPr lang="en-US" altLang="zh-CN"/>
              <a:t>118</a:t>
            </a:fld>
            <a:endParaRPr lang="en-US" altLang="zh-CN"/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395288" y="260350"/>
            <a:ext cx="81915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这种表示方法对于所有项都比较全的时候是很好的，但是如果指数很高并且变化很大时，这种表示方法就不合适了。这时我们可以把每一项的系数和指数都存储下来，也就是对于每一项都用两个数据项（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二元组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）来存储。即为如下的形式：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P=[(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), 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), 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,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(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p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m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,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e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m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)]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        对于这种表示方法也有两种存储方法：即</a:t>
            </a:r>
            <a:r>
              <a:rPr kumimoji="1" lang="zh-CN" altLang="en-US" sz="2400" u="sng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顺序存储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和</a:t>
            </a:r>
            <a:r>
              <a:rPr kumimoji="1" lang="zh-CN" altLang="en-US" sz="2400" u="sng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链式存储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  <a:sym typeface="MT Extra" panose="05050102010205020202" pitchFamily="18" charset="2"/>
              </a:rPr>
              <a:t>。</a:t>
            </a:r>
          </a:p>
        </p:txBody>
      </p:sp>
      <p:pic>
        <p:nvPicPr>
          <p:cNvPr id="2949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11513"/>
            <a:ext cx="8218488" cy="1801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4921" name="Picture 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 b="69878"/>
          <a:stretch>
            <a:fillRect/>
          </a:stretch>
        </p:blipFill>
        <p:spPr bwMode="auto">
          <a:xfrm>
            <a:off x="395288" y="5564188"/>
            <a:ext cx="8507412" cy="744537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641350" y="5724525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LA-&gt;head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1547813" y="3862388"/>
            <a:ext cx="374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4" name="Rectangle 12"/>
          <p:cNvSpPr>
            <a:spLocks noChangeArrowheads="1"/>
          </p:cNvSpPr>
          <p:nvPr/>
        </p:nvSpPr>
        <p:spPr bwMode="auto">
          <a:xfrm>
            <a:off x="1547813" y="4367213"/>
            <a:ext cx="3619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5" name="Rectangle 13"/>
          <p:cNvSpPr>
            <a:spLocks noChangeArrowheads="1"/>
          </p:cNvSpPr>
          <p:nvPr/>
        </p:nvSpPr>
        <p:spPr bwMode="auto">
          <a:xfrm>
            <a:off x="2405063" y="3862388"/>
            <a:ext cx="374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6" name="Rectangle 14"/>
          <p:cNvSpPr>
            <a:spLocks noChangeArrowheads="1"/>
          </p:cNvSpPr>
          <p:nvPr/>
        </p:nvSpPr>
        <p:spPr bwMode="auto">
          <a:xfrm>
            <a:off x="2405063" y="4367213"/>
            <a:ext cx="3619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7" name="Rectangle 15"/>
          <p:cNvSpPr>
            <a:spLocks noChangeArrowheads="1"/>
          </p:cNvSpPr>
          <p:nvPr/>
        </p:nvSpPr>
        <p:spPr bwMode="auto">
          <a:xfrm>
            <a:off x="3240088" y="3862388"/>
            <a:ext cx="3746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8" name="Rectangle 16"/>
          <p:cNvSpPr>
            <a:spLocks noChangeArrowheads="1"/>
          </p:cNvSpPr>
          <p:nvPr/>
        </p:nvSpPr>
        <p:spPr bwMode="auto">
          <a:xfrm>
            <a:off x="3240088" y="4367213"/>
            <a:ext cx="361950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29" name="Rectangle 17"/>
          <p:cNvSpPr>
            <a:spLocks noChangeArrowheads="1"/>
          </p:cNvSpPr>
          <p:nvPr/>
        </p:nvSpPr>
        <p:spPr bwMode="auto">
          <a:xfrm>
            <a:off x="5472113" y="3862388"/>
            <a:ext cx="3413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94930" name="Rectangle 18"/>
          <p:cNvSpPr>
            <a:spLocks noChangeArrowheads="1"/>
          </p:cNvSpPr>
          <p:nvPr/>
        </p:nvSpPr>
        <p:spPr bwMode="auto">
          <a:xfrm>
            <a:off x="5472113" y="4367213"/>
            <a:ext cx="3286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31" name="Rectangle 19"/>
          <p:cNvSpPr>
            <a:spLocks noChangeArrowheads="1"/>
          </p:cNvSpPr>
          <p:nvPr/>
        </p:nvSpPr>
        <p:spPr bwMode="auto">
          <a:xfrm>
            <a:off x="7694613" y="3862388"/>
            <a:ext cx="4175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94932" name="Rectangle 20"/>
          <p:cNvSpPr>
            <a:spLocks noChangeArrowheads="1"/>
          </p:cNvSpPr>
          <p:nvPr/>
        </p:nvSpPr>
        <p:spPr bwMode="auto">
          <a:xfrm>
            <a:off x="7694613" y="4367213"/>
            <a:ext cx="404812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4934" name="Rectangle 22"/>
          <p:cNvSpPr>
            <a:spLocks noChangeArrowheads="1"/>
          </p:cNvSpPr>
          <p:nvPr/>
        </p:nvSpPr>
        <p:spPr bwMode="auto">
          <a:xfrm>
            <a:off x="611188" y="5013325"/>
            <a:ext cx="440372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LA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 = 1 - 10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 + 2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8</a:t>
            </a:r>
            <a:r>
              <a:rPr kumimoji="1" lang="en-US" altLang="zh-CN" sz="3200" b="1">
                <a:solidFill>
                  <a:srgbClr val="FFFF00"/>
                </a:solidFill>
                <a:latin typeface="Times New Roman" panose="02020603050405020304" pitchFamily="18" charset="0"/>
              </a:rPr>
              <a:t> +7</a:t>
            </a:r>
            <a:r>
              <a:rPr kumimoji="1" lang="en-US" altLang="zh-CN" sz="32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30000">
                <a:solidFill>
                  <a:srgbClr val="FFFF00"/>
                </a:solidFill>
                <a:latin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D7EA360-F772-424B-935C-CBCB8E37299D}" type="slidenum">
              <a:rPr lang="en-US" altLang="zh-CN"/>
              <a:t>119</a:t>
            </a:fld>
            <a:endParaRPr lang="en-US" altLang="zh-CN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287338" y="1260475"/>
            <a:ext cx="83883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二元组*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float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coef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多项式系数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expn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	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多项式指数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结点属性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Polyn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data;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数据域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Polyn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*next;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指针域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}Node, *Link;		</a:t>
            </a: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Node type &amp; Node Pointer type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结点类型及结点指针类型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250825" y="461963"/>
            <a:ext cx="55419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一元多项式抽象数据类型的实现：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EC52C51-5ED5-483B-9A14-5C2D973049AE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77863" y="457200"/>
            <a:ext cx="7997825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#include &lt;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stdio.h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#include &lt;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alloc.h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&gt;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符号常量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#define MAXNUM	100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线性表空间大小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FALSE	0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TRUE		1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SPECIAL	2147483647 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类型有关</a:t>
            </a:r>
          </a:p>
          <a:p>
            <a:pPr eaLnBrk="0" hangingPunct="0"/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32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位机上的最大整数为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baseline="30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31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*/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PI		3.1415926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常用结构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 int	DataType;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定义数据类型为整型，也				可定义为其他类型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 int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定义元素类型为整型，也				可定义为其他类型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 int	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KeyType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BEBB17E-23F2-4518-94B2-1C1DA3F24D75}" type="slidenum">
              <a:rPr lang="en-US" altLang="zh-CN"/>
              <a:t>120</a:t>
            </a:fld>
            <a:endParaRPr lang="en-US" altLang="zh-CN"/>
          </a:p>
        </p:txBody>
      </p:sp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252413" y="1187450"/>
            <a:ext cx="864076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/*****************************************************</a:t>
            </a: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为了便于对链表进行操作定义的一个结构类型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:</a:t>
            </a: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因为我们是用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类型的变量来指向该链表的，而该变量的成员变量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就是该链表的头结点。用这种方法来实现链表，符合面向对象编程中的封装的概念，因为对该链表的操作都是通过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类型的变量来进行的。</a:t>
            </a: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*****************************************************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head, tail;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用作链表的结节点和尾指针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len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可以用来记录链表的长度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,*PLinkList;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0825" y="461963"/>
            <a:ext cx="55419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一元多项式抽象数据类型的实现：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EA28AE5-20F6-478E-956C-934E7338D807}" type="slidenum">
              <a:rPr lang="en-US" altLang="zh-CN"/>
              <a:t>121</a:t>
            </a:fld>
            <a:endParaRPr lang="en-US" altLang="zh-CN"/>
          </a:p>
        </p:txBody>
      </p:sp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68313" y="188913"/>
            <a:ext cx="7780337" cy="645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/*Initialize a link list */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InitList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*pList);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所用到的函数的原型化声明　*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把两个一元多项式相加　*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AddPolyn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pa, PLinkList pb);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创建一个一元多项式　*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CreatePolyn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pList);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实现两个一元多项式的相乘　*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MultiplyPolyn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pa, PLinkList pb);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打印该链表的结果　*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PrintPolyn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pList);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比较两个节点的指数的大小 *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cmp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a,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b);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删除一个链表　 *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FreeList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pList);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Multiply a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with an element */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MultiItem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pResultList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PLinkList pList, Link Item);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/* Multiply two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*/</a:t>
            </a:r>
          </a:p>
          <a:p>
            <a:pPr eaLnBrk="0" hangingPunct="0"/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PLinkList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MultiLinkList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(PLinkList pList1, PLinkList pList2);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EC13B45-9AE3-4280-B934-E6A2B568F9DA}" type="slidenum">
              <a:rPr lang="en-US" altLang="zh-CN"/>
              <a:t>122</a:t>
            </a:fld>
            <a:endParaRPr lang="en-US" altLang="zh-CN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3095625" cy="5413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一元多项式加法</a:t>
            </a:r>
            <a:endParaRPr lang="zh-CN" altLang="en-US" sz="2800" u="sng" dirty="0">
              <a:solidFill>
                <a:srgbClr val="FFFF00"/>
              </a:solidFill>
            </a:endParaRP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762000" y="1143000"/>
            <a:ext cx="75438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b="1" i="1" dirty="0">
                <a:solidFill>
                  <a:srgbClr val="FFFF00"/>
                </a:solidFill>
              </a:rPr>
              <a:t>LA</a:t>
            </a:r>
            <a:r>
              <a:rPr lang="en-US" altLang="zh-CN" sz="3200" b="1" dirty="0">
                <a:solidFill>
                  <a:srgbClr val="FFFF00"/>
                </a:solidFill>
              </a:rPr>
              <a:t> = 1 - </a:t>
            </a:r>
            <a:r>
              <a:rPr lang="en-US" altLang="zh-CN" sz="3200" b="1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6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2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8</a:t>
            </a:r>
            <a:r>
              <a:rPr lang="en-US" altLang="zh-CN" sz="3200" b="1" dirty="0">
                <a:solidFill>
                  <a:srgbClr val="FFFF00"/>
                </a:solidFill>
              </a:rPr>
              <a:t> +</a:t>
            </a:r>
            <a:r>
              <a:rPr lang="en-US" altLang="zh-CN" sz="3200" b="1" dirty="0" err="1">
                <a:solidFill>
                  <a:srgbClr val="FFFF00"/>
                </a:solidFill>
              </a:rPr>
              <a:t>7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14</a:t>
            </a:r>
            <a:endParaRPr lang="en-US" altLang="zh-CN" sz="3200" b="1" i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i="1" dirty="0">
                <a:solidFill>
                  <a:srgbClr val="FFFF00"/>
                </a:solidFill>
              </a:rPr>
              <a:t>LB</a:t>
            </a:r>
            <a:r>
              <a:rPr lang="en-US" altLang="zh-CN" sz="3200" b="1" dirty="0">
                <a:solidFill>
                  <a:srgbClr val="FFFF00"/>
                </a:solidFill>
              </a:rPr>
              <a:t> = - 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4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6</a:t>
            </a:r>
            <a:r>
              <a:rPr lang="en-US" altLang="zh-CN" sz="3200" b="1" dirty="0">
                <a:solidFill>
                  <a:srgbClr val="FFFF00"/>
                </a:solidFill>
              </a:rPr>
              <a:t> - </a:t>
            </a:r>
            <a:r>
              <a:rPr lang="en-US" altLang="zh-CN" sz="3200" b="1" dirty="0" err="1">
                <a:solidFill>
                  <a:srgbClr val="FFFF00"/>
                </a:solidFill>
              </a:rPr>
              <a:t>3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8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14</a:t>
            </a:r>
            <a:r>
              <a:rPr lang="en-US" altLang="zh-CN" sz="3200" b="1" dirty="0">
                <a:solidFill>
                  <a:srgbClr val="FFFF00"/>
                </a:solidFill>
              </a:rPr>
              <a:t> +</a:t>
            </a:r>
            <a:r>
              <a:rPr lang="en-US" altLang="zh-CN" sz="3200" b="1" dirty="0" err="1">
                <a:solidFill>
                  <a:srgbClr val="FFFF00"/>
                </a:solidFill>
              </a:rPr>
              <a:t>4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18</a:t>
            </a:r>
            <a:endParaRPr lang="en-US" altLang="zh-CN" sz="3200" b="1" baseline="30000" dirty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i="1" dirty="0">
                <a:solidFill>
                  <a:srgbClr val="FFFF00"/>
                </a:solidFill>
              </a:rPr>
              <a:t>LC = 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LA+LB</a:t>
            </a:r>
            <a:r>
              <a:rPr lang="en-US" altLang="zh-CN" sz="3200" b="1" dirty="0">
                <a:solidFill>
                  <a:srgbClr val="FFFF00"/>
                </a:solidFill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solidFill>
                  <a:srgbClr val="FFFF00"/>
                </a:solidFill>
              </a:rPr>
              <a:t>      = 1- 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4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2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6</a:t>
            </a:r>
            <a:r>
              <a:rPr lang="en-US" altLang="zh-CN" sz="3200" b="1" dirty="0">
                <a:solidFill>
                  <a:srgbClr val="FFFF00"/>
                </a:solidFill>
              </a:rPr>
              <a:t> - </a:t>
            </a:r>
            <a:r>
              <a:rPr lang="en-US" altLang="zh-CN" sz="3200" b="1" dirty="0" err="1">
                <a:solidFill>
                  <a:srgbClr val="FFFF00"/>
                </a:solidFill>
              </a:rPr>
              <a:t>3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10</a:t>
            </a:r>
            <a:r>
              <a:rPr lang="en-US" altLang="zh-CN" sz="3200" b="1" dirty="0">
                <a:solidFill>
                  <a:srgbClr val="FFFF00"/>
                </a:solidFill>
              </a:rPr>
              <a:t> + </a:t>
            </a:r>
            <a:r>
              <a:rPr lang="en-US" altLang="zh-CN" sz="3200" b="1" dirty="0" err="1">
                <a:solidFill>
                  <a:srgbClr val="FFFF00"/>
                </a:solidFill>
              </a:rPr>
              <a:t>15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14</a:t>
            </a:r>
            <a:r>
              <a:rPr lang="en-US" altLang="zh-CN" sz="3200" b="1" dirty="0">
                <a:solidFill>
                  <a:srgbClr val="FFFF00"/>
                </a:solidFill>
              </a:rPr>
              <a:t> +</a:t>
            </a:r>
            <a:r>
              <a:rPr lang="en-US" altLang="zh-CN" sz="3200" b="1" dirty="0" err="1">
                <a:solidFill>
                  <a:srgbClr val="FFFF00"/>
                </a:solidFill>
              </a:rPr>
              <a:t>4</a:t>
            </a:r>
            <a:r>
              <a:rPr lang="en-US" altLang="zh-CN" sz="3200" b="1" i="1" dirty="0" err="1">
                <a:solidFill>
                  <a:srgbClr val="FFFF00"/>
                </a:solidFill>
              </a:rPr>
              <a:t>x</a:t>
            </a:r>
            <a:r>
              <a:rPr lang="en-US" altLang="zh-CN" sz="3200" b="1" baseline="30000" dirty="0" err="1">
                <a:solidFill>
                  <a:srgbClr val="FFFF00"/>
                </a:solidFill>
              </a:rPr>
              <a:t>18</a:t>
            </a:r>
            <a:endParaRPr lang="en-US" altLang="zh-CN" sz="3200" b="1" baseline="30000" dirty="0">
              <a:solidFill>
                <a:srgbClr val="FFFF00"/>
              </a:solidFill>
            </a:endParaRPr>
          </a:p>
        </p:txBody>
      </p:sp>
      <p:pic>
        <p:nvPicPr>
          <p:cNvPr id="22426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/>
          <a:stretch>
            <a:fillRect/>
          </a:stretch>
        </p:blipFill>
        <p:spPr bwMode="auto">
          <a:xfrm>
            <a:off x="395288" y="3910013"/>
            <a:ext cx="8507412" cy="247173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2627313" y="335756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2643188" y="52292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19796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2987675" y="3789363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67" name="Line 11"/>
          <p:cNvSpPr>
            <a:spLocks noChangeShapeType="1"/>
          </p:cNvSpPr>
          <p:nvPr/>
        </p:nvSpPr>
        <p:spPr bwMode="auto">
          <a:xfrm flipV="1">
            <a:off x="3059113" y="5157788"/>
            <a:ext cx="144462" cy="21590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68" name="Line 12"/>
          <p:cNvSpPr>
            <a:spLocks noChangeShapeType="1"/>
          </p:cNvSpPr>
          <p:nvPr/>
        </p:nvSpPr>
        <p:spPr bwMode="auto">
          <a:xfrm>
            <a:off x="2339975" y="3789363"/>
            <a:ext cx="215900" cy="287337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641350" y="4070350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LA-&gt;head</a:t>
            </a:r>
          </a:p>
        </p:txBody>
      </p:sp>
      <p:sp>
        <p:nvSpPr>
          <p:cNvPr id="224270" name="Text Box 14"/>
          <p:cNvSpPr txBox="1">
            <a:spLocks noChangeArrowheads="1"/>
          </p:cNvSpPr>
          <p:nvPr/>
        </p:nvSpPr>
        <p:spPr bwMode="auto">
          <a:xfrm>
            <a:off x="641350" y="4724400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LB-&gt;head</a:t>
            </a:r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631825" y="5711825"/>
            <a:ext cx="11938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LC-&gt;head</a:t>
            </a:r>
          </a:p>
        </p:txBody>
      </p:sp>
      <p:grpSp>
        <p:nvGrpSpPr>
          <p:cNvPr id="224274" name="Group 18"/>
          <p:cNvGrpSpPr/>
          <p:nvPr/>
        </p:nvGrpSpPr>
        <p:grpSpPr bwMode="auto">
          <a:xfrm>
            <a:off x="5508625" y="333375"/>
            <a:ext cx="3492500" cy="1366838"/>
            <a:chOff x="3560" y="210"/>
            <a:chExt cx="2200" cy="861"/>
          </a:xfrm>
        </p:grpSpPr>
        <p:sp>
          <p:nvSpPr>
            <p:cNvPr id="224273" name="AutoShape 17"/>
            <p:cNvSpPr>
              <a:spLocks noChangeArrowheads="1"/>
            </p:cNvSpPr>
            <p:nvPr/>
          </p:nvSpPr>
          <p:spPr bwMode="auto">
            <a:xfrm>
              <a:off x="3560" y="210"/>
              <a:ext cx="2200" cy="861"/>
            </a:xfrm>
            <a:prstGeom prst="irregularSeal1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923" y="391"/>
              <a:ext cx="13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LA=</a:t>
              </a:r>
              <a:r>
                <a:rPr kumimoji="1" lang="en-US" altLang="zh-CN" sz="3200" b="1" i="1" dirty="0" err="1">
                  <a:solidFill>
                    <a:srgbClr val="FFFF00"/>
                  </a:solidFill>
                  <a:latin typeface="Times New Roman" panose="02020603050405020304" pitchFamily="18" charset="0"/>
                </a:rPr>
                <a:t>LA+LB</a:t>
              </a:r>
              <a:endParaRPr kumimoji="1"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EC13B45-9AE3-4280-B934-E6A2B568F9DA}" type="slidenum">
              <a:rPr lang="en-US" altLang="zh-CN"/>
              <a:t>123</a:t>
            </a:fld>
            <a:endParaRPr lang="en-US" altLang="zh-CN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3095625" cy="5413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一元多项式加法</a:t>
            </a:r>
            <a:endParaRPr lang="zh-CN" altLang="en-US" sz="2800" u="sng" dirty="0">
              <a:solidFill>
                <a:srgbClr val="FFFF00"/>
              </a:solidFill>
            </a:endParaRPr>
          </a:p>
        </p:txBody>
      </p:sp>
      <p:pic>
        <p:nvPicPr>
          <p:cNvPr id="224262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75"/>
          <a:stretch>
            <a:fillRect/>
          </a:stretch>
        </p:blipFill>
        <p:spPr bwMode="auto">
          <a:xfrm>
            <a:off x="309736" y="1326357"/>
            <a:ext cx="8507412" cy="247173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4269" name="Text Box 13"/>
          <p:cNvSpPr txBox="1">
            <a:spLocks noChangeArrowheads="1"/>
          </p:cNvSpPr>
          <p:nvPr/>
        </p:nvSpPr>
        <p:spPr bwMode="auto">
          <a:xfrm>
            <a:off x="323850" y="1505743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LA-&gt;head</a:t>
            </a:r>
          </a:p>
        </p:txBody>
      </p:sp>
      <p:sp>
        <p:nvSpPr>
          <p:cNvPr id="224270" name="Text Box 14"/>
          <p:cNvSpPr txBox="1">
            <a:spLocks noChangeArrowheads="1"/>
          </p:cNvSpPr>
          <p:nvPr/>
        </p:nvSpPr>
        <p:spPr bwMode="auto">
          <a:xfrm>
            <a:off x="314747" y="2175296"/>
            <a:ext cx="11811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LB</a:t>
            </a:r>
            <a:r>
              <a:rPr lang="en-US" altLang="zh-CN" dirty="0">
                <a:solidFill>
                  <a:schemeClr val="bg1"/>
                </a:solidFill>
              </a:rPr>
              <a:t>-&gt;head</a:t>
            </a:r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317500" y="3207591"/>
            <a:ext cx="11938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LC-&gt;head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03AFD9-5D56-038B-8D8D-AE8E874F4A44}"/>
              </a:ext>
            </a:extLst>
          </p:cNvPr>
          <p:cNvGrpSpPr/>
          <p:nvPr/>
        </p:nvGrpSpPr>
        <p:grpSpPr>
          <a:xfrm>
            <a:off x="1249450" y="811560"/>
            <a:ext cx="488950" cy="769711"/>
            <a:chOff x="2541588" y="709442"/>
            <a:chExt cx="488950" cy="769711"/>
          </a:xfrm>
        </p:grpSpPr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1CCBC9D7-C588-F0BC-0F9B-D5039E7C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588" y="70944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5" name="Line 12">
              <a:extLst>
                <a:ext uri="{FF2B5EF4-FFF2-40B4-BE49-F238E27FC236}">
                  <a16:creationId xmlns:a16="http://schemas.microsoft.com/office/drawing/2014/main" id="{3B24E680-07D4-6491-0BCF-40ABFFE0D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175" y="1191816"/>
              <a:ext cx="215900" cy="28733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4F2779E2-8D5C-5778-4DA6-B63473CB27E5}"/>
              </a:ext>
            </a:extLst>
          </p:cNvPr>
          <p:cNvSpPr txBox="1"/>
          <p:nvPr/>
        </p:nvSpPr>
        <p:spPr>
          <a:xfrm>
            <a:off x="605958" y="4236810"/>
            <a:ext cx="576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起始状态：</a:t>
            </a:r>
            <a:r>
              <a:rPr lang="en-US" altLang="zh-CN" dirty="0"/>
              <a:t>pa-&gt;</a:t>
            </a:r>
            <a:r>
              <a:rPr lang="en-US" altLang="zh-CN" dirty="0" err="1"/>
              <a:t>expn</a:t>
            </a:r>
            <a:r>
              <a:rPr lang="en-US" altLang="zh-CN" dirty="0"/>
              <a:t> &lt; pb-&gt;</a:t>
            </a:r>
            <a:r>
              <a:rPr lang="en-US" altLang="zh-CN" dirty="0" err="1"/>
              <a:t>expn</a:t>
            </a:r>
            <a:r>
              <a:rPr lang="en-US" altLang="zh-CN" dirty="0"/>
              <a:t>, </a:t>
            </a:r>
            <a:r>
              <a:rPr kumimoji="1" lang="en-US" altLang="zh-CN" sz="1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pc-&gt;next=pa</a:t>
            </a:r>
            <a:r>
              <a: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r>
              <a:rPr lang="en-US" altLang="zh-CN" dirty="0"/>
              <a:t> </a:t>
            </a:r>
            <a:endParaRPr 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F632DD-B0DF-8BD1-067E-5E7EE0CD970B}"/>
              </a:ext>
            </a:extLst>
          </p:cNvPr>
          <p:cNvCxnSpPr>
            <a:cxnSpLocks/>
          </p:cNvCxnSpPr>
          <p:nvPr/>
        </p:nvCxnSpPr>
        <p:spPr bwMode="auto">
          <a:xfrm>
            <a:off x="3395140" y="1749172"/>
            <a:ext cx="0" cy="37319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559C169-6B88-E786-A328-353D1A69C493}"/>
              </a:ext>
            </a:extLst>
          </p:cNvPr>
          <p:cNvGrpSpPr/>
          <p:nvPr/>
        </p:nvGrpSpPr>
        <p:grpSpPr>
          <a:xfrm>
            <a:off x="2263031" y="1606032"/>
            <a:ext cx="488950" cy="660002"/>
            <a:chOff x="2541588" y="819151"/>
            <a:chExt cx="488950" cy="660002"/>
          </a:xfrm>
        </p:grpSpPr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956656A7-6166-007B-0AA9-331EF8B08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588" y="819151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7AA08175-01AE-212D-5D56-37AF215B2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175" y="1191816"/>
              <a:ext cx="215900" cy="28733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3F2C0EE-D0D2-EA4A-EF6F-8B1DE95473E8}"/>
              </a:ext>
            </a:extLst>
          </p:cNvPr>
          <p:cNvGrpSpPr/>
          <p:nvPr/>
        </p:nvGrpSpPr>
        <p:grpSpPr>
          <a:xfrm>
            <a:off x="3819785" y="1520593"/>
            <a:ext cx="737334" cy="1027895"/>
            <a:chOff x="3834666" y="1505743"/>
            <a:chExt cx="737334" cy="1027895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FCEE6A9-70FC-7741-1A84-39F900D8AA68}"/>
                </a:ext>
              </a:extLst>
            </p:cNvPr>
            <p:cNvGrpSpPr/>
            <p:nvPr/>
          </p:nvGrpSpPr>
          <p:grpSpPr>
            <a:xfrm>
              <a:off x="3843224" y="1505743"/>
              <a:ext cx="728776" cy="400782"/>
              <a:chOff x="3843224" y="1505743"/>
              <a:chExt cx="728776" cy="400782"/>
            </a:xfrm>
          </p:grpSpPr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78301BA-F4DC-F006-0B7F-19A033DB831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58809" y="1505743"/>
                <a:ext cx="704633" cy="400782"/>
              </a:xfrm>
              <a:prstGeom prst="line">
                <a:avLst/>
              </a:prstGeom>
              <a:ln w="2222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54AE8D1-2DC7-757E-829D-B153C3639DD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843224" y="1505743"/>
                <a:ext cx="728776" cy="40078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C96CF83-0B22-A9B5-4DF1-BDC07DD03195}"/>
                </a:ext>
              </a:extLst>
            </p:cNvPr>
            <p:cNvGrpSpPr/>
            <p:nvPr/>
          </p:nvGrpSpPr>
          <p:grpSpPr>
            <a:xfrm>
              <a:off x="3834666" y="2132856"/>
              <a:ext cx="728776" cy="400782"/>
              <a:chOff x="3843224" y="1505743"/>
              <a:chExt cx="728776" cy="400782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755EBC95-0B38-A9BB-227A-84EC48C720B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58809" y="1505743"/>
                <a:ext cx="704633" cy="400782"/>
              </a:xfrm>
              <a:prstGeom prst="line">
                <a:avLst/>
              </a:prstGeom>
              <a:ln w="2222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2C50996-73F5-FE10-064C-07BE55DE1C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843224" y="1505743"/>
                <a:ext cx="728776" cy="400782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4256" name="任意多边形: 形状 224255">
            <a:extLst>
              <a:ext uri="{FF2B5EF4-FFF2-40B4-BE49-F238E27FC236}">
                <a16:creationId xmlns:a16="http://schemas.microsoft.com/office/drawing/2014/main" id="{1D38DFF7-4FC2-29F4-D036-367E75D2C78F}"/>
              </a:ext>
            </a:extLst>
          </p:cNvPr>
          <p:cNvSpPr/>
          <p:nvPr/>
        </p:nvSpPr>
        <p:spPr bwMode="auto">
          <a:xfrm>
            <a:off x="3436620" y="1819729"/>
            <a:ext cx="1371600" cy="641531"/>
          </a:xfrm>
          <a:custGeom>
            <a:avLst/>
            <a:gdLst>
              <a:gd name="connsiteX0" fmla="*/ 0 w 1371600"/>
              <a:gd name="connsiteY0" fmla="*/ 641531 h 641531"/>
              <a:gd name="connsiteX1" fmla="*/ 129540 w 1371600"/>
              <a:gd name="connsiteY1" fmla="*/ 633911 h 641531"/>
              <a:gd name="connsiteX2" fmla="*/ 152400 w 1371600"/>
              <a:gd name="connsiteY2" fmla="*/ 618671 h 641531"/>
              <a:gd name="connsiteX3" fmla="*/ 205740 w 1371600"/>
              <a:gd name="connsiteY3" fmla="*/ 572951 h 641531"/>
              <a:gd name="connsiteX4" fmla="*/ 243840 w 1371600"/>
              <a:gd name="connsiteY4" fmla="*/ 511991 h 641531"/>
              <a:gd name="connsiteX5" fmla="*/ 251460 w 1371600"/>
              <a:gd name="connsiteY5" fmla="*/ 481511 h 641531"/>
              <a:gd name="connsiteX6" fmla="*/ 266700 w 1371600"/>
              <a:gd name="connsiteY6" fmla="*/ 435791 h 641531"/>
              <a:gd name="connsiteX7" fmla="*/ 289560 w 1371600"/>
              <a:gd name="connsiteY7" fmla="*/ 367211 h 641531"/>
              <a:gd name="connsiteX8" fmla="*/ 312420 w 1371600"/>
              <a:gd name="connsiteY8" fmla="*/ 351971 h 641531"/>
              <a:gd name="connsiteX9" fmla="*/ 335280 w 1371600"/>
              <a:gd name="connsiteY9" fmla="*/ 298631 h 641531"/>
              <a:gd name="connsiteX10" fmla="*/ 342900 w 1371600"/>
              <a:gd name="connsiteY10" fmla="*/ 268151 h 641531"/>
              <a:gd name="connsiteX11" fmla="*/ 411480 w 1371600"/>
              <a:gd name="connsiteY11" fmla="*/ 245291 h 641531"/>
              <a:gd name="connsiteX12" fmla="*/ 670560 w 1371600"/>
              <a:gd name="connsiteY12" fmla="*/ 237671 h 641531"/>
              <a:gd name="connsiteX13" fmla="*/ 723900 w 1371600"/>
              <a:gd name="connsiteY13" fmla="*/ 230051 h 641531"/>
              <a:gd name="connsiteX14" fmla="*/ 1173480 w 1371600"/>
              <a:gd name="connsiteY14" fmla="*/ 207191 h 641531"/>
              <a:gd name="connsiteX15" fmla="*/ 1226820 w 1371600"/>
              <a:gd name="connsiteY15" fmla="*/ 138611 h 641531"/>
              <a:gd name="connsiteX16" fmla="*/ 1234440 w 1371600"/>
              <a:gd name="connsiteY16" fmla="*/ 92891 h 641531"/>
              <a:gd name="connsiteX17" fmla="*/ 1242060 w 1371600"/>
              <a:gd name="connsiteY17" fmla="*/ 16691 h 641531"/>
              <a:gd name="connsiteX18" fmla="*/ 1287780 w 1371600"/>
              <a:gd name="connsiteY18" fmla="*/ 1451 h 641531"/>
              <a:gd name="connsiteX19" fmla="*/ 1371600 w 1371600"/>
              <a:gd name="connsiteY19" fmla="*/ 1451 h 641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00" h="641531">
                <a:moveTo>
                  <a:pt x="0" y="641531"/>
                </a:moveTo>
                <a:cubicBezTo>
                  <a:pt x="43180" y="638991"/>
                  <a:pt x="86764" y="640327"/>
                  <a:pt x="129540" y="633911"/>
                </a:cubicBezTo>
                <a:cubicBezTo>
                  <a:pt x="138597" y="632552"/>
                  <a:pt x="144948" y="623994"/>
                  <a:pt x="152400" y="618671"/>
                </a:cubicBezTo>
                <a:cubicBezTo>
                  <a:pt x="173175" y="603832"/>
                  <a:pt x="189450" y="592499"/>
                  <a:pt x="205740" y="572951"/>
                </a:cubicBezTo>
                <a:cubicBezTo>
                  <a:pt x="214117" y="562899"/>
                  <a:pt x="240653" y="517302"/>
                  <a:pt x="243840" y="511991"/>
                </a:cubicBezTo>
                <a:cubicBezTo>
                  <a:pt x="246380" y="501831"/>
                  <a:pt x="248451" y="491542"/>
                  <a:pt x="251460" y="481511"/>
                </a:cubicBezTo>
                <a:cubicBezTo>
                  <a:pt x="256076" y="466124"/>
                  <a:pt x="262473" y="451289"/>
                  <a:pt x="266700" y="435791"/>
                </a:cubicBezTo>
                <a:cubicBezTo>
                  <a:pt x="274093" y="408682"/>
                  <a:pt x="270680" y="389866"/>
                  <a:pt x="289560" y="367211"/>
                </a:cubicBezTo>
                <a:cubicBezTo>
                  <a:pt x="295423" y="360176"/>
                  <a:pt x="304800" y="357051"/>
                  <a:pt x="312420" y="351971"/>
                </a:cubicBezTo>
                <a:cubicBezTo>
                  <a:pt x="320040" y="334191"/>
                  <a:pt x="328669" y="316810"/>
                  <a:pt x="335280" y="298631"/>
                </a:cubicBezTo>
                <a:cubicBezTo>
                  <a:pt x="338859" y="288789"/>
                  <a:pt x="337091" y="276865"/>
                  <a:pt x="342900" y="268151"/>
                </a:cubicBezTo>
                <a:cubicBezTo>
                  <a:pt x="355478" y="249284"/>
                  <a:pt x="395761" y="246077"/>
                  <a:pt x="411480" y="245291"/>
                </a:cubicBezTo>
                <a:cubicBezTo>
                  <a:pt x="497770" y="240977"/>
                  <a:pt x="584200" y="240211"/>
                  <a:pt x="670560" y="237671"/>
                </a:cubicBezTo>
                <a:cubicBezTo>
                  <a:pt x="688340" y="235131"/>
                  <a:pt x="705961" y="230933"/>
                  <a:pt x="723900" y="230051"/>
                </a:cubicBezTo>
                <a:lnTo>
                  <a:pt x="1173480" y="207191"/>
                </a:lnTo>
                <a:cubicBezTo>
                  <a:pt x="1191260" y="184331"/>
                  <a:pt x="1222059" y="167177"/>
                  <a:pt x="1226820" y="138611"/>
                </a:cubicBezTo>
                <a:cubicBezTo>
                  <a:pt x="1229360" y="123371"/>
                  <a:pt x="1232524" y="108222"/>
                  <a:pt x="1234440" y="92891"/>
                </a:cubicBezTo>
                <a:cubicBezTo>
                  <a:pt x="1237606" y="67561"/>
                  <a:pt x="1229198" y="38740"/>
                  <a:pt x="1242060" y="16691"/>
                </a:cubicBezTo>
                <a:cubicBezTo>
                  <a:pt x="1250154" y="2815"/>
                  <a:pt x="1271826" y="3328"/>
                  <a:pt x="1287780" y="1451"/>
                </a:cubicBezTo>
                <a:cubicBezTo>
                  <a:pt x="1315529" y="-1814"/>
                  <a:pt x="1343660" y="1451"/>
                  <a:pt x="1371600" y="1451"/>
                </a:cubicBezTo>
              </a:path>
            </a:pathLst>
          </a:custGeom>
          <a:ln w="22225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4257" name="组合 224256">
            <a:extLst>
              <a:ext uri="{FF2B5EF4-FFF2-40B4-BE49-F238E27FC236}">
                <a16:creationId xmlns:a16="http://schemas.microsoft.com/office/drawing/2014/main" id="{4CDC2C42-AB89-78F5-0F2D-91712670E3EB}"/>
              </a:ext>
            </a:extLst>
          </p:cNvPr>
          <p:cNvGrpSpPr/>
          <p:nvPr/>
        </p:nvGrpSpPr>
        <p:grpSpPr>
          <a:xfrm>
            <a:off x="4716016" y="806253"/>
            <a:ext cx="488950" cy="660002"/>
            <a:chOff x="2541588" y="819151"/>
            <a:chExt cx="488950" cy="660002"/>
          </a:xfrm>
        </p:grpSpPr>
        <p:sp>
          <p:nvSpPr>
            <p:cNvPr id="224258" name="Text Box 9">
              <a:extLst>
                <a:ext uri="{FF2B5EF4-FFF2-40B4-BE49-F238E27FC236}">
                  <a16:creationId xmlns:a16="http://schemas.microsoft.com/office/drawing/2014/main" id="{8F5AACA8-F30B-4ED3-4E78-6DDB60FBA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588" y="819151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24259" name="Line 12">
              <a:extLst>
                <a:ext uri="{FF2B5EF4-FFF2-40B4-BE49-F238E27FC236}">
                  <a16:creationId xmlns:a16="http://schemas.microsoft.com/office/drawing/2014/main" id="{BDEE2067-99C9-C72F-D230-78A942E24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175" y="1191816"/>
              <a:ext cx="215900" cy="28733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24275" name="直接箭头连接符 224274">
            <a:extLst>
              <a:ext uri="{FF2B5EF4-FFF2-40B4-BE49-F238E27FC236}">
                <a16:creationId xmlns:a16="http://schemas.microsoft.com/office/drawing/2014/main" id="{3E9768FA-F9DC-3322-1B76-57C25A8A2236}"/>
              </a:ext>
            </a:extLst>
          </p:cNvPr>
          <p:cNvCxnSpPr>
            <a:cxnSpLocks/>
          </p:cNvCxnSpPr>
          <p:nvPr/>
        </p:nvCxnSpPr>
        <p:spPr bwMode="auto">
          <a:xfrm>
            <a:off x="5436096" y="1689099"/>
            <a:ext cx="0" cy="37413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24276" name="组合 224275">
            <a:extLst>
              <a:ext uri="{FF2B5EF4-FFF2-40B4-BE49-F238E27FC236}">
                <a16:creationId xmlns:a16="http://schemas.microsoft.com/office/drawing/2014/main" id="{3A33D400-AB98-62F3-54A7-E66F842F0471}"/>
              </a:ext>
            </a:extLst>
          </p:cNvPr>
          <p:cNvGrpSpPr/>
          <p:nvPr/>
        </p:nvGrpSpPr>
        <p:grpSpPr>
          <a:xfrm>
            <a:off x="4389942" y="2493683"/>
            <a:ext cx="775524" cy="457200"/>
            <a:chOff x="2541588" y="819151"/>
            <a:chExt cx="775524" cy="457200"/>
          </a:xfrm>
        </p:grpSpPr>
        <p:sp>
          <p:nvSpPr>
            <p:cNvPr id="224277" name="Text Box 9">
              <a:extLst>
                <a:ext uri="{FF2B5EF4-FFF2-40B4-BE49-F238E27FC236}">
                  <a16:creationId xmlns:a16="http://schemas.microsoft.com/office/drawing/2014/main" id="{D30CB540-A710-98FA-F135-11CBA073C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588" y="819151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24278" name="Line 12">
              <a:extLst>
                <a:ext uri="{FF2B5EF4-FFF2-40B4-BE49-F238E27FC236}">
                  <a16:creationId xmlns:a16="http://schemas.microsoft.com/office/drawing/2014/main" id="{B1D71F02-D5AD-6078-9B03-CE42521D9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1038" y="887693"/>
              <a:ext cx="326074" cy="28733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4281" name="组合 224280">
            <a:extLst>
              <a:ext uri="{FF2B5EF4-FFF2-40B4-BE49-F238E27FC236}">
                <a16:creationId xmlns:a16="http://schemas.microsoft.com/office/drawing/2014/main" id="{0147A897-ED68-AE05-E71D-AB5DA7C1905E}"/>
              </a:ext>
            </a:extLst>
          </p:cNvPr>
          <p:cNvGrpSpPr/>
          <p:nvPr/>
        </p:nvGrpSpPr>
        <p:grpSpPr>
          <a:xfrm>
            <a:off x="5800892" y="2158261"/>
            <a:ext cx="728776" cy="400782"/>
            <a:chOff x="6176740" y="4365104"/>
            <a:chExt cx="728776" cy="400782"/>
          </a:xfrm>
        </p:grpSpPr>
        <p:cxnSp>
          <p:nvCxnSpPr>
            <p:cNvPr id="224279" name="直接连接符 224278">
              <a:extLst>
                <a:ext uri="{FF2B5EF4-FFF2-40B4-BE49-F238E27FC236}">
                  <a16:creationId xmlns:a16="http://schemas.microsoft.com/office/drawing/2014/main" id="{B7C13C76-319D-5FF2-B7AA-BDA4B0CA6B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00883" y="4365104"/>
              <a:ext cx="704633" cy="400782"/>
            </a:xfrm>
            <a:prstGeom prst="line">
              <a:avLst/>
            </a:prstGeom>
            <a:ln w="2222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280" name="直接连接符 224279">
              <a:extLst>
                <a:ext uri="{FF2B5EF4-FFF2-40B4-BE49-F238E27FC236}">
                  <a16:creationId xmlns:a16="http://schemas.microsoft.com/office/drawing/2014/main" id="{0BD6EEA5-A7B0-0F8B-76D8-A067B18D978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176740" y="4365104"/>
              <a:ext cx="728776" cy="400782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4287" name="组合 224286">
            <a:extLst>
              <a:ext uri="{FF2B5EF4-FFF2-40B4-BE49-F238E27FC236}">
                <a16:creationId xmlns:a16="http://schemas.microsoft.com/office/drawing/2014/main" id="{33FB9064-2DBC-D416-A7EA-C7EE7F0C6C9F}"/>
              </a:ext>
            </a:extLst>
          </p:cNvPr>
          <p:cNvGrpSpPr/>
          <p:nvPr/>
        </p:nvGrpSpPr>
        <p:grpSpPr>
          <a:xfrm>
            <a:off x="5800892" y="806253"/>
            <a:ext cx="488950" cy="660002"/>
            <a:chOff x="2541588" y="819151"/>
            <a:chExt cx="488950" cy="660002"/>
          </a:xfrm>
        </p:grpSpPr>
        <p:sp>
          <p:nvSpPr>
            <p:cNvPr id="224288" name="Text Box 9">
              <a:extLst>
                <a:ext uri="{FF2B5EF4-FFF2-40B4-BE49-F238E27FC236}">
                  <a16:creationId xmlns:a16="http://schemas.microsoft.com/office/drawing/2014/main" id="{ED6829D5-46AF-5EF0-F54F-E10C08E02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588" y="819151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24289" name="Line 12">
              <a:extLst>
                <a:ext uri="{FF2B5EF4-FFF2-40B4-BE49-F238E27FC236}">
                  <a16:creationId xmlns:a16="http://schemas.microsoft.com/office/drawing/2014/main" id="{C0418808-CE8B-6A48-FA53-5196AC86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175" y="1191816"/>
              <a:ext cx="215900" cy="28733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4290" name="文本框 224289">
            <a:extLst>
              <a:ext uri="{FF2B5EF4-FFF2-40B4-BE49-F238E27FC236}">
                <a16:creationId xmlns:a16="http://schemas.microsoft.com/office/drawing/2014/main" id="{6252B55C-343E-7D3C-A334-A3CE20368102}"/>
              </a:ext>
            </a:extLst>
          </p:cNvPr>
          <p:cNvSpPr txBox="1"/>
          <p:nvPr/>
        </p:nvSpPr>
        <p:spPr>
          <a:xfrm>
            <a:off x="5742118" y="153962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224291" name="任意多边形: 形状 224290">
            <a:extLst>
              <a:ext uri="{FF2B5EF4-FFF2-40B4-BE49-F238E27FC236}">
                <a16:creationId xmlns:a16="http://schemas.microsoft.com/office/drawing/2014/main" id="{DC33612B-07CE-ADFF-FBA1-BACD5827481D}"/>
              </a:ext>
            </a:extLst>
          </p:cNvPr>
          <p:cNvSpPr/>
          <p:nvPr/>
        </p:nvSpPr>
        <p:spPr bwMode="auto">
          <a:xfrm>
            <a:off x="5448300" y="1820203"/>
            <a:ext cx="358140" cy="633437"/>
          </a:xfrm>
          <a:custGeom>
            <a:avLst/>
            <a:gdLst>
              <a:gd name="connsiteX0" fmla="*/ 0 w 358140"/>
              <a:gd name="connsiteY0" fmla="*/ 633437 h 633437"/>
              <a:gd name="connsiteX1" fmla="*/ 144780 w 358140"/>
              <a:gd name="connsiteY1" fmla="*/ 625817 h 633437"/>
              <a:gd name="connsiteX2" fmla="*/ 198120 w 358140"/>
              <a:gd name="connsiteY2" fmla="*/ 610577 h 633437"/>
              <a:gd name="connsiteX3" fmla="*/ 228600 w 358140"/>
              <a:gd name="connsiteY3" fmla="*/ 519137 h 633437"/>
              <a:gd name="connsiteX4" fmla="*/ 243840 w 358140"/>
              <a:gd name="connsiteY4" fmla="*/ 473417 h 633437"/>
              <a:gd name="connsiteX5" fmla="*/ 251460 w 358140"/>
              <a:gd name="connsiteY5" fmla="*/ 397217 h 633437"/>
              <a:gd name="connsiteX6" fmla="*/ 266700 w 358140"/>
              <a:gd name="connsiteY6" fmla="*/ 359117 h 633437"/>
              <a:gd name="connsiteX7" fmla="*/ 281940 w 358140"/>
              <a:gd name="connsiteY7" fmla="*/ 305777 h 633437"/>
              <a:gd name="connsiteX8" fmla="*/ 289560 w 358140"/>
              <a:gd name="connsiteY8" fmla="*/ 221957 h 633437"/>
              <a:gd name="connsiteX9" fmla="*/ 297180 w 358140"/>
              <a:gd name="connsiteY9" fmla="*/ 8597 h 633437"/>
              <a:gd name="connsiteX10" fmla="*/ 358140 w 358140"/>
              <a:gd name="connsiteY10" fmla="*/ 8597 h 6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8140" h="633437">
                <a:moveTo>
                  <a:pt x="0" y="633437"/>
                </a:moveTo>
                <a:cubicBezTo>
                  <a:pt x="48260" y="630897"/>
                  <a:pt x="96772" y="631356"/>
                  <a:pt x="144780" y="625817"/>
                </a:cubicBezTo>
                <a:cubicBezTo>
                  <a:pt x="163150" y="623697"/>
                  <a:pt x="183524" y="621930"/>
                  <a:pt x="198120" y="610577"/>
                </a:cubicBezTo>
                <a:cubicBezTo>
                  <a:pt x="206248" y="604255"/>
                  <a:pt x="228501" y="519458"/>
                  <a:pt x="228600" y="519137"/>
                </a:cubicBezTo>
                <a:cubicBezTo>
                  <a:pt x="233324" y="503783"/>
                  <a:pt x="243840" y="473417"/>
                  <a:pt x="243840" y="473417"/>
                </a:cubicBezTo>
                <a:cubicBezTo>
                  <a:pt x="246380" y="448017"/>
                  <a:pt x="246454" y="422248"/>
                  <a:pt x="251460" y="397217"/>
                </a:cubicBezTo>
                <a:cubicBezTo>
                  <a:pt x="254143" y="383804"/>
                  <a:pt x="262375" y="372093"/>
                  <a:pt x="266700" y="359117"/>
                </a:cubicBezTo>
                <a:cubicBezTo>
                  <a:pt x="272548" y="341574"/>
                  <a:pt x="276860" y="323557"/>
                  <a:pt x="281940" y="305777"/>
                </a:cubicBezTo>
                <a:cubicBezTo>
                  <a:pt x="284480" y="277837"/>
                  <a:pt x="288123" y="249975"/>
                  <a:pt x="289560" y="221957"/>
                </a:cubicBezTo>
                <a:cubicBezTo>
                  <a:pt x="293205" y="150885"/>
                  <a:pt x="275403" y="76348"/>
                  <a:pt x="297180" y="8597"/>
                </a:cubicBezTo>
                <a:cubicBezTo>
                  <a:pt x="303398" y="-10748"/>
                  <a:pt x="337820" y="8597"/>
                  <a:pt x="358140" y="8597"/>
                </a:cubicBezTo>
              </a:path>
            </a:pathLst>
          </a:custGeom>
          <a:noFill/>
          <a:ln w="22225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4292" name="组合 224291">
            <a:extLst>
              <a:ext uri="{FF2B5EF4-FFF2-40B4-BE49-F238E27FC236}">
                <a16:creationId xmlns:a16="http://schemas.microsoft.com/office/drawing/2014/main" id="{2EC21090-2090-FFC7-2DD0-B25C9A7D9107}"/>
              </a:ext>
            </a:extLst>
          </p:cNvPr>
          <p:cNvGrpSpPr/>
          <p:nvPr/>
        </p:nvGrpSpPr>
        <p:grpSpPr>
          <a:xfrm>
            <a:off x="2293482" y="780653"/>
            <a:ext cx="488950" cy="769711"/>
            <a:chOff x="2541588" y="709442"/>
            <a:chExt cx="488950" cy="769711"/>
          </a:xfrm>
        </p:grpSpPr>
        <p:sp>
          <p:nvSpPr>
            <p:cNvPr id="224293" name="Text Box 9">
              <a:extLst>
                <a:ext uri="{FF2B5EF4-FFF2-40B4-BE49-F238E27FC236}">
                  <a16:creationId xmlns:a16="http://schemas.microsoft.com/office/drawing/2014/main" id="{9E25935D-6585-5051-0E16-F62B89B9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588" y="709442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24294" name="Line 12">
              <a:extLst>
                <a:ext uri="{FF2B5EF4-FFF2-40B4-BE49-F238E27FC236}">
                  <a16:creationId xmlns:a16="http://schemas.microsoft.com/office/drawing/2014/main" id="{E5E17AD9-4F79-298F-BC27-8C70B36F5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175" y="1191816"/>
              <a:ext cx="215900" cy="28733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4296" name="任意多边形: 形状 224295">
            <a:extLst>
              <a:ext uri="{FF2B5EF4-FFF2-40B4-BE49-F238E27FC236}">
                <a16:creationId xmlns:a16="http://schemas.microsoft.com/office/drawing/2014/main" id="{2DDF70CB-6773-A43A-4538-E5A8409F6ACF}"/>
              </a:ext>
            </a:extLst>
          </p:cNvPr>
          <p:cNvSpPr/>
          <p:nvPr/>
        </p:nvSpPr>
        <p:spPr bwMode="auto">
          <a:xfrm>
            <a:off x="6454140" y="1774743"/>
            <a:ext cx="381000" cy="475655"/>
          </a:xfrm>
          <a:custGeom>
            <a:avLst/>
            <a:gdLst>
              <a:gd name="connsiteX0" fmla="*/ 0 w 381000"/>
              <a:gd name="connsiteY0" fmla="*/ 717 h 475655"/>
              <a:gd name="connsiteX1" fmla="*/ 243840 w 381000"/>
              <a:gd name="connsiteY1" fmla="*/ 8337 h 475655"/>
              <a:gd name="connsiteX2" fmla="*/ 251460 w 381000"/>
              <a:gd name="connsiteY2" fmla="*/ 46437 h 475655"/>
              <a:gd name="connsiteX3" fmla="*/ 243840 w 381000"/>
              <a:gd name="connsiteY3" fmla="*/ 419817 h 475655"/>
              <a:gd name="connsiteX4" fmla="*/ 251460 w 381000"/>
              <a:gd name="connsiteY4" fmla="*/ 473157 h 475655"/>
              <a:gd name="connsiteX5" fmla="*/ 281940 w 381000"/>
              <a:gd name="connsiteY5" fmla="*/ 465537 h 475655"/>
              <a:gd name="connsiteX6" fmla="*/ 381000 w 381000"/>
              <a:gd name="connsiteY6" fmla="*/ 457917 h 47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475655">
                <a:moveTo>
                  <a:pt x="0" y="717"/>
                </a:moveTo>
                <a:cubicBezTo>
                  <a:pt x="81280" y="3257"/>
                  <a:pt x="163832" y="-6210"/>
                  <a:pt x="243840" y="8337"/>
                </a:cubicBezTo>
                <a:cubicBezTo>
                  <a:pt x="256583" y="10654"/>
                  <a:pt x="251460" y="33485"/>
                  <a:pt x="251460" y="46437"/>
                </a:cubicBezTo>
                <a:cubicBezTo>
                  <a:pt x="251460" y="170923"/>
                  <a:pt x="246380" y="295357"/>
                  <a:pt x="243840" y="419817"/>
                </a:cubicBezTo>
                <a:cubicBezTo>
                  <a:pt x="246380" y="437597"/>
                  <a:pt x="239962" y="459359"/>
                  <a:pt x="251460" y="473157"/>
                </a:cubicBezTo>
                <a:cubicBezTo>
                  <a:pt x="258164" y="481202"/>
                  <a:pt x="271636" y="467410"/>
                  <a:pt x="281940" y="465537"/>
                </a:cubicBezTo>
                <a:cubicBezTo>
                  <a:pt x="335704" y="455762"/>
                  <a:pt x="329761" y="457917"/>
                  <a:pt x="381000" y="457917"/>
                </a:cubicBezTo>
              </a:path>
            </a:pathLst>
          </a:custGeom>
          <a:noFill/>
          <a:ln w="254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44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6" grpId="0" animBg="1"/>
      <p:bldP spid="224290" grpId="0"/>
      <p:bldP spid="224291" grpId="0" animBg="1"/>
      <p:bldP spid="224296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269074A-D1EE-46DC-A3C5-574BC6E648FD}" type="slidenum">
              <a:rPr lang="en-US" altLang="zh-CN"/>
              <a:t>124</a:t>
            </a:fld>
            <a:endParaRPr lang="en-US" altLang="zh-CN"/>
          </a:p>
        </p:txBody>
      </p:sp>
      <p:sp>
        <p:nvSpPr>
          <p:cNvPr id="260100" name="Text Box 4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320357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0102" name="Rectangle 6"/>
          <p:cNvSpPr>
            <a:spLocks noChangeArrowheads="1"/>
          </p:cNvSpPr>
          <p:nvPr/>
        </p:nvSpPr>
        <p:spPr bwMode="auto">
          <a:xfrm>
            <a:off x="370681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0103" name="Rectangle 7"/>
          <p:cNvSpPr>
            <a:spLocks noChangeArrowheads="1"/>
          </p:cNvSpPr>
          <p:nvPr/>
        </p:nvSpPr>
        <p:spPr bwMode="auto">
          <a:xfrm>
            <a:off x="421163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4" name="Line 8"/>
          <p:cNvSpPr>
            <a:spLocks noChangeShapeType="1"/>
          </p:cNvSpPr>
          <p:nvPr/>
        </p:nvSpPr>
        <p:spPr bwMode="auto">
          <a:xfrm>
            <a:off x="4427538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320357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3706813" y="249237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0107" name="Rectangle 11"/>
          <p:cNvSpPr>
            <a:spLocks noChangeArrowheads="1"/>
          </p:cNvSpPr>
          <p:nvPr/>
        </p:nvSpPr>
        <p:spPr bwMode="auto">
          <a:xfrm>
            <a:off x="421163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8" name="Line 12"/>
          <p:cNvSpPr>
            <a:spLocks noChangeShapeType="1"/>
          </p:cNvSpPr>
          <p:nvPr/>
        </p:nvSpPr>
        <p:spPr bwMode="auto">
          <a:xfrm>
            <a:off x="4427538" y="2708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2697163" y="9810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0110" name="Line 14"/>
          <p:cNvSpPr>
            <a:spLocks noChangeShapeType="1"/>
          </p:cNvSpPr>
          <p:nvPr/>
        </p:nvSpPr>
        <p:spPr bwMode="auto">
          <a:xfrm>
            <a:off x="3057525" y="141287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11" name="Text Box 15"/>
          <p:cNvSpPr txBox="1">
            <a:spLocks noChangeArrowheads="1"/>
          </p:cNvSpPr>
          <p:nvPr/>
        </p:nvSpPr>
        <p:spPr bwMode="auto">
          <a:xfrm>
            <a:off x="2700338" y="184467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0112" name="Line 16"/>
          <p:cNvSpPr>
            <a:spLocks noChangeShapeType="1"/>
          </p:cNvSpPr>
          <p:nvPr/>
        </p:nvSpPr>
        <p:spPr bwMode="auto">
          <a:xfrm>
            <a:off x="3060700" y="227647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1043260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14" name="Rectangle 18"/>
          <p:cNvSpPr>
            <a:spLocks noChangeArrowheads="1"/>
          </p:cNvSpPr>
          <p:nvPr/>
        </p:nvSpPr>
        <p:spPr bwMode="auto">
          <a:xfrm>
            <a:off x="154649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205132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16" name="Line 20"/>
          <p:cNvSpPr>
            <a:spLocks noChangeShapeType="1"/>
          </p:cNvSpPr>
          <p:nvPr/>
        </p:nvSpPr>
        <p:spPr bwMode="auto">
          <a:xfrm>
            <a:off x="2267223" y="18446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17" name="Text Box 21"/>
          <p:cNvSpPr txBox="1">
            <a:spLocks noChangeArrowheads="1"/>
          </p:cNvSpPr>
          <p:nvPr/>
        </p:nvSpPr>
        <p:spPr bwMode="auto">
          <a:xfrm>
            <a:off x="554658" y="981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0118" name="Line 22"/>
          <p:cNvSpPr>
            <a:spLocks noChangeShapeType="1"/>
          </p:cNvSpPr>
          <p:nvPr/>
        </p:nvSpPr>
        <p:spPr bwMode="auto">
          <a:xfrm>
            <a:off x="898798" y="141287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3419475" y="188913"/>
            <a:ext cx="5184775" cy="6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1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>
                <a:solidFill>
                  <a:srgbClr val="FFFF00"/>
                </a:solidFill>
                <a:ea typeface="仿宋_GB2312" panose="02010609030101010101" pitchFamily="49" charset="-122"/>
              </a:rPr>
              <a:t>&lt;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507682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260121" name="Rectangle 25"/>
          <p:cNvSpPr>
            <a:spLocks noChangeArrowheads="1"/>
          </p:cNvSpPr>
          <p:nvPr/>
        </p:nvSpPr>
        <p:spPr bwMode="auto">
          <a:xfrm>
            <a:off x="558006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608488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3" name="Line 27"/>
          <p:cNvSpPr>
            <a:spLocks noChangeShapeType="1"/>
          </p:cNvSpPr>
          <p:nvPr/>
        </p:nvSpPr>
        <p:spPr bwMode="auto">
          <a:xfrm>
            <a:off x="6300788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24" name="AutoShape 28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5" name="Rectangle 29"/>
          <p:cNvSpPr>
            <a:spLocks noChangeArrowheads="1"/>
          </p:cNvSpPr>
          <p:nvPr/>
        </p:nvSpPr>
        <p:spPr bwMode="auto">
          <a:xfrm>
            <a:off x="3203575" y="47974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0126" name="Rectangle 30"/>
          <p:cNvSpPr>
            <a:spLocks noChangeArrowheads="1"/>
          </p:cNvSpPr>
          <p:nvPr/>
        </p:nvSpPr>
        <p:spPr bwMode="auto">
          <a:xfrm>
            <a:off x="3706813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0127" name="Rectangle 31"/>
          <p:cNvSpPr>
            <a:spLocks noChangeArrowheads="1"/>
          </p:cNvSpPr>
          <p:nvPr/>
        </p:nvSpPr>
        <p:spPr bwMode="auto">
          <a:xfrm>
            <a:off x="4211638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28" name="Line 32"/>
          <p:cNvSpPr>
            <a:spLocks noChangeShapeType="1"/>
          </p:cNvSpPr>
          <p:nvPr/>
        </p:nvSpPr>
        <p:spPr bwMode="auto">
          <a:xfrm>
            <a:off x="4427538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29" name="Rectangle 33"/>
          <p:cNvSpPr>
            <a:spLocks noChangeArrowheads="1"/>
          </p:cNvSpPr>
          <p:nvPr/>
        </p:nvSpPr>
        <p:spPr bwMode="auto">
          <a:xfrm>
            <a:off x="3203575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0130" name="Rectangle 34"/>
          <p:cNvSpPr>
            <a:spLocks noChangeArrowheads="1"/>
          </p:cNvSpPr>
          <p:nvPr/>
        </p:nvSpPr>
        <p:spPr bwMode="auto">
          <a:xfrm>
            <a:off x="3706813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0131" name="Rectangle 35"/>
          <p:cNvSpPr>
            <a:spLocks noChangeArrowheads="1"/>
          </p:cNvSpPr>
          <p:nvPr/>
        </p:nvSpPr>
        <p:spPr bwMode="auto">
          <a:xfrm>
            <a:off x="421163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32" name="Line 36"/>
          <p:cNvSpPr>
            <a:spLocks noChangeShapeType="1"/>
          </p:cNvSpPr>
          <p:nvPr/>
        </p:nvSpPr>
        <p:spPr bwMode="auto">
          <a:xfrm>
            <a:off x="4427538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33" name="Text Box 37"/>
          <p:cNvSpPr txBox="1">
            <a:spLocks noChangeArrowheads="1"/>
          </p:cNvSpPr>
          <p:nvPr/>
        </p:nvSpPr>
        <p:spPr bwMode="auto">
          <a:xfrm>
            <a:off x="4570413" y="414972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0134" name="Line 38"/>
          <p:cNvSpPr>
            <a:spLocks noChangeShapeType="1"/>
          </p:cNvSpPr>
          <p:nvPr/>
        </p:nvSpPr>
        <p:spPr bwMode="auto">
          <a:xfrm>
            <a:off x="4930775" y="458152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35" name="Text Box 39"/>
          <p:cNvSpPr txBox="1">
            <a:spLocks noChangeArrowheads="1"/>
          </p:cNvSpPr>
          <p:nvPr/>
        </p:nvSpPr>
        <p:spPr bwMode="auto">
          <a:xfrm>
            <a:off x="2679700" y="50133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0136" name="Line 40"/>
          <p:cNvSpPr>
            <a:spLocks noChangeShapeType="1"/>
          </p:cNvSpPr>
          <p:nvPr/>
        </p:nvSpPr>
        <p:spPr bwMode="auto">
          <a:xfrm>
            <a:off x="3040063" y="544512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37" name="Rectangle 41"/>
          <p:cNvSpPr>
            <a:spLocks noChangeArrowheads="1"/>
          </p:cNvSpPr>
          <p:nvPr/>
        </p:nvSpPr>
        <p:spPr bwMode="auto">
          <a:xfrm>
            <a:off x="971550" y="47974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38" name="Rectangle 42"/>
          <p:cNvSpPr>
            <a:spLocks noChangeArrowheads="1"/>
          </p:cNvSpPr>
          <p:nvPr/>
        </p:nvSpPr>
        <p:spPr bwMode="auto">
          <a:xfrm>
            <a:off x="1474788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0139" name="Rectangle 43"/>
          <p:cNvSpPr>
            <a:spLocks noChangeArrowheads="1"/>
          </p:cNvSpPr>
          <p:nvPr/>
        </p:nvSpPr>
        <p:spPr bwMode="auto">
          <a:xfrm>
            <a:off x="1979613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40" name="Line 44"/>
          <p:cNvSpPr>
            <a:spLocks noChangeShapeType="1"/>
          </p:cNvSpPr>
          <p:nvPr/>
        </p:nvSpPr>
        <p:spPr bwMode="auto">
          <a:xfrm>
            <a:off x="2195513" y="5013325"/>
            <a:ext cx="936625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0141" name="Text Box 45"/>
          <p:cNvSpPr txBox="1">
            <a:spLocks noChangeArrowheads="1"/>
          </p:cNvSpPr>
          <p:nvPr/>
        </p:nvSpPr>
        <p:spPr bwMode="auto">
          <a:xfrm>
            <a:off x="2698750" y="41497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0142" name="Line 46"/>
          <p:cNvSpPr>
            <a:spLocks noChangeShapeType="1"/>
          </p:cNvSpPr>
          <p:nvPr/>
        </p:nvSpPr>
        <p:spPr bwMode="auto">
          <a:xfrm>
            <a:off x="3059113" y="458152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0143" name="Rectangle 47"/>
          <p:cNvSpPr>
            <a:spLocks noChangeArrowheads="1"/>
          </p:cNvSpPr>
          <p:nvPr/>
        </p:nvSpPr>
        <p:spPr bwMode="auto">
          <a:xfrm>
            <a:off x="5076825" y="47974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260144" name="Rectangle 48"/>
          <p:cNvSpPr>
            <a:spLocks noChangeArrowheads="1"/>
          </p:cNvSpPr>
          <p:nvPr/>
        </p:nvSpPr>
        <p:spPr bwMode="auto">
          <a:xfrm>
            <a:off x="5580063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0145" name="Rectangle 49"/>
          <p:cNvSpPr>
            <a:spLocks noChangeArrowheads="1"/>
          </p:cNvSpPr>
          <p:nvPr/>
        </p:nvSpPr>
        <p:spPr bwMode="auto">
          <a:xfrm>
            <a:off x="6084888" y="47974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46" name="Line 50"/>
          <p:cNvSpPr>
            <a:spLocks noChangeShapeType="1"/>
          </p:cNvSpPr>
          <p:nvPr/>
        </p:nvSpPr>
        <p:spPr bwMode="auto">
          <a:xfrm>
            <a:off x="6300788" y="50133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72628A3-885E-4C03-8455-F010FDAAB890}" type="slidenum">
              <a:rPr lang="en-US" altLang="zh-CN"/>
              <a:t>125</a:t>
            </a:fld>
            <a:endParaRPr lang="en-US" altLang="zh-CN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4457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154781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2052638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26" name="Line 6"/>
          <p:cNvSpPr>
            <a:spLocks noChangeShapeType="1"/>
          </p:cNvSpPr>
          <p:nvPr/>
        </p:nvSpPr>
        <p:spPr bwMode="auto">
          <a:xfrm>
            <a:off x="2268538" y="1844675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320357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3706813" y="249237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421163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30" name="Line 10"/>
          <p:cNvSpPr>
            <a:spLocks noChangeShapeType="1"/>
          </p:cNvSpPr>
          <p:nvPr/>
        </p:nvSpPr>
        <p:spPr bwMode="auto">
          <a:xfrm>
            <a:off x="4427538" y="2708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2700338" y="981075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1132" name="Line 12"/>
          <p:cNvSpPr>
            <a:spLocks noChangeShapeType="1"/>
          </p:cNvSpPr>
          <p:nvPr/>
        </p:nvSpPr>
        <p:spPr bwMode="auto">
          <a:xfrm>
            <a:off x="3060700" y="141287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33" name="Text Box 13"/>
          <p:cNvSpPr txBox="1">
            <a:spLocks noChangeArrowheads="1"/>
          </p:cNvSpPr>
          <p:nvPr/>
        </p:nvSpPr>
        <p:spPr bwMode="auto">
          <a:xfrm>
            <a:off x="2627313" y="19891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1134" name="Line 14"/>
          <p:cNvSpPr>
            <a:spLocks noChangeShapeType="1"/>
          </p:cNvSpPr>
          <p:nvPr/>
        </p:nvSpPr>
        <p:spPr bwMode="auto">
          <a:xfrm>
            <a:off x="2987675" y="242093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539750" y="9810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1140" name="Line 20"/>
          <p:cNvSpPr>
            <a:spLocks noChangeShapeType="1"/>
          </p:cNvSpPr>
          <p:nvPr/>
        </p:nvSpPr>
        <p:spPr bwMode="auto">
          <a:xfrm>
            <a:off x="900113" y="141287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3419475" y="185738"/>
            <a:ext cx="5113338" cy="66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2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>
                <a:solidFill>
                  <a:srgbClr val="FFFF00"/>
                </a:solidFill>
                <a:ea typeface="仿宋_GB2312" panose="02010609030101010101" pitchFamily="49" charset="-122"/>
              </a:rPr>
              <a:t>&gt;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1142" name="Rectangle 22"/>
          <p:cNvSpPr>
            <a:spLocks noChangeArrowheads="1"/>
          </p:cNvSpPr>
          <p:nvPr/>
        </p:nvSpPr>
        <p:spPr bwMode="auto">
          <a:xfrm>
            <a:off x="3205163" y="16287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261143" name="Rectangle 23"/>
          <p:cNvSpPr>
            <a:spLocks noChangeArrowheads="1"/>
          </p:cNvSpPr>
          <p:nvPr/>
        </p:nvSpPr>
        <p:spPr bwMode="auto">
          <a:xfrm>
            <a:off x="3708400" y="1628775"/>
            <a:ext cx="5032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4213225" y="16287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45" name="Line 25"/>
          <p:cNvSpPr>
            <a:spLocks noChangeShapeType="1"/>
          </p:cNvSpPr>
          <p:nvPr/>
        </p:nvSpPr>
        <p:spPr bwMode="auto">
          <a:xfrm>
            <a:off x="4429125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46" name="AutoShape 26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51" name="Rectangle 31"/>
          <p:cNvSpPr>
            <a:spLocks noChangeArrowheads="1"/>
          </p:cNvSpPr>
          <p:nvPr/>
        </p:nvSpPr>
        <p:spPr bwMode="auto">
          <a:xfrm>
            <a:off x="3203575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1152" name="Rectangle 32"/>
          <p:cNvSpPr>
            <a:spLocks noChangeArrowheads="1"/>
          </p:cNvSpPr>
          <p:nvPr/>
        </p:nvSpPr>
        <p:spPr bwMode="auto">
          <a:xfrm>
            <a:off x="3706813" y="566102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1153" name="Rectangle 33"/>
          <p:cNvSpPr>
            <a:spLocks noChangeArrowheads="1"/>
          </p:cNvSpPr>
          <p:nvPr/>
        </p:nvSpPr>
        <p:spPr bwMode="auto">
          <a:xfrm>
            <a:off x="421163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54" name="Line 34"/>
          <p:cNvSpPr>
            <a:spLocks noChangeShapeType="1"/>
          </p:cNvSpPr>
          <p:nvPr/>
        </p:nvSpPr>
        <p:spPr bwMode="auto">
          <a:xfrm>
            <a:off x="4427538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57" name="Text Box 37"/>
          <p:cNvSpPr txBox="1">
            <a:spLocks noChangeArrowheads="1"/>
          </p:cNvSpPr>
          <p:nvPr/>
        </p:nvSpPr>
        <p:spPr bwMode="auto">
          <a:xfrm>
            <a:off x="4552950" y="50133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1158" name="Line 38"/>
          <p:cNvSpPr>
            <a:spLocks noChangeShapeType="1"/>
          </p:cNvSpPr>
          <p:nvPr/>
        </p:nvSpPr>
        <p:spPr bwMode="auto">
          <a:xfrm>
            <a:off x="4913313" y="5445125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59" name="Rectangle 39"/>
          <p:cNvSpPr>
            <a:spLocks noChangeArrowheads="1"/>
          </p:cNvSpPr>
          <p:nvPr/>
        </p:nvSpPr>
        <p:spPr bwMode="auto">
          <a:xfrm>
            <a:off x="971550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60" name="Rectangle 40"/>
          <p:cNvSpPr>
            <a:spLocks noChangeArrowheads="1"/>
          </p:cNvSpPr>
          <p:nvPr/>
        </p:nvSpPr>
        <p:spPr bwMode="auto">
          <a:xfrm>
            <a:off x="147478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61" name="Rectangle 41"/>
          <p:cNvSpPr>
            <a:spLocks noChangeArrowheads="1"/>
          </p:cNvSpPr>
          <p:nvPr/>
        </p:nvSpPr>
        <p:spPr bwMode="auto">
          <a:xfrm>
            <a:off x="1979613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62" name="Line 42"/>
          <p:cNvSpPr>
            <a:spLocks noChangeShapeType="1"/>
          </p:cNvSpPr>
          <p:nvPr/>
        </p:nvSpPr>
        <p:spPr bwMode="auto">
          <a:xfrm>
            <a:off x="2195513" y="587692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63" name="Text Box 43"/>
          <p:cNvSpPr txBox="1">
            <a:spLocks noChangeArrowheads="1"/>
          </p:cNvSpPr>
          <p:nvPr/>
        </p:nvSpPr>
        <p:spPr bwMode="auto">
          <a:xfrm>
            <a:off x="2627313" y="5013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1164" name="Line 44"/>
          <p:cNvSpPr>
            <a:spLocks noChangeShapeType="1"/>
          </p:cNvSpPr>
          <p:nvPr/>
        </p:nvSpPr>
        <p:spPr bwMode="auto">
          <a:xfrm>
            <a:off x="2987675" y="5445125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65" name="Rectangle 45"/>
          <p:cNvSpPr>
            <a:spLocks noChangeArrowheads="1"/>
          </p:cNvSpPr>
          <p:nvPr/>
        </p:nvSpPr>
        <p:spPr bwMode="auto">
          <a:xfrm>
            <a:off x="507682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</a:p>
        </p:txBody>
      </p:sp>
      <p:sp>
        <p:nvSpPr>
          <p:cNvPr id="261166" name="Rectangle 46"/>
          <p:cNvSpPr>
            <a:spLocks noChangeArrowheads="1"/>
          </p:cNvSpPr>
          <p:nvPr/>
        </p:nvSpPr>
        <p:spPr bwMode="auto">
          <a:xfrm>
            <a:off x="5580063" y="249237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1167" name="Rectangle 47"/>
          <p:cNvSpPr>
            <a:spLocks noChangeArrowheads="1"/>
          </p:cNvSpPr>
          <p:nvPr/>
        </p:nvSpPr>
        <p:spPr bwMode="auto">
          <a:xfrm>
            <a:off x="608488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68" name="Line 48"/>
          <p:cNvSpPr>
            <a:spLocks noChangeShapeType="1"/>
          </p:cNvSpPr>
          <p:nvPr/>
        </p:nvSpPr>
        <p:spPr bwMode="auto">
          <a:xfrm>
            <a:off x="6300788" y="27082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69" name="Rectangle 49"/>
          <p:cNvSpPr>
            <a:spLocks noChangeArrowheads="1"/>
          </p:cNvSpPr>
          <p:nvPr/>
        </p:nvSpPr>
        <p:spPr bwMode="auto">
          <a:xfrm>
            <a:off x="5076825" y="566102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</a:p>
        </p:txBody>
      </p:sp>
      <p:sp>
        <p:nvSpPr>
          <p:cNvPr id="261170" name="Rectangle 50"/>
          <p:cNvSpPr>
            <a:spLocks noChangeArrowheads="1"/>
          </p:cNvSpPr>
          <p:nvPr/>
        </p:nvSpPr>
        <p:spPr bwMode="auto">
          <a:xfrm>
            <a:off x="5580063" y="5661025"/>
            <a:ext cx="503237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1171" name="Rectangle 51"/>
          <p:cNvSpPr>
            <a:spLocks noChangeArrowheads="1"/>
          </p:cNvSpPr>
          <p:nvPr/>
        </p:nvSpPr>
        <p:spPr bwMode="auto">
          <a:xfrm>
            <a:off x="6084888" y="566102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72" name="Line 52"/>
          <p:cNvSpPr>
            <a:spLocks noChangeShapeType="1"/>
          </p:cNvSpPr>
          <p:nvPr/>
        </p:nvSpPr>
        <p:spPr bwMode="auto">
          <a:xfrm>
            <a:off x="6300788" y="58769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73" name="Rectangle 53"/>
          <p:cNvSpPr>
            <a:spLocks noChangeArrowheads="1"/>
          </p:cNvSpPr>
          <p:nvPr/>
        </p:nvSpPr>
        <p:spPr bwMode="auto">
          <a:xfrm>
            <a:off x="1042988" y="2492375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74" name="Rectangle 54"/>
          <p:cNvSpPr>
            <a:spLocks noChangeArrowheads="1"/>
          </p:cNvSpPr>
          <p:nvPr/>
        </p:nvSpPr>
        <p:spPr bwMode="auto">
          <a:xfrm>
            <a:off x="1546225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1175" name="Rectangle 55"/>
          <p:cNvSpPr>
            <a:spLocks noChangeArrowheads="1"/>
          </p:cNvSpPr>
          <p:nvPr/>
        </p:nvSpPr>
        <p:spPr bwMode="auto">
          <a:xfrm>
            <a:off x="2051050" y="2492375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76" name="Line 56"/>
          <p:cNvSpPr>
            <a:spLocks noChangeShapeType="1"/>
          </p:cNvSpPr>
          <p:nvPr/>
        </p:nvSpPr>
        <p:spPr bwMode="auto">
          <a:xfrm>
            <a:off x="2266950" y="2708275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77" name="Rectangle 57"/>
          <p:cNvSpPr>
            <a:spLocks noChangeArrowheads="1"/>
          </p:cNvSpPr>
          <p:nvPr/>
        </p:nvSpPr>
        <p:spPr bwMode="auto">
          <a:xfrm>
            <a:off x="1044575" y="4508500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1178" name="Rectangle 58"/>
          <p:cNvSpPr>
            <a:spLocks noChangeArrowheads="1"/>
          </p:cNvSpPr>
          <p:nvPr/>
        </p:nvSpPr>
        <p:spPr bwMode="auto">
          <a:xfrm>
            <a:off x="1547813" y="4508500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1179" name="Rectangle 59"/>
          <p:cNvSpPr>
            <a:spLocks noChangeArrowheads="1"/>
          </p:cNvSpPr>
          <p:nvPr/>
        </p:nvSpPr>
        <p:spPr bwMode="auto">
          <a:xfrm>
            <a:off x="2052638" y="4508500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81" name="Text Box 61"/>
          <p:cNvSpPr txBox="1">
            <a:spLocks noChangeArrowheads="1"/>
          </p:cNvSpPr>
          <p:nvPr/>
        </p:nvSpPr>
        <p:spPr bwMode="auto">
          <a:xfrm>
            <a:off x="2700338" y="38608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1182" name="Line 62"/>
          <p:cNvSpPr>
            <a:spLocks noChangeShapeType="1"/>
          </p:cNvSpPr>
          <p:nvPr/>
        </p:nvSpPr>
        <p:spPr bwMode="auto">
          <a:xfrm>
            <a:off x="3060700" y="4292600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184" name="Rectangle 64"/>
          <p:cNvSpPr>
            <a:spLocks noChangeArrowheads="1"/>
          </p:cNvSpPr>
          <p:nvPr/>
        </p:nvSpPr>
        <p:spPr bwMode="auto">
          <a:xfrm>
            <a:off x="3205163" y="4508500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261185" name="Rectangle 65"/>
          <p:cNvSpPr>
            <a:spLocks noChangeArrowheads="1"/>
          </p:cNvSpPr>
          <p:nvPr/>
        </p:nvSpPr>
        <p:spPr bwMode="auto">
          <a:xfrm>
            <a:off x="3708400" y="4508500"/>
            <a:ext cx="5032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1186" name="Rectangle 66"/>
          <p:cNvSpPr>
            <a:spLocks noChangeArrowheads="1"/>
          </p:cNvSpPr>
          <p:nvPr/>
        </p:nvSpPr>
        <p:spPr bwMode="auto">
          <a:xfrm>
            <a:off x="4213225" y="4508500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187" name="Line 67"/>
          <p:cNvSpPr>
            <a:spLocks noChangeShapeType="1"/>
          </p:cNvSpPr>
          <p:nvPr/>
        </p:nvSpPr>
        <p:spPr bwMode="auto">
          <a:xfrm>
            <a:off x="4429125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88" name="Freeform 68"/>
          <p:cNvSpPr/>
          <p:nvPr/>
        </p:nvSpPr>
        <p:spPr bwMode="auto">
          <a:xfrm>
            <a:off x="2339975" y="4687888"/>
            <a:ext cx="876300" cy="1093787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1189" name="Text Box 69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F7DD271-886A-4C46-B6D2-D675D3F7F49E}" type="slidenum">
              <a:rPr lang="en-US" altLang="zh-CN"/>
              <a:t>126</a:t>
            </a:fld>
            <a:endParaRPr lang="en-US" altLang="zh-CN"/>
          </a:p>
        </p:txBody>
      </p:sp>
      <p:sp>
        <p:nvSpPr>
          <p:cNvPr id="262161" name="Text Box 17"/>
          <p:cNvSpPr txBox="1">
            <a:spLocks noChangeArrowheads="1"/>
          </p:cNvSpPr>
          <p:nvPr/>
        </p:nvSpPr>
        <p:spPr bwMode="auto">
          <a:xfrm>
            <a:off x="3419474" y="185738"/>
            <a:ext cx="5545013" cy="122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</a:t>
            </a:r>
            <a:r>
              <a:rPr lang="en-US" altLang="zh-CN" sz="2800" b="1" u="sng" dirty="0" err="1">
                <a:solidFill>
                  <a:srgbClr val="FFFF00"/>
                </a:solidFill>
                <a:ea typeface="仿宋_GB2312" panose="02010609030101010101" pitchFamily="49" charset="-122"/>
              </a:rPr>
              <a:t>3a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>
                <a:solidFill>
                  <a:srgbClr val="FFFF00"/>
                </a:solidFill>
                <a:ea typeface="仿宋_GB2312" panose="02010609030101010101" pitchFamily="49" charset="-122"/>
              </a:rPr>
              <a:t>==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b="1" dirty="0">
              <a:solidFill>
                <a:srgbClr val="FFFF00"/>
              </a:solidFill>
              <a:ea typeface="仿宋_GB2312" panose="0201060903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	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coef+pb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coef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 </a:t>
            </a:r>
            <a:r>
              <a:rPr lang="en-US" altLang="zh-CN" sz="3600" b="1" dirty="0">
                <a:solidFill>
                  <a:srgbClr val="FFFF00"/>
                </a:solidFill>
                <a:ea typeface="仿宋_GB2312" panose="02010609030101010101" pitchFamily="49" charset="-122"/>
              </a:rPr>
              <a:t>!=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0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2166" name="AutoShape 22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1" name="Rectangle 57"/>
          <p:cNvSpPr>
            <a:spLocks noChangeArrowheads="1"/>
          </p:cNvSpPr>
          <p:nvPr/>
        </p:nvSpPr>
        <p:spPr bwMode="auto">
          <a:xfrm>
            <a:off x="320357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2202" name="Rectangle 58"/>
          <p:cNvSpPr>
            <a:spLocks noChangeArrowheads="1"/>
          </p:cNvSpPr>
          <p:nvPr/>
        </p:nvSpPr>
        <p:spPr bwMode="auto">
          <a:xfrm>
            <a:off x="370681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2203" name="Rectangle 59"/>
          <p:cNvSpPr>
            <a:spLocks noChangeArrowheads="1"/>
          </p:cNvSpPr>
          <p:nvPr/>
        </p:nvSpPr>
        <p:spPr bwMode="auto">
          <a:xfrm>
            <a:off x="421163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04" name="Line 60"/>
          <p:cNvSpPr>
            <a:spLocks noChangeShapeType="1"/>
          </p:cNvSpPr>
          <p:nvPr/>
        </p:nvSpPr>
        <p:spPr bwMode="auto">
          <a:xfrm>
            <a:off x="442753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05" name="Text Box 61"/>
          <p:cNvSpPr txBox="1">
            <a:spLocks noChangeArrowheads="1"/>
          </p:cNvSpPr>
          <p:nvPr/>
        </p:nvSpPr>
        <p:spPr bwMode="auto">
          <a:xfrm>
            <a:off x="4552950" y="19891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2206" name="Line 62"/>
          <p:cNvSpPr>
            <a:spLocks noChangeShapeType="1"/>
          </p:cNvSpPr>
          <p:nvPr/>
        </p:nvSpPr>
        <p:spPr bwMode="auto">
          <a:xfrm>
            <a:off x="4913313" y="2420938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07" name="Rectangle 63"/>
          <p:cNvSpPr>
            <a:spLocks noChangeArrowheads="1"/>
          </p:cNvSpPr>
          <p:nvPr/>
        </p:nvSpPr>
        <p:spPr bwMode="auto">
          <a:xfrm>
            <a:off x="10429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08" name="Rectangle 64"/>
          <p:cNvSpPr>
            <a:spLocks noChangeArrowheads="1"/>
          </p:cNvSpPr>
          <p:nvPr/>
        </p:nvSpPr>
        <p:spPr bwMode="auto">
          <a:xfrm>
            <a:off x="15462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09" name="Rectangle 65"/>
          <p:cNvSpPr>
            <a:spLocks noChangeArrowheads="1"/>
          </p:cNvSpPr>
          <p:nvPr/>
        </p:nvSpPr>
        <p:spPr bwMode="auto">
          <a:xfrm>
            <a:off x="20510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10" name="Line 66"/>
          <p:cNvSpPr>
            <a:spLocks noChangeShapeType="1"/>
          </p:cNvSpPr>
          <p:nvPr/>
        </p:nvSpPr>
        <p:spPr bwMode="auto">
          <a:xfrm>
            <a:off x="2266950" y="28527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11" name="Text Box 67"/>
          <p:cNvSpPr txBox="1">
            <a:spLocks noChangeArrowheads="1"/>
          </p:cNvSpPr>
          <p:nvPr/>
        </p:nvSpPr>
        <p:spPr bwMode="auto">
          <a:xfrm>
            <a:off x="2627313" y="19891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2212" name="Line 68"/>
          <p:cNvSpPr>
            <a:spLocks noChangeShapeType="1"/>
          </p:cNvSpPr>
          <p:nvPr/>
        </p:nvSpPr>
        <p:spPr bwMode="auto">
          <a:xfrm>
            <a:off x="2987675" y="242093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13" name="Rectangle 69"/>
          <p:cNvSpPr>
            <a:spLocks noChangeArrowheads="1"/>
          </p:cNvSpPr>
          <p:nvPr/>
        </p:nvSpPr>
        <p:spPr bwMode="auto">
          <a:xfrm>
            <a:off x="50768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</a:p>
        </p:txBody>
      </p:sp>
      <p:sp>
        <p:nvSpPr>
          <p:cNvPr id="262214" name="Rectangle 70"/>
          <p:cNvSpPr>
            <a:spLocks noChangeArrowheads="1"/>
          </p:cNvSpPr>
          <p:nvPr/>
        </p:nvSpPr>
        <p:spPr bwMode="auto">
          <a:xfrm>
            <a:off x="558006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2215" name="Rectangle 71"/>
          <p:cNvSpPr>
            <a:spLocks noChangeArrowheads="1"/>
          </p:cNvSpPr>
          <p:nvPr/>
        </p:nvSpPr>
        <p:spPr bwMode="auto">
          <a:xfrm>
            <a:off x="60848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16" name="Line 72"/>
          <p:cNvSpPr>
            <a:spLocks noChangeShapeType="1"/>
          </p:cNvSpPr>
          <p:nvPr/>
        </p:nvSpPr>
        <p:spPr bwMode="auto">
          <a:xfrm>
            <a:off x="630078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17" name="Rectangle 73"/>
          <p:cNvSpPr>
            <a:spLocks noChangeArrowheads="1"/>
          </p:cNvSpPr>
          <p:nvPr/>
        </p:nvSpPr>
        <p:spPr bwMode="auto">
          <a:xfrm>
            <a:off x="10445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2218" name="Rectangle 74"/>
          <p:cNvSpPr>
            <a:spLocks noChangeArrowheads="1"/>
          </p:cNvSpPr>
          <p:nvPr/>
        </p:nvSpPr>
        <p:spPr bwMode="auto">
          <a:xfrm>
            <a:off x="154781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2219" name="Rectangle 75"/>
          <p:cNvSpPr>
            <a:spLocks noChangeArrowheads="1"/>
          </p:cNvSpPr>
          <p:nvPr/>
        </p:nvSpPr>
        <p:spPr bwMode="auto">
          <a:xfrm>
            <a:off x="20526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20" name="Text Box 76"/>
          <p:cNvSpPr txBox="1">
            <a:spLocks noChangeArrowheads="1"/>
          </p:cNvSpPr>
          <p:nvPr/>
        </p:nvSpPr>
        <p:spPr bwMode="auto">
          <a:xfrm>
            <a:off x="2700338" y="83661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2221" name="Line 77"/>
          <p:cNvSpPr>
            <a:spLocks noChangeShapeType="1"/>
          </p:cNvSpPr>
          <p:nvPr/>
        </p:nvSpPr>
        <p:spPr bwMode="auto">
          <a:xfrm>
            <a:off x="3060700" y="1268413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22" name="Rectangle 78"/>
          <p:cNvSpPr>
            <a:spLocks noChangeArrowheads="1"/>
          </p:cNvSpPr>
          <p:nvPr/>
        </p:nvSpPr>
        <p:spPr bwMode="auto">
          <a:xfrm>
            <a:off x="320516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262223" name="Rectangle 79"/>
          <p:cNvSpPr>
            <a:spLocks noChangeArrowheads="1"/>
          </p:cNvSpPr>
          <p:nvPr/>
        </p:nvSpPr>
        <p:spPr bwMode="auto">
          <a:xfrm>
            <a:off x="3708400" y="1484313"/>
            <a:ext cx="5032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2224" name="Rectangle 80"/>
          <p:cNvSpPr>
            <a:spLocks noChangeArrowheads="1"/>
          </p:cNvSpPr>
          <p:nvPr/>
        </p:nvSpPr>
        <p:spPr bwMode="auto">
          <a:xfrm>
            <a:off x="421322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25" name="Line 81"/>
          <p:cNvSpPr>
            <a:spLocks noChangeShapeType="1"/>
          </p:cNvSpPr>
          <p:nvPr/>
        </p:nvSpPr>
        <p:spPr bwMode="auto">
          <a:xfrm>
            <a:off x="4429125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26" name="Freeform 82"/>
          <p:cNvSpPr/>
          <p:nvPr/>
        </p:nvSpPr>
        <p:spPr bwMode="auto">
          <a:xfrm>
            <a:off x="2339975" y="166370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27" name="Rectangle 83"/>
          <p:cNvSpPr>
            <a:spLocks noChangeArrowheads="1"/>
          </p:cNvSpPr>
          <p:nvPr/>
        </p:nvSpPr>
        <p:spPr bwMode="auto">
          <a:xfrm>
            <a:off x="69484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262228" name="Rectangle 84"/>
          <p:cNvSpPr>
            <a:spLocks noChangeArrowheads="1"/>
          </p:cNvSpPr>
          <p:nvPr/>
        </p:nvSpPr>
        <p:spPr bwMode="auto">
          <a:xfrm>
            <a:off x="74517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62229" name="Rectangle 85"/>
          <p:cNvSpPr>
            <a:spLocks noChangeArrowheads="1"/>
          </p:cNvSpPr>
          <p:nvPr/>
        </p:nvSpPr>
        <p:spPr bwMode="auto">
          <a:xfrm>
            <a:off x="79565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30" name="Line 86"/>
          <p:cNvSpPr>
            <a:spLocks noChangeShapeType="1"/>
          </p:cNvSpPr>
          <p:nvPr/>
        </p:nvSpPr>
        <p:spPr bwMode="auto">
          <a:xfrm>
            <a:off x="8172450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31" name="Rectangle 87"/>
          <p:cNvSpPr>
            <a:spLocks noChangeArrowheads="1"/>
          </p:cNvSpPr>
          <p:nvPr/>
        </p:nvSpPr>
        <p:spPr bwMode="auto">
          <a:xfrm>
            <a:off x="320357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2232" name="Rectangle 88"/>
          <p:cNvSpPr>
            <a:spLocks noChangeArrowheads="1"/>
          </p:cNvSpPr>
          <p:nvPr/>
        </p:nvSpPr>
        <p:spPr bwMode="auto">
          <a:xfrm>
            <a:off x="370681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2233" name="Rectangle 89"/>
          <p:cNvSpPr>
            <a:spLocks noChangeArrowheads="1"/>
          </p:cNvSpPr>
          <p:nvPr/>
        </p:nvSpPr>
        <p:spPr bwMode="auto">
          <a:xfrm>
            <a:off x="421163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6443663" y="51577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2236" name="Line 92"/>
          <p:cNvSpPr>
            <a:spLocks noChangeShapeType="1"/>
          </p:cNvSpPr>
          <p:nvPr/>
        </p:nvSpPr>
        <p:spPr bwMode="auto">
          <a:xfrm>
            <a:off x="6804025" y="558958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37" name="Rectangle 93"/>
          <p:cNvSpPr>
            <a:spLocks noChangeArrowheads="1"/>
          </p:cNvSpPr>
          <p:nvPr/>
        </p:nvSpPr>
        <p:spPr bwMode="auto">
          <a:xfrm>
            <a:off x="10429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38" name="Rectangle 94"/>
          <p:cNvSpPr>
            <a:spLocks noChangeArrowheads="1"/>
          </p:cNvSpPr>
          <p:nvPr/>
        </p:nvSpPr>
        <p:spPr bwMode="auto">
          <a:xfrm>
            <a:off x="15462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2239" name="Rectangle 95"/>
          <p:cNvSpPr>
            <a:spLocks noChangeArrowheads="1"/>
          </p:cNvSpPr>
          <p:nvPr/>
        </p:nvSpPr>
        <p:spPr bwMode="auto">
          <a:xfrm>
            <a:off x="20510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40" name="Line 96"/>
          <p:cNvSpPr>
            <a:spLocks noChangeShapeType="1"/>
          </p:cNvSpPr>
          <p:nvPr/>
        </p:nvSpPr>
        <p:spPr bwMode="auto">
          <a:xfrm>
            <a:off x="2266950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41" name="Text Box 97"/>
          <p:cNvSpPr txBox="1">
            <a:spLocks noChangeArrowheads="1"/>
          </p:cNvSpPr>
          <p:nvPr/>
        </p:nvSpPr>
        <p:spPr bwMode="auto">
          <a:xfrm>
            <a:off x="2698750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2242" name="Line 98"/>
          <p:cNvSpPr>
            <a:spLocks noChangeShapeType="1"/>
          </p:cNvSpPr>
          <p:nvPr/>
        </p:nvSpPr>
        <p:spPr bwMode="auto">
          <a:xfrm>
            <a:off x="3059113" y="4437063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43" name="Rectangle 99"/>
          <p:cNvSpPr>
            <a:spLocks noChangeArrowheads="1"/>
          </p:cNvSpPr>
          <p:nvPr/>
        </p:nvSpPr>
        <p:spPr bwMode="auto">
          <a:xfrm>
            <a:off x="50768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</a:p>
        </p:txBody>
      </p:sp>
      <p:sp>
        <p:nvSpPr>
          <p:cNvPr id="262244" name="Rectangle 100"/>
          <p:cNvSpPr>
            <a:spLocks noChangeArrowheads="1"/>
          </p:cNvSpPr>
          <p:nvPr/>
        </p:nvSpPr>
        <p:spPr bwMode="auto">
          <a:xfrm>
            <a:off x="558006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2245" name="Rectangle 101"/>
          <p:cNvSpPr>
            <a:spLocks noChangeArrowheads="1"/>
          </p:cNvSpPr>
          <p:nvPr/>
        </p:nvSpPr>
        <p:spPr bwMode="auto">
          <a:xfrm>
            <a:off x="60848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46" name="Line 102"/>
          <p:cNvSpPr>
            <a:spLocks noChangeShapeType="1"/>
          </p:cNvSpPr>
          <p:nvPr/>
        </p:nvSpPr>
        <p:spPr bwMode="auto">
          <a:xfrm>
            <a:off x="6300788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47" name="Rectangle 103"/>
          <p:cNvSpPr>
            <a:spLocks noChangeArrowheads="1"/>
          </p:cNvSpPr>
          <p:nvPr/>
        </p:nvSpPr>
        <p:spPr bwMode="auto">
          <a:xfrm>
            <a:off x="104457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2248" name="Rectangle 104"/>
          <p:cNvSpPr>
            <a:spLocks noChangeArrowheads="1"/>
          </p:cNvSpPr>
          <p:nvPr/>
        </p:nvSpPr>
        <p:spPr bwMode="auto">
          <a:xfrm>
            <a:off x="154781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2249" name="Rectangle 105"/>
          <p:cNvSpPr>
            <a:spLocks noChangeArrowheads="1"/>
          </p:cNvSpPr>
          <p:nvPr/>
        </p:nvSpPr>
        <p:spPr bwMode="auto">
          <a:xfrm>
            <a:off x="205263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50" name="Text Box 106"/>
          <p:cNvSpPr txBox="1">
            <a:spLocks noChangeArrowheads="1"/>
          </p:cNvSpPr>
          <p:nvPr/>
        </p:nvSpPr>
        <p:spPr bwMode="auto">
          <a:xfrm>
            <a:off x="4572000" y="40052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2251" name="Line 107"/>
          <p:cNvSpPr>
            <a:spLocks noChangeShapeType="1"/>
          </p:cNvSpPr>
          <p:nvPr/>
        </p:nvSpPr>
        <p:spPr bwMode="auto">
          <a:xfrm>
            <a:off x="4932363" y="4437063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52" name="Rectangle 108"/>
          <p:cNvSpPr>
            <a:spLocks noChangeArrowheads="1"/>
          </p:cNvSpPr>
          <p:nvPr/>
        </p:nvSpPr>
        <p:spPr bwMode="auto">
          <a:xfrm>
            <a:off x="3205163" y="4652963"/>
            <a:ext cx="503237" cy="431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-2</a:t>
            </a:r>
          </a:p>
        </p:txBody>
      </p:sp>
      <p:sp>
        <p:nvSpPr>
          <p:cNvPr id="262253" name="Rectangle 109"/>
          <p:cNvSpPr>
            <a:spLocks noChangeArrowheads="1"/>
          </p:cNvSpPr>
          <p:nvPr/>
        </p:nvSpPr>
        <p:spPr bwMode="auto">
          <a:xfrm>
            <a:off x="3708400" y="4652963"/>
            <a:ext cx="503238" cy="431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2254" name="Rectangle 110"/>
          <p:cNvSpPr>
            <a:spLocks noChangeArrowheads="1"/>
          </p:cNvSpPr>
          <p:nvPr/>
        </p:nvSpPr>
        <p:spPr bwMode="auto">
          <a:xfrm>
            <a:off x="4213225" y="4652963"/>
            <a:ext cx="503238" cy="4318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55" name="Line 111"/>
          <p:cNvSpPr>
            <a:spLocks noChangeShapeType="1"/>
          </p:cNvSpPr>
          <p:nvPr/>
        </p:nvSpPr>
        <p:spPr bwMode="auto">
          <a:xfrm>
            <a:off x="44291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56" name="Freeform 112"/>
          <p:cNvSpPr/>
          <p:nvPr/>
        </p:nvSpPr>
        <p:spPr bwMode="auto">
          <a:xfrm>
            <a:off x="2339975" y="483235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57" name="Rectangle 113"/>
          <p:cNvSpPr>
            <a:spLocks noChangeArrowheads="1"/>
          </p:cNvSpPr>
          <p:nvPr/>
        </p:nvSpPr>
        <p:spPr bwMode="auto">
          <a:xfrm>
            <a:off x="69484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262258" name="Rectangle 114"/>
          <p:cNvSpPr>
            <a:spLocks noChangeArrowheads="1"/>
          </p:cNvSpPr>
          <p:nvPr/>
        </p:nvSpPr>
        <p:spPr bwMode="auto">
          <a:xfrm>
            <a:off x="74517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62259" name="Rectangle 115"/>
          <p:cNvSpPr>
            <a:spLocks noChangeArrowheads="1"/>
          </p:cNvSpPr>
          <p:nvPr/>
        </p:nvSpPr>
        <p:spPr bwMode="auto">
          <a:xfrm>
            <a:off x="79565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60" name="Line 116"/>
          <p:cNvSpPr>
            <a:spLocks noChangeShapeType="1"/>
          </p:cNvSpPr>
          <p:nvPr/>
        </p:nvSpPr>
        <p:spPr bwMode="auto">
          <a:xfrm>
            <a:off x="8172450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1" name="Rectangle 117"/>
          <p:cNvSpPr>
            <a:spLocks noChangeArrowheads="1"/>
          </p:cNvSpPr>
          <p:nvPr/>
        </p:nvSpPr>
        <p:spPr bwMode="auto">
          <a:xfrm>
            <a:off x="507682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62262" name="Rectangle 118"/>
          <p:cNvSpPr>
            <a:spLocks noChangeArrowheads="1"/>
          </p:cNvSpPr>
          <p:nvPr/>
        </p:nvSpPr>
        <p:spPr bwMode="auto">
          <a:xfrm>
            <a:off x="558006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62263" name="Rectangle 119"/>
          <p:cNvSpPr>
            <a:spLocks noChangeArrowheads="1"/>
          </p:cNvSpPr>
          <p:nvPr/>
        </p:nvSpPr>
        <p:spPr bwMode="auto">
          <a:xfrm>
            <a:off x="608488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64" name="Line 120"/>
          <p:cNvSpPr>
            <a:spLocks noChangeShapeType="1"/>
          </p:cNvSpPr>
          <p:nvPr/>
        </p:nvSpPr>
        <p:spPr bwMode="auto">
          <a:xfrm>
            <a:off x="630078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5" name="Freeform 121"/>
          <p:cNvSpPr/>
          <p:nvPr/>
        </p:nvSpPr>
        <p:spPr bwMode="auto">
          <a:xfrm>
            <a:off x="2663825" y="4868863"/>
            <a:ext cx="2506663" cy="1223962"/>
          </a:xfrm>
          <a:custGeom>
            <a:avLst/>
            <a:gdLst>
              <a:gd name="T0" fmla="*/ 1157 w 1579"/>
              <a:gd name="T1" fmla="*/ 726 h 771"/>
              <a:gd name="T2" fmla="*/ 1383 w 1579"/>
              <a:gd name="T3" fmla="*/ 726 h 771"/>
              <a:gd name="T4" fmla="*/ 1383 w 1579"/>
              <a:gd name="T5" fmla="*/ 454 h 771"/>
              <a:gd name="T6" fmla="*/ 204 w 1579"/>
              <a:gd name="T7" fmla="*/ 408 h 771"/>
              <a:gd name="T8" fmla="*/ 159 w 1579"/>
              <a:gd name="T9" fmla="*/ 136 h 771"/>
              <a:gd name="T10" fmla="*/ 340 w 1579"/>
              <a:gd name="T11" fmla="*/ 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9" h="771">
                <a:moveTo>
                  <a:pt x="1157" y="726"/>
                </a:moveTo>
                <a:cubicBezTo>
                  <a:pt x="1251" y="748"/>
                  <a:pt x="1345" y="771"/>
                  <a:pt x="1383" y="726"/>
                </a:cubicBezTo>
                <a:cubicBezTo>
                  <a:pt x="1421" y="681"/>
                  <a:pt x="1579" y="507"/>
                  <a:pt x="1383" y="454"/>
                </a:cubicBezTo>
                <a:cubicBezTo>
                  <a:pt x="1187" y="401"/>
                  <a:pt x="408" y="461"/>
                  <a:pt x="204" y="408"/>
                </a:cubicBezTo>
                <a:cubicBezTo>
                  <a:pt x="0" y="355"/>
                  <a:pt x="136" y="204"/>
                  <a:pt x="159" y="136"/>
                </a:cubicBezTo>
                <a:cubicBezTo>
                  <a:pt x="182" y="68"/>
                  <a:pt x="310" y="23"/>
                  <a:pt x="340" y="0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6" name="Rectangle 122"/>
          <p:cNvSpPr>
            <a:spLocks noChangeArrowheads="1"/>
          </p:cNvSpPr>
          <p:nvPr/>
        </p:nvSpPr>
        <p:spPr bwMode="auto">
          <a:xfrm>
            <a:off x="5003800" y="5661025"/>
            <a:ext cx="1655763" cy="792163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67" name="Line 123"/>
          <p:cNvSpPr>
            <a:spLocks noChangeShapeType="1"/>
          </p:cNvSpPr>
          <p:nvPr/>
        </p:nvSpPr>
        <p:spPr bwMode="auto">
          <a:xfrm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68" name="Line 124"/>
          <p:cNvSpPr>
            <a:spLocks noChangeShapeType="1"/>
          </p:cNvSpPr>
          <p:nvPr/>
        </p:nvSpPr>
        <p:spPr bwMode="auto">
          <a:xfrm flipH="1"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70" name="Rectangle 126"/>
          <p:cNvSpPr>
            <a:spLocks noChangeArrowheads="1"/>
          </p:cNvSpPr>
          <p:nvPr/>
        </p:nvSpPr>
        <p:spPr bwMode="auto">
          <a:xfrm>
            <a:off x="50752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62271" name="Rectangle 127"/>
          <p:cNvSpPr>
            <a:spLocks noChangeArrowheads="1"/>
          </p:cNvSpPr>
          <p:nvPr/>
        </p:nvSpPr>
        <p:spPr bwMode="auto">
          <a:xfrm>
            <a:off x="55784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62272" name="Rectangle 128"/>
          <p:cNvSpPr>
            <a:spLocks noChangeArrowheads="1"/>
          </p:cNvSpPr>
          <p:nvPr/>
        </p:nvSpPr>
        <p:spPr bwMode="auto">
          <a:xfrm>
            <a:off x="6083300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273" name="Line 129"/>
          <p:cNvSpPr>
            <a:spLocks noChangeShapeType="1"/>
          </p:cNvSpPr>
          <p:nvPr/>
        </p:nvSpPr>
        <p:spPr bwMode="auto">
          <a:xfrm>
            <a:off x="6299200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2274" name="Text Box 130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61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5D2107B-D2BD-48B1-A853-8DB3136C934C}" type="slidenum">
              <a:rPr lang="en-US" altLang="zh-CN"/>
              <a:t>127</a:t>
            </a:fld>
            <a:endParaRPr lang="en-US" altLang="zh-CN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3419475" y="185738"/>
            <a:ext cx="5410609" cy="1222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2947" tIns="56473" rIns="112947" bIns="56473">
            <a:spAutoFit/>
          </a:bodyPr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u="sng" dirty="0">
                <a:solidFill>
                  <a:srgbClr val="FFFF00"/>
                </a:solidFill>
                <a:ea typeface="仿宋_GB2312" panose="02010609030101010101" pitchFamily="49" charset="-122"/>
              </a:rPr>
              <a:t>Case </a:t>
            </a:r>
            <a:r>
              <a:rPr lang="en-US" altLang="zh-CN" sz="2800" b="1" u="sng" dirty="0" err="1">
                <a:solidFill>
                  <a:srgbClr val="FFFF00"/>
                </a:solidFill>
                <a:ea typeface="仿宋_GB2312" panose="02010609030101010101" pitchFamily="49" charset="-122"/>
              </a:rPr>
              <a:t>3b</a:t>
            </a:r>
            <a:r>
              <a:rPr lang="zh-CN" altLang="en-US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：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3600" b="1" dirty="0">
                <a:solidFill>
                  <a:srgbClr val="FFFF00"/>
                </a:solidFill>
                <a:ea typeface="仿宋_GB2312" panose="02010609030101010101" pitchFamily="49" charset="-122"/>
              </a:rPr>
              <a:t>==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expn</a:t>
            </a:r>
            <a:endParaRPr lang="en-US" altLang="zh-CN" sz="2800" b="1" dirty="0">
              <a:solidFill>
                <a:srgbClr val="FFFF00"/>
              </a:solidFill>
              <a:ea typeface="仿宋_GB2312" panose="0201060903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	pa-&gt;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coef+pb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-&gt;</a:t>
            </a:r>
            <a:r>
              <a:rPr lang="en-US" altLang="zh-CN" sz="2800" b="1" dirty="0" err="1">
                <a:solidFill>
                  <a:srgbClr val="FFFF00"/>
                </a:solidFill>
                <a:ea typeface="仿宋_GB2312" panose="02010609030101010101" pitchFamily="49" charset="-122"/>
              </a:rPr>
              <a:t>coef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 </a:t>
            </a:r>
            <a:r>
              <a:rPr lang="en-US" altLang="zh-CN" sz="3600" b="1" dirty="0">
                <a:solidFill>
                  <a:srgbClr val="FFFF00"/>
                </a:solidFill>
                <a:ea typeface="仿宋_GB2312" panose="02010609030101010101" pitchFamily="49" charset="-122"/>
              </a:rPr>
              <a:t>==</a:t>
            </a:r>
            <a:r>
              <a:rPr lang="en-US" altLang="zh-CN" sz="2800" b="1" dirty="0">
                <a:solidFill>
                  <a:srgbClr val="FFFF00"/>
                </a:solidFill>
                <a:ea typeface="仿宋_GB2312" panose="02010609030101010101" pitchFamily="49" charset="-122"/>
              </a:rPr>
              <a:t> 0</a:t>
            </a:r>
            <a:endParaRPr lang="en-US" altLang="zh-CN" sz="2800" dirty="0">
              <a:solidFill>
                <a:srgbClr val="FFFF00"/>
              </a:solidFill>
            </a:endParaRPr>
          </a:p>
        </p:txBody>
      </p:sp>
      <p:sp>
        <p:nvSpPr>
          <p:cNvPr id="263172" name="AutoShape 4"/>
          <p:cNvSpPr>
            <a:spLocks noChangeArrowheads="1"/>
          </p:cNvSpPr>
          <p:nvPr/>
        </p:nvSpPr>
        <p:spPr bwMode="auto">
          <a:xfrm>
            <a:off x="4067175" y="3500438"/>
            <a:ext cx="720725" cy="57626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320357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370681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421163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76" name="Line 8"/>
          <p:cNvSpPr>
            <a:spLocks noChangeShapeType="1"/>
          </p:cNvSpPr>
          <p:nvPr/>
        </p:nvSpPr>
        <p:spPr bwMode="auto">
          <a:xfrm>
            <a:off x="442753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4552950" y="19891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4913313" y="2420938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9" name="Rectangle 11"/>
          <p:cNvSpPr>
            <a:spLocks noChangeArrowheads="1"/>
          </p:cNvSpPr>
          <p:nvPr/>
        </p:nvSpPr>
        <p:spPr bwMode="auto">
          <a:xfrm>
            <a:off x="10429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180" name="Rectangle 12"/>
          <p:cNvSpPr>
            <a:spLocks noChangeArrowheads="1"/>
          </p:cNvSpPr>
          <p:nvPr/>
        </p:nvSpPr>
        <p:spPr bwMode="auto">
          <a:xfrm>
            <a:off x="15462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181" name="Rectangle 13"/>
          <p:cNvSpPr>
            <a:spLocks noChangeArrowheads="1"/>
          </p:cNvSpPr>
          <p:nvPr/>
        </p:nvSpPr>
        <p:spPr bwMode="auto">
          <a:xfrm>
            <a:off x="20510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>
            <a:off x="2266950" y="285273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3" name="Text Box 15"/>
          <p:cNvSpPr txBox="1">
            <a:spLocks noChangeArrowheads="1"/>
          </p:cNvSpPr>
          <p:nvPr/>
        </p:nvSpPr>
        <p:spPr bwMode="auto">
          <a:xfrm>
            <a:off x="2627313" y="19891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3184" name="Line 16"/>
          <p:cNvSpPr>
            <a:spLocks noChangeShapeType="1"/>
          </p:cNvSpPr>
          <p:nvPr/>
        </p:nvSpPr>
        <p:spPr bwMode="auto">
          <a:xfrm>
            <a:off x="2987675" y="242093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50768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</a:p>
        </p:txBody>
      </p:sp>
      <p:sp>
        <p:nvSpPr>
          <p:cNvPr id="263186" name="Rectangle 18"/>
          <p:cNvSpPr>
            <a:spLocks noChangeArrowheads="1"/>
          </p:cNvSpPr>
          <p:nvPr/>
        </p:nvSpPr>
        <p:spPr bwMode="auto">
          <a:xfrm>
            <a:off x="5580063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60848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88" name="Line 20"/>
          <p:cNvSpPr>
            <a:spLocks noChangeShapeType="1"/>
          </p:cNvSpPr>
          <p:nvPr/>
        </p:nvSpPr>
        <p:spPr bwMode="auto">
          <a:xfrm>
            <a:off x="6300788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10445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154781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20526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92" name="Text Box 24"/>
          <p:cNvSpPr txBox="1">
            <a:spLocks noChangeArrowheads="1"/>
          </p:cNvSpPr>
          <p:nvPr/>
        </p:nvSpPr>
        <p:spPr bwMode="auto">
          <a:xfrm>
            <a:off x="2700338" y="836613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3193" name="Line 25"/>
          <p:cNvSpPr>
            <a:spLocks noChangeShapeType="1"/>
          </p:cNvSpPr>
          <p:nvPr/>
        </p:nvSpPr>
        <p:spPr bwMode="auto">
          <a:xfrm>
            <a:off x="3060700" y="1268413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94" name="Rectangle 26"/>
          <p:cNvSpPr>
            <a:spLocks noChangeArrowheads="1"/>
          </p:cNvSpPr>
          <p:nvPr/>
        </p:nvSpPr>
        <p:spPr bwMode="auto">
          <a:xfrm>
            <a:off x="3205163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263195" name="Rectangle 27"/>
          <p:cNvSpPr>
            <a:spLocks noChangeArrowheads="1"/>
          </p:cNvSpPr>
          <p:nvPr/>
        </p:nvSpPr>
        <p:spPr bwMode="auto">
          <a:xfrm>
            <a:off x="3708400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3196" name="Rectangle 28"/>
          <p:cNvSpPr>
            <a:spLocks noChangeArrowheads="1"/>
          </p:cNvSpPr>
          <p:nvPr/>
        </p:nvSpPr>
        <p:spPr bwMode="auto">
          <a:xfrm>
            <a:off x="421322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197" name="Line 29"/>
          <p:cNvSpPr>
            <a:spLocks noChangeShapeType="1"/>
          </p:cNvSpPr>
          <p:nvPr/>
        </p:nvSpPr>
        <p:spPr bwMode="auto">
          <a:xfrm>
            <a:off x="4429125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98" name="Freeform 30"/>
          <p:cNvSpPr/>
          <p:nvPr/>
        </p:nvSpPr>
        <p:spPr bwMode="auto">
          <a:xfrm>
            <a:off x="2339975" y="166370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199" name="Rectangle 31"/>
          <p:cNvSpPr>
            <a:spLocks noChangeArrowheads="1"/>
          </p:cNvSpPr>
          <p:nvPr/>
        </p:nvSpPr>
        <p:spPr bwMode="auto">
          <a:xfrm>
            <a:off x="6948488" y="263683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263200" name="Rectangle 32"/>
          <p:cNvSpPr>
            <a:spLocks noChangeArrowheads="1"/>
          </p:cNvSpPr>
          <p:nvPr/>
        </p:nvSpPr>
        <p:spPr bwMode="auto">
          <a:xfrm>
            <a:off x="7451725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63201" name="Rectangle 33"/>
          <p:cNvSpPr>
            <a:spLocks noChangeArrowheads="1"/>
          </p:cNvSpPr>
          <p:nvPr/>
        </p:nvSpPr>
        <p:spPr bwMode="auto">
          <a:xfrm>
            <a:off x="7956550" y="263683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2" name="Line 34"/>
          <p:cNvSpPr>
            <a:spLocks noChangeShapeType="1"/>
          </p:cNvSpPr>
          <p:nvPr/>
        </p:nvSpPr>
        <p:spPr bwMode="auto">
          <a:xfrm>
            <a:off x="8172450" y="28527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03" name="Rectangle 35"/>
          <p:cNvSpPr>
            <a:spLocks noChangeArrowheads="1"/>
          </p:cNvSpPr>
          <p:nvPr/>
        </p:nvSpPr>
        <p:spPr bwMode="auto">
          <a:xfrm>
            <a:off x="320357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3204" name="Rectangle 36"/>
          <p:cNvSpPr>
            <a:spLocks noChangeArrowheads="1"/>
          </p:cNvSpPr>
          <p:nvPr/>
        </p:nvSpPr>
        <p:spPr bwMode="auto">
          <a:xfrm>
            <a:off x="370681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3205" name="Rectangle 37"/>
          <p:cNvSpPr>
            <a:spLocks noChangeArrowheads="1"/>
          </p:cNvSpPr>
          <p:nvPr/>
        </p:nvSpPr>
        <p:spPr bwMode="auto">
          <a:xfrm>
            <a:off x="421163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06" name="Text Box 38"/>
          <p:cNvSpPr txBox="1">
            <a:spLocks noChangeArrowheads="1"/>
          </p:cNvSpPr>
          <p:nvPr/>
        </p:nvSpPr>
        <p:spPr bwMode="auto">
          <a:xfrm>
            <a:off x="6443663" y="515778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6804025" y="5589588"/>
            <a:ext cx="144463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10429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15462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20510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11" name="Line 43"/>
          <p:cNvSpPr>
            <a:spLocks noChangeShapeType="1"/>
          </p:cNvSpPr>
          <p:nvPr/>
        </p:nvSpPr>
        <p:spPr bwMode="auto">
          <a:xfrm>
            <a:off x="2266950" y="60213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12" name="Text Box 44"/>
          <p:cNvSpPr txBox="1">
            <a:spLocks noChangeArrowheads="1"/>
          </p:cNvSpPr>
          <p:nvPr/>
        </p:nvSpPr>
        <p:spPr bwMode="auto">
          <a:xfrm>
            <a:off x="2698750" y="51577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63213" name="Line 45"/>
          <p:cNvSpPr>
            <a:spLocks noChangeShapeType="1"/>
          </p:cNvSpPr>
          <p:nvPr/>
        </p:nvSpPr>
        <p:spPr bwMode="auto">
          <a:xfrm>
            <a:off x="3059113" y="5589588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14" name="Rectangle 46"/>
          <p:cNvSpPr>
            <a:spLocks noChangeArrowheads="1"/>
          </p:cNvSpPr>
          <p:nvPr/>
        </p:nvSpPr>
        <p:spPr bwMode="auto">
          <a:xfrm>
            <a:off x="50768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-10</a:t>
            </a:r>
          </a:p>
        </p:txBody>
      </p:sp>
      <p:sp>
        <p:nvSpPr>
          <p:cNvPr id="263215" name="Rectangle 47"/>
          <p:cNvSpPr>
            <a:spLocks noChangeArrowheads="1"/>
          </p:cNvSpPr>
          <p:nvPr/>
        </p:nvSpPr>
        <p:spPr bwMode="auto">
          <a:xfrm>
            <a:off x="5580063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3216" name="Rectangle 48"/>
          <p:cNvSpPr>
            <a:spLocks noChangeArrowheads="1"/>
          </p:cNvSpPr>
          <p:nvPr/>
        </p:nvSpPr>
        <p:spPr bwMode="auto">
          <a:xfrm>
            <a:off x="60848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17" name="Line 49"/>
          <p:cNvSpPr>
            <a:spLocks noChangeShapeType="1"/>
          </p:cNvSpPr>
          <p:nvPr/>
        </p:nvSpPr>
        <p:spPr bwMode="auto">
          <a:xfrm>
            <a:off x="6300788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18" name="Rectangle 50"/>
          <p:cNvSpPr>
            <a:spLocks noChangeArrowheads="1"/>
          </p:cNvSpPr>
          <p:nvPr/>
        </p:nvSpPr>
        <p:spPr bwMode="auto">
          <a:xfrm>
            <a:off x="104457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3219" name="Rectangle 51"/>
          <p:cNvSpPr>
            <a:spLocks noChangeArrowheads="1"/>
          </p:cNvSpPr>
          <p:nvPr/>
        </p:nvSpPr>
        <p:spPr bwMode="auto">
          <a:xfrm>
            <a:off x="154781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205263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1" name="Text Box 53"/>
          <p:cNvSpPr txBox="1">
            <a:spLocks noChangeArrowheads="1"/>
          </p:cNvSpPr>
          <p:nvPr/>
        </p:nvSpPr>
        <p:spPr bwMode="auto">
          <a:xfrm>
            <a:off x="4572000" y="4005263"/>
            <a:ext cx="506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sp>
        <p:nvSpPr>
          <p:cNvPr id="263222" name="Line 54"/>
          <p:cNvSpPr>
            <a:spLocks noChangeShapeType="1"/>
          </p:cNvSpPr>
          <p:nvPr/>
        </p:nvSpPr>
        <p:spPr bwMode="auto">
          <a:xfrm>
            <a:off x="4932363" y="4437063"/>
            <a:ext cx="144462" cy="2159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23" name="Rectangle 55"/>
          <p:cNvSpPr>
            <a:spLocks noChangeArrowheads="1"/>
          </p:cNvSpPr>
          <p:nvPr/>
        </p:nvSpPr>
        <p:spPr bwMode="auto">
          <a:xfrm>
            <a:off x="320516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263224" name="Rectangle 56"/>
          <p:cNvSpPr>
            <a:spLocks noChangeArrowheads="1"/>
          </p:cNvSpPr>
          <p:nvPr/>
        </p:nvSpPr>
        <p:spPr bwMode="auto">
          <a:xfrm>
            <a:off x="3708400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3225" name="Rectangle 57"/>
          <p:cNvSpPr>
            <a:spLocks noChangeArrowheads="1"/>
          </p:cNvSpPr>
          <p:nvPr/>
        </p:nvSpPr>
        <p:spPr bwMode="auto">
          <a:xfrm>
            <a:off x="421322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6" name="Line 58"/>
          <p:cNvSpPr>
            <a:spLocks noChangeShapeType="1"/>
          </p:cNvSpPr>
          <p:nvPr/>
        </p:nvSpPr>
        <p:spPr bwMode="auto">
          <a:xfrm>
            <a:off x="4429125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27" name="Freeform 59"/>
          <p:cNvSpPr/>
          <p:nvPr/>
        </p:nvSpPr>
        <p:spPr bwMode="auto">
          <a:xfrm>
            <a:off x="2339975" y="4832350"/>
            <a:ext cx="876300" cy="1093788"/>
          </a:xfrm>
          <a:custGeom>
            <a:avLst/>
            <a:gdLst>
              <a:gd name="T0" fmla="*/ 0 w 552"/>
              <a:gd name="T1" fmla="*/ 23 h 689"/>
              <a:gd name="T2" fmla="*/ 181 w 552"/>
              <a:gd name="T3" fmla="*/ 23 h 689"/>
              <a:gd name="T4" fmla="*/ 227 w 552"/>
              <a:gd name="T5" fmla="*/ 160 h 689"/>
              <a:gd name="T6" fmla="*/ 227 w 552"/>
              <a:gd name="T7" fmla="*/ 477 h 689"/>
              <a:gd name="T8" fmla="*/ 227 w 552"/>
              <a:gd name="T9" fmla="*/ 659 h 689"/>
              <a:gd name="T10" fmla="*/ 499 w 552"/>
              <a:gd name="T11" fmla="*/ 659 h 689"/>
              <a:gd name="T12" fmla="*/ 544 w 552"/>
              <a:gd name="T13" fmla="*/ 65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2" h="689">
                <a:moveTo>
                  <a:pt x="0" y="23"/>
                </a:moveTo>
                <a:cubicBezTo>
                  <a:pt x="71" y="11"/>
                  <a:pt x="143" y="0"/>
                  <a:pt x="181" y="23"/>
                </a:cubicBezTo>
                <a:cubicBezTo>
                  <a:pt x="219" y="46"/>
                  <a:pt x="219" y="84"/>
                  <a:pt x="227" y="160"/>
                </a:cubicBezTo>
                <a:cubicBezTo>
                  <a:pt x="235" y="236"/>
                  <a:pt x="227" y="394"/>
                  <a:pt x="227" y="477"/>
                </a:cubicBezTo>
                <a:cubicBezTo>
                  <a:pt x="227" y="560"/>
                  <a:pt x="182" y="629"/>
                  <a:pt x="227" y="659"/>
                </a:cubicBezTo>
                <a:cubicBezTo>
                  <a:pt x="272" y="689"/>
                  <a:pt x="446" y="659"/>
                  <a:pt x="499" y="659"/>
                </a:cubicBezTo>
                <a:cubicBezTo>
                  <a:pt x="552" y="659"/>
                  <a:pt x="548" y="659"/>
                  <a:pt x="544" y="659"/>
                </a:cubicBezTo>
              </a:path>
            </a:pathLst>
          </a:custGeom>
          <a:noFill/>
          <a:ln w="9525" cap="flat" cmpd="sng">
            <a:solidFill>
              <a:srgbClr val="FF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28" name="Rectangle 60"/>
          <p:cNvSpPr>
            <a:spLocks noChangeArrowheads="1"/>
          </p:cNvSpPr>
          <p:nvPr/>
        </p:nvSpPr>
        <p:spPr bwMode="auto">
          <a:xfrm>
            <a:off x="6948488" y="5805488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263229" name="Rectangle 61"/>
          <p:cNvSpPr>
            <a:spLocks noChangeArrowheads="1"/>
          </p:cNvSpPr>
          <p:nvPr/>
        </p:nvSpPr>
        <p:spPr bwMode="auto">
          <a:xfrm>
            <a:off x="7451725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63230" name="Rectangle 62"/>
          <p:cNvSpPr>
            <a:spLocks noChangeArrowheads="1"/>
          </p:cNvSpPr>
          <p:nvPr/>
        </p:nvSpPr>
        <p:spPr bwMode="auto">
          <a:xfrm>
            <a:off x="7956550" y="5805488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31" name="Line 63"/>
          <p:cNvSpPr>
            <a:spLocks noChangeShapeType="1"/>
          </p:cNvSpPr>
          <p:nvPr/>
        </p:nvSpPr>
        <p:spPr bwMode="auto">
          <a:xfrm>
            <a:off x="8172450" y="602138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32" name="Rectangle 64"/>
          <p:cNvSpPr>
            <a:spLocks noChangeArrowheads="1"/>
          </p:cNvSpPr>
          <p:nvPr/>
        </p:nvSpPr>
        <p:spPr bwMode="auto">
          <a:xfrm>
            <a:off x="5076825" y="465296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63233" name="Rectangle 65"/>
          <p:cNvSpPr>
            <a:spLocks noChangeArrowheads="1"/>
          </p:cNvSpPr>
          <p:nvPr/>
        </p:nvSpPr>
        <p:spPr bwMode="auto">
          <a:xfrm>
            <a:off x="5580063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63234" name="Rectangle 66"/>
          <p:cNvSpPr>
            <a:spLocks noChangeArrowheads="1"/>
          </p:cNvSpPr>
          <p:nvPr/>
        </p:nvSpPr>
        <p:spPr bwMode="auto">
          <a:xfrm>
            <a:off x="6084888" y="465296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35" name="Line 67"/>
          <p:cNvSpPr>
            <a:spLocks noChangeShapeType="1"/>
          </p:cNvSpPr>
          <p:nvPr/>
        </p:nvSpPr>
        <p:spPr bwMode="auto">
          <a:xfrm>
            <a:off x="6300788" y="48688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37" name="Rectangle 69"/>
          <p:cNvSpPr>
            <a:spLocks noChangeArrowheads="1"/>
          </p:cNvSpPr>
          <p:nvPr/>
        </p:nvSpPr>
        <p:spPr bwMode="auto">
          <a:xfrm>
            <a:off x="5003800" y="5661025"/>
            <a:ext cx="1655763" cy="792163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38" name="Line 70"/>
          <p:cNvSpPr>
            <a:spLocks noChangeShapeType="1"/>
          </p:cNvSpPr>
          <p:nvPr/>
        </p:nvSpPr>
        <p:spPr bwMode="auto">
          <a:xfrm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39" name="Line 71"/>
          <p:cNvSpPr>
            <a:spLocks noChangeShapeType="1"/>
          </p:cNvSpPr>
          <p:nvPr/>
        </p:nvSpPr>
        <p:spPr bwMode="auto">
          <a:xfrm flipH="1">
            <a:off x="5003800" y="5734050"/>
            <a:ext cx="1655763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0" name="Rectangle 72"/>
          <p:cNvSpPr>
            <a:spLocks noChangeArrowheads="1"/>
          </p:cNvSpPr>
          <p:nvPr/>
        </p:nvSpPr>
        <p:spPr bwMode="auto">
          <a:xfrm>
            <a:off x="3132138" y="4508500"/>
            <a:ext cx="1655762" cy="792163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41" name="Line 73"/>
          <p:cNvSpPr>
            <a:spLocks noChangeShapeType="1"/>
          </p:cNvSpPr>
          <p:nvPr/>
        </p:nvSpPr>
        <p:spPr bwMode="auto">
          <a:xfrm>
            <a:off x="3132138" y="4581525"/>
            <a:ext cx="1655762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2" name="Line 74"/>
          <p:cNvSpPr>
            <a:spLocks noChangeShapeType="1"/>
          </p:cNvSpPr>
          <p:nvPr/>
        </p:nvSpPr>
        <p:spPr bwMode="auto">
          <a:xfrm flipH="1">
            <a:off x="3132138" y="4581525"/>
            <a:ext cx="1655762" cy="6477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3" name="Rectangle 75"/>
          <p:cNvSpPr>
            <a:spLocks noChangeArrowheads="1"/>
          </p:cNvSpPr>
          <p:nvPr/>
        </p:nvSpPr>
        <p:spPr bwMode="auto">
          <a:xfrm>
            <a:off x="5075238" y="1484313"/>
            <a:ext cx="5032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63244" name="Rectangle 76"/>
          <p:cNvSpPr>
            <a:spLocks noChangeArrowheads="1"/>
          </p:cNvSpPr>
          <p:nvPr/>
        </p:nvSpPr>
        <p:spPr bwMode="auto">
          <a:xfrm>
            <a:off x="5578475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63245" name="Rectangle 77"/>
          <p:cNvSpPr>
            <a:spLocks noChangeArrowheads="1"/>
          </p:cNvSpPr>
          <p:nvPr/>
        </p:nvSpPr>
        <p:spPr bwMode="auto">
          <a:xfrm>
            <a:off x="6083300" y="1484313"/>
            <a:ext cx="5032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46" name="Line 78"/>
          <p:cNvSpPr>
            <a:spLocks noChangeShapeType="1"/>
          </p:cNvSpPr>
          <p:nvPr/>
        </p:nvSpPr>
        <p:spPr bwMode="auto">
          <a:xfrm>
            <a:off x="6299200" y="17002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3248" name="Text Box 80"/>
          <p:cNvSpPr txBox="1">
            <a:spLocks noChangeArrowheads="1"/>
          </p:cNvSpPr>
          <p:nvPr/>
        </p:nvSpPr>
        <p:spPr bwMode="auto">
          <a:xfrm>
            <a:off x="323850" y="427038"/>
            <a:ext cx="1800225" cy="38893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2947" tIns="56473" rIns="112947" bIns="56473"/>
          <a:lstStyle>
            <a:lvl1pPr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6515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290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418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59330" defTabSz="112839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165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737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309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88130" defTabSz="112839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u="sng">
                <a:solidFill>
                  <a:srgbClr val="FFFF00"/>
                </a:solidFill>
                <a:latin typeface="Arial" panose="020B0604020202020204" pitchFamily="34" charset="0"/>
              </a:rPr>
              <a:t>Key steps</a:t>
            </a:r>
            <a:r>
              <a:rPr lang="zh-CN" altLang="en-US" sz="1800" b="1" u="sng">
                <a:solidFill>
                  <a:srgbClr val="FFFF00"/>
                </a:solidFill>
                <a:latin typeface="Arial" panose="020B0604020202020204" pitchFamily="34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E806E51-49CA-41C3-9722-E98A5894E596}" type="slidenum">
              <a:rPr lang="en-US" altLang="zh-CN"/>
              <a:t>128</a:t>
            </a:fld>
            <a:endParaRPr lang="en-US" altLang="zh-CN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Final result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1187450" y="17018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1476375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1908175" y="1917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1" name="Rectangle 9"/>
          <p:cNvSpPr>
            <a:spLocks noChangeArrowheads="1"/>
          </p:cNvSpPr>
          <p:nvPr/>
        </p:nvSpPr>
        <p:spPr bwMode="auto">
          <a:xfrm>
            <a:off x="176371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2266950" y="17018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2555875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2987675" y="19177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84321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3348038" y="17018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-10</a:t>
            </a: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363696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4208" name="Line 16"/>
          <p:cNvSpPr>
            <a:spLocks noChangeShapeType="1"/>
          </p:cNvSpPr>
          <p:nvPr/>
        </p:nvSpPr>
        <p:spPr bwMode="auto">
          <a:xfrm>
            <a:off x="4068763" y="1917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3924300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4427538" y="17018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4716463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64212" name="Line 20"/>
          <p:cNvSpPr>
            <a:spLocks noChangeShapeType="1"/>
          </p:cNvSpPr>
          <p:nvPr/>
        </p:nvSpPr>
        <p:spPr bwMode="auto">
          <a:xfrm>
            <a:off x="5148263" y="19177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5003800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5508625" y="17018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7</a:t>
            </a: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5797550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6084888" y="17018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1185863" y="25654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1474788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20" name="Line 28"/>
          <p:cNvSpPr>
            <a:spLocks noChangeShapeType="1"/>
          </p:cNvSpPr>
          <p:nvPr/>
        </p:nvSpPr>
        <p:spPr bwMode="auto">
          <a:xfrm>
            <a:off x="1906588" y="27813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1" name="Rectangle 29"/>
          <p:cNvSpPr>
            <a:spLocks noChangeArrowheads="1"/>
          </p:cNvSpPr>
          <p:nvPr/>
        </p:nvSpPr>
        <p:spPr bwMode="auto">
          <a:xfrm>
            <a:off x="176212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22" name="Rectangle 30"/>
          <p:cNvSpPr>
            <a:spLocks noChangeArrowheads="1"/>
          </p:cNvSpPr>
          <p:nvPr/>
        </p:nvSpPr>
        <p:spPr bwMode="auto">
          <a:xfrm>
            <a:off x="2265363" y="25654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4223" name="Rectangle 31"/>
          <p:cNvSpPr>
            <a:spLocks noChangeArrowheads="1"/>
          </p:cNvSpPr>
          <p:nvPr/>
        </p:nvSpPr>
        <p:spPr bwMode="auto">
          <a:xfrm>
            <a:off x="2554288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4224" name="Line 32"/>
          <p:cNvSpPr>
            <a:spLocks noChangeShapeType="1"/>
          </p:cNvSpPr>
          <p:nvPr/>
        </p:nvSpPr>
        <p:spPr bwMode="auto">
          <a:xfrm>
            <a:off x="2986088" y="27813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284162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3346450" y="2565400"/>
            <a:ext cx="287338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10</a:t>
            </a:r>
          </a:p>
        </p:txBody>
      </p:sp>
      <p:sp>
        <p:nvSpPr>
          <p:cNvPr id="264227" name="Rectangle 35"/>
          <p:cNvSpPr>
            <a:spLocks noChangeArrowheads="1"/>
          </p:cNvSpPr>
          <p:nvPr/>
        </p:nvSpPr>
        <p:spPr bwMode="auto">
          <a:xfrm>
            <a:off x="363537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4228" name="Line 36"/>
          <p:cNvSpPr>
            <a:spLocks noChangeShapeType="1"/>
          </p:cNvSpPr>
          <p:nvPr/>
        </p:nvSpPr>
        <p:spPr bwMode="auto">
          <a:xfrm>
            <a:off x="4067175" y="27813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9" name="Rectangle 37"/>
          <p:cNvSpPr>
            <a:spLocks noChangeArrowheads="1"/>
          </p:cNvSpPr>
          <p:nvPr/>
        </p:nvSpPr>
        <p:spPr bwMode="auto">
          <a:xfrm>
            <a:off x="3922713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30" name="Rectangle 38"/>
          <p:cNvSpPr>
            <a:spLocks noChangeArrowheads="1"/>
          </p:cNvSpPr>
          <p:nvPr/>
        </p:nvSpPr>
        <p:spPr bwMode="auto">
          <a:xfrm>
            <a:off x="4425950" y="25654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264231" name="Rectangle 39"/>
          <p:cNvSpPr>
            <a:spLocks noChangeArrowheads="1"/>
          </p:cNvSpPr>
          <p:nvPr/>
        </p:nvSpPr>
        <p:spPr bwMode="auto">
          <a:xfrm>
            <a:off x="4714875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10</a:t>
            </a:r>
          </a:p>
        </p:txBody>
      </p:sp>
      <p:sp>
        <p:nvSpPr>
          <p:cNvPr id="264232" name="Line 40"/>
          <p:cNvSpPr>
            <a:spLocks noChangeShapeType="1"/>
          </p:cNvSpPr>
          <p:nvPr/>
        </p:nvSpPr>
        <p:spPr bwMode="auto">
          <a:xfrm>
            <a:off x="5146675" y="27813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5002213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5507038" y="2565400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5795963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264236" name="Line 44"/>
          <p:cNvSpPr>
            <a:spLocks noChangeShapeType="1"/>
          </p:cNvSpPr>
          <p:nvPr/>
        </p:nvSpPr>
        <p:spPr bwMode="auto">
          <a:xfrm>
            <a:off x="6227763" y="2781300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6083300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38" name="Rectangle 46"/>
          <p:cNvSpPr>
            <a:spLocks noChangeArrowheads="1"/>
          </p:cNvSpPr>
          <p:nvPr/>
        </p:nvSpPr>
        <p:spPr bwMode="auto">
          <a:xfrm>
            <a:off x="6588125" y="2565400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64239" name="Rectangle 47"/>
          <p:cNvSpPr>
            <a:spLocks noChangeArrowheads="1"/>
          </p:cNvSpPr>
          <p:nvPr/>
        </p:nvSpPr>
        <p:spPr bwMode="auto">
          <a:xfrm>
            <a:off x="6877050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18</a:t>
            </a:r>
          </a:p>
        </p:txBody>
      </p:sp>
      <p:sp>
        <p:nvSpPr>
          <p:cNvPr id="264241" name="Rectangle 49"/>
          <p:cNvSpPr>
            <a:spLocks noChangeArrowheads="1"/>
          </p:cNvSpPr>
          <p:nvPr/>
        </p:nvSpPr>
        <p:spPr bwMode="auto">
          <a:xfrm>
            <a:off x="7164388" y="2565400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42" name="Line 50"/>
          <p:cNvSpPr>
            <a:spLocks noChangeShapeType="1"/>
          </p:cNvSpPr>
          <p:nvPr/>
        </p:nvSpPr>
        <p:spPr bwMode="auto">
          <a:xfrm flipV="1">
            <a:off x="1187450" y="1701800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3" name="Line 51"/>
          <p:cNvSpPr>
            <a:spLocks noChangeShapeType="1"/>
          </p:cNvSpPr>
          <p:nvPr/>
        </p:nvSpPr>
        <p:spPr bwMode="auto">
          <a:xfrm flipV="1">
            <a:off x="1187450" y="17018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4" name="Line 52"/>
          <p:cNvSpPr>
            <a:spLocks noChangeShapeType="1"/>
          </p:cNvSpPr>
          <p:nvPr/>
        </p:nvSpPr>
        <p:spPr bwMode="auto">
          <a:xfrm flipV="1">
            <a:off x="1258888" y="1846263"/>
            <a:ext cx="2174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5" name="Line 53"/>
          <p:cNvSpPr>
            <a:spLocks noChangeShapeType="1"/>
          </p:cNvSpPr>
          <p:nvPr/>
        </p:nvSpPr>
        <p:spPr bwMode="auto">
          <a:xfrm flipV="1">
            <a:off x="1371600" y="19891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6" name="Line 54"/>
          <p:cNvSpPr>
            <a:spLocks noChangeShapeType="1"/>
          </p:cNvSpPr>
          <p:nvPr/>
        </p:nvSpPr>
        <p:spPr bwMode="auto">
          <a:xfrm flipV="1">
            <a:off x="1474788" y="1701800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7" name="Line 55"/>
          <p:cNvSpPr>
            <a:spLocks noChangeShapeType="1"/>
          </p:cNvSpPr>
          <p:nvPr/>
        </p:nvSpPr>
        <p:spPr bwMode="auto">
          <a:xfrm flipV="1">
            <a:off x="1474788" y="17018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8" name="Line 56"/>
          <p:cNvSpPr>
            <a:spLocks noChangeShapeType="1"/>
          </p:cNvSpPr>
          <p:nvPr/>
        </p:nvSpPr>
        <p:spPr bwMode="auto">
          <a:xfrm flipV="1">
            <a:off x="1546225" y="1846263"/>
            <a:ext cx="2174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49" name="Line 57"/>
          <p:cNvSpPr>
            <a:spLocks noChangeShapeType="1"/>
          </p:cNvSpPr>
          <p:nvPr/>
        </p:nvSpPr>
        <p:spPr bwMode="auto">
          <a:xfrm flipV="1">
            <a:off x="1658938" y="19891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0" name="Line 58"/>
          <p:cNvSpPr>
            <a:spLocks noChangeShapeType="1"/>
          </p:cNvSpPr>
          <p:nvPr/>
        </p:nvSpPr>
        <p:spPr bwMode="auto">
          <a:xfrm flipV="1">
            <a:off x="1476375" y="2565400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1" name="Line 59"/>
          <p:cNvSpPr>
            <a:spLocks noChangeShapeType="1"/>
          </p:cNvSpPr>
          <p:nvPr/>
        </p:nvSpPr>
        <p:spPr bwMode="auto">
          <a:xfrm flipV="1">
            <a:off x="1476375" y="25654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2" name="Line 60"/>
          <p:cNvSpPr>
            <a:spLocks noChangeShapeType="1"/>
          </p:cNvSpPr>
          <p:nvPr/>
        </p:nvSpPr>
        <p:spPr bwMode="auto">
          <a:xfrm flipV="1">
            <a:off x="1547813" y="2709863"/>
            <a:ext cx="2174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3" name="Line 61"/>
          <p:cNvSpPr>
            <a:spLocks noChangeShapeType="1"/>
          </p:cNvSpPr>
          <p:nvPr/>
        </p:nvSpPr>
        <p:spPr bwMode="auto">
          <a:xfrm flipV="1">
            <a:off x="1660525" y="28527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4" name="Line 62"/>
          <p:cNvSpPr>
            <a:spLocks noChangeShapeType="1"/>
          </p:cNvSpPr>
          <p:nvPr/>
        </p:nvSpPr>
        <p:spPr bwMode="auto">
          <a:xfrm flipV="1">
            <a:off x="1187450" y="2565400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5" name="Line 63"/>
          <p:cNvSpPr>
            <a:spLocks noChangeShapeType="1"/>
          </p:cNvSpPr>
          <p:nvPr/>
        </p:nvSpPr>
        <p:spPr bwMode="auto">
          <a:xfrm flipV="1">
            <a:off x="1187450" y="2565400"/>
            <a:ext cx="2889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6" name="Line 64"/>
          <p:cNvSpPr>
            <a:spLocks noChangeShapeType="1"/>
          </p:cNvSpPr>
          <p:nvPr/>
        </p:nvSpPr>
        <p:spPr bwMode="auto">
          <a:xfrm flipV="1">
            <a:off x="1258888" y="2709863"/>
            <a:ext cx="21748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57" name="Line 65"/>
          <p:cNvSpPr>
            <a:spLocks noChangeShapeType="1"/>
          </p:cNvSpPr>
          <p:nvPr/>
        </p:nvSpPr>
        <p:spPr bwMode="auto">
          <a:xfrm flipV="1">
            <a:off x="1371600" y="2852738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1" name="Freeform 69"/>
          <p:cNvSpPr/>
          <p:nvPr/>
        </p:nvSpPr>
        <p:spPr bwMode="auto">
          <a:xfrm>
            <a:off x="600075" y="1414463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2" name="Freeform 70"/>
          <p:cNvSpPr/>
          <p:nvPr/>
        </p:nvSpPr>
        <p:spPr bwMode="auto">
          <a:xfrm>
            <a:off x="611188" y="2278063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3" name="Text Box 71"/>
          <p:cNvSpPr txBox="1">
            <a:spLocks noChangeArrowheads="1"/>
          </p:cNvSpPr>
          <p:nvPr/>
        </p:nvSpPr>
        <p:spPr bwMode="auto">
          <a:xfrm>
            <a:off x="231775" y="11461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la</a:t>
            </a:r>
          </a:p>
        </p:txBody>
      </p:sp>
      <p:sp>
        <p:nvSpPr>
          <p:cNvPr id="264264" name="Text Box 72"/>
          <p:cNvSpPr txBox="1">
            <a:spLocks noChangeArrowheads="1"/>
          </p:cNvSpPr>
          <p:nvPr/>
        </p:nvSpPr>
        <p:spPr bwMode="auto">
          <a:xfrm>
            <a:off x="249238" y="19113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lb</a:t>
            </a:r>
          </a:p>
        </p:txBody>
      </p:sp>
      <p:sp>
        <p:nvSpPr>
          <p:cNvPr id="264265" name="Rectangle 73"/>
          <p:cNvSpPr>
            <a:spLocks noChangeArrowheads="1"/>
          </p:cNvSpPr>
          <p:nvPr/>
        </p:nvSpPr>
        <p:spPr bwMode="auto">
          <a:xfrm>
            <a:off x="1401763" y="42211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66" name="Rectangle 74"/>
          <p:cNvSpPr>
            <a:spLocks noChangeArrowheads="1"/>
          </p:cNvSpPr>
          <p:nvPr/>
        </p:nvSpPr>
        <p:spPr bwMode="auto">
          <a:xfrm>
            <a:off x="1690688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67" name="Line 75"/>
          <p:cNvSpPr>
            <a:spLocks noChangeShapeType="1"/>
          </p:cNvSpPr>
          <p:nvPr/>
        </p:nvSpPr>
        <p:spPr bwMode="auto">
          <a:xfrm>
            <a:off x="2122488" y="4437063"/>
            <a:ext cx="360362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68" name="Rectangle 76"/>
          <p:cNvSpPr>
            <a:spLocks noChangeArrowheads="1"/>
          </p:cNvSpPr>
          <p:nvPr/>
        </p:nvSpPr>
        <p:spPr bwMode="auto">
          <a:xfrm>
            <a:off x="197802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69" name="Rectangle 77"/>
          <p:cNvSpPr>
            <a:spLocks noChangeArrowheads="1"/>
          </p:cNvSpPr>
          <p:nvPr/>
        </p:nvSpPr>
        <p:spPr bwMode="auto">
          <a:xfrm>
            <a:off x="2481263" y="42211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4270" name="Rectangle 78"/>
          <p:cNvSpPr>
            <a:spLocks noChangeArrowheads="1"/>
          </p:cNvSpPr>
          <p:nvPr/>
        </p:nvSpPr>
        <p:spPr bwMode="auto">
          <a:xfrm>
            <a:off x="2770188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0</a:t>
            </a:r>
          </a:p>
        </p:txBody>
      </p:sp>
      <p:sp>
        <p:nvSpPr>
          <p:cNvPr id="264272" name="Rectangle 80"/>
          <p:cNvSpPr>
            <a:spLocks noChangeArrowheads="1"/>
          </p:cNvSpPr>
          <p:nvPr/>
        </p:nvSpPr>
        <p:spPr bwMode="auto">
          <a:xfrm>
            <a:off x="305752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73" name="Rectangle 81"/>
          <p:cNvSpPr>
            <a:spLocks noChangeArrowheads="1"/>
          </p:cNvSpPr>
          <p:nvPr/>
        </p:nvSpPr>
        <p:spPr bwMode="auto">
          <a:xfrm>
            <a:off x="3562350" y="42211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400"/>
              <a:t>-10</a:t>
            </a:r>
          </a:p>
        </p:txBody>
      </p:sp>
      <p:sp>
        <p:nvSpPr>
          <p:cNvPr id="264274" name="Rectangle 82"/>
          <p:cNvSpPr>
            <a:spLocks noChangeArrowheads="1"/>
          </p:cNvSpPr>
          <p:nvPr/>
        </p:nvSpPr>
        <p:spPr bwMode="auto">
          <a:xfrm>
            <a:off x="385127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4275" name="Line 83"/>
          <p:cNvSpPr>
            <a:spLocks noChangeShapeType="1"/>
          </p:cNvSpPr>
          <p:nvPr/>
        </p:nvSpPr>
        <p:spPr bwMode="auto">
          <a:xfrm>
            <a:off x="4283075" y="44370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76" name="Rectangle 84"/>
          <p:cNvSpPr>
            <a:spLocks noChangeArrowheads="1"/>
          </p:cNvSpPr>
          <p:nvPr/>
        </p:nvSpPr>
        <p:spPr bwMode="auto">
          <a:xfrm>
            <a:off x="4138613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77" name="Rectangle 85"/>
          <p:cNvSpPr>
            <a:spLocks noChangeArrowheads="1"/>
          </p:cNvSpPr>
          <p:nvPr/>
        </p:nvSpPr>
        <p:spPr bwMode="auto">
          <a:xfrm>
            <a:off x="4641850" y="42211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64278" name="Rectangle 86"/>
          <p:cNvSpPr>
            <a:spLocks noChangeArrowheads="1"/>
          </p:cNvSpPr>
          <p:nvPr/>
        </p:nvSpPr>
        <p:spPr bwMode="auto">
          <a:xfrm>
            <a:off x="4930775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8</a:t>
            </a:r>
          </a:p>
        </p:txBody>
      </p:sp>
      <p:sp>
        <p:nvSpPr>
          <p:cNvPr id="264280" name="Rectangle 88"/>
          <p:cNvSpPr>
            <a:spLocks noChangeArrowheads="1"/>
          </p:cNvSpPr>
          <p:nvPr/>
        </p:nvSpPr>
        <p:spPr bwMode="auto">
          <a:xfrm>
            <a:off x="5218113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1" name="Rectangle 89"/>
          <p:cNvSpPr>
            <a:spLocks noChangeArrowheads="1"/>
          </p:cNvSpPr>
          <p:nvPr/>
        </p:nvSpPr>
        <p:spPr bwMode="auto">
          <a:xfrm>
            <a:off x="5722938" y="42211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rgbClr val="FFFF00"/>
                </a:solidFill>
              </a:rPr>
              <a:t>15</a:t>
            </a:r>
          </a:p>
        </p:txBody>
      </p:sp>
      <p:sp>
        <p:nvSpPr>
          <p:cNvPr id="264282" name="Rectangle 90"/>
          <p:cNvSpPr>
            <a:spLocks noChangeArrowheads="1"/>
          </p:cNvSpPr>
          <p:nvPr/>
        </p:nvSpPr>
        <p:spPr bwMode="auto">
          <a:xfrm>
            <a:off x="6011863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264283" name="Rectangle 91"/>
          <p:cNvSpPr>
            <a:spLocks noChangeArrowheads="1"/>
          </p:cNvSpPr>
          <p:nvPr/>
        </p:nvSpPr>
        <p:spPr bwMode="auto">
          <a:xfrm>
            <a:off x="6299200" y="42211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4" name="Rectangle 92"/>
          <p:cNvSpPr>
            <a:spLocks noChangeArrowheads="1"/>
          </p:cNvSpPr>
          <p:nvPr/>
        </p:nvSpPr>
        <p:spPr bwMode="auto">
          <a:xfrm>
            <a:off x="1400175" y="50847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5" name="Rectangle 93"/>
          <p:cNvSpPr>
            <a:spLocks noChangeArrowheads="1"/>
          </p:cNvSpPr>
          <p:nvPr/>
        </p:nvSpPr>
        <p:spPr bwMode="auto">
          <a:xfrm>
            <a:off x="1689100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6" name="Line 94"/>
          <p:cNvSpPr>
            <a:spLocks noChangeShapeType="1"/>
          </p:cNvSpPr>
          <p:nvPr/>
        </p:nvSpPr>
        <p:spPr bwMode="auto">
          <a:xfrm>
            <a:off x="2120900" y="53006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87" name="Rectangle 95"/>
          <p:cNvSpPr>
            <a:spLocks noChangeArrowheads="1"/>
          </p:cNvSpPr>
          <p:nvPr/>
        </p:nvSpPr>
        <p:spPr bwMode="auto">
          <a:xfrm>
            <a:off x="197643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88" name="Rectangle 96"/>
          <p:cNvSpPr>
            <a:spLocks noChangeArrowheads="1"/>
          </p:cNvSpPr>
          <p:nvPr/>
        </p:nvSpPr>
        <p:spPr bwMode="auto">
          <a:xfrm>
            <a:off x="2479675" y="50847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-1</a:t>
            </a:r>
          </a:p>
        </p:txBody>
      </p:sp>
      <p:sp>
        <p:nvSpPr>
          <p:cNvPr id="264289" name="Rectangle 97"/>
          <p:cNvSpPr>
            <a:spLocks noChangeArrowheads="1"/>
          </p:cNvSpPr>
          <p:nvPr/>
        </p:nvSpPr>
        <p:spPr bwMode="auto">
          <a:xfrm>
            <a:off x="2768600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64291" name="Rectangle 99"/>
          <p:cNvSpPr>
            <a:spLocks noChangeArrowheads="1"/>
          </p:cNvSpPr>
          <p:nvPr/>
        </p:nvSpPr>
        <p:spPr bwMode="auto">
          <a:xfrm>
            <a:off x="305593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92" name="Rectangle 100"/>
          <p:cNvSpPr>
            <a:spLocks noChangeArrowheads="1"/>
          </p:cNvSpPr>
          <p:nvPr/>
        </p:nvSpPr>
        <p:spPr bwMode="auto">
          <a:xfrm>
            <a:off x="3560763" y="50847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/>
              <a:t>10</a:t>
            </a:r>
          </a:p>
        </p:txBody>
      </p:sp>
      <p:sp>
        <p:nvSpPr>
          <p:cNvPr id="264293" name="Rectangle 101"/>
          <p:cNvSpPr>
            <a:spLocks noChangeArrowheads="1"/>
          </p:cNvSpPr>
          <p:nvPr/>
        </p:nvSpPr>
        <p:spPr bwMode="auto">
          <a:xfrm>
            <a:off x="384968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264294" name="Line 102"/>
          <p:cNvSpPr>
            <a:spLocks noChangeShapeType="1"/>
          </p:cNvSpPr>
          <p:nvPr/>
        </p:nvSpPr>
        <p:spPr bwMode="auto">
          <a:xfrm>
            <a:off x="4281488" y="53006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95" name="Rectangle 103"/>
          <p:cNvSpPr>
            <a:spLocks noChangeArrowheads="1"/>
          </p:cNvSpPr>
          <p:nvPr/>
        </p:nvSpPr>
        <p:spPr bwMode="auto">
          <a:xfrm>
            <a:off x="4137025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296" name="Rectangle 104"/>
          <p:cNvSpPr>
            <a:spLocks noChangeArrowheads="1"/>
          </p:cNvSpPr>
          <p:nvPr/>
        </p:nvSpPr>
        <p:spPr bwMode="auto">
          <a:xfrm>
            <a:off x="4640263" y="50847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-3</a:t>
            </a:r>
          </a:p>
        </p:txBody>
      </p:sp>
      <p:sp>
        <p:nvSpPr>
          <p:cNvPr id="264297" name="Rectangle 105"/>
          <p:cNvSpPr>
            <a:spLocks noChangeArrowheads="1"/>
          </p:cNvSpPr>
          <p:nvPr/>
        </p:nvSpPr>
        <p:spPr bwMode="auto">
          <a:xfrm>
            <a:off x="4929188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10</a:t>
            </a:r>
          </a:p>
        </p:txBody>
      </p:sp>
      <p:sp>
        <p:nvSpPr>
          <p:cNvPr id="264299" name="Rectangle 107"/>
          <p:cNvSpPr>
            <a:spLocks noChangeArrowheads="1"/>
          </p:cNvSpPr>
          <p:nvPr/>
        </p:nvSpPr>
        <p:spPr bwMode="auto">
          <a:xfrm>
            <a:off x="5216525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FFFF00"/>
              </a:solidFill>
            </a:endParaRPr>
          </a:p>
        </p:txBody>
      </p:sp>
      <p:sp>
        <p:nvSpPr>
          <p:cNvPr id="264300" name="Rectangle 108"/>
          <p:cNvSpPr>
            <a:spLocks noChangeArrowheads="1"/>
          </p:cNvSpPr>
          <p:nvPr/>
        </p:nvSpPr>
        <p:spPr bwMode="auto">
          <a:xfrm>
            <a:off x="5721350" y="5084763"/>
            <a:ext cx="287338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264301" name="Rectangle 109"/>
          <p:cNvSpPr>
            <a:spLocks noChangeArrowheads="1"/>
          </p:cNvSpPr>
          <p:nvPr/>
        </p:nvSpPr>
        <p:spPr bwMode="auto">
          <a:xfrm>
            <a:off x="6010275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14</a:t>
            </a:r>
          </a:p>
        </p:txBody>
      </p:sp>
      <p:sp>
        <p:nvSpPr>
          <p:cNvPr id="264302" name="Line 110"/>
          <p:cNvSpPr>
            <a:spLocks noChangeShapeType="1"/>
          </p:cNvSpPr>
          <p:nvPr/>
        </p:nvSpPr>
        <p:spPr bwMode="auto">
          <a:xfrm>
            <a:off x="6442075" y="53006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03" name="Rectangle 111"/>
          <p:cNvSpPr>
            <a:spLocks noChangeArrowheads="1"/>
          </p:cNvSpPr>
          <p:nvPr/>
        </p:nvSpPr>
        <p:spPr bwMode="auto">
          <a:xfrm>
            <a:off x="6297613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304" name="Rectangle 112"/>
          <p:cNvSpPr>
            <a:spLocks noChangeArrowheads="1"/>
          </p:cNvSpPr>
          <p:nvPr/>
        </p:nvSpPr>
        <p:spPr bwMode="auto">
          <a:xfrm>
            <a:off x="6802438" y="5084763"/>
            <a:ext cx="287337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64305" name="Rectangle 113"/>
          <p:cNvSpPr>
            <a:spLocks noChangeArrowheads="1"/>
          </p:cNvSpPr>
          <p:nvPr/>
        </p:nvSpPr>
        <p:spPr bwMode="auto">
          <a:xfrm>
            <a:off x="7091363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18</a:t>
            </a:r>
          </a:p>
        </p:txBody>
      </p:sp>
      <p:sp>
        <p:nvSpPr>
          <p:cNvPr id="264306" name="Rectangle 114"/>
          <p:cNvSpPr>
            <a:spLocks noChangeArrowheads="1"/>
          </p:cNvSpPr>
          <p:nvPr/>
        </p:nvSpPr>
        <p:spPr bwMode="auto">
          <a:xfrm>
            <a:off x="7378700" y="5084763"/>
            <a:ext cx="288925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64307" name="Line 115"/>
          <p:cNvSpPr>
            <a:spLocks noChangeShapeType="1"/>
          </p:cNvSpPr>
          <p:nvPr/>
        </p:nvSpPr>
        <p:spPr bwMode="auto">
          <a:xfrm flipV="1">
            <a:off x="1401763" y="4221163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08" name="Line 116"/>
          <p:cNvSpPr>
            <a:spLocks noChangeShapeType="1"/>
          </p:cNvSpPr>
          <p:nvPr/>
        </p:nvSpPr>
        <p:spPr bwMode="auto">
          <a:xfrm flipV="1">
            <a:off x="1401763" y="42211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09" name="Line 117"/>
          <p:cNvSpPr>
            <a:spLocks noChangeShapeType="1"/>
          </p:cNvSpPr>
          <p:nvPr/>
        </p:nvSpPr>
        <p:spPr bwMode="auto">
          <a:xfrm flipV="1">
            <a:off x="1473200" y="4365625"/>
            <a:ext cx="2174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0" name="Line 118"/>
          <p:cNvSpPr>
            <a:spLocks noChangeShapeType="1"/>
          </p:cNvSpPr>
          <p:nvPr/>
        </p:nvSpPr>
        <p:spPr bwMode="auto">
          <a:xfrm flipV="1">
            <a:off x="1585913" y="45085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1" name="Line 119"/>
          <p:cNvSpPr>
            <a:spLocks noChangeShapeType="1"/>
          </p:cNvSpPr>
          <p:nvPr/>
        </p:nvSpPr>
        <p:spPr bwMode="auto">
          <a:xfrm flipV="1">
            <a:off x="1689100" y="4221163"/>
            <a:ext cx="1730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2" name="Line 120"/>
          <p:cNvSpPr>
            <a:spLocks noChangeShapeType="1"/>
          </p:cNvSpPr>
          <p:nvPr/>
        </p:nvSpPr>
        <p:spPr bwMode="auto">
          <a:xfrm flipV="1">
            <a:off x="1689100" y="42211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3" name="Line 121"/>
          <p:cNvSpPr>
            <a:spLocks noChangeShapeType="1"/>
          </p:cNvSpPr>
          <p:nvPr/>
        </p:nvSpPr>
        <p:spPr bwMode="auto">
          <a:xfrm flipV="1">
            <a:off x="1760538" y="4365625"/>
            <a:ext cx="2174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4" name="Line 122"/>
          <p:cNvSpPr>
            <a:spLocks noChangeShapeType="1"/>
          </p:cNvSpPr>
          <p:nvPr/>
        </p:nvSpPr>
        <p:spPr bwMode="auto">
          <a:xfrm flipV="1">
            <a:off x="1873250" y="45085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5" name="Line 123"/>
          <p:cNvSpPr>
            <a:spLocks noChangeShapeType="1"/>
          </p:cNvSpPr>
          <p:nvPr/>
        </p:nvSpPr>
        <p:spPr bwMode="auto">
          <a:xfrm flipV="1">
            <a:off x="1690688" y="5084763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6" name="Line 124"/>
          <p:cNvSpPr>
            <a:spLocks noChangeShapeType="1"/>
          </p:cNvSpPr>
          <p:nvPr/>
        </p:nvSpPr>
        <p:spPr bwMode="auto">
          <a:xfrm flipV="1">
            <a:off x="1690688" y="50847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7" name="Line 125"/>
          <p:cNvSpPr>
            <a:spLocks noChangeShapeType="1"/>
          </p:cNvSpPr>
          <p:nvPr/>
        </p:nvSpPr>
        <p:spPr bwMode="auto">
          <a:xfrm flipV="1">
            <a:off x="1762125" y="5229225"/>
            <a:ext cx="2174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8" name="Line 126"/>
          <p:cNvSpPr>
            <a:spLocks noChangeShapeType="1"/>
          </p:cNvSpPr>
          <p:nvPr/>
        </p:nvSpPr>
        <p:spPr bwMode="auto">
          <a:xfrm flipV="1">
            <a:off x="1874838" y="53721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19" name="Line 127"/>
          <p:cNvSpPr>
            <a:spLocks noChangeShapeType="1"/>
          </p:cNvSpPr>
          <p:nvPr/>
        </p:nvSpPr>
        <p:spPr bwMode="auto">
          <a:xfrm flipV="1">
            <a:off x="1401763" y="5084763"/>
            <a:ext cx="1730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0" name="Line 128"/>
          <p:cNvSpPr>
            <a:spLocks noChangeShapeType="1"/>
          </p:cNvSpPr>
          <p:nvPr/>
        </p:nvSpPr>
        <p:spPr bwMode="auto">
          <a:xfrm flipV="1">
            <a:off x="1401763" y="50847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1" name="Line 129"/>
          <p:cNvSpPr>
            <a:spLocks noChangeShapeType="1"/>
          </p:cNvSpPr>
          <p:nvPr/>
        </p:nvSpPr>
        <p:spPr bwMode="auto">
          <a:xfrm flipV="1">
            <a:off x="1473200" y="5229225"/>
            <a:ext cx="217488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2" name="Line 130"/>
          <p:cNvSpPr>
            <a:spLocks noChangeShapeType="1"/>
          </p:cNvSpPr>
          <p:nvPr/>
        </p:nvSpPr>
        <p:spPr bwMode="auto">
          <a:xfrm flipV="1">
            <a:off x="1585913" y="5372100"/>
            <a:ext cx="1047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3" name="Freeform 131"/>
          <p:cNvSpPr/>
          <p:nvPr/>
        </p:nvSpPr>
        <p:spPr bwMode="auto">
          <a:xfrm>
            <a:off x="814388" y="3933825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4" name="Freeform 132"/>
          <p:cNvSpPr/>
          <p:nvPr/>
        </p:nvSpPr>
        <p:spPr bwMode="auto">
          <a:xfrm>
            <a:off x="825500" y="4797425"/>
            <a:ext cx="587375" cy="431800"/>
          </a:xfrm>
          <a:custGeom>
            <a:avLst/>
            <a:gdLst>
              <a:gd name="T0" fmla="*/ 53 w 370"/>
              <a:gd name="T1" fmla="*/ 0 h 272"/>
              <a:gd name="T2" fmla="*/ 53 w 370"/>
              <a:gd name="T3" fmla="*/ 226 h 272"/>
              <a:gd name="T4" fmla="*/ 370 w 370"/>
              <a:gd name="T5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0" h="272">
                <a:moveTo>
                  <a:pt x="53" y="0"/>
                </a:moveTo>
                <a:cubicBezTo>
                  <a:pt x="26" y="90"/>
                  <a:pt x="0" y="181"/>
                  <a:pt x="53" y="226"/>
                </a:cubicBezTo>
                <a:cubicBezTo>
                  <a:pt x="106" y="271"/>
                  <a:pt x="238" y="271"/>
                  <a:pt x="370" y="27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5" name="Text Box 133"/>
          <p:cNvSpPr txBox="1">
            <a:spLocks noChangeArrowheads="1"/>
          </p:cNvSpPr>
          <p:nvPr/>
        </p:nvSpPr>
        <p:spPr bwMode="auto">
          <a:xfrm>
            <a:off x="446088" y="36655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la</a:t>
            </a:r>
          </a:p>
        </p:txBody>
      </p:sp>
      <p:sp>
        <p:nvSpPr>
          <p:cNvPr id="264326" name="Text Box 134"/>
          <p:cNvSpPr txBox="1">
            <a:spLocks noChangeArrowheads="1"/>
          </p:cNvSpPr>
          <p:nvPr/>
        </p:nvSpPr>
        <p:spPr bwMode="auto">
          <a:xfrm>
            <a:off x="463550" y="44307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lb</a:t>
            </a:r>
          </a:p>
        </p:txBody>
      </p:sp>
      <p:sp>
        <p:nvSpPr>
          <p:cNvPr id="264327" name="Freeform 135"/>
          <p:cNvSpPr/>
          <p:nvPr/>
        </p:nvSpPr>
        <p:spPr bwMode="auto">
          <a:xfrm>
            <a:off x="2255838" y="4376738"/>
            <a:ext cx="1331912" cy="852487"/>
          </a:xfrm>
          <a:custGeom>
            <a:avLst/>
            <a:gdLst>
              <a:gd name="T0" fmla="*/ 597 w 839"/>
              <a:gd name="T1" fmla="*/ 38 h 537"/>
              <a:gd name="T2" fmla="*/ 733 w 839"/>
              <a:gd name="T3" fmla="*/ 38 h 537"/>
              <a:gd name="T4" fmla="*/ 733 w 839"/>
              <a:gd name="T5" fmla="*/ 265 h 537"/>
              <a:gd name="T6" fmla="*/ 98 w 839"/>
              <a:gd name="T7" fmla="*/ 310 h 537"/>
              <a:gd name="T8" fmla="*/ 144 w 839"/>
              <a:gd name="T9" fmla="*/ 537 h 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9" h="537">
                <a:moveTo>
                  <a:pt x="597" y="38"/>
                </a:moveTo>
                <a:cubicBezTo>
                  <a:pt x="653" y="19"/>
                  <a:pt x="710" y="0"/>
                  <a:pt x="733" y="38"/>
                </a:cubicBezTo>
                <a:cubicBezTo>
                  <a:pt x="756" y="76"/>
                  <a:pt x="839" y="220"/>
                  <a:pt x="733" y="265"/>
                </a:cubicBezTo>
                <a:cubicBezTo>
                  <a:pt x="627" y="310"/>
                  <a:pt x="196" y="265"/>
                  <a:pt x="98" y="310"/>
                </a:cubicBezTo>
                <a:cubicBezTo>
                  <a:pt x="0" y="355"/>
                  <a:pt x="72" y="446"/>
                  <a:pt x="144" y="53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8" name="Freeform 136"/>
          <p:cNvSpPr/>
          <p:nvPr/>
        </p:nvSpPr>
        <p:spPr bwMode="auto">
          <a:xfrm>
            <a:off x="3203575" y="4508500"/>
            <a:ext cx="1439863" cy="828675"/>
          </a:xfrm>
          <a:custGeom>
            <a:avLst/>
            <a:gdLst>
              <a:gd name="T0" fmla="*/ 0 w 907"/>
              <a:gd name="T1" fmla="*/ 499 h 522"/>
              <a:gd name="T2" fmla="*/ 136 w 907"/>
              <a:gd name="T3" fmla="*/ 499 h 522"/>
              <a:gd name="T4" fmla="*/ 182 w 907"/>
              <a:gd name="T5" fmla="*/ 363 h 522"/>
              <a:gd name="T6" fmla="*/ 182 w 907"/>
              <a:gd name="T7" fmla="*/ 273 h 522"/>
              <a:gd name="T8" fmla="*/ 771 w 907"/>
              <a:gd name="T9" fmla="*/ 227 h 522"/>
              <a:gd name="T10" fmla="*/ 862 w 907"/>
              <a:gd name="T11" fmla="*/ 91 h 522"/>
              <a:gd name="T12" fmla="*/ 907 w 907"/>
              <a:gd name="T1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07" h="522">
                <a:moveTo>
                  <a:pt x="0" y="499"/>
                </a:moveTo>
                <a:cubicBezTo>
                  <a:pt x="53" y="510"/>
                  <a:pt x="106" y="522"/>
                  <a:pt x="136" y="499"/>
                </a:cubicBezTo>
                <a:cubicBezTo>
                  <a:pt x="166" y="476"/>
                  <a:pt x="174" y="401"/>
                  <a:pt x="182" y="363"/>
                </a:cubicBezTo>
                <a:cubicBezTo>
                  <a:pt x="190" y="325"/>
                  <a:pt x="84" y="296"/>
                  <a:pt x="182" y="273"/>
                </a:cubicBezTo>
                <a:cubicBezTo>
                  <a:pt x="280" y="250"/>
                  <a:pt x="658" y="257"/>
                  <a:pt x="771" y="227"/>
                </a:cubicBezTo>
                <a:cubicBezTo>
                  <a:pt x="884" y="197"/>
                  <a:pt x="839" y="129"/>
                  <a:pt x="862" y="91"/>
                </a:cubicBezTo>
                <a:cubicBezTo>
                  <a:pt x="885" y="53"/>
                  <a:pt x="896" y="26"/>
                  <a:pt x="907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29" name="Rectangle 137"/>
          <p:cNvSpPr>
            <a:spLocks noChangeArrowheads="1"/>
          </p:cNvSpPr>
          <p:nvPr/>
        </p:nvSpPr>
        <p:spPr bwMode="auto">
          <a:xfrm>
            <a:off x="3492500" y="5013325"/>
            <a:ext cx="1008063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0" name="Rectangle 138"/>
          <p:cNvSpPr>
            <a:spLocks noChangeArrowheads="1"/>
          </p:cNvSpPr>
          <p:nvPr/>
        </p:nvSpPr>
        <p:spPr bwMode="auto">
          <a:xfrm>
            <a:off x="3492500" y="4149725"/>
            <a:ext cx="1008063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1" name="Rectangle 139"/>
          <p:cNvSpPr>
            <a:spLocks noChangeArrowheads="1"/>
          </p:cNvSpPr>
          <p:nvPr/>
        </p:nvSpPr>
        <p:spPr bwMode="auto">
          <a:xfrm>
            <a:off x="1331913" y="5013325"/>
            <a:ext cx="1008062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2" name="Freeform 140"/>
          <p:cNvSpPr/>
          <p:nvPr/>
        </p:nvSpPr>
        <p:spPr bwMode="auto">
          <a:xfrm>
            <a:off x="4465638" y="4389438"/>
            <a:ext cx="1174750" cy="804862"/>
          </a:xfrm>
          <a:custGeom>
            <a:avLst/>
            <a:gdLst>
              <a:gd name="T0" fmla="*/ 589 w 740"/>
              <a:gd name="T1" fmla="*/ 30 h 507"/>
              <a:gd name="T2" fmla="*/ 680 w 740"/>
              <a:gd name="T3" fmla="*/ 30 h 507"/>
              <a:gd name="T4" fmla="*/ 680 w 740"/>
              <a:gd name="T5" fmla="*/ 211 h 507"/>
              <a:gd name="T6" fmla="*/ 317 w 740"/>
              <a:gd name="T7" fmla="*/ 302 h 507"/>
              <a:gd name="T8" fmla="*/ 45 w 740"/>
              <a:gd name="T9" fmla="*/ 348 h 507"/>
              <a:gd name="T10" fmla="*/ 45 w 740"/>
              <a:gd name="T11" fmla="*/ 484 h 507"/>
              <a:gd name="T12" fmla="*/ 90 w 740"/>
              <a:gd name="T13" fmla="*/ 484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40" h="507">
                <a:moveTo>
                  <a:pt x="589" y="30"/>
                </a:moveTo>
                <a:cubicBezTo>
                  <a:pt x="627" y="15"/>
                  <a:pt x="665" y="0"/>
                  <a:pt x="680" y="30"/>
                </a:cubicBezTo>
                <a:cubicBezTo>
                  <a:pt x="695" y="60"/>
                  <a:pt x="740" y="166"/>
                  <a:pt x="680" y="211"/>
                </a:cubicBezTo>
                <a:cubicBezTo>
                  <a:pt x="620" y="256"/>
                  <a:pt x="423" y="279"/>
                  <a:pt x="317" y="302"/>
                </a:cubicBezTo>
                <a:cubicBezTo>
                  <a:pt x="211" y="325"/>
                  <a:pt x="90" y="318"/>
                  <a:pt x="45" y="348"/>
                </a:cubicBezTo>
                <a:cubicBezTo>
                  <a:pt x="0" y="378"/>
                  <a:pt x="38" y="461"/>
                  <a:pt x="45" y="484"/>
                </a:cubicBezTo>
                <a:cubicBezTo>
                  <a:pt x="52" y="507"/>
                  <a:pt x="71" y="495"/>
                  <a:pt x="90" y="484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33" name="Rectangle 141"/>
          <p:cNvSpPr>
            <a:spLocks noChangeArrowheads="1"/>
          </p:cNvSpPr>
          <p:nvPr/>
        </p:nvSpPr>
        <p:spPr bwMode="auto">
          <a:xfrm>
            <a:off x="5651500" y="5013325"/>
            <a:ext cx="1008063" cy="647700"/>
          </a:xfrm>
          <a:prstGeom prst="rect">
            <a:avLst/>
          </a:prstGeom>
          <a:noFill/>
          <a:ln w="28575">
            <a:solidFill>
              <a:srgbClr val="CC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5" name="Freeform 143"/>
          <p:cNvSpPr/>
          <p:nvPr/>
        </p:nvSpPr>
        <p:spPr bwMode="auto">
          <a:xfrm>
            <a:off x="6443663" y="4425950"/>
            <a:ext cx="360362" cy="658813"/>
          </a:xfrm>
          <a:custGeom>
            <a:avLst/>
            <a:gdLst>
              <a:gd name="T0" fmla="*/ 0 w 227"/>
              <a:gd name="T1" fmla="*/ 7 h 415"/>
              <a:gd name="T2" fmla="*/ 136 w 227"/>
              <a:gd name="T3" fmla="*/ 7 h 415"/>
              <a:gd name="T4" fmla="*/ 182 w 227"/>
              <a:gd name="T5" fmla="*/ 52 h 415"/>
              <a:gd name="T6" fmla="*/ 136 w 227"/>
              <a:gd name="T7" fmla="*/ 279 h 415"/>
              <a:gd name="T8" fmla="*/ 227 w 227"/>
              <a:gd name="T9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415">
                <a:moveTo>
                  <a:pt x="0" y="7"/>
                </a:moveTo>
                <a:cubicBezTo>
                  <a:pt x="53" y="3"/>
                  <a:pt x="106" y="0"/>
                  <a:pt x="136" y="7"/>
                </a:cubicBezTo>
                <a:cubicBezTo>
                  <a:pt x="166" y="14"/>
                  <a:pt x="182" y="7"/>
                  <a:pt x="182" y="52"/>
                </a:cubicBezTo>
                <a:cubicBezTo>
                  <a:pt x="182" y="97"/>
                  <a:pt x="129" y="218"/>
                  <a:pt x="136" y="279"/>
                </a:cubicBezTo>
                <a:cubicBezTo>
                  <a:pt x="143" y="340"/>
                  <a:pt x="185" y="377"/>
                  <a:pt x="227" y="415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336" name="Rectangle 144"/>
          <p:cNvSpPr>
            <a:spLocks noChangeArrowheads="1"/>
          </p:cNvSpPr>
          <p:nvPr/>
        </p:nvSpPr>
        <p:spPr bwMode="auto">
          <a:xfrm>
            <a:off x="1403350" y="4219575"/>
            <a:ext cx="865188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7" name="Rectangle 145"/>
          <p:cNvSpPr>
            <a:spLocks noChangeArrowheads="1"/>
          </p:cNvSpPr>
          <p:nvPr/>
        </p:nvSpPr>
        <p:spPr bwMode="auto">
          <a:xfrm>
            <a:off x="2484438" y="4221163"/>
            <a:ext cx="865187" cy="433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8" name="Rectangle 146"/>
          <p:cNvSpPr>
            <a:spLocks noChangeArrowheads="1"/>
          </p:cNvSpPr>
          <p:nvPr/>
        </p:nvSpPr>
        <p:spPr bwMode="auto">
          <a:xfrm>
            <a:off x="2484438" y="5083175"/>
            <a:ext cx="865187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9" name="Rectangle 147"/>
          <p:cNvSpPr>
            <a:spLocks noChangeArrowheads="1"/>
          </p:cNvSpPr>
          <p:nvPr/>
        </p:nvSpPr>
        <p:spPr bwMode="auto">
          <a:xfrm>
            <a:off x="4643438" y="5083175"/>
            <a:ext cx="865187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0" name="Rectangle 148"/>
          <p:cNvSpPr>
            <a:spLocks noChangeArrowheads="1"/>
          </p:cNvSpPr>
          <p:nvPr/>
        </p:nvSpPr>
        <p:spPr bwMode="auto">
          <a:xfrm>
            <a:off x="4643438" y="4221163"/>
            <a:ext cx="865187" cy="433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1" name="Rectangle 149"/>
          <p:cNvSpPr>
            <a:spLocks noChangeArrowheads="1"/>
          </p:cNvSpPr>
          <p:nvPr/>
        </p:nvSpPr>
        <p:spPr bwMode="auto">
          <a:xfrm>
            <a:off x="5722938" y="4221163"/>
            <a:ext cx="865187" cy="433387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42" name="Rectangle 150"/>
          <p:cNvSpPr>
            <a:spLocks noChangeArrowheads="1"/>
          </p:cNvSpPr>
          <p:nvPr/>
        </p:nvSpPr>
        <p:spPr bwMode="auto">
          <a:xfrm>
            <a:off x="6802438" y="5083175"/>
            <a:ext cx="865187" cy="43338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4334" name="Freeform 142"/>
          <p:cNvSpPr/>
          <p:nvPr/>
        </p:nvSpPr>
        <p:spPr bwMode="auto">
          <a:xfrm>
            <a:off x="5364163" y="4652963"/>
            <a:ext cx="360362" cy="695325"/>
          </a:xfrm>
          <a:custGeom>
            <a:avLst/>
            <a:gdLst>
              <a:gd name="T0" fmla="*/ 0 w 227"/>
              <a:gd name="T1" fmla="*/ 408 h 438"/>
              <a:gd name="T2" fmla="*/ 136 w 227"/>
              <a:gd name="T3" fmla="*/ 408 h 438"/>
              <a:gd name="T4" fmla="*/ 136 w 227"/>
              <a:gd name="T5" fmla="*/ 227 h 438"/>
              <a:gd name="T6" fmla="*/ 136 w 227"/>
              <a:gd name="T7" fmla="*/ 136 h 438"/>
              <a:gd name="T8" fmla="*/ 227 w 227"/>
              <a:gd name="T9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" h="438">
                <a:moveTo>
                  <a:pt x="0" y="408"/>
                </a:moveTo>
                <a:cubicBezTo>
                  <a:pt x="56" y="423"/>
                  <a:pt x="113" y="438"/>
                  <a:pt x="136" y="408"/>
                </a:cubicBezTo>
                <a:cubicBezTo>
                  <a:pt x="159" y="378"/>
                  <a:pt x="136" y="272"/>
                  <a:pt x="136" y="227"/>
                </a:cubicBezTo>
                <a:cubicBezTo>
                  <a:pt x="136" y="182"/>
                  <a:pt x="121" y="174"/>
                  <a:pt x="136" y="136"/>
                </a:cubicBezTo>
                <a:cubicBezTo>
                  <a:pt x="151" y="98"/>
                  <a:pt x="189" y="49"/>
                  <a:pt x="227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E7E2646-3730-4FD7-9BD5-B9CDDF7C8605}" type="slidenum">
              <a:rPr lang="en-US" altLang="zh-CN"/>
              <a:t>129</a:t>
            </a:fld>
            <a:endParaRPr lang="en-US" altLang="zh-CN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15900" y="260648"/>
            <a:ext cx="8604250" cy="649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PLinkList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AddPolyn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(PLinkList la, PLinkList lb)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Link  pc;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用来指向新链表的尾结点的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Link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   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指向第二个链表的头结点（为了最后删除它）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Link  pa;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指向第一个链表的当前结点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Link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指向第二个链表的当前结点*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Link  temp;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删除结点时做临时变量用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a,b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分别存放两个链表当前结点的数据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float  sum;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存放两个链表中当前结点的系数和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pc = la-&gt;head;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 = pc-&gt;next;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-&gt;next;</a:t>
            </a:r>
          </a:p>
          <a:p>
            <a:pPr eaLnBrk="0" hangingPunct="0"/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while( pa &amp;&amp;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{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a = pa-&gt;data;  b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-&gt;data;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switch 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cmp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a,b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))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a.expn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and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b.expn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{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919788" y="266700"/>
            <a:ext cx="30337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</a:rPr>
              <a:t>Addition of Poly-N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4572000" y="4941888"/>
            <a:ext cx="1095375" cy="37623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/>
              <a:t>cmp(a,b)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5940425" y="3716338"/>
            <a:ext cx="2232025" cy="1081087"/>
          </a:xfrm>
          <a:prstGeom prst="wedgeRoundRectCallout">
            <a:avLst>
              <a:gd name="adj1" fmla="val -72120"/>
              <a:gd name="adj2" fmla="val 67917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rgbClr val="CC0000"/>
                </a:solidFill>
              </a:rPr>
              <a:t>If a&lt;b return -1</a:t>
            </a:r>
          </a:p>
          <a:p>
            <a:pPr algn="ctr"/>
            <a:r>
              <a:rPr lang="en-US" altLang="zh-CN" b="1">
                <a:solidFill>
                  <a:srgbClr val="CC0000"/>
                </a:solidFill>
              </a:rPr>
              <a:t>If a==b return 0</a:t>
            </a:r>
          </a:p>
          <a:p>
            <a:pPr algn="ctr"/>
            <a:r>
              <a:rPr lang="en-US" altLang="zh-CN" b="1">
                <a:solidFill>
                  <a:srgbClr val="CC0000"/>
                </a:solidFill>
              </a:rPr>
              <a:t>If a&gt;b return 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8B12AEA-A16F-44A5-B25F-4C6336DE5577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Logical &amp; Physical forms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Logical form: </a:t>
            </a:r>
            <a:r>
              <a:rPr lang="en-US" altLang="zh-CN" dirty="0"/>
              <a:t>Linear List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Physical form:</a:t>
            </a:r>
            <a:endParaRPr lang="en-US" altLang="zh-CN" dirty="0"/>
          </a:p>
          <a:p>
            <a:pPr lvl="1"/>
            <a:r>
              <a:rPr lang="en-US" altLang="zh-CN" dirty="0"/>
              <a:t>Sequential List (Array or Vector)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 eaLnBrk="1" latinLnBrk="0" hangingPunct="1">
              <a:spcBef>
                <a:spcPts val="2400"/>
              </a:spcBef>
            </a:pPr>
            <a:r>
              <a:rPr lang="en-US" altLang="zh-CN" dirty="0"/>
              <a:t>Linked List</a:t>
            </a: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89769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0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86" name="Rectangle 6"/>
          <p:cNvSpPr>
            <a:spLocks noChangeArrowheads="1"/>
          </p:cNvSpPr>
          <p:nvPr/>
        </p:nvSpPr>
        <p:spPr bwMode="auto">
          <a:xfrm>
            <a:off x="11152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39131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2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88" name="Rectangle 8"/>
          <p:cNvSpPr>
            <a:spLocks noChangeArrowheads="1"/>
          </p:cNvSpPr>
          <p:nvPr/>
        </p:nvSpPr>
        <p:spPr bwMode="auto">
          <a:xfrm>
            <a:off x="2363019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</a:rPr>
              <a:t>...</a:t>
            </a:r>
          </a:p>
        </p:txBody>
      </p:sp>
      <p:sp>
        <p:nvSpPr>
          <p:cNvPr id="276489" name="Rectangle 9"/>
          <p:cNvSpPr>
            <a:spLocks noChangeArrowheads="1"/>
          </p:cNvSpPr>
          <p:nvPr/>
        </p:nvSpPr>
        <p:spPr bwMode="auto">
          <a:xfrm>
            <a:off x="2986906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</a:rPr>
              <a:t>…</a:t>
            </a:r>
            <a:endParaRPr lang="en-US" altLang="zh-CN" sz="2000" baseline="-25000">
              <a:solidFill>
                <a:srgbClr val="FFFF00"/>
              </a:solidFill>
            </a:endParaRPr>
          </a:p>
        </p:txBody>
      </p:sp>
      <p:sp>
        <p:nvSpPr>
          <p:cNvPr id="276490" name="Rectangle 10"/>
          <p:cNvSpPr>
            <a:spLocks noChangeArrowheads="1"/>
          </p:cNvSpPr>
          <p:nvPr/>
        </p:nvSpPr>
        <p:spPr bwMode="auto">
          <a:xfrm>
            <a:off x="361079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i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4234681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i+1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4858569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FFFF00"/>
                </a:solidFill>
              </a:rPr>
              <a:t>…</a:t>
            </a:r>
            <a:endParaRPr lang="en-US" altLang="zh-CN" sz="2000" baseline="-25000">
              <a:solidFill>
                <a:srgbClr val="FFFF00"/>
              </a:solidFill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5482456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n-2</a:t>
            </a: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61063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n-1</a:t>
            </a: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468313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0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1116013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1620838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1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2268538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2771775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2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3419475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5003800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 err="1">
                <a:solidFill>
                  <a:srgbClr val="FFFF00"/>
                </a:solidFill>
              </a:rPr>
              <a:t>i</a:t>
            </a:r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5651500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8172450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n-1</a:t>
            </a:r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8820150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7019925" y="515778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FFFF00"/>
                </a:solidFill>
              </a:rPr>
              <a:t>a</a:t>
            </a:r>
            <a:r>
              <a:rPr lang="en-US" altLang="zh-CN" sz="2000" baseline="-25000" dirty="0">
                <a:solidFill>
                  <a:srgbClr val="FFFF00"/>
                </a:solidFill>
              </a:rPr>
              <a:t>n-2</a:t>
            </a:r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7667625" y="5157788"/>
            <a:ext cx="2159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07" name="Line 27"/>
          <p:cNvSpPr>
            <a:spLocks noChangeShapeType="1"/>
          </p:cNvSpPr>
          <p:nvPr/>
        </p:nvSpPr>
        <p:spPr bwMode="auto">
          <a:xfrm>
            <a:off x="125888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>
            <a:off x="241141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>
            <a:off x="356393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>
            <a:off x="464343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579596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>
            <a:off x="6659563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3" name="Line 33"/>
          <p:cNvSpPr>
            <a:spLocks noChangeShapeType="1"/>
          </p:cNvSpPr>
          <p:nvPr/>
        </p:nvSpPr>
        <p:spPr bwMode="auto">
          <a:xfrm>
            <a:off x="7812088" y="53736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4" name="Line 34"/>
          <p:cNvSpPr>
            <a:spLocks noChangeShapeType="1"/>
          </p:cNvSpPr>
          <p:nvPr/>
        </p:nvSpPr>
        <p:spPr bwMode="auto">
          <a:xfrm>
            <a:off x="4067175" y="537368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5" name="Line 35"/>
          <p:cNvSpPr>
            <a:spLocks noChangeShapeType="1"/>
          </p:cNvSpPr>
          <p:nvPr/>
        </p:nvSpPr>
        <p:spPr bwMode="auto">
          <a:xfrm>
            <a:off x="6299200" y="5373688"/>
            <a:ext cx="217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76518" name="Group 38"/>
          <p:cNvGrpSpPr/>
          <p:nvPr/>
        </p:nvGrpSpPr>
        <p:grpSpPr bwMode="auto">
          <a:xfrm>
            <a:off x="8863013" y="5272088"/>
            <a:ext cx="142875" cy="215900"/>
            <a:chOff x="5602" y="3339"/>
            <a:chExt cx="90" cy="136"/>
          </a:xfrm>
        </p:grpSpPr>
        <p:sp>
          <p:nvSpPr>
            <p:cNvPr id="276516" name="Line 36"/>
            <p:cNvSpPr>
              <a:spLocks noChangeShapeType="1"/>
            </p:cNvSpPr>
            <p:nvPr/>
          </p:nvSpPr>
          <p:spPr bwMode="auto">
            <a:xfrm flipV="1">
              <a:off x="5602" y="3339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517" name="Line 37"/>
            <p:cNvSpPr>
              <a:spLocks noChangeShapeType="1"/>
            </p:cNvSpPr>
            <p:nvPr/>
          </p:nvSpPr>
          <p:spPr bwMode="auto">
            <a:xfrm flipH="1" flipV="1">
              <a:off x="5647" y="3339"/>
              <a:ext cx="45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74017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67540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8049444" y="3356928"/>
            <a:ext cx="647700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 sz="2000" baseline="-25000" dirty="0">
              <a:solidFill>
                <a:srgbClr val="FFFF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585" y="3933190"/>
            <a:ext cx="8258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ym typeface="+mn-ea"/>
              </a:rPr>
              <a:t>用一组</a:t>
            </a:r>
            <a:r>
              <a:rPr lang="zh-CN" altLang="en-US" sz="2400" dirty="0">
                <a:solidFill>
                  <a:srgbClr val="FFC000"/>
                </a:solidFill>
                <a:sym typeface="+mn-ea"/>
              </a:rPr>
              <a:t>地址连续的存储单元</a:t>
            </a:r>
            <a:r>
              <a:rPr lang="zh-CN" altLang="en-US" sz="2400" dirty="0">
                <a:sym typeface="+mn-ea"/>
              </a:rPr>
              <a:t>依次存储线性表中的各个元素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468630" y="5670550"/>
            <a:ext cx="8258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sym typeface="+mn-ea"/>
              </a:rPr>
              <a:t>用一组</a:t>
            </a:r>
            <a:r>
              <a:rPr lang="zh-CN" sz="2400" dirty="0">
                <a:solidFill>
                  <a:srgbClr val="FFC000"/>
                </a:solidFill>
                <a:sym typeface="+mn-ea"/>
              </a:rPr>
              <a:t>任意的存储单元</a:t>
            </a:r>
            <a:r>
              <a:rPr lang="zh-CN" sz="2400" dirty="0">
                <a:sym typeface="+mn-ea"/>
              </a:rPr>
              <a:t>来存放线性表的内容节点</a:t>
            </a:r>
            <a:endParaRPr lang="zh-CN" sz="2400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4805882-647D-4305-8020-CA37F923231E}" type="slidenum">
              <a:rPr lang="en-US" altLang="zh-CN"/>
              <a:t>130</a:t>
            </a:fld>
            <a:endParaRPr lang="en-US" altLang="zh-CN"/>
          </a:p>
        </p:txBody>
      </p:sp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611188" y="304800"/>
            <a:ext cx="7286625" cy="563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case -1: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第一个链表中当前结点的指数值小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pc-&gt;next=pa;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Link the node to the end of ha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pc=pa;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move the tail pointer to pa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pa=pa-&gt;next;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move to the next node of pa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break;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case 0: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指数值相等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sum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a.coef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+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b.coef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 sum != 0.0 ) {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pa-&gt;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data.coef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=sum;</a:t>
            </a:r>
          </a:p>
          <a:p>
            <a:pPr eaLnBrk="0" hangingPunct="0"/>
            <a:r>
              <a:rPr kumimoji="1" lang="en-US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pc-&gt;next=pa;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Link pa to the result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polyn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pc=pa;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Let ha still point to the tail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pa=pa-&gt;next;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 {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释放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所指向的结点的空间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temp=pa;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pa is to be deleted, let temp point to it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pa=pa-&gt;next;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Let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qa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point to the next node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free(temp);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Free the space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B16490F-9D77-4C2B-9210-B2D0464AFF7D}" type="slidenum">
              <a:rPr lang="en-US" altLang="zh-CN"/>
              <a:t>131</a:t>
            </a:fld>
            <a:endParaRPr lang="en-US" altLang="zh-CN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301625" y="433388"/>
            <a:ext cx="852829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释放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所指向的结点的空间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temp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-&gt;next;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let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point to the next node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free(temp);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break;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case 1: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第一个链表中当前结点的指数值大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pc-&gt;next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pc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qb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-&gt;next;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break;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}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End of Switch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End of while(!pa &amp;&amp; !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) */</a:t>
            </a: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pc-&gt;next = pa ? pa :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Link the rest nodes of polynomial 1 or 2 */</a:t>
            </a:r>
          </a:p>
          <a:p>
            <a:pPr eaLnBrk="0" hangingPunct="0"/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free(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hb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   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Free the head node of the 2nd polynomial  */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(la);</a:t>
            </a: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End of </a:t>
            </a:r>
            <a:r>
              <a:rPr kumimoji="1"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AddPolyn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() */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EAB019E-DA1E-4C7B-BE90-F525E962F349}" type="slidenum">
              <a:rPr lang="en-US" altLang="zh-CN"/>
              <a:t>132</a:t>
            </a:fld>
            <a:endParaRPr lang="en-US" altLang="zh-CN"/>
          </a:p>
        </p:txBody>
      </p:sp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1066800" y="27432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kumimoji="1" lang="zh-CN" altLang="zh-CN" sz="36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9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Conclusion</a:t>
            </a:r>
          </a:p>
        </p:txBody>
      </p:sp>
      <p:sp>
        <p:nvSpPr>
          <p:cNvPr id="15975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dirty="0">
                <a:latin typeface="宋体" panose="02010600030101010101" pitchFamily="2" charset="-122"/>
              </a:rPr>
              <a:t>本章主要讨论了</a:t>
            </a:r>
            <a:r>
              <a:rPr kumimoji="1" lang="zh-CN" altLang="en-US" b="1" dirty="0">
                <a:solidFill>
                  <a:srgbClr val="FFFF00"/>
                </a:solidFill>
                <a:latin typeface="宋体" panose="02010600030101010101" pitchFamily="2" charset="-122"/>
              </a:rPr>
              <a:t>线性表的概念、存储表示以及基本运算的实现</a:t>
            </a:r>
            <a:r>
              <a:rPr kumimoji="1" lang="zh-CN" altLang="en-US" dirty="0">
                <a:latin typeface="宋体" panose="02010600030101010101" pitchFamily="2" charset="-122"/>
              </a:rPr>
              <a:t>，这些内容应熟练掌握，并能灵活应用，这对以后几章的学习非常重要。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dirty="0">
              <a:latin typeface="Times New Roman" panose="02020603050405020304" pitchFamily="18" charset="0"/>
            </a:endParaRPr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6D3F2FC-E202-41EA-8E41-3499B2081F48}" type="slidenum">
              <a:rPr lang="en-US" altLang="zh-CN"/>
              <a:t>133</a:t>
            </a:fld>
            <a:endParaRPr lang="en-US" altLang="zh-CN"/>
          </a:p>
        </p:txBody>
      </p:sp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 anchorCtr="0"/>
          <a:lstStyle/>
          <a:p>
            <a:r>
              <a:rPr lang="en-US" altLang="zh-CN" b="0" dirty="0"/>
              <a:t>Question (1)?</a:t>
            </a:r>
          </a:p>
        </p:txBody>
      </p:sp>
      <p:sp>
        <p:nvSpPr>
          <p:cNvPr id="286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r>
              <a:rPr lang="en-US" altLang="zh-CN" dirty="0"/>
              <a:t>For a very large number, how to represent it and implement the +, -, *, / operations?</a:t>
            </a:r>
          </a:p>
          <a:p>
            <a:r>
              <a:rPr lang="en-US" altLang="zh-CN" dirty="0"/>
              <a:t>For example:</a:t>
            </a:r>
          </a:p>
          <a:p>
            <a:r>
              <a:rPr lang="en-US" altLang="zh-CN" sz="2800" dirty="0"/>
              <a:t>123456789123456789123456789.123456789 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744322" y="4797425"/>
            <a:ext cx="6203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/>
              <a:t>-1234.</a:t>
            </a:r>
            <a:r>
              <a:rPr lang="en-US" altLang="zh-CN" sz="2400" dirty="0">
                <a:solidFill>
                  <a:srgbClr val="CC0000"/>
                </a:solidFill>
              </a:rPr>
              <a:t>5678</a:t>
            </a:r>
            <a:r>
              <a:rPr lang="en-US" altLang="zh-CN" sz="2400" dirty="0"/>
              <a:t>9012</a:t>
            </a:r>
            <a:r>
              <a:rPr lang="en-US" altLang="zh-CN" sz="2400" dirty="0">
                <a:solidFill>
                  <a:srgbClr val="CC0000"/>
                </a:solidFill>
              </a:rPr>
              <a:t>3456</a:t>
            </a:r>
            <a:r>
              <a:rPr lang="en-US" altLang="zh-CN" sz="2400" dirty="0"/>
              <a:t>7890</a:t>
            </a:r>
            <a:r>
              <a:rPr lang="en-US" altLang="zh-CN" sz="2400" dirty="0">
                <a:solidFill>
                  <a:srgbClr val="CC0000"/>
                </a:solidFill>
              </a:rPr>
              <a:t>1234</a:t>
            </a:r>
            <a:r>
              <a:rPr lang="en-US" altLang="zh-CN" sz="2400" dirty="0"/>
              <a:t>5678</a:t>
            </a:r>
            <a:r>
              <a:rPr lang="en-US" altLang="zh-CN" sz="2400" dirty="0">
                <a:solidFill>
                  <a:srgbClr val="CC0000"/>
                </a:solidFill>
              </a:rPr>
              <a:t>9012</a:t>
            </a:r>
            <a:r>
              <a:rPr lang="en-US" altLang="zh-CN" sz="2400" dirty="0"/>
              <a:t>34</a:t>
            </a:r>
          </a:p>
        </p:txBody>
      </p:sp>
      <p:grpSp>
        <p:nvGrpSpPr>
          <p:cNvPr id="286727" name="Group 7"/>
          <p:cNvGrpSpPr/>
          <p:nvPr/>
        </p:nvGrpSpPr>
        <p:grpSpPr bwMode="auto">
          <a:xfrm>
            <a:off x="107950" y="4076700"/>
            <a:ext cx="9001125" cy="360363"/>
            <a:chOff x="68" y="2568"/>
            <a:chExt cx="5670" cy="227"/>
          </a:xfrm>
        </p:grpSpPr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3652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6789</a:t>
              </a: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3107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2345</a:t>
              </a:r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2563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7891</a:t>
              </a:r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019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3456</a:t>
              </a: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1474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8912</a:t>
              </a:r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930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4567</a:t>
              </a:r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386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zh-CN" sz="2000"/>
                <a:t>123</a:t>
              </a:r>
            </a:p>
          </p:txBody>
        </p:sp>
        <p:cxnSp>
          <p:nvCxnSpPr>
            <p:cNvPr id="286735" name="AutoShape 15"/>
            <p:cNvCxnSpPr>
              <a:cxnSpLocks noChangeShapeType="1"/>
            </p:cNvCxnSpPr>
            <p:nvPr/>
          </p:nvCxnSpPr>
          <p:spPr bwMode="auto">
            <a:xfrm>
              <a:off x="840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6" name="AutoShape 16"/>
            <p:cNvCxnSpPr>
              <a:cxnSpLocks noChangeShapeType="1"/>
            </p:cNvCxnSpPr>
            <p:nvPr/>
          </p:nvCxnSpPr>
          <p:spPr bwMode="auto">
            <a:xfrm>
              <a:off x="1384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7" name="AutoShape 17"/>
            <p:cNvCxnSpPr>
              <a:cxnSpLocks noChangeShapeType="1"/>
            </p:cNvCxnSpPr>
            <p:nvPr/>
          </p:nvCxnSpPr>
          <p:spPr bwMode="auto">
            <a:xfrm>
              <a:off x="1928" y="2659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8" name="AutoShape 18"/>
            <p:cNvCxnSpPr>
              <a:cxnSpLocks noChangeShapeType="1"/>
            </p:cNvCxnSpPr>
            <p:nvPr/>
          </p:nvCxnSpPr>
          <p:spPr bwMode="auto">
            <a:xfrm>
              <a:off x="2473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39" name="AutoShape 19"/>
            <p:cNvCxnSpPr>
              <a:cxnSpLocks noChangeShapeType="1"/>
            </p:cNvCxnSpPr>
            <p:nvPr/>
          </p:nvCxnSpPr>
          <p:spPr bwMode="auto">
            <a:xfrm>
              <a:off x="3017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0" name="AutoShape 20"/>
            <p:cNvCxnSpPr>
              <a:cxnSpLocks noChangeShapeType="1"/>
            </p:cNvCxnSpPr>
            <p:nvPr/>
          </p:nvCxnSpPr>
          <p:spPr bwMode="auto">
            <a:xfrm>
              <a:off x="3561" y="2659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41" name="Rectangle 21"/>
            <p:cNvSpPr>
              <a:spLocks noChangeArrowheads="1"/>
            </p:cNvSpPr>
            <p:nvPr/>
          </p:nvSpPr>
          <p:spPr bwMode="auto">
            <a:xfrm>
              <a:off x="4196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1234</a:t>
              </a:r>
            </a:p>
          </p:txBody>
        </p:sp>
        <p:sp>
          <p:nvSpPr>
            <p:cNvPr id="286742" name="Rectangle 22"/>
            <p:cNvSpPr>
              <a:spLocks noChangeArrowheads="1"/>
            </p:cNvSpPr>
            <p:nvPr/>
          </p:nvSpPr>
          <p:spPr bwMode="auto">
            <a:xfrm>
              <a:off x="4740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5678</a:t>
              </a:r>
            </a:p>
          </p:txBody>
        </p:sp>
        <p:sp>
          <p:nvSpPr>
            <p:cNvPr id="286743" name="Rectangle 23"/>
            <p:cNvSpPr>
              <a:spLocks noChangeArrowheads="1"/>
            </p:cNvSpPr>
            <p:nvPr/>
          </p:nvSpPr>
          <p:spPr bwMode="auto">
            <a:xfrm>
              <a:off x="5284" y="2568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9</a:t>
              </a:r>
            </a:p>
          </p:txBody>
        </p:sp>
        <p:cxnSp>
          <p:nvCxnSpPr>
            <p:cNvPr id="286744" name="AutoShape 24"/>
            <p:cNvCxnSpPr>
              <a:cxnSpLocks noChangeShapeType="1"/>
            </p:cNvCxnSpPr>
            <p:nvPr/>
          </p:nvCxnSpPr>
          <p:spPr bwMode="auto">
            <a:xfrm>
              <a:off x="4106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5" name="AutoShape 25"/>
            <p:cNvCxnSpPr>
              <a:cxnSpLocks noChangeShapeType="1"/>
            </p:cNvCxnSpPr>
            <p:nvPr/>
          </p:nvCxnSpPr>
          <p:spPr bwMode="auto">
            <a:xfrm>
              <a:off x="4650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6" name="AutoShape 26"/>
            <p:cNvCxnSpPr>
              <a:cxnSpLocks noChangeShapeType="1"/>
            </p:cNvCxnSpPr>
            <p:nvPr/>
          </p:nvCxnSpPr>
          <p:spPr bwMode="auto">
            <a:xfrm>
              <a:off x="5194" y="2659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47" name="Rectangle 27"/>
            <p:cNvSpPr>
              <a:spLocks noChangeArrowheads="1"/>
            </p:cNvSpPr>
            <p:nvPr/>
          </p:nvSpPr>
          <p:spPr bwMode="auto">
            <a:xfrm>
              <a:off x="68" y="2568"/>
              <a:ext cx="227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>
                  <a:solidFill>
                    <a:srgbClr val="CC0000"/>
                  </a:solidFill>
                </a:rPr>
                <a:t>27</a:t>
              </a:r>
            </a:p>
          </p:txBody>
        </p:sp>
        <p:cxnSp>
          <p:nvCxnSpPr>
            <p:cNvPr id="286748" name="AutoShape 28"/>
            <p:cNvCxnSpPr>
              <a:cxnSpLocks noChangeShapeType="1"/>
            </p:cNvCxnSpPr>
            <p:nvPr/>
          </p:nvCxnSpPr>
          <p:spPr bwMode="auto">
            <a:xfrm>
              <a:off x="295" y="2659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49" name="AutoShape 29"/>
            <p:cNvCxnSpPr>
              <a:cxnSpLocks noChangeShapeType="1"/>
            </p:cNvCxnSpPr>
            <p:nvPr/>
          </p:nvCxnSpPr>
          <p:spPr bwMode="auto">
            <a:xfrm flipH="1">
              <a:off x="295" y="2750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0" name="AutoShape 30"/>
            <p:cNvCxnSpPr>
              <a:cxnSpLocks noChangeShapeType="1"/>
            </p:cNvCxnSpPr>
            <p:nvPr/>
          </p:nvCxnSpPr>
          <p:spPr bwMode="auto">
            <a:xfrm flipH="1">
              <a:off x="840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1" name="AutoShape 31"/>
            <p:cNvCxnSpPr>
              <a:cxnSpLocks noChangeShapeType="1"/>
            </p:cNvCxnSpPr>
            <p:nvPr/>
          </p:nvCxnSpPr>
          <p:spPr bwMode="auto">
            <a:xfrm flipH="1">
              <a:off x="1384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2" name="AutoShape 32"/>
            <p:cNvCxnSpPr>
              <a:cxnSpLocks noChangeShapeType="1"/>
            </p:cNvCxnSpPr>
            <p:nvPr/>
          </p:nvCxnSpPr>
          <p:spPr bwMode="auto">
            <a:xfrm flipH="1">
              <a:off x="1928" y="2750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3" name="AutoShape 33"/>
            <p:cNvCxnSpPr>
              <a:cxnSpLocks noChangeShapeType="1"/>
            </p:cNvCxnSpPr>
            <p:nvPr/>
          </p:nvCxnSpPr>
          <p:spPr bwMode="auto">
            <a:xfrm flipH="1">
              <a:off x="2473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4" name="AutoShape 34"/>
            <p:cNvCxnSpPr>
              <a:cxnSpLocks noChangeShapeType="1"/>
            </p:cNvCxnSpPr>
            <p:nvPr/>
          </p:nvCxnSpPr>
          <p:spPr bwMode="auto">
            <a:xfrm flipH="1">
              <a:off x="3017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5" name="AutoShape 35"/>
            <p:cNvCxnSpPr>
              <a:cxnSpLocks noChangeShapeType="1"/>
            </p:cNvCxnSpPr>
            <p:nvPr/>
          </p:nvCxnSpPr>
          <p:spPr bwMode="auto">
            <a:xfrm flipH="1">
              <a:off x="3561" y="2750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6" name="AutoShape 36"/>
            <p:cNvCxnSpPr>
              <a:cxnSpLocks noChangeShapeType="1"/>
            </p:cNvCxnSpPr>
            <p:nvPr/>
          </p:nvCxnSpPr>
          <p:spPr bwMode="auto">
            <a:xfrm flipH="1">
              <a:off x="4106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7" name="AutoShape 37"/>
            <p:cNvCxnSpPr>
              <a:cxnSpLocks noChangeShapeType="1"/>
            </p:cNvCxnSpPr>
            <p:nvPr/>
          </p:nvCxnSpPr>
          <p:spPr bwMode="auto">
            <a:xfrm flipH="1">
              <a:off x="4650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58" name="AutoShape 38"/>
            <p:cNvCxnSpPr>
              <a:cxnSpLocks noChangeShapeType="1"/>
            </p:cNvCxnSpPr>
            <p:nvPr/>
          </p:nvCxnSpPr>
          <p:spPr bwMode="auto">
            <a:xfrm flipH="1">
              <a:off x="5194" y="2750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86759" name="Group 39"/>
          <p:cNvGrpSpPr/>
          <p:nvPr/>
        </p:nvGrpSpPr>
        <p:grpSpPr bwMode="auto">
          <a:xfrm>
            <a:off x="107453" y="5445125"/>
            <a:ext cx="8208963" cy="360363"/>
            <a:chOff x="476" y="3430"/>
            <a:chExt cx="5171" cy="227"/>
          </a:xfrm>
        </p:grpSpPr>
        <p:sp>
          <p:nvSpPr>
            <p:cNvPr id="286760" name="Rectangle 40"/>
            <p:cNvSpPr>
              <a:spLocks noChangeArrowheads="1"/>
            </p:cNvSpPr>
            <p:nvPr/>
          </p:nvSpPr>
          <p:spPr bwMode="auto">
            <a:xfrm>
              <a:off x="4105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5678</a:t>
              </a:r>
            </a:p>
          </p:txBody>
        </p:sp>
        <p:sp>
          <p:nvSpPr>
            <p:cNvPr id="286761" name="Rectangle 41"/>
            <p:cNvSpPr>
              <a:spLocks noChangeArrowheads="1"/>
            </p:cNvSpPr>
            <p:nvPr/>
          </p:nvSpPr>
          <p:spPr bwMode="auto">
            <a:xfrm>
              <a:off x="3560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1234</a:t>
              </a:r>
            </a:p>
          </p:txBody>
        </p:sp>
        <p:sp>
          <p:nvSpPr>
            <p:cNvPr id="286762" name="Rectangle 42"/>
            <p:cNvSpPr>
              <a:spLocks noChangeArrowheads="1"/>
            </p:cNvSpPr>
            <p:nvPr/>
          </p:nvSpPr>
          <p:spPr bwMode="auto">
            <a:xfrm>
              <a:off x="3016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7890</a:t>
              </a:r>
            </a:p>
          </p:txBody>
        </p:sp>
        <p:sp>
          <p:nvSpPr>
            <p:cNvPr id="286763" name="Rectangle 43"/>
            <p:cNvSpPr>
              <a:spLocks noChangeArrowheads="1"/>
            </p:cNvSpPr>
            <p:nvPr/>
          </p:nvSpPr>
          <p:spPr bwMode="auto">
            <a:xfrm>
              <a:off x="2472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3456</a:t>
              </a:r>
            </a:p>
          </p:txBody>
        </p:sp>
        <p:sp>
          <p:nvSpPr>
            <p:cNvPr id="286764" name="Rectangle 44"/>
            <p:cNvSpPr>
              <a:spLocks noChangeArrowheads="1"/>
            </p:cNvSpPr>
            <p:nvPr/>
          </p:nvSpPr>
          <p:spPr bwMode="auto">
            <a:xfrm>
              <a:off x="1927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9012</a:t>
              </a:r>
            </a:p>
          </p:txBody>
        </p:sp>
        <p:sp>
          <p:nvSpPr>
            <p:cNvPr id="286765" name="Rectangle 45"/>
            <p:cNvSpPr>
              <a:spLocks noChangeArrowheads="1"/>
            </p:cNvSpPr>
            <p:nvPr/>
          </p:nvSpPr>
          <p:spPr bwMode="auto">
            <a:xfrm>
              <a:off x="1383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5678</a:t>
              </a:r>
            </a:p>
          </p:txBody>
        </p:sp>
        <p:sp>
          <p:nvSpPr>
            <p:cNvPr id="286766" name="Rectangle 46"/>
            <p:cNvSpPr>
              <a:spLocks noChangeArrowheads="1"/>
            </p:cNvSpPr>
            <p:nvPr/>
          </p:nvSpPr>
          <p:spPr bwMode="auto">
            <a:xfrm>
              <a:off x="839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zh-CN" sz="2000"/>
                <a:t>1234</a:t>
              </a:r>
            </a:p>
          </p:txBody>
        </p:sp>
        <p:cxnSp>
          <p:nvCxnSpPr>
            <p:cNvPr id="286767" name="AutoShape 47"/>
            <p:cNvCxnSpPr>
              <a:cxnSpLocks noChangeShapeType="1"/>
            </p:cNvCxnSpPr>
            <p:nvPr/>
          </p:nvCxnSpPr>
          <p:spPr bwMode="auto">
            <a:xfrm>
              <a:off x="1293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68" name="AutoShape 48"/>
            <p:cNvCxnSpPr>
              <a:cxnSpLocks noChangeShapeType="1"/>
            </p:cNvCxnSpPr>
            <p:nvPr/>
          </p:nvCxnSpPr>
          <p:spPr bwMode="auto">
            <a:xfrm>
              <a:off x="1837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69" name="AutoShape 49"/>
            <p:cNvCxnSpPr>
              <a:cxnSpLocks noChangeShapeType="1"/>
            </p:cNvCxnSpPr>
            <p:nvPr/>
          </p:nvCxnSpPr>
          <p:spPr bwMode="auto">
            <a:xfrm>
              <a:off x="2381" y="3586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0" name="AutoShape 50"/>
            <p:cNvCxnSpPr>
              <a:cxnSpLocks noChangeShapeType="1"/>
            </p:cNvCxnSpPr>
            <p:nvPr/>
          </p:nvCxnSpPr>
          <p:spPr bwMode="auto">
            <a:xfrm>
              <a:off x="2926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1" name="AutoShape 51"/>
            <p:cNvCxnSpPr>
              <a:cxnSpLocks noChangeShapeType="1"/>
            </p:cNvCxnSpPr>
            <p:nvPr/>
          </p:nvCxnSpPr>
          <p:spPr bwMode="auto">
            <a:xfrm>
              <a:off x="3470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2" name="AutoShape 52"/>
            <p:cNvCxnSpPr>
              <a:cxnSpLocks noChangeShapeType="1"/>
            </p:cNvCxnSpPr>
            <p:nvPr/>
          </p:nvCxnSpPr>
          <p:spPr bwMode="auto">
            <a:xfrm>
              <a:off x="4014" y="3586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73" name="Rectangle 53"/>
            <p:cNvSpPr>
              <a:spLocks noChangeArrowheads="1"/>
            </p:cNvSpPr>
            <p:nvPr/>
          </p:nvSpPr>
          <p:spPr bwMode="auto">
            <a:xfrm>
              <a:off x="4649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9012</a:t>
              </a:r>
            </a:p>
          </p:txBody>
        </p:sp>
        <p:sp>
          <p:nvSpPr>
            <p:cNvPr id="286774" name="Rectangle 54"/>
            <p:cNvSpPr>
              <a:spLocks noChangeArrowheads="1"/>
            </p:cNvSpPr>
            <p:nvPr/>
          </p:nvSpPr>
          <p:spPr bwMode="auto">
            <a:xfrm>
              <a:off x="5193" y="3430"/>
              <a:ext cx="454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/>
                <a:t>34</a:t>
              </a:r>
            </a:p>
          </p:txBody>
        </p:sp>
        <p:cxnSp>
          <p:nvCxnSpPr>
            <p:cNvPr id="286775" name="AutoShape 55"/>
            <p:cNvCxnSpPr>
              <a:cxnSpLocks noChangeShapeType="1"/>
            </p:cNvCxnSpPr>
            <p:nvPr/>
          </p:nvCxnSpPr>
          <p:spPr bwMode="auto">
            <a:xfrm>
              <a:off x="4559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6" name="AutoShape 56"/>
            <p:cNvCxnSpPr>
              <a:cxnSpLocks noChangeShapeType="1"/>
            </p:cNvCxnSpPr>
            <p:nvPr/>
          </p:nvCxnSpPr>
          <p:spPr bwMode="auto">
            <a:xfrm>
              <a:off x="5103" y="3586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777" name="Rectangle 57"/>
            <p:cNvSpPr>
              <a:spLocks noChangeArrowheads="1"/>
            </p:cNvSpPr>
            <p:nvPr/>
          </p:nvSpPr>
          <p:spPr bwMode="auto">
            <a:xfrm>
              <a:off x="476" y="3430"/>
              <a:ext cx="227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en-US" altLang="zh-CN" sz="2000">
                  <a:solidFill>
                    <a:srgbClr val="CC0000"/>
                  </a:solidFill>
                </a:rPr>
                <a:t>-4</a:t>
              </a:r>
            </a:p>
          </p:txBody>
        </p:sp>
        <p:cxnSp>
          <p:nvCxnSpPr>
            <p:cNvPr id="286778" name="AutoShape 58"/>
            <p:cNvCxnSpPr>
              <a:cxnSpLocks noChangeShapeType="1"/>
            </p:cNvCxnSpPr>
            <p:nvPr/>
          </p:nvCxnSpPr>
          <p:spPr bwMode="auto">
            <a:xfrm>
              <a:off x="703" y="3586"/>
              <a:ext cx="1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79" name="AutoShape 59"/>
            <p:cNvCxnSpPr>
              <a:cxnSpLocks noChangeShapeType="1"/>
            </p:cNvCxnSpPr>
            <p:nvPr/>
          </p:nvCxnSpPr>
          <p:spPr bwMode="auto">
            <a:xfrm flipH="1">
              <a:off x="703" y="3515"/>
              <a:ext cx="1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0" name="AutoShape 60"/>
            <p:cNvCxnSpPr>
              <a:cxnSpLocks noChangeShapeType="1"/>
            </p:cNvCxnSpPr>
            <p:nvPr/>
          </p:nvCxnSpPr>
          <p:spPr bwMode="auto">
            <a:xfrm flipH="1">
              <a:off x="1293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1" name="AutoShape 61"/>
            <p:cNvCxnSpPr>
              <a:cxnSpLocks noChangeShapeType="1"/>
            </p:cNvCxnSpPr>
            <p:nvPr/>
          </p:nvCxnSpPr>
          <p:spPr bwMode="auto">
            <a:xfrm flipH="1">
              <a:off x="1837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2" name="AutoShape 62"/>
            <p:cNvCxnSpPr>
              <a:cxnSpLocks noChangeShapeType="1"/>
            </p:cNvCxnSpPr>
            <p:nvPr/>
          </p:nvCxnSpPr>
          <p:spPr bwMode="auto">
            <a:xfrm flipH="1">
              <a:off x="2381" y="3515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3" name="AutoShape 63"/>
            <p:cNvCxnSpPr>
              <a:cxnSpLocks noChangeShapeType="1"/>
            </p:cNvCxnSpPr>
            <p:nvPr/>
          </p:nvCxnSpPr>
          <p:spPr bwMode="auto">
            <a:xfrm flipH="1">
              <a:off x="2926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4" name="AutoShape 64"/>
            <p:cNvCxnSpPr>
              <a:cxnSpLocks noChangeShapeType="1"/>
            </p:cNvCxnSpPr>
            <p:nvPr/>
          </p:nvCxnSpPr>
          <p:spPr bwMode="auto">
            <a:xfrm flipH="1">
              <a:off x="3470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5" name="AutoShape 65"/>
            <p:cNvCxnSpPr>
              <a:cxnSpLocks noChangeShapeType="1"/>
            </p:cNvCxnSpPr>
            <p:nvPr/>
          </p:nvCxnSpPr>
          <p:spPr bwMode="auto">
            <a:xfrm flipH="1">
              <a:off x="4014" y="3515"/>
              <a:ext cx="9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6" name="AutoShape 66"/>
            <p:cNvCxnSpPr>
              <a:cxnSpLocks noChangeShapeType="1"/>
            </p:cNvCxnSpPr>
            <p:nvPr/>
          </p:nvCxnSpPr>
          <p:spPr bwMode="auto">
            <a:xfrm flipH="1">
              <a:off x="4559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787" name="AutoShape 67"/>
            <p:cNvCxnSpPr>
              <a:cxnSpLocks noChangeShapeType="1"/>
            </p:cNvCxnSpPr>
            <p:nvPr/>
          </p:nvCxnSpPr>
          <p:spPr bwMode="auto">
            <a:xfrm flipH="1">
              <a:off x="5103" y="3515"/>
              <a:ext cx="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66AB08B-7650-4C72-9A34-AEE5F9974A70}" type="slidenum">
              <a:rPr lang="en-US" altLang="zh-CN"/>
              <a:t>134</a:t>
            </a:fld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 anchorCtr="0"/>
          <a:lstStyle/>
          <a:p>
            <a:r>
              <a:rPr lang="en-US" altLang="zh-CN" b="0" dirty="0"/>
              <a:t>Question (NOJ)?</a:t>
            </a:r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noFill/>
        </p:spPr>
        <p:txBody>
          <a:bodyPr/>
          <a:lstStyle/>
          <a:p>
            <a:r>
              <a:rPr lang="en-US" altLang="zh-CN"/>
              <a:t>How to calculate PI with high precision? </a:t>
            </a:r>
          </a:p>
        </p:txBody>
      </p:sp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179388" y="2564607"/>
          <a:ext cx="8785225" cy="71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45100" imgH="419100" progId="Equation.DSMT4">
                  <p:embed/>
                </p:oleObj>
              </mc:Choice>
              <mc:Fallback>
                <p:oleObj name="Equation" r:id="rId3" imgW="52451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564607"/>
                        <a:ext cx="8785225" cy="713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395288" y="3490913"/>
            <a:ext cx="339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If x=1/2</a:t>
            </a:r>
            <a:r>
              <a:rPr kumimoji="1" lang="zh-CN" altLang="en-US" sz="2800"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</a:rPr>
              <a:t>arcsinx=</a:t>
            </a:r>
            <a:r>
              <a:rPr kumimoji="1" lang="en-US" altLang="zh-CN" sz="2800"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rPr>
              <a:t>/6</a:t>
            </a:r>
          </a:p>
        </p:txBody>
      </p:sp>
      <p:graphicFrame>
        <p:nvGraphicFramePr>
          <p:cNvPr id="287753" name="Object 9"/>
          <p:cNvGraphicFramePr>
            <a:graphicFrameLocks noChangeAspect="1"/>
          </p:cNvGraphicFramePr>
          <p:nvPr/>
        </p:nvGraphicFramePr>
        <p:xfrm>
          <a:off x="465138" y="4195763"/>
          <a:ext cx="69151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700" imgH="444500" progId="Equation.DSMT4">
                  <p:embed/>
                </p:oleObj>
              </mc:Choice>
              <mc:Fallback>
                <p:oleObj name="Equation" r:id="rId5" imgW="3441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4195763"/>
                        <a:ext cx="6915150" cy="889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BA6F65D-599D-4CC8-B861-E8B7AE718FB8}" type="slidenum">
              <a:rPr lang="en-US" altLang="zh-CN"/>
              <a:t>135</a:t>
            </a:fld>
            <a:endParaRPr lang="en-US" altLang="zh-CN"/>
          </a:p>
        </p:txBody>
      </p:sp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 anchorCtr="0"/>
          <a:lstStyle/>
          <a:p>
            <a:r>
              <a:rPr lang="en-US" altLang="zh-CN" b="0" dirty="0"/>
              <a:t>Question (2)?</a:t>
            </a:r>
          </a:p>
        </p:txBody>
      </p:sp>
      <p:sp>
        <p:nvSpPr>
          <p:cNvPr id="2969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  <a:noFill/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试设计一个算法，改造一个带表头结点的双向循环链表，所有结点的原有次序保持在各个结点的右链域</a:t>
            </a:r>
            <a:r>
              <a:rPr lang="en-US" altLang="zh-CN" sz="2400" dirty="0" err="1">
                <a:latin typeface="Times New Roman" panose="02020603050405020304" pitchFamily="18" charset="0"/>
              </a:rPr>
              <a:t>rLink</a:t>
            </a:r>
            <a:r>
              <a:rPr lang="zh-CN" altLang="en-US" sz="2400" dirty="0">
                <a:latin typeface="Times New Roman" panose="02020603050405020304" pitchFamily="18" charset="0"/>
              </a:rPr>
              <a:t>中，并利用左链域</a:t>
            </a:r>
            <a:r>
              <a:rPr lang="en-US" altLang="zh-CN" sz="2400" dirty="0" err="1">
                <a:latin typeface="Times New Roman" panose="02020603050405020304" pitchFamily="18" charset="0"/>
              </a:rPr>
              <a:t>lLink</a:t>
            </a:r>
            <a:r>
              <a:rPr lang="zh-CN" altLang="en-US" sz="2400" dirty="0">
                <a:latin typeface="Times New Roman" panose="02020603050405020304" pitchFamily="18" charset="0"/>
              </a:rPr>
              <a:t>把所有结点按照其值从小到大的顺序连接起来。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typedef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</a:rPr>
              <a:t> data;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 *</a:t>
            </a:r>
            <a:r>
              <a:rPr lang="en-US" altLang="zh-CN" sz="2400" dirty="0" err="1">
                <a:latin typeface="Times New Roman" panose="02020603050405020304" pitchFamily="18" charset="0"/>
              </a:rPr>
              <a:t>lLink</a:t>
            </a:r>
            <a:r>
              <a:rPr lang="en-US" altLang="zh-CN" sz="2400" dirty="0">
                <a:latin typeface="Times New Roman" panose="02020603050405020304" pitchFamily="18" charset="0"/>
              </a:rPr>
              <a:t>, *</a:t>
            </a:r>
            <a:r>
              <a:rPr lang="en-US" altLang="zh-CN" sz="2400" dirty="0" err="1">
                <a:latin typeface="Times New Roman" panose="02020603050405020304" pitchFamily="18" charset="0"/>
              </a:rPr>
              <a:t>rLink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typdef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DblNode</a:t>
            </a:r>
            <a:r>
              <a:rPr lang="en-US" altLang="zh-CN" sz="2400" dirty="0">
                <a:latin typeface="Times New Roman" panose="02020603050405020304" pitchFamily="18" charset="0"/>
              </a:rPr>
              <a:t>*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DblList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SortedList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DblList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dblist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DF12F86-9EC3-49D1-AF6A-35A46D38D7B1}" type="slidenum">
              <a:rPr lang="en-US" altLang="zh-CN"/>
              <a:t>136</a:t>
            </a:fld>
            <a:endParaRPr lang="en-US" altLang="zh-CN"/>
          </a:p>
        </p:txBody>
      </p:sp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468313" y="2503488"/>
            <a:ext cx="8135937" cy="31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设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分别为两个带有头结点的</a:t>
            </a:r>
            <a:r>
              <a:rPr kumimoji="1"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有序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循环链表（所谓有序是指链接点按数据域值大小链接，本题不妨设按数据域值从小到大排列），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list1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list2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分别为指向两个链表的指针。请写出将这两个链表合并为一个带头结点的有序循环链表的算法。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1) 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从小到大；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2) 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从大到小。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457200" y="5603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/>
            <a:r>
              <a:rPr lang="en-US" altLang="zh-CN" sz="4400" dirty="0">
                <a:solidFill>
                  <a:srgbClr val="FFFF00"/>
                </a:solidFill>
                <a:sym typeface="+mn-ea"/>
              </a:rPr>
              <a:t>Question (NOJ)?</a:t>
            </a:r>
            <a:endParaRPr lang="en-US" altLang="zh-CN" sz="4400" b="1" dirty="0">
              <a:solidFill>
                <a:srgbClr val="FFFF00"/>
              </a:solidFill>
              <a:ea typeface="幼圆" panose="020105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CC9580E-668E-4675-8717-30670EEF3FAD}" type="slidenum">
              <a:rPr lang="en-US" altLang="zh-CN"/>
              <a:t>137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Assignment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P13</a:t>
            </a:r>
            <a:endParaRPr lang="en-US" altLang="zh-CN" dirty="0"/>
          </a:p>
          <a:p>
            <a:pPr lvl="1"/>
            <a:r>
              <a:rPr lang="en-US" altLang="zh-CN" dirty="0"/>
              <a:t>2.2;</a:t>
            </a:r>
          </a:p>
          <a:p>
            <a:r>
              <a:rPr lang="en-US" altLang="zh-CN" dirty="0" err="1"/>
              <a:t>P15</a:t>
            </a:r>
            <a:endParaRPr lang="en-US" altLang="zh-CN" dirty="0"/>
          </a:p>
          <a:p>
            <a:pPr lvl="1"/>
            <a:r>
              <a:rPr lang="en-US" altLang="zh-CN" dirty="0"/>
              <a:t>2.8</a:t>
            </a:r>
          </a:p>
          <a:p>
            <a:r>
              <a:rPr lang="en-US" altLang="zh-CN" dirty="0" err="1"/>
              <a:t>P18</a:t>
            </a:r>
            <a:endParaRPr lang="en-US" altLang="zh-CN" dirty="0"/>
          </a:p>
          <a:p>
            <a:pPr lvl="1"/>
            <a:r>
              <a:rPr lang="en-US" altLang="zh-CN" dirty="0"/>
              <a:t>2.22; 2.24; 2.30; </a:t>
            </a:r>
            <a:r>
              <a:rPr lang="en-US" altLang="zh-CN" dirty="0">
                <a:solidFill>
                  <a:schemeClr val="tx1"/>
                </a:solidFill>
              </a:rPr>
              <a:t>2.38</a:t>
            </a: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CC9580E-668E-4675-8717-30670EEF3FAD}" type="slidenum">
              <a:rPr lang="en-US" altLang="zh-CN"/>
              <a:t>138</a:t>
            </a:fld>
            <a:endParaRPr lang="en-US" altLang="zh-CN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Assignment</a:t>
            </a:r>
            <a:r>
              <a:rPr lang="zh-CN" altLang="en-US" b="0"/>
              <a:t>（补第一章）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P7</a:t>
            </a:r>
            <a:endParaRPr lang="en-US" altLang="zh-CN" dirty="0"/>
          </a:p>
          <a:p>
            <a:pPr lvl="1"/>
            <a:r>
              <a:rPr lang="en-US" altLang="zh-CN" dirty="0"/>
              <a:t>1.1; 1.4</a:t>
            </a:r>
          </a:p>
          <a:p>
            <a:r>
              <a:rPr lang="en-US" altLang="zh-CN" dirty="0" err="1"/>
              <a:t>P8</a:t>
            </a:r>
            <a:endParaRPr lang="en-US" altLang="zh-CN" dirty="0"/>
          </a:p>
          <a:p>
            <a:pPr lvl="1"/>
            <a:r>
              <a:rPr lang="en-US" altLang="zh-CN" dirty="0"/>
              <a:t>1.8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55100894-B857-42B8-8C34-D2D383D4D156}" type="slidenum">
              <a:rPr lang="en-US" altLang="zh-CN"/>
              <a:t>139</a:t>
            </a:fld>
            <a:endParaRPr lang="en-US" altLang="zh-CN"/>
          </a:p>
        </p:txBody>
      </p:sp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914400" y="1852613"/>
            <a:ext cx="71865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1. 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正确实现所要求的功能（能够通过测试）</a:t>
            </a:r>
          </a:p>
          <a:p>
            <a:r>
              <a:rPr kumimoji="1"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2. 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界面友好</a:t>
            </a:r>
          </a:p>
          <a:p>
            <a:r>
              <a:rPr kumimoji="1"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3. 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程序注释（可读性好）</a:t>
            </a:r>
          </a:p>
          <a:p>
            <a:r>
              <a:rPr kumimoji="1"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4. 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良好的编程风格</a:t>
            </a:r>
          </a:p>
          <a:p>
            <a:r>
              <a:rPr kumimoji="1" lang="en-US" altLang="zh-CN" sz="2800" dirty="0">
                <a:latin typeface="幼圆" panose="02010509060101010101" pitchFamily="49" charset="-122"/>
                <a:ea typeface="幼圆" panose="02010509060101010101" pitchFamily="49" charset="-122"/>
              </a:rPr>
              <a:t>5. </a:t>
            </a:r>
            <a:r>
              <a:rPr kumimoji="1" lang="zh-CN" altLang="en-US" sz="2800" dirty="0">
                <a:latin typeface="幼圆" panose="02010509060101010101" pitchFamily="49" charset="-122"/>
                <a:ea typeface="幼圆" panose="02010509060101010101" pitchFamily="49" charset="-122"/>
              </a:rPr>
              <a:t>健壮性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533400"/>
            <a:ext cx="7772400" cy="1143000"/>
          </a:xfrm>
        </p:spPr>
        <p:txBody>
          <a:bodyPr/>
          <a:lstStyle/>
          <a:p>
            <a:r>
              <a:rPr lang="zh-CN" altLang="en-US"/>
              <a:t>上机要求</a:t>
            </a:r>
          </a:p>
        </p:txBody>
      </p:sp>
      <p:graphicFrame>
        <p:nvGraphicFramePr>
          <p:cNvPr id="162820" name="Object 4">
            <a:hlinkClick r:id="rId2" action="ppaction://hlinkfile"/>
          </p:cNvPr>
          <p:cNvGraphicFramePr>
            <a:graphicFrameLocks noChangeAspect="1"/>
          </p:cNvGraphicFramePr>
          <p:nvPr/>
        </p:nvGraphicFramePr>
        <p:xfrm>
          <a:off x="6011863" y="3500438"/>
          <a:ext cx="2189162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342890" imgH="7557135" progId="Acrobat.Document.DC">
                  <p:embed/>
                </p:oleObj>
              </mc:Choice>
              <mc:Fallback>
                <p:oleObj name="Acrobat Document" r:id="rId3" imgW="5342890" imgH="7557135" progId="Acrobat.Document.DC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500438"/>
                        <a:ext cx="2189162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1F37C6-B319-484D-8464-D2F8F2B64795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</a:rPr>
              <a:t>2.1 ADT of Linear list</a:t>
            </a:r>
            <a:endParaRPr lang="en-US" altLang="zh-CN">
              <a:solidFill>
                <a:srgbClr val="FFFF00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rgbClr val="FFFF00"/>
                </a:solidFill>
              </a:rPr>
              <a:t>2.2 Sequential list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2.3 Linked list 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2.4 Representation and operations of polynomials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Conclusion</a:t>
            </a:r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A70CFF7-2DAD-459B-BD23-AEC424CDF27A}" type="slidenum">
              <a:rPr lang="en-US" altLang="zh-CN"/>
              <a:t>140</a:t>
            </a:fld>
            <a:endParaRPr lang="en-US" altLang="zh-CN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补充知识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STL: standard template library (C++)</a:t>
            </a:r>
          </a:p>
        </p:txBody>
      </p:sp>
      <p:sp>
        <p:nvSpPr>
          <p:cNvPr id="297988" name="AutoShape 4">
            <a:hlinkClick r:id="rId2" action="ppaction://hlinkpres?slideindex=1&amp;slidetitle=幻灯片%201" highlightClick="1"/>
          </p:cNvPr>
          <p:cNvSpPr>
            <a:spLocks noChangeArrowheads="1"/>
          </p:cNvSpPr>
          <p:nvPr/>
        </p:nvSpPr>
        <p:spPr bwMode="auto">
          <a:xfrm>
            <a:off x="3779838" y="2997200"/>
            <a:ext cx="1582737" cy="503238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FFFF00"/>
                </a:solidFill>
              </a:rPr>
              <a:t>STL</a:t>
            </a:r>
          </a:p>
        </p:txBody>
      </p:sp>
    </p:spTree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8BF1FEC-D0A7-4496-91A4-52B8CEDBBCF1}" type="slidenum">
              <a:rPr lang="en-US" altLang="zh-CN"/>
              <a:t>141</a:t>
            </a:fld>
            <a:endParaRPr lang="en-US" altLang="zh-CN"/>
          </a:p>
        </p:txBody>
      </p: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81000" y="817563"/>
            <a:ext cx="820896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#include “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common.h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”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MaxSize 100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int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List[MaxSize]; 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Status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InitList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(List l);		/*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构造一个空的线性表 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Status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DestroyList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(List l);	/*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销毁线性表 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Status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ClearList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(List l);	/*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清空线性表 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BOOL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IsListEmpty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(List l);	/*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判断线性表是否空 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int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ListLength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(List l);		/*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求线性表的长度 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Status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GetElem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(List l, int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*e);	/*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返回第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个元素 *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...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468313" y="549275"/>
            <a:ext cx="5675312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rgbClr val="FFFF00"/>
                </a:solidFill>
              </a:rPr>
              <a:t>在具体语言环境中的实现</a:t>
            </a:r>
            <a:r>
              <a:rPr kumimoji="1" lang="zh-CN" altLang="en-US" sz="2800">
                <a:solidFill>
                  <a:srgbClr val="FFFF00"/>
                </a:solidFill>
              </a:rPr>
              <a:t>：</a:t>
            </a:r>
            <a:r>
              <a:rPr kumimoji="1" lang="en-US" altLang="zh-CN" sz="2800">
                <a:solidFill>
                  <a:srgbClr val="FFFF00"/>
                </a:solidFill>
              </a:rPr>
              <a:t>(C</a:t>
            </a:r>
            <a:r>
              <a:rPr kumimoji="1" lang="zh-CN" altLang="en-US" sz="2800">
                <a:solidFill>
                  <a:srgbClr val="FFFF00"/>
                </a:solidFill>
              </a:rPr>
              <a:t>语言</a:t>
            </a:r>
            <a:r>
              <a:rPr kumimoji="1" lang="en-US" altLang="zh-CN" sz="280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42C12FD-FB3D-40C6-8675-4928E1123DFB}" type="slidenum">
              <a:rPr lang="en-US" altLang="zh-CN"/>
              <a:t>142</a:t>
            </a:fld>
            <a:endParaRPr lang="en-US" altLang="zh-CN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609600" y="0"/>
            <a:ext cx="7640638" cy="667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例：将非递减有序排列的两个线性表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归并为一个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lc,</a:t>
            </a:r>
          </a:p>
          <a:p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仍保持非递减排列。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MergeList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(List la, List lb, List lc)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int		I, j, k;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int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la_len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/* la</a:t>
            </a: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的长度 *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ElemType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ai,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bj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I = j = 1;	k = 0;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InitList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(lc);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la_len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ListLength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(la);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ListLength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(lb);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while(I &lt;=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la_len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&amp;&amp; j &lt;=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GetElem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(la, I, &amp;ai);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GetElem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(lb, j, &amp;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bj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if (Compare(ai,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bj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 &lt;= 0)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ListInsert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(lc, ++k,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bj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++I;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}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D559037-5C85-4BEA-8E04-10AA10062290}" type="slidenum">
              <a:rPr lang="en-US" altLang="zh-CN"/>
              <a:t>143</a:t>
            </a:fld>
            <a:endParaRPr lang="en-US" altLang="zh-CN"/>
          </a:p>
        </p:txBody>
      </p:sp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304800" y="381000"/>
            <a:ext cx="87169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else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ListInsert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(lc, ++k,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bj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++j;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}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}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while(I &lt;=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la_len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GetElem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(la, I++, &amp;ai);	/*</a:t>
            </a: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可否改为“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GetElem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(la, ++I, &amp;ai);”*/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ListInsert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(lc, ++k, ai);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}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while(j &lt;=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{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GetElem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(lb,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j++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, &amp;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bj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ListInsert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(lc, ++k,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bj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}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	/* End of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MergeList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() */</a:t>
            </a:r>
          </a:p>
          <a:p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时间复杂度为：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O(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la_len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+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lb_len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)</a:t>
            </a:r>
          </a:p>
        </p:txBody>
      </p:sp>
    </p:spTree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302B35-8730-4FBF-A848-2C68239E78A9}" type="slidenum">
              <a:rPr lang="en-US" altLang="zh-CN"/>
              <a:t>144</a:t>
            </a:fld>
            <a:endParaRPr lang="en-US" altLang="zh-CN"/>
          </a:p>
        </p:txBody>
      </p:sp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2514600" y="2209800"/>
            <a:ext cx="4754563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9600">
                <a:solidFill>
                  <a:srgbClr val="FF3300"/>
                </a:solidFill>
                <a:latin typeface="Times New Roman" panose="02020603050405020304" pitchFamily="18" charset="0"/>
              </a:rPr>
              <a:t>The End!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2E4068D-CFB6-420D-848A-EAF314F927A7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Sequential List</a:t>
            </a:r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The sequential list is stored in the contiguous storage, also called </a:t>
            </a:r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kumimoji="1" lang="en-US" altLang="zh-CN" sz="2400" dirty="0"/>
              <a:t>.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  <p:sp>
        <p:nvSpPr>
          <p:cNvPr id="2" name="椭圆 1"/>
          <p:cNvSpPr/>
          <p:nvPr/>
        </p:nvSpPr>
        <p:spPr>
          <a:xfrm>
            <a:off x="56769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7607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648585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3664585" y="251142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6"/>
            <a:endCxn id="3" idx="2"/>
          </p:cNvCxnSpPr>
          <p:nvPr/>
        </p:nvCxnSpPr>
        <p:spPr>
          <a:xfrm>
            <a:off x="927735" y="269113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stCxn id="3" idx="6"/>
            <a:endCxn id="4" idx="2"/>
          </p:cNvCxnSpPr>
          <p:nvPr/>
        </p:nvCxnSpPr>
        <p:spPr>
          <a:xfrm>
            <a:off x="1936115" y="269113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>
            <a:stCxn id="4" idx="6"/>
            <a:endCxn id="7" idx="2"/>
          </p:cNvCxnSpPr>
          <p:nvPr/>
        </p:nvCxnSpPr>
        <p:spPr>
          <a:xfrm>
            <a:off x="3008630" y="269113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55118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5956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32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48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1180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59560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68575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77590" y="3167380"/>
            <a:ext cx="100901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769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5956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568575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57759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57530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sym typeface="+mn-ea"/>
              </a:rPr>
              <a:t>address1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59560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sym typeface="+mn-ea"/>
              </a:rPr>
              <a:t>address2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2568575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sym typeface="+mn-ea"/>
              </a:rPr>
              <a:t>address3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580765" y="3455670"/>
            <a:ext cx="10020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400" dirty="0">
                <a:sym typeface="+mn-ea"/>
              </a:rPr>
              <a:t>address4</a:t>
            </a:r>
          </a:p>
        </p:txBody>
      </p:sp>
      <p:sp>
        <p:nvSpPr>
          <p:cNvPr id="27" name="Rectangle 7"/>
          <p:cNvSpPr>
            <a:spLocks noGrp="1" noChangeArrowheads="1"/>
          </p:cNvSpPr>
          <p:nvPr/>
        </p:nvSpPr>
        <p:spPr>
          <a:xfrm>
            <a:off x="457200" y="4233545"/>
            <a:ext cx="8229600" cy="195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Address Calculation:</a:t>
            </a:r>
            <a:r>
              <a:rPr kumimoji="1" lang="en-US" altLang="zh-CN" sz="2400" dirty="0"/>
              <a:t> </a:t>
            </a:r>
          </a:p>
          <a:p>
            <a:pPr marL="0" indent="0" eaLnBrk="1" latinLnBrk="0" hangingPunct="1"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sym typeface="+mn-ea"/>
              </a:rPr>
              <a:t>Neighbor: 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Locate(a</a:t>
            </a:r>
            <a:r>
              <a:rPr kumimoji="1" lang="en-US" altLang="zh-CN" sz="2400" baseline="-25000" dirty="0">
                <a:solidFill>
                  <a:srgbClr val="FFC000"/>
                </a:solidFill>
                <a:sym typeface="+mn-ea"/>
              </a:rPr>
              <a:t>i+1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) = Locate(a</a:t>
            </a:r>
            <a:r>
              <a:rPr kumimoji="1" lang="en-US" altLang="zh-CN" sz="2400" baseline="-25000" dirty="0">
                <a:solidFill>
                  <a:srgbClr val="FFC000"/>
                </a:solidFill>
                <a:sym typeface="+mn-ea"/>
              </a:rPr>
              <a:t>i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) + </a:t>
            </a:r>
            <a:r>
              <a:rPr kumimoji="1" lang="en-US" altLang="zh-CN" sz="2400" dirty="0" err="1">
                <a:solidFill>
                  <a:srgbClr val="FFC000"/>
                </a:solidFill>
                <a:sym typeface="+mn-ea"/>
              </a:rPr>
              <a:t>sizeof</a:t>
            </a:r>
            <a:r>
              <a:rPr kumimoji="1" lang="en-US" altLang="zh-CN" sz="2400" dirty="0">
                <a:solidFill>
                  <a:srgbClr val="FFC000"/>
                </a:solidFill>
                <a:sym typeface="+mn-ea"/>
              </a:rPr>
              <a:t>(DataType)</a:t>
            </a:r>
            <a:endParaRPr kumimoji="1" lang="en-US" altLang="zh-CN" sz="2400" dirty="0">
              <a:solidFill>
                <a:srgbClr val="FFC000"/>
              </a:solidFill>
            </a:endParaRPr>
          </a:p>
          <a:p>
            <a:pPr marL="0" indent="0" eaLnBrk="1" latinLnBrk="0" hangingPunct="1">
              <a:spcBef>
                <a:spcPts val="1200"/>
              </a:spcBef>
              <a:buClrTx/>
              <a:buFontTx/>
              <a:buNone/>
            </a:pPr>
            <a:r>
              <a:rPr kumimoji="1" lang="en-US" altLang="zh-CN" sz="2400" dirty="0">
                <a:sym typeface="+mn-ea"/>
              </a:rPr>
              <a:t>The address of the i-</a:t>
            </a:r>
            <a:r>
              <a:rPr kumimoji="1" lang="en-US" altLang="zh-CN" sz="2400" dirty="0" err="1">
                <a:sym typeface="+mn-ea"/>
              </a:rPr>
              <a:t>th</a:t>
            </a:r>
            <a:r>
              <a:rPr kumimoji="1" lang="en-US" altLang="zh-CN" sz="2400" dirty="0">
                <a:sym typeface="+mn-ea"/>
              </a:rPr>
              <a:t> element is:</a:t>
            </a:r>
          </a:p>
          <a:p>
            <a:pPr marL="0" indent="0" algn="ctr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Locate(a</a:t>
            </a:r>
            <a:r>
              <a:rPr kumimoji="1" lang="en-US" altLang="zh-CN" sz="2400" b="1" baseline="-25000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i</a:t>
            </a: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) = Locate(a</a:t>
            </a:r>
            <a:r>
              <a:rPr kumimoji="1" lang="en-US" altLang="zh-CN" sz="2400" b="1" baseline="-25000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0</a:t>
            </a: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) + </a:t>
            </a:r>
            <a:r>
              <a:rPr kumimoji="1" lang="en-US" altLang="zh-CN" sz="2400" b="1" dirty="0" err="1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sizeof</a:t>
            </a:r>
            <a:r>
              <a:rPr kumimoji="1" lang="en-US" altLang="zh-CN" sz="2400" b="1" dirty="0">
                <a:solidFill>
                  <a:srgbClr val="FFC000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(DataType) * i</a:t>
            </a:r>
            <a:endParaRPr kumimoji="1"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14C6222-D446-43FA-91D9-8F4581EB930D}" type="slidenum">
              <a:rPr lang="en-US" altLang="zh-CN"/>
              <a:t>16</a:t>
            </a:fld>
            <a:endParaRPr lang="en-US" altLang="zh-CN"/>
          </a:p>
        </p:txBody>
      </p:sp>
      <p:graphicFrame>
        <p:nvGraphicFramePr>
          <p:cNvPr id="106673" name="Group 17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1341438"/>
          <a:ext cx="8255000" cy="4317049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Logical address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Data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Memory    address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Data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Example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1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)+c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)+i*c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i</a:t>
                      </a:r>
                      <a:endParaRPr kumimoji="0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  <a:sym typeface="+mn-ea"/>
                        </a:rPr>
                        <a:t>…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n-1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Loc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)+(n-1)*c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n-1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0X007C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570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Sketch map of SeqList in memory</a:t>
            </a:r>
          </a:p>
        </p:txBody>
      </p:sp>
      <p:sp>
        <p:nvSpPr>
          <p:cNvPr id="106675" name="Text Box 179"/>
          <p:cNvSpPr txBox="1">
            <a:spLocks noChangeArrowheads="1"/>
          </p:cNvSpPr>
          <p:nvPr/>
        </p:nvSpPr>
        <p:spPr bwMode="auto">
          <a:xfrm>
            <a:off x="2024063" y="6103938"/>
            <a:ext cx="542544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Example: c=</a:t>
            </a:r>
            <a:r>
              <a:rPr lang="en-US" altLang="zh-CN" sz="2400" dirty="0" err="1">
                <a:latin typeface="Times New Roman" panose="02020603050405020304" pitchFamily="18" charset="0"/>
              </a:rPr>
              <a:t>4bytes</a:t>
            </a:r>
            <a:r>
              <a:rPr lang="en-US" altLang="zh-CN" sz="2400" dirty="0">
                <a:latin typeface="Times New Roman" panose="02020603050405020304" pitchFamily="18" charset="0"/>
              </a:rPr>
              <a:t>, Address(</a:t>
            </a:r>
            <a:r>
              <a:rPr lang="en-US" altLang="zh-CN" sz="2400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</a:rPr>
              <a:t>)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0X0000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ED0472F-F587-490F-8149-32557A5A1DDF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718512" y="1673225"/>
            <a:ext cx="7705725" cy="230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6" name="Rectangle 2"/>
          <p:cNvSpPr>
            <a:spLocks noChangeArrowheads="1"/>
          </p:cNvSpPr>
          <p:nvPr/>
        </p:nvSpPr>
        <p:spPr bwMode="auto">
          <a:xfrm>
            <a:off x="755015" y="1673225"/>
            <a:ext cx="7924800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DataType  element[MAXNUM];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 length;  </a:t>
            </a:r>
            <a:r>
              <a:rPr kumimoji="1"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length&lt; MAXNUM  */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}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, *PSeqList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在实际应用中，为了使用方便，通常定义一个</a:t>
            </a:r>
            <a:r>
              <a:rPr kumimoji="1" lang="en-US" altLang="zh-CN" sz="2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类型的指针类型和别名：</a:t>
            </a:r>
          </a:p>
          <a:p>
            <a:pPr algn="just"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*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F11D4A3-83C8-4037-8325-2B89E51A681E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395288" y="2103438"/>
            <a:ext cx="7848600" cy="1081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The naive declaration of </a:t>
            </a:r>
            <a:r>
              <a:rPr kumimoji="1" lang="en-US" altLang="zh-CN" sz="2800" dirty="0" err="1">
                <a:latin typeface="Times New Roman" panose="02020603050405020304" pitchFamily="18" charset="0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in C is: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DataType  element[MAXNUM];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800" b="1" dirty="0" err="1">
                <a:solidFill>
                  <a:srgbClr val="CC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length;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328930" y="3514725"/>
            <a:ext cx="8156575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这种定义的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缺点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在于没有反映出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的内在联系：即没有指出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是顺序表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本身的属性。在这个定义中， 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element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完全处于独立平等的地位，所以程序中完全可以将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length</a:t>
            </a:r>
            <a:r>
              <a:rPr kumimoji="1" lang="zh-CN" altLang="en-US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作为一个自由变量来使用。</a:t>
            </a: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0DF5A01-E6D7-4EFB-8661-0CFD855A3282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>
                <a:solidFill>
                  <a:schemeClr val="tx1"/>
                </a:solidFill>
              </a:rPr>
              <a:t>Declaration of generic function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(parameter list)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2CC2C8B8-EAB7-46E3-8CF7-DB5DB7650F5A}" type="slidenum">
              <a:rPr lang="en-US" altLang="zh-CN"/>
              <a:t>2</a:t>
            </a:fld>
            <a:endParaRPr lang="en-US" altLang="zh-CN" dirty="0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本章学习的线索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主要线索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dirty="0"/>
              <a:t>重点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顺序存储表示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链式存储表示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zh-CN" altLang="en-US" dirty="0"/>
              <a:t>难点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链式存储表示及实现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一元多项式的表示和运算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8270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线性结构</a:t>
            </a:r>
          </a:p>
          <a:p>
            <a:pPr algn="ctr">
              <a:spcBef>
                <a:spcPct val="50000"/>
              </a:spcBef>
            </a:pPr>
            <a:r>
              <a:rPr lang="en-US" altLang="zh-CN" dirty="0">
                <a:ea typeface="幼圆" panose="02010509060101010101" pitchFamily="49" charset="-122"/>
              </a:rPr>
              <a:t>ADT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7955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顺序存储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表示及实现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47640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链式存储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表示及实现</a:t>
            </a:r>
          </a:p>
        </p:txBody>
      </p:sp>
      <p:sp>
        <p:nvSpPr>
          <p:cNvPr id="251911" name="Text Box 7"/>
          <p:cNvSpPr txBox="1">
            <a:spLocks noChangeArrowheads="1"/>
          </p:cNvSpPr>
          <p:nvPr/>
        </p:nvSpPr>
        <p:spPr bwMode="auto">
          <a:xfrm>
            <a:off x="6732588" y="2276475"/>
            <a:ext cx="1439862" cy="798513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应用</a:t>
            </a:r>
          </a:p>
          <a:p>
            <a:pPr algn="ctr">
              <a:spcBef>
                <a:spcPct val="50000"/>
              </a:spcBef>
            </a:pPr>
            <a:r>
              <a:rPr lang="zh-CN" altLang="en-US">
                <a:ea typeface="幼圆" panose="02010509060101010101" pitchFamily="49" charset="-122"/>
              </a:rPr>
              <a:t>一元多项式</a:t>
            </a:r>
          </a:p>
        </p:txBody>
      </p:sp>
      <p:sp>
        <p:nvSpPr>
          <p:cNvPr id="251912" name="AutoShape 8"/>
          <p:cNvSpPr>
            <a:spLocks noChangeArrowheads="1"/>
          </p:cNvSpPr>
          <p:nvPr/>
        </p:nvSpPr>
        <p:spPr bwMode="auto">
          <a:xfrm>
            <a:off x="2315369" y="25654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3" name="AutoShape 9"/>
          <p:cNvSpPr>
            <a:spLocks noChangeArrowheads="1"/>
          </p:cNvSpPr>
          <p:nvPr/>
        </p:nvSpPr>
        <p:spPr bwMode="auto">
          <a:xfrm>
            <a:off x="4283869" y="25654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14" name="AutoShape 10"/>
          <p:cNvSpPr>
            <a:spLocks noChangeArrowheads="1"/>
          </p:cNvSpPr>
          <p:nvPr/>
        </p:nvSpPr>
        <p:spPr bwMode="auto">
          <a:xfrm>
            <a:off x="6252369" y="2565400"/>
            <a:ext cx="431800" cy="215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D90A40A-664E-4668-BF9A-BED94C31A736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577270" y="1144270"/>
            <a:ext cx="7989888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1.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palist, DataType x, int p )  </a:t>
            </a: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的位置上插入一个值为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的元素，并返回插入成功与否的标志。</a:t>
            </a: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此运算在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0≤p≤</a:t>
            </a:r>
            <a:r>
              <a:rPr kumimoji="1"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时有意义。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2. 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palist, int p )  </a:t>
            </a: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所指顺序表中删除下标为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的元素，并返回删除成功与否的标志。此运算在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0≤p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＜</a:t>
            </a:r>
            <a:r>
              <a:rPr kumimoji="1" lang="en-US" altLang="en-US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时有意义。</a:t>
            </a: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endParaRPr kumimoji="1" lang="zh-CN" altLang="en-US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tabLst>
                <a:tab pos="473075" algn="l"/>
              </a:tabLst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3. 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 )  </a:t>
            </a:r>
          </a:p>
          <a:p>
            <a:pPr algn="just" eaLnBrk="0" hangingPunct="0">
              <a:tabLst>
                <a:tab pos="473075" algn="l"/>
              </a:tabLst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所指顺序表中第一个元素的下标。当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为空表时返回一个特殊的下标值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35496" y="141949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5496" y="321310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527E6B52-E506-4ADE-B982-EC1DDFB3A179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558855" y="1374880"/>
            <a:ext cx="7924800" cy="452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4. 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palist, DataType x )  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所指顺序表中寻找值为ｘ的元素的下标，若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中不存在值为ｘ的元素，则返回一个特殊的下标值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5. DataType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retrieve_seq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palist, int p )  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所指顺序表中，寻找下标为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 (0≤p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＜</a:t>
            </a:r>
            <a:r>
              <a:rPr kumimoji="1" lang="en-US" altLang="en-US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-&gt;n) 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的元素，并将该元素的值作为函数值返回，若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中无下标为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的元素，则返回一个特殊的值。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6. 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palist, int p )  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的元素的后继元素下标，当不存在下标为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的元素或虽有该元素但无后继时，返回一个特殊的下标值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25073" y="127701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947CFB6-EAA2-487D-B63A-D41BA76C498B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536630" y="1619355"/>
            <a:ext cx="7924800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7. 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previous_seq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palist, int p,)  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的元素的前驱元素下标，当不存在下标为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的元素，或虽有该元素但无前驱时，本函数返回一个特殊的下标值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8. 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 )  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置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所指顺序表为空表。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9. 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isNullList_seq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palist)  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判别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所指顺序表是否为空表。若为空则返回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，否则返回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</a:p>
        </p:txBody>
      </p:sp>
      <p:sp>
        <p:nvSpPr>
          <p:cNvPr id="3" name="Rectangle 6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Sequential List in 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DEE074A-A15E-4C53-A182-8F29A16943C8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576000" y="990600"/>
            <a:ext cx="83010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int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DataType x, int p )</a:t>
            </a:r>
          </a:p>
          <a:p>
            <a:pPr algn="just"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的位置上插入元素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spcBef>
                <a:spcPts val="12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思路：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位置上的元素及其后面所有元素均向后移动一位</a:t>
            </a:r>
          </a:p>
        </p:txBody>
      </p:sp>
      <p:sp>
        <p:nvSpPr>
          <p:cNvPr id="24371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7500"/>
            <a:ext cx="3640137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2.1 Insertion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4" name="矩形 3"/>
          <p:cNvSpPr/>
          <p:nvPr/>
        </p:nvSpPr>
        <p:spPr>
          <a:xfrm>
            <a:off x="1905000" y="3130421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5" name="矩形 4"/>
          <p:cNvSpPr/>
          <p:nvPr/>
        </p:nvSpPr>
        <p:spPr>
          <a:xfrm>
            <a:off x="2729230" y="3130421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</a:p>
        </p:txBody>
      </p:sp>
      <p:sp>
        <p:nvSpPr>
          <p:cNvPr id="6" name="矩形 5"/>
          <p:cNvSpPr/>
          <p:nvPr/>
        </p:nvSpPr>
        <p:spPr>
          <a:xfrm>
            <a:off x="872490" y="3130421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1388745" y="3130421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</a:p>
        </p:txBody>
      </p:sp>
      <p:sp>
        <p:nvSpPr>
          <p:cNvPr id="8" name="矩形 7"/>
          <p:cNvSpPr/>
          <p:nvPr/>
        </p:nvSpPr>
        <p:spPr>
          <a:xfrm>
            <a:off x="3245485" y="3130421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</a:p>
        </p:txBody>
      </p:sp>
      <p:sp>
        <p:nvSpPr>
          <p:cNvPr id="11" name="矩形 10"/>
          <p:cNvSpPr/>
          <p:nvPr/>
        </p:nvSpPr>
        <p:spPr>
          <a:xfrm>
            <a:off x="3761740" y="3130421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12" name="矩形 11"/>
          <p:cNvSpPr/>
          <p:nvPr/>
        </p:nvSpPr>
        <p:spPr>
          <a:xfrm>
            <a:off x="4585970" y="3130421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2490" y="2739261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88745" y="2762121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905000" y="2739261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29230" y="2739261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p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04210" y="2739261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Arial Bold" panose="020B0604020202090204" charset="0"/>
                <a:cs typeface="Arial Bold" panose="020B0604020202090204" charset="0"/>
              </a:rPr>
              <a:t>p+1</a:t>
            </a:r>
            <a:endParaRPr lang="en-US" altLang="zh-CN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95800" y="2762121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n-1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61740" y="2739261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20" name="矩形 19"/>
          <p:cNvSpPr/>
          <p:nvPr/>
        </p:nvSpPr>
        <p:spPr>
          <a:xfrm>
            <a:off x="1947545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21" name="矩形 20"/>
          <p:cNvSpPr/>
          <p:nvPr/>
        </p:nvSpPr>
        <p:spPr>
          <a:xfrm>
            <a:off x="328803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</a:p>
        </p:txBody>
      </p:sp>
      <p:sp>
        <p:nvSpPr>
          <p:cNvPr id="22" name="矩形 21"/>
          <p:cNvSpPr/>
          <p:nvPr/>
        </p:nvSpPr>
        <p:spPr>
          <a:xfrm>
            <a:off x="91503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143129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</a:p>
        </p:txBody>
      </p:sp>
      <p:sp>
        <p:nvSpPr>
          <p:cNvPr id="24" name="矩形 23"/>
          <p:cNvSpPr/>
          <p:nvPr/>
        </p:nvSpPr>
        <p:spPr>
          <a:xfrm>
            <a:off x="380428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</a:p>
        </p:txBody>
      </p:sp>
      <p:sp>
        <p:nvSpPr>
          <p:cNvPr id="25" name="矩形 24"/>
          <p:cNvSpPr/>
          <p:nvPr/>
        </p:nvSpPr>
        <p:spPr>
          <a:xfrm>
            <a:off x="4320540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26" name="矩形 25"/>
          <p:cNvSpPr/>
          <p:nvPr/>
        </p:nvSpPr>
        <p:spPr>
          <a:xfrm>
            <a:off x="514477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503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43129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947545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77177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763010" y="399161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p+2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14477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4320540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34" name="矩形 33"/>
          <p:cNvSpPr/>
          <p:nvPr/>
        </p:nvSpPr>
        <p:spPr>
          <a:xfrm>
            <a:off x="277177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246755" y="401447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p+1</a:t>
            </a:r>
          </a:p>
        </p:txBody>
      </p:sp>
      <p:cxnSp>
        <p:nvCxnSpPr>
          <p:cNvPr id="36" name="曲线连接符 35"/>
          <p:cNvCxnSpPr>
            <a:stCxn id="5" idx="2"/>
            <a:endCxn id="8" idx="2"/>
          </p:cNvCxnSpPr>
          <p:nvPr/>
        </p:nvCxnSpPr>
        <p:spPr>
          <a:xfrm rot="5400000" flipV="1">
            <a:off x="3245485" y="3303776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8" name="曲线连接符 37"/>
          <p:cNvCxnSpPr/>
          <p:nvPr/>
        </p:nvCxnSpPr>
        <p:spPr>
          <a:xfrm rot="5400000" flipV="1">
            <a:off x="3761740" y="3306951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9" name="曲线连接符 38"/>
          <p:cNvCxnSpPr/>
          <p:nvPr/>
        </p:nvCxnSpPr>
        <p:spPr>
          <a:xfrm rot="5400000" flipV="1">
            <a:off x="4577080" y="3310126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" name="曲线连接符 39"/>
          <p:cNvCxnSpPr/>
          <p:nvPr/>
        </p:nvCxnSpPr>
        <p:spPr>
          <a:xfrm rot="5400000" flipV="1">
            <a:off x="5093335" y="3313301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1" name="文本框 40"/>
          <p:cNvSpPr txBox="1"/>
          <p:nvPr/>
        </p:nvSpPr>
        <p:spPr>
          <a:xfrm>
            <a:off x="5724128" y="990600"/>
            <a:ext cx="351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第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p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个元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素 </a:t>
            </a:r>
            <a:r>
              <a:rPr lang="en-US" altLang="zh-CN" sz="2000" b="1" dirty="0" err="1">
                <a:solidFill>
                  <a:srgbClr val="FFC000"/>
                </a:solidFill>
                <a:latin typeface="+mn-ea"/>
                <a:cs typeface="+mn-ea"/>
              </a:rPr>
              <a:t>vs下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标为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p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的元素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70255" y="5280660"/>
            <a:ext cx="4753994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有哪些需要考虑的特殊情况？</a:t>
            </a:r>
          </a:p>
          <a:p>
            <a:r>
              <a:rPr lang="en-US" altLang="zh-CN" sz="2800" dirty="0">
                <a:solidFill>
                  <a:schemeClr val="tx1"/>
                </a:solidFill>
              </a:rPr>
              <a:t>p</a:t>
            </a:r>
            <a:r>
              <a:rPr lang="zh-CN" altLang="en-US" sz="2800" dirty="0">
                <a:solidFill>
                  <a:schemeClr val="tx1"/>
                </a:solidFill>
              </a:rPr>
              <a:t>非法、顺序表溢出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A3B3773-EA6D-8E23-8383-A1A9A0FD9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47425"/>
              </p:ext>
            </p:extLst>
          </p:nvPr>
        </p:nvGraphicFramePr>
        <p:xfrm>
          <a:off x="5652120" y="5692176"/>
          <a:ext cx="3101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  <a:gridCol w="653368">
                  <a:extLst>
                    <a:ext uri="{9D8B030D-6E8A-4147-A177-3AD203B41FA5}">
                      <a16:colId xmlns:a16="http://schemas.microsoft.com/office/drawing/2014/main" val="132355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grpSp>
        <p:nvGrpSpPr>
          <p:cNvPr id="57" name="组合 56">
            <a:extLst>
              <a:ext uri="{FF2B5EF4-FFF2-40B4-BE49-F238E27FC236}">
                <a16:creationId xmlns:a16="http://schemas.microsoft.com/office/drawing/2014/main" id="{57B2C1D0-5468-A1C1-5828-CECC636EA4AF}"/>
              </a:ext>
            </a:extLst>
          </p:cNvPr>
          <p:cNvGrpSpPr/>
          <p:nvPr/>
        </p:nvGrpSpPr>
        <p:grpSpPr>
          <a:xfrm>
            <a:off x="5545153" y="5202048"/>
            <a:ext cx="3208608" cy="1561859"/>
            <a:chOff x="5527783" y="5220036"/>
            <a:chExt cx="3208608" cy="1561859"/>
          </a:xfrm>
        </p:grpSpPr>
        <p:sp>
          <p:nvSpPr>
            <p:cNvPr id="37" name="箭头: 下 36">
              <a:extLst>
                <a:ext uri="{FF2B5EF4-FFF2-40B4-BE49-F238E27FC236}">
                  <a16:creationId xmlns:a16="http://schemas.microsoft.com/office/drawing/2014/main" id="{88065D98-6A63-21F8-22FB-C5256A4F8C9A}"/>
                </a:ext>
              </a:extLst>
            </p:cNvPr>
            <p:cNvSpPr/>
            <p:nvPr/>
          </p:nvSpPr>
          <p:spPr bwMode="auto">
            <a:xfrm>
              <a:off x="5580112" y="5474389"/>
              <a:ext cx="118536" cy="18421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CED34F38-8889-4F6E-D82D-B71C6BA1B0F8}"/>
                </a:ext>
              </a:extLst>
            </p:cNvPr>
            <p:cNvSpPr/>
            <p:nvPr/>
          </p:nvSpPr>
          <p:spPr bwMode="auto">
            <a:xfrm>
              <a:off x="6138806" y="5493103"/>
              <a:ext cx="118536" cy="18421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324C989C-5E96-4055-A634-E458D5B4407F}"/>
                </a:ext>
              </a:extLst>
            </p:cNvPr>
            <p:cNvSpPr/>
            <p:nvPr/>
          </p:nvSpPr>
          <p:spPr bwMode="auto">
            <a:xfrm>
              <a:off x="6714870" y="5483202"/>
              <a:ext cx="118536" cy="18421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箭头: 下 43">
              <a:extLst>
                <a:ext uri="{FF2B5EF4-FFF2-40B4-BE49-F238E27FC236}">
                  <a16:creationId xmlns:a16="http://schemas.microsoft.com/office/drawing/2014/main" id="{CDE31A29-F6DC-22AE-9C0D-60618BD89012}"/>
                </a:ext>
              </a:extLst>
            </p:cNvPr>
            <p:cNvSpPr/>
            <p:nvPr/>
          </p:nvSpPr>
          <p:spPr bwMode="auto">
            <a:xfrm>
              <a:off x="7362942" y="5474389"/>
              <a:ext cx="118536" cy="18421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6610A673-2594-1C5F-F3D6-20742653EEFA}"/>
                </a:ext>
              </a:extLst>
            </p:cNvPr>
            <p:cNvSpPr/>
            <p:nvPr/>
          </p:nvSpPr>
          <p:spPr bwMode="auto">
            <a:xfrm>
              <a:off x="8036494" y="5474389"/>
              <a:ext cx="118536" cy="18421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192543E-6A9C-329A-D26C-299D9AA37371}"/>
                </a:ext>
              </a:extLst>
            </p:cNvPr>
            <p:cNvSpPr txBox="1"/>
            <p:nvPr/>
          </p:nvSpPr>
          <p:spPr>
            <a:xfrm>
              <a:off x="5527783" y="5220036"/>
              <a:ext cx="1512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200" b="1" dirty="0">
                  <a:solidFill>
                    <a:srgbClr val="FFC000"/>
                  </a:solidFill>
                  <a:latin typeface="+mn-ea"/>
                  <a:cs typeface="+mn-ea"/>
                </a:rPr>
                <a:t>是下标，从</a:t>
              </a:r>
              <a:r>
                <a:rPr lang="en-US" altLang="zh-CN" sz="1200" b="1" dirty="0">
                  <a:solidFill>
                    <a:srgbClr val="FFC000"/>
                  </a:solidFill>
                  <a:latin typeface="+mn-ea"/>
                  <a:cs typeface="+mn-ea"/>
                </a:rPr>
                <a:t>0</a:t>
              </a:r>
              <a:r>
                <a:rPr lang="zh-CN" altLang="en-US" sz="1200" b="1" dirty="0">
                  <a:solidFill>
                    <a:srgbClr val="FFC000"/>
                  </a:solidFill>
                  <a:latin typeface="+mn-ea"/>
                  <a:cs typeface="+mn-ea"/>
                </a:rPr>
                <a:t>开始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2F2C70D-3925-9DD2-F3F9-2A12A0531EB0}"/>
                </a:ext>
              </a:extLst>
            </p:cNvPr>
            <p:cNvSpPr txBox="1"/>
            <p:nvPr/>
          </p:nvSpPr>
          <p:spPr>
            <a:xfrm>
              <a:off x="5709572" y="5436880"/>
              <a:ext cx="501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EFD3550-7D05-9EDA-2249-9CB243A49540}"/>
                </a:ext>
              </a:extLst>
            </p:cNvPr>
            <p:cNvSpPr txBox="1"/>
            <p:nvPr/>
          </p:nvSpPr>
          <p:spPr>
            <a:xfrm>
              <a:off x="6285636" y="5454000"/>
              <a:ext cx="501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6AC017-13AB-E372-EAD4-795EF0FCC4D6}"/>
                </a:ext>
              </a:extLst>
            </p:cNvPr>
            <p:cNvSpPr txBox="1"/>
            <p:nvPr/>
          </p:nvSpPr>
          <p:spPr>
            <a:xfrm>
              <a:off x="6858886" y="5454000"/>
              <a:ext cx="501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2EE5DDB-2E7A-620F-58BF-FE3A8C7592E4}"/>
                </a:ext>
              </a:extLst>
            </p:cNvPr>
            <p:cNvSpPr txBox="1"/>
            <p:nvPr/>
          </p:nvSpPr>
          <p:spPr>
            <a:xfrm>
              <a:off x="7509772" y="5445224"/>
              <a:ext cx="501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1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C3D22B03-E156-B54F-6895-7EF3C71CEFA6}"/>
                </a:ext>
              </a:extLst>
            </p:cNvPr>
            <p:cNvSpPr/>
            <p:nvPr/>
          </p:nvSpPr>
          <p:spPr bwMode="auto">
            <a:xfrm rot="16200000">
              <a:off x="6814237" y="4990004"/>
              <a:ext cx="89300" cy="2448271"/>
            </a:xfrm>
            <a:prstGeom prst="leftBrace">
              <a:avLst>
                <a:gd name="adj1" fmla="val 8333"/>
                <a:gd name="adj2" fmla="val 5014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C0EBA2A-8037-302D-9B76-626306B11B84}"/>
                </a:ext>
              </a:extLst>
            </p:cNvPr>
            <p:cNvSpPr txBox="1"/>
            <p:nvPr/>
          </p:nvSpPr>
          <p:spPr>
            <a:xfrm>
              <a:off x="6473366" y="6227897"/>
              <a:ext cx="103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表长 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54" name="左大括号 53">
              <a:extLst>
                <a:ext uri="{FF2B5EF4-FFF2-40B4-BE49-F238E27FC236}">
                  <a16:creationId xmlns:a16="http://schemas.microsoft.com/office/drawing/2014/main" id="{D8C29128-3535-734A-E5C9-560A96BFFFFA}"/>
                </a:ext>
              </a:extLst>
            </p:cNvPr>
            <p:cNvSpPr/>
            <p:nvPr/>
          </p:nvSpPr>
          <p:spPr bwMode="auto">
            <a:xfrm rot="16200000">
              <a:off x="7145993" y="4952241"/>
              <a:ext cx="89301" cy="309149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D00DDAD-2064-34C0-980E-8E1A5915FAB5}"/>
                </a:ext>
              </a:extLst>
            </p:cNvPr>
            <p:cNvSpPr txBox="1"/>
            <p:nvPr/>
          </p:nvSpPr>
          <p:spPr>
            <a:xfrm>
              <a:off x="6156176" y="6504896"/>
              <a:ext cx="2033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存储空间大小 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MAXNUM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2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DEE074A-A15E-4C53-A182-8F29A16943C8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576000" y="990600"/>
            <a:ext cx="830103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int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DataType x, int p )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的位置上插入元素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, 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0&lt;=p&lt;=palist-&gt; length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== MAXNUM )	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溢出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{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("Overflow!\n");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return (FALSE);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((p&lt;0) || (p&gt;palist-&gt;length))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不存在下标为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{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exist! \n");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return (FALSE);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将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及以后的元素后移一个下标位置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for (int q=palist-&gt; length - 1; q&gt;=p; q--) 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palist-&gt;element[q+1] = palist-&gt;element[q];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palist-&gt;element[p] = x;	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下标位置上放元素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palist-&gt;length = palist-&gt;length + 1;	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表长加１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(TRUE);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43715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7500"/>
            <a:ext cx="3640137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2.1 Insertion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827088" y="4724400"/>
            <a:ext cx="7345362" cy="122555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827088" y="1916113"/>
            <a:ext cx="7345362" cy="2484437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204210" y="6139180"/>
            <a:ext cx="35553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/>
              <a:t>从后往前操作，不可颠倒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60515" y="1557020"/>
            <a:ext cx="1903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1-</a:t>
            </a:r>
            <a:r>
              <a:rPr lang="zh-CN" altLang="en-US"/>
              <a:t>排除非法情况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02450" y="4724400"/>
            <a:ext cx="1303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2-</a:t>
            </a:r>
            <a:r>
              <a:rPr lang="zh-CN" altLang="en-US"/>
              <a:t>执行操作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49440" y="5949950"/>
            <a:ext cx="137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3-</a:t>
            </a:r>
            <a:r>
              <a:rPr lang="zh-CN" altLang="en-US"/>
              <a:t>更新参数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C92A6B-32E3-B26D-24DC-C5CD74CA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42479"/>
              </p:ext>
            </p:extLst>
          </p:nvPr>
        </p:nvGraphicFramePr>
        <p:xfrm>
          <a:off x="4716021" y="3922256"/>
          <a:ext cx="3101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  <a:gridCol w="653368">
                  <a:extLst>
                    <a:ext uri="{9D8B030D-6E8A-4147-A177-3AD203B41FA5}">
                      <a16:colId xmlns:a16="http://schemas.microsoft.com/office/drawing/2014/main" val="132355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C812DE9E-E650-107C-50A4-AECBC600E5A4}"/>
              </a:ext>
            </a:extLst>
          </p:cNvPr>
          <p:cNvSpPr/>
          <p:nvPr/>
        </p:nvSpPr>
        <p:spPr bwMode="auto">
          <a:xfrm>
            <a:off x="7092280" y="3604825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3DDBBA-0367-4D63-9A24-FEED9F131043}"/>
              </a:ext>
            </a:extLst>
          </p:cNvPr>
          <p:cNvSpPr txBox="1"/>
          <p:nvPr/>
        </p:nvSpPr>
        <p:spPr>
          <a:xfrm>
            <a:off x="6949440" y="336802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FFC000"/>
                </a:solidFill>
                <a:latin typeface="+mn-ea"/>
                <a:cs typeface="+mn-ea"/>
              </a:rPr>
              <a:t>palist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-&gt;length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A18A4729-1CC8-2B56-EB44-55A0B55DAA19}"/>
              </a:ext>
            </a:extLst>
          </p:cNvPr>
          <p:cNvSpPr/>
          <p:nvPr/>
        </p:nvSpPr>
        <p:spPr bwMode="auto">
          <a:xfrm rot="5400000">
            <a:off x="5882762" y="2592262"/>
            <a:ext cx="89300" cy="2448271"/>
          </a:xfrm>
          <a:prstGeom prst="leftBrace">
            <a:avLst>
              <a:gd name="adj1" fmla="val 8333"/>
              <a:gd name="adj2" fmla="val 50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19777E-2693-ADDE-2EDF-367011A12202}"/>
              </a:ext>
            </a:extLst>
          </p:cNvPr>
          <p:cNvSpPr txBox="1"/>
          <p:nvPr/>
        </p:nvSpPr>
        <p:spPr>
          <a:xfrm>
            <a:off x="5482624" y="3512041"/>
            <a:ext cx="103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表长 </a:t>
            </a:r>
            <a:r>
              <a:rPr lang="en-US" altLang="zh-CN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A09B6B6-FCCD-713C-4B93-39730FA517ED}"/>
              </a:ext>
            </a:extLst>
          </p:cNvPr>
          <p:cNvSpPr/>
          <p:nvPr/>
        </p:nvSpPr>
        <p:spPr bwMode="auto">
          <a:xfrm>
            <a:off x="5681212" y="5716469"/>
            <a:ext cx="3358896" cy="3899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69A81D57-6B36-4683-A8BA-C03BD7E19F0B}" type="slidenum">
              <a:rPr lang="en-US" altLang="zh-CN"/>
              <a:t>25</a:t>
            </a:fld>
            <a:endParaRPr lang="en-US" altLang="zh-CN" dirty="0"/>
          </a:p>
        </p:txBody>
      </p:sp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965" y="3573016"/>
            <a:ext cx="3109595" cy="157607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36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955"/>
                <a:ext cx="8496935" cy="2220595"/>
              </a:xfrm>
              <a:noFill/>
              <a:extLst>
                <a:ext uri="{909E8E84-426E-40DD-AFC4-6F175D3DCCD1}">
                  <a14:hiddenFill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400" dirty="0"/>
                  <a:t>Average Movement Number (</a:t>
                </a:r>
                <a:r>
                  <a:rPr lang="en-US" altLang="zh-CN" sz="2400" b="1" i="1" dirty="0">
                    <a:solidFill>
                      <a:srgbClr val="FFFF00"/>
                    </a:solidFill>
                    <a:latin typeface="Times New Roman" panose="02020503050405090304" pitchFamily="18" charset="0"/>
                  </a:rPr>
                  <a:t>AMN</a:t>
                </a:r>
                <a:r>
                  <a:rPr lang="en-US" altLang="zh-CN" sz="2400" dirty="0"/>
                  <a:t>)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𝐴𝑀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charset="0"/>
                          <a:ea typeface="宋体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i="1" dirty="0">
                  <a:latin typeface="Cambria Math" charset="0"/>
                  <a:ea typeface="宋体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+mn-lt"/>
                  </a:rPr>
                  <a:t>where </a:t>
                </a:r>
                <a:r>
                  <a:rPr lang="en-US" altLang="zh-CN" sz="2400" i="1" dirty="0" err="1">
                    <a:latin typeface="Arial Italic" panose="020B0604020202090204" charset="0"/>
                    <a:cs typeface="Arial Italic" panose="020B0604020202090204" charset="0"/>
                  </a:rPr>
                  <a:t>i</a:t>
                </a:r>
                <a:r>
                  <a:rPr lang="en-US" altLang="zh-CN" sz="2400" dirty="0">
                    <a:cs typeface="+mn-lt"/>
                  </a:rPr>
                  <a:t> is the insert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+mn-lt"/>
                  </a:rPr>
                  <a:t>are the probability and movement number of this case.</a:t>
                </a:r>
              </a:p>
            </p:txBody>
          </p:sp>
        </mc:Choice>
        <mc:Fallback xmlns="">
          <p:sp>
            <p:nvSpPr>
              <p:cNvPr id="28365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955"/>
                <a:ext cx="8496935" cy="2220595"/>
              </a:xfrm>
              <a:blipFill rotWithShape="1">
                <a:blip r:embed="rId4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283652" name="Object 4"/>
          <p:cNvGraphicFramePr/>
          <p:nvPr>
            <p:extLst>
              <p:ext uri="{D42A27DB-BD31-4B8C-83A1-F6EECF244321}">
                <p14:modId xmlns:p14="http://schemas.microsoft.com/office/powerpoint/2010/main" val="61496410"/>
              </p:ext>
            </p:extLst>
          </p:nvPr>
        </p:nvGraphicFramePr>
        <p:xfrm>
          <a:off x="457200" y="3934440"/>
          <a:ext cx="51752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90800" imgH="800100" progId="Equation.DSMT4">
                  <p:embed/>
                </p:oleObj>
              </mc:Choice>
              <mc:Fallback>
                <p:oleObj name="Equation" r:id="rId5" imgW="2590800" imgH="800100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34440"/>
                        <a:ext cx="51752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3653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0"/>
              <a:t>Complexity Analysis - Insertion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7448" y="5517495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O(n)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3BE969-D6E6-1380-09DA-7DAEDC5AA55E}"/>
              </a:ext>
            </a:extLst>
          </p:cNvPr>
          <p:cNvSpPr txBox="1"/>
          <p:nvPr/>
        </p:nvSpPr>
        <p:spPr>
          <a:xfrm>
            <a:off x="6084169" y="1700808"/>
            <a:ext cx="2869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存在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n+1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个插入位置，假设每个位置插入是等概率的，即为：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1/(n+1)</a:t>
            </a:r>
            <a:endParaRPr lang="zh-CN" altLang="en-US" sz="20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A99F67C-EA82-4A9D-69F6-7F5C13D6E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98036"/>
              </p:ext>
            </p:extLst>
          </p:nvPr>
        </p:nvGraphicFramePr>
        <p:xfrm>
          <a:off x="5636984" y="5720199"/>
          <a:ext cx="2880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88A90EFC-D2E4-D9D4-1A4B-92D807464359}"/>
              </a:ext>
            </a:extLst>
          </p:cNvPr>
          <p:cNvSpPr/>
          <p:nvPr/>
        </p:nvSpPr>
        <p:spPr bwMode="auto">
          <a:xfrm>
            <a:off x="5580112" y="5474389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C6EF03FD-4DA8-21B4-23DA-63392FD74ECB}"/>
              </a:ext>
            </a:extLst>
          </p:cNvPr>
          <p:cNvSpPr/>
          <p:nvPr/>
        </p:nvSpPr>
        <p:spPr bwMode="auto">
          <a:xfrm>
            <a:off x="6300192" y="5474389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98A04AD3-DFBE-AA05-ACBA-D2B2363CB646}"/>
              </a:ext>
            </a:extLst>
          </p:cNvPr>
          <p:cNvSpPr/>
          <p:nvPr/>
        </p:nvSpPr>
        <p:spPr bwMode="auto">
          <a:xfrm>
            <a:off x="7020272" y="5474389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05ADAF1-85FB-993C-1025-6089B055C9B8}"/>
              </a:ext>
            </a:extLst>
          </p:cNvPr>
          <p:cNvSpPr/>
          <p:nvPr/>
        </p:nvSpPr>
        <p:spPr bwMode="auto">
          <a:xfrm>
            <a:off x="7740352" y="5474389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D78822C-0EB6-F65A-C2C3-D4B72EDC919E}"/>
              </a:ext>
            </a:extLst>
          </p:cNvPr>
          <p:cNvSpPr/>
          <p:nvPr/>
        </p:nvSpPr>
        <p:spPr bwMode="auto">
          <a:xfrm>
            <a:off x="8434952" y="5474389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6D7CF9-9F8F-3E65-F3A0-F3DAE1DACB45}"/>
                  </a:ext>
                </a:extLst>
              </p:cNvPr>
              <p:cNvSpPr txBox="1"/>
              <p:nvPr/>
            </p:nvSpPr>
            <p:spPr>
              <a:xfrm>
                <a:off x="612540" y="6076133"/>
                <a:ext cx="5940660" cy="359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dirty="0">
                    <a:solidFill>
                      <a:srgbClr val="FFC000"/>
                    </a:solidFill>
                    <a:cs typeface="+mn-ea"/>
                  </a:rPr>
                  <a:t>AMN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+mn-ea"/>
                      </a:rPr>
                      <m:t>=</m:t>
                    </m:r>
                    <m:f>
                      <m:fPr>
                        <m:ctrlP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+</m:t>
                        </m:r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𝒏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+</m:t>
                    </m:r>
                  </m:oMath>
                </a14:m>
                <a:r>
                  <a:rPr lang="en-US" altLang="zh-CN" sz="1200" b="1" dirty="0">
                    <a:solidFill>
                      <a:srgbClr val="FFC000"/>
                    </a:solidFill>
                    <a:cs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+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  <m:t>𝒏</m:t>
                        </m:r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  <m:t>−</m:t>
                        </m:r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  <m:t>𝟏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+…+</m:t>
                    </m:r>
                  </m:oMath>
                </a14:m>
                <a:r>
                  <a:rPr lang="en-US" altLang="zh-CN" sz="1200" b="1" dirty="0">
                    <a:solidFill>
                      <a:srgbClr val="FFC000"/>
                    </a:solidFill>
                    <a:cs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+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+</m:t>
                    </m:r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+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𝟏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+</m:t>
                    </m:r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+</m:t>
                        </m:r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𝟎</m:t>
                    </m:r>
                  </m:oMath>
                </a14:m>
                <a:endParaRPr lang="zh-CN" altLang="en-US" sz="1200" b="1" dirty="0">
                  <a:solidFill>
                    <a:srgbClr val="FFC000"/>
                  </a:solidFill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6D7CF9-9F8F-3E65-F3A0-F3DAE1DA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0" y="6076133"/>
                <a:ext cx="5940660" cy="359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81404C13-FDE9-0C42-D0F1-02F545557C66}"/>
              </a:ext>
            </a:extLst>
          </p:cNvPr>
          <p:cNvSpPr txBox="1"/>
          <p:nvPr/>
        </p:nvSpPr>
        <p:spPr>
          <a:xfrm>
            <a:off x="4195896" y="5173930"/>
            <a:ext cx="5056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  <a:cs typeface="+mn-ea"/>
              </a:rPr>
              <a:t>是下标，插入合法位置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0&lt;=p&lt;=length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  <a:cs typeface="+mn-ea"/>
              </a:rPr>
              <a:t>，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p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  <a:cs typeface="+mn-ea"/>
              </a:rPr>
              <a:t>从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0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  <a:cs typeface="+mn-ea"/>
              </a:rPr>
              <a:t>开始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, length=4,</a:t>
            </a:r>
            <a:r>
              <a:rPr lang="zh-CN" altLang="en-US" sz="1200" b="1" dirty="0">
                <a:solidFill>
                  <a:srgbClr val="FFC000"/>
                </a:solidFill>
                <a:latin typeface="+mn-ea"/>
                <a:cs typeface="+mn-ea"/>
              </a:rPr>
              <a:t> 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0&lt;=p&lt;=4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FF383D-C9AE-DC93-36AF-D5C192BFB8D0}"/>
              </a:ext>
            </a:extLst>
          </p:cNvPr>
          <p:cNvSpPr txBox="1"/>
          <p:nvPr/>
        </p:nvSpPr>
        <p:spPr>
          <a:xfrm>
            <a:off x="5773470" y="5445225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71FD5B-89BE-037F-4B78-D26F39BC9B24}"/>
              </a:ext>
            </a:extLst>
          </p:cNvPr>
          <p:cNvSpPr txBox="1"/>
          <p:nvPr/>
        </p:nvSpPr>
        <p:spPr>
          <a:xfrm>
            <a:off x="6538709" y="5454000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7E3A499-9CD1-73FD-D5CB-7D090F32B116}"/>
              </a:ext>
            </a:extLst>
          </p:cNvPr>
          <p:cNvSpPr txBox="1"/>
          <p:nvPr/>
        </p:nvSpPr>
        <p:spPr>
          <a:xfrm>
            <a:off x="7239110" y="5454000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5369F2-26C0-D66C-4434-BAC043821EB1}"/>
              </a:ext>
            </a:extLst>
          </p:cNvPr>
          <p:cNvSpPr txBox="1"/>
          <p:nvPr/>
        </p:nvSpPr>
        <p:spPr>
          <a:xfrm>
            <a:off x="7939511" y="5445224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6B2B71-03F6-1E66-128F-8C08FE2A8947}"/>
              </a:ext>
            </a:extLst>
          </p:cNvPr>
          <p:cNvSpPr txBox="1"/>
          <p:nvPr/>
        </p:nvSpPr>
        <p:spPr>
          <a:xfrm>
            <a:off x="8515759" y="5767119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E45E20B-4334-3B14-6C9B-17998F57FBA1}"/>
              </a:ext>
            </a:extLst>
          </p:cNvPr>
          <p:cNvSpPr/>
          <p:nvPr/>
        </p:nvSpPr>
        <p:spPr bwMode="auto">
          <a:xfrm rot="16200000">
            <a:off x="7025382" y="4801958"/>
            <a:ext cx="127033" cy="2853724"/>
          </a:xfrm>
          <a:prstGeom prst="leftBrace">
            <a:avLst>
              <a:gd name="adj1" fmla="val 8333"/>
              <a:gd name="adj2" fmla="val 50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882BBE-2C60-42EC-9281-D44695B204C9}"/>
              </a:ext>
            </a:extLst>
          </p:cNvPr>
          <p:cNvSpPr txBox="1"/>
          <p:nvPr/>
        </p:nvSpPr>
        <p:spPr>
          <a:xfrm>
            <a:off x="6850776" y="6239193"/>
            <a:ext cx="103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表长 </a:t>
            </a:r>
            <a:r>
              <a:rPr lang="en-US" altLang="zh-CN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6DC4297E-38BF-B0E5-19C3-D95342A9B952}"/>
              </a:ext>
            </a:extLst>
          </p:cNvPr>
          <p:cNvSpPr/>
          <p:nvPr/>
        </p:nvSpPr>
        <p:spPr bwMode="auto">
          <a:xfrm rot="16200000">
            <a:off x="7260826" y="4837406"/>
            <a:ext cx="127032" cy="335889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5FF51D-8270-4C46-24EB-27F9B023CD22}"/>
              </a:ext>
            </a:extLst>
          </p:cNvPr>
          <p:cNvSpPr txBox="1"/>
          <p:nvPr/>
        </p:nvSpPr>
        <p:spPr>
          <a:xfrm>
            <a:off x="6156176" y="6504896"/>
            <a:ext cx="2033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存储空间大小 </a:t>
            </a:r>
            <a:r>
              <a:rPr lang="en-US" altLang="zh-CN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MAXNUM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11DCA7-9C87-9A83-DD0D-A401C335C006}"/>
              </a:ext>
            </a:extLst>
          </p:cNvPr>
          <p:cNvSpPr txBox="1"/>
          <p:nvPr/>
        </p:nvSpPr>
        <p:spPr>
          <a:xfrm>
            <a:off x="8634110" y="5410537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31A58AB-EE0A-40F8-B821-A4608578F4EC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6800"/>
            <a:ext cx="3509962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2.2 Deletion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39805" y="984568"/>
            <a:ext cx="846000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int  </a:t>
            </a:r>
            <a:r>
              <a:rPr kumimoji="1" lang="en-US" altLang="zh-CN" sz="20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delete_seq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int p )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所指顺序表中删除下标为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latinLnBrk="0" hangingPunct="0">
              <a:spcBef>
                <a:spcPts val="1200"/>
              </a:spcBef>
            </a:pP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思路：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p</a:t>
            </a:r>
            <a:r>
              <a:rPr kumimoji="1" lang="zh-CN" altLang="en-US" sz="20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位置后面所有元素均向前移动一位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4" name="矩形 3"/>
          <p:cNvSpPr/>
          <p:nvPr/>
        </p:nvSpPr>
        <p:spPr>
          <a:xfrm>
            <a:off x="190500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5" name="矩形 4"/>
          <p:cNvSpPr/>
          <p:nvPr/>
        </p:nvSpPr>
        <p:spPr>
          <a:xfrm>
            <a:off x="272923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</a:p>
        </p:txBody>
      </p:sp>
      <p:sp>
        <p:nvSpPr>
          <p:cNvPr id="6" name="矩形 5"/>
          <p:cNvSpPr/>
          <p:nvPr/>
        </p:nvSpPr>
        <p:spPr>
          <a:xfrm>
            <a:off x="87249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</a:p>
        </p:txBody>
      </p:sp>
      <p:sp>
        <p:nvSpPr>
          <p:cNvPr id="2" name="矩形 1"/>
          <p:cNvSpPr/>
          <p:nvPr/>
        </p:nvSpPr>
        <p:spPr>
          <a:xfrm>
            <a:off x="138874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</a:p>
        </p:txBody>
      </p:sp>
      <p:sp>
        <p:nvSpPr>
          <p:cNvPr id="3" name="矩形 2"/>
          <p:cNvSpPr/>
          <p:nvPr/>
        </p:nvSpPr>
        <p:spPr>
          <a:xfrm>
            <a:off x="324548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</a:p>
        </p:txBody>
      </p:sp>
      <p:sp>
        <p:nvSpPr>
          <p:cNvPr id="11" name="矩形 10"/>
          <p:cNvSpPr/>
          <p:nvPr/>
        </p:nvSpPr>
        <p:spPr>
          <a:xfrm>
            <a:off x="376174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12" name="矩形 11"/>
          <p:cNvSpPr/>
          <p:nvPr/>
        </p:nvSpPr>
        <p:spPr>
          <a:xfrm>
            <a:off x="458597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7249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88745" y="217614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905000" y="2153285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2923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p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04210" y="215328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Arial Bold" panose="020B0604020202090204" charset="0"/>
                <a:cs typeface="Arial Bold" panose="020B0604020202090204" charset="0"/>
              </a:rPr>
              <a:t>p+1</a:t>
            </a:r>
            <a:endParaRPr lang="en-US" altLang="zh-CN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585970" y="217614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761740" y="2153285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20" name="矩形 19"/>
          <p:cNvSpPr/>
          <p:nvPr/>
        </p:nvSpPr>
        <p:spPr>
          <a:xfrm>
            <a:off x="1947545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22" name="矩形 21"/>
          <p:cNvSpPr/>
          <p:nvPr/>
        </p:nvSpPr>
        <p:spPr>
          <a:xfrm>
            <a:off x="91503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</a:p>
        </p:txBody>
      </p:sp>
      <p:sp>
        <p:nvSpPr>
          <p:cNvPr id="23" name="矩形 22"/>
          <p:cNvSpPr/>
          <p:nvPr/>
        </p:nvSpPr>
        <p:spPr>
          <a:xfrm>
            <a:off x="143129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</a:p>
        </p:txBody>
      </p:sp>
      <p:sp>
        <p:nvSpPr>
          <p:cNvPr id="24" name="矩形 23"/>
          <p:cNvSpPr/>
          <p:nvPr/>
        </p:nvSpPr>
        <p:spPr>
          <a:xfrm>
            <a:off x="2771775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</a:p>
        </p:txBody>
      </p:sp>
      <p:sp>
        <p:nvSpPr>
          <p:cNvPr id="25" name="矩形 24"/>
          <p:cNvSpPr/>
          <p:nvPr/>
        </p:nvSpPr>
        <p:spPr>
          <a:xfrm>
            <a:off x="3288030" y="4382770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26" name="矩形 25"/>
          <p:cNvSpPr/>
          <p:nvPr/>
        </p:nvSpPr>
        <p:spPr>
          <a:xfrm>
            <a:off x="4112260" y="4382770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91503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43129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947545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771775" y="399161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4112260" y="401447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288030" y="3991610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cxnSp>
        <p:nvCxnSpPr>
          <p:cNvPr id="9" name="曲线连接符 8"/>
          <p:cNvCxnSpPr>
            <a:stCxn id="3" idx="2"/>
            <a:endCxn id="5" idx="2"/>
          </p:cNvCxnSpPr>
          <p:nvPr/>
        </p:nvCxnSpPr>
        <p:spPr>
          <a:xfrm rot="5400000">
            <a:off x="3245485" y="2717800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曲线连接符 9"/>
          <p:cNvCxnSpPr/>
          <p:nvPr/>
        </p:nvCxnSpPr>
        <p:spPr>
          <a:xfrm rot="5400000">
            <a:off x="3790315" y="2720975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7" name="曲线连接符 36"/>
          <p:cNvCxnSpPr/>
          <p:nvPr/>
        </p:nvCxnSpPr>
        <p:spPr>
          <a:xfrm rot="5400000">
            <a:off x="4577080" y="2724150"/>
            <a:ext cx="3175" cy="516255"/>
          </a:xfrm>
          <a:prstGeom prst="curvedConnector3">
            <a:avLst>
              <a:gd name="adj1" fmla="val 7540000"/>
            </a:avLst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1" name="文本框 20"/>
          <p:cNvSpPr txBox="1"/>
          <p:nvPr/>
        </p:nvSpPr>
        <p:spPr>
          <a:xfrm>
            <a:off x="770255" y="5280660"/>
            <a:ext cx="60185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有哪些需要考虑的特殊情况？</a:t>
            </a:r>
          </a:p>
          <a:p>
            <a:r>
              <a:rPr lang="en-US" altLang="zh-CN" sz="2800">
                <a:solidFill>
                  <a:schemeClr val="tx1"/>
                </a:solidFill>
              </a:rPr>
              <a:t>p</a:t>
            </a:r>
            <a:r>
              <a:rPr lang="zh-CN" altLang="en-US" sz="2800">
                <a:solidFill>
                  <a:schemeClr val="tx1"/>
                </a:solidFill>
              </a:rPr>
              <a:t>非法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2" grpId="0"/>
      <p:bldP spid="33" grpId="0"/>
      <p:bldP spid="2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31A58AB-EE0A-40F8-B821-A4608578F4EC}" type="slidenum">
              <a:rPr lang="en-US" altLang="zh-CN"/>
              <a:t>27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0000" y="316800"/>
            <a:ext cx="3509962" cy="519113"/>
          </a:xfrm>
          <a:solidFill>
            <a:srgbClr val="0000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/>
          <a:p>
            <a:pPr algn="l"/>
            <a:r>
              <a:rPr kumimoji="1" lang="en-US" altLang="zh-CN" sz="2800" b="0" dirty="0">
                <a:latin typeface="Times New Roman" panose="02020603050405020304" pitchFamily="18" charset="0"/>
              </a:rPr>
              <a:t>Algorithm 2.2 Deletion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576000" y="1052513"/>
            <a:ext cx="8460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int p )</a:t>
            </a: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所指顺序表中删除下标为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q;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((p&lt;0) || (p&gt;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1))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不存在下标为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{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exist!\n ");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(FALSE);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将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以后的元素前移一个位置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for (q=p; q&lt;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-&gt;length-1; q++)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-&gt;element[q] =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-&gt;element[q+1];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=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- 1;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元素个数减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*/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(TRUE);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2603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244742" name="Rectangle 6"/>
          <p:cNvSpPr>
            <a:spLocks noChangeArrowheads="1"/>
          </p:cNvSpPr>
          <p:nvPr/>
        </p:nvSpPr>
        <p:spPr bwMode="auto">
          <a:xfrm>
            <a:off x="900113" y="4427538"/>
            <a:ext cx="7632700" cy="1081087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680460" y="5977255"/>
            <a:ext cx="355536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/>
              <a:t>从前往后操作，不可颠倒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521C589-FA7C-B43A-12E7-00BFB0CEB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682"/>
              </p:ext>
            </p:extLst>
          </p:nvPr>
        </p:nvGraphicFramePr>
        <p:xfrm>
          <a:off x="5585160" y="3599498"/>
          <a:ext cx="3101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  <a:gridCol w="653368">
                  <a:extLst>
                    <a:ext uri="{9D8B030D-6E8A-4147-A177-3AD203B41FA5}">
                      <a16:colId xmlns:a16="http://schemas.microsoft.com/office/drawing/2014/main" val="132355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781D27D0-62BD-9954-D953-93D44D350327}"/>
              </a:ext>
            </a:extLst>
          </p:cNvPr>
          <p:cNvSpPr txBox="1"/>
          <p:nvPr/>
        </p:nvSpPr>
        <p:spPr>
          <a:xfrm>
            <a:off x="6375185" y="2897896"/>
            <a:ext cx="103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表长 </a:t>
            </a:r>
            <a:r>
              <a:rPr lang="en-US" altLang="zh-CN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F29E14A5-E18B-C3C0-7342-D00BD9EA5937}"/>
              </a:ext>
            </a:extLst>
          </p:cNvPr>
          <p:cNvSpPr/>
          <p:nvPr/>
        </p:nvSpPr>
        <p:spPr bwMode="auto">
          <a:xfrm rot="5400000">
            <a:off x="6712138" y="1936934"/>
            <a:ext cx="184217" cy="2448272"/>
          </a:xfrm>
          <a:prstGeom prst="leftBrace">
            <a:avLst>
              <a:gd name="adj1" fmla="val 8333"/>
              <a:gd name="adj2" fmla="val 5014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E51EE19-F7C4-303E-17F2-EE227EABE7E8}"/>
              </a:ext>
            </a:extLst>
          </p:cNvPr>
          <p:cNvSpPr/>
          <p:nvPr/>
        </p:nvSpPr>
        <p:spPr bwMode="auto">
          <a:xfrm>
            <a:off x="7333784" y="3388801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569277-4683-D61F-EC8C-92094861FC34}"/>
              </a:ext>
            </a:extLst>
          </p:cNvPr>
          <p:cNvSpPr txBox="1"/>
          <p:nvPr/>
        </p:nvSpPr>
        <p:spPr>
          <a:xfrm>
            <a:off x="6652693" y="314200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 err="1">
                <a:solidFill>
                  <a:srgbClr val="FFC000"/>
                </a:solidFill>
                <a:latin typeface="+mn-ea"/>
                <a:cs typeface="+mn-ea"/>
              </a:rPr>
              <a:t>palist</a:t>
            </a:r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-&gt;length-1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09FA3EA-04C0-305A-4EBB-58C65E6ABF42}"/>
              </a:ext>
            </a:extLst>
          </p:cNvPr>
          <p:cNvSpPr/>
          <p:nvPr/>
        </p:nvSpPr>
        <p:spPr bwMode="auto">
          <a:xfrm>
            <a:off x="5533584" y="3388800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50A168-EC29-74B9-E757-3A6F9ACB1C16}"/>
              </a:ext>
            </a:extLst>
          </p:cNvPr>
          <p:cNvSpPr txBox="1"/>
          <p:nvPr/>
        </p:nvSpPr>
        <p:spPr>
          <a:xfrm>
            <a:off x="5386062" y="3174894"/>
            <a:ext cx="48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>
                <a:solidFill>
                  <a:srgbClr val="FFC000"/>
                </a:solidFill>
                <a:latin typeface="+mn-ea"/>
                <a:cs typeface="+mn-ea"/>
              </a:rPr>
              <a:t>p=0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4BA96B4-6139-4B34-9B1E-31C42FBB3E29}" type="slidenum">
              <a:rPr lang="en-US" altLang="zh-CN"/>
              <a:t>28</a:t>
            </a:fld>
            <a:endParaRPr lang="en-US" altLang="zh-CN"/>
          </a:p>
        </p:txBody>
      </p:sp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95" y="3914140"/>
            <a:ext cx="2800350" cy="155765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527368" y="4297998"/>
          <a:ext cx="54022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01900" imgH="393700" progId="Equation.DSMT4">
                  <p:embed/>
                </p:oleObj>
              </mc:Choice>
              <mc:Fallback>
                <p:oleObj name="Equation" r:id="rId3" imgW="25019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8" y="4297998"/>
                        <a:ext cx="540226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7" name="Rectangle 5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0" dirty="0"/>
              <a:t>Complexity Analysis - Deletion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7368" y="5186334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651" name="Rectangle 3"/>
              <p:cNvSpPr>
                <a:spLocks noGrp="1" noChangeArrowheads="1"/>
              </p:cNvSpPr>
              <p:nvPr/>
            </p:nvSpPr>
            <p:spPr>
              <a:xfrm>
                <a:off x="457200" y="1417955"/>
                <a:ext cx="8496935" cy="2220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/>
                  <a:t>Average Movement Number (</a:t>
                </a:r>
                <a:r>
                  <a:rPr lang="en-US" altLang="zh-CN" sz="2400" b="1" i="1" dirty="0">
                    <a:solidFill>
                      <a:srgbClr val="FFFF00"/>
                    </a:solidFill>
                    <a:latin typeface="Times New Roman" panose="02020503050405090304" pitchFamily="18" charset="0"/>
                  </a:rPr>
                  <a:t>AMN</a:t>
                </a:r>
                <a:r>
                  <a:rPr lang="en-US" altLang="zh-CN" sz="2400" dirty="0"/>
                  <a:t>)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𝐴𝑀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charset="0"/>
                          <a:cs typeface="Cambria Math" charset="0"/>
                        </a:rPr>
                        <m:t>𝑁</m:t>
                      </m:r>
                      <m:r>
                        <a:rPr lang="en-US" altLang="zh-CN" sz="2800" i="1">
                          <a:latin typeface="Cambria Math" charset="0"/>
                          <a:ea typeface="宋体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宋体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charset="0"/>
                              <a:ea typeface="宋体" charset="0"/>
                              <a:cs typeface="Cambria Math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宋体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宋体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800" i="1" dirty="0">
                  <a:latin typeface="Cambria Math" charset="0"/>
                  <a:ea typeface="宋体" charset="0"/>
                  <a:cs typeface="Cambria Math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cs typeface="+mn-lt"/>
                  </a:rPr>
                  <a:t>where </a:t>
                </a:r>
                <a:r>
                  <a:rPr lang="en-US" altLang="zh-CN" sz="2400" i="1" dirty="0" err="1">
                    <a:latin typeface="Arial Italic" panose="020B0604020202090204" charset="0"/>
                    <a:cs typeface="Arial Italic" panose="020B0604020202090204" charset="0"/>
                  </a:rPr>
                  <a:t>i</a:t>
                </a:r>
                <a:r>
                  <a:rPr lang="en-US" altLang="zh-CN" sz="2400" dirty="0">
                    <a:cs typeface="+mn-lt"/>
                  </a:rPr>
                  <a:t> is the delete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+mn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宋体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+mn-lt"/>
                  </a:rPr>
                  <a:t>are the probability and movement number of this case.</a:t>
                </a:r>
              </a:p>
            </p:txBody>
          </p:sp>
        </mc:Choice>
        <mc:Fallback xmlns="">
          <p:sp>
            <p:nvSpPr>
              <p:cNvPr id="283651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17955"/>
                <a:ext cx="8496935" cy="22205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61EA74-D845-8143-0CD3-159889977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63916"/>
              </p:ext>
            </p:extLst>
          </p:nvPr>
        </p:nvGraphicFramePr>
        <p:xfrm>
          <a:off x="5622528" y="5991869"/>
          <a:ext cx="2880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sp>
        <p:nvSpPr>
          <p:cNvPr id="4" name="箭头: 下 3">
            <a:extLst>
              <a:ext uri="{FF2B5EF4-FFF2-40B4-BE49-F238E27FC236}">
                <a16:creationId xmlns:a16="http://schemas.microsoft.com/office/drawing/2014/main" id="{675E66D5-2B88-165A-42C5-605862E2CB7D}"/>
              </a:ext>
            </a:extLst>
          </p:cNvPr>
          <p:cNvSpPr/>
          <p:nvPr/>
        </p:nvSpPr>
        <p:spPr bwMode="auto">
          <a:xfrm>
            <a:off x="5802094" y="5746059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A0740B82-2AE2-9A29-D8B2-F04CB508789F}"/>
              </a:ext>
            </a:extLst>
          </p:cNvPr>
          <p:cNvSpPr/>
          <p:nvPr/>
        </p:nvSpPr>
        <p:spPr bwMode="auto">
          <a:xfrm>
            <a:off x="6553200" y="5746059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65878B6A-10DE-27C6-737E-3241619D8F1E}"/>
              </a:ext>
            </a:extLst>
          </p:cNvPr>
          <p:cNvSpPr/>
          <p:nvPr/>
        </p:nvSpPr>
        <p:spPr bwMode="auto">
          <a:xfrm>
            <a:off x="7380312" y="5765065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77C0F44-9D82-5F73-93D7-C6430AF64CDA}"/>
              </a:ext>
            </a:extLst>
          </p:cNvPr>
          <p:cNvSpPr/>
          <p:nvPr/>
        </p:nvSpPr>
        <p:spPr bwMode="auto">
          <a:xfrm>
            <a:off x="8072150" y="5765065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238489-E51B-70B9-D2DF-2FE00908C68A}"/>
                  </a:ext>
                </a:extLst>
              </p:cNvPr>
              <p:cNvSpPr txBox="1"/>
              <p:nvPr/>
            </p:nvSpPr>
            <p:spPr>
              <a:xfrm>
                <a:off x="612540" y="6021288"/>
                <a:ext cx="5940660" cy="359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sz="1200" b="1" dirty="0">
                    <a:solidFill>
                      <a:srgbClr val="FFC000"/>
                    </a:solidFill>
                    <a:cs typeface="+mn-ea"/>
                  </a:rPr>
                  <a:t>AMN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+mn-ea"/>
                      </a:rPr>
                      <m:t>=</m:t>
                    </m:r>
                    <m:f>
                      <m:fPr>
                        <m:ctrlP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×(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𝒏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−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𝟏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)+</m:t>
                    </m:r>
                  </m:oMath>
                </a14:m>
                <a:r>
                  <a:rPr lang="en-US" altLang="zh-CN" sz="1200" b="1" dirty="0">
                    <a:solidFill>
                      <a:srgbClr val="FFC000"/>
                    </a:solidFill>
                    <a:cs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  <m:t>𝒏</m:t>
                        </m:r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  <m:t>−</m:t>
                        </m:r>
                        <m:r>
                          <a:rPr lang="en-US" altLang="zh-CN" sz="1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</a:rPr>
                          <m:t>𝟐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+…+</m:t>
                    </m:r>
                  </m:oMath>
                </a14:m>
                <a:r>
                  <a:rPr lang="en-US" altLang="zh-CN" sz="1200" b="1" dirty="0">
                    <a:solidFill>
                      <a:srgbClr val="FFC000"/>
                    </a:solidFill>
                    <a:cs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𝟐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+</m:t>
                    </m:r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𝟏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+</m:t>
                    </m:r>
                    <m:f>
                      <m:fPr>
                        <m:ctrlP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</m:ctrlPr>
                      </m:fPr>
                      <m:num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𝟏</m:t>
                        </m:r>
                      </m:num>
                      <m:den>
                        <m:r>
                          <a:rPr lang="en-US" altLang="zh-CN" sz="12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+mn-ea"/>
                          </a:rPr>
                          <m:t>𝒏</m:t>
                        </m:r>
                      </m:den>
                    </m:f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×</m:t>
                    </m:r>
                    <m:r>
                      <a:rPr lang="en-US" altLang="zh-CN" sz="1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</a:rPr>
                      <m:t>𝟎</m:t>
                    </m:r>
                  </m:oMath>
                </a14:m>
                <a:endParaRPr lang="zh-CN" altLang="en-US" sz="1200" b="1" dirty="0">
                  <a:solidFill>
                    <a:srgbClr val="FFC000"/>
                  </a:solidFill>
                  <a:latin typeface="+mn-ea"/>
                  <a:cs typeface="+mn-ea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1238489-E51B-70B9-D2DF-2FE00908C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0" y="6021288"/>
                <a:ext cx="5940660" cy="359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3075E3D-601E-95FA-E6E9-309B2B2EF7BF}"/>
              </a:ext>
            </a:extLst>
          </p:cNvPr>
          <p:cNvSpPr txBox="1"/>
          <p:nvPr/>
        </p:nvSpPr>
        <p:spPr>
          <a:xfrm>
            <a:off x="6084169" y="1700808"/>
            <a:ext cx="2869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存在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n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个删除位置，假设每个位置删除是等概率的，即为：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1/n</a:t>
            </a:r>
            <a:endParaRPr lang="zh-CN" altLang="en-US" sz="20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731A58AB-EE0A-40F8-B821-A4608578F4EC}" type="slidenum">
              <a:rPr lang="en-US" altLang="zh-CN"/>
              <a:t>29</a:t>
            </a:fld>
            <a:endParaRPr lang="en-US" altLang="zh-CN" dirty="0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95AE88E-9193-AA74-AE65-461E2933C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 b="0" dirty="0"/>
              <a:t>Movement of elements during insertion and deletion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8071C01-6CB1-99F2-E5BF-D83301A8CF4D}"/>
              </a:ext>
            </a:extLst>
          </p:cNvPr>
          <p:cNvSpPr/>
          <p:nvPr/>
        </p:nvSpPr>
        <p:spPr>
          <a:xfrm>
            <a:off x="1757353" y="2709168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F4BD4E3-59A5-0429-BC7F-06F8D0D2239A}"/>
              </a:ext>
            </a:extLst>
          </p:cNvPr>
          <p:cNvSpPr/>
          <p:nvPr/>
        </p:nvSpPr>
        <p:spPr>
          <a:xfrm>
            <a:off x="2581583" y="2709168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5D93431-E4C7-99B8-EFE1-4309148209C8}"/>
              </a:ext>
            </a:extLst>
          </p:cNvPr>
          <p:cNvSpPr/>
          <p:nvPr/>
        </p:nvSpPr>
        <p:spPr>
          <a:xfrm>
            <a:off x="724843" y="2709168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3D71D5-832E-1D54-C470-B9BC12448BC7}"/>
              </a:ext>
            </a:extLst>
          </p:cNvPr>
          <p:cNvSpPr/>
          <p:nvPr/>
        </p:nvSpPr>
        <p:spPr>
          <a:xfrm>
            <a:off x="1241098" y="2709168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8083812-FD02-0969-C259-035D0A7F90C8}"/>
              </a:ext>
            </a:extLst>
          </p:cNvPr>
          <p:cNvSpPr/>
          <p:nvPr/>
        </p:nvSpPr>
        <p:spPr>
          <a:xfrm>
            <a:off x="3097838" y="2709168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A232783-F2A5-F259-35E4-9592E7E008AB}"/>
              </a:ext>
            </a:extLst>
          </p:cNvPr>
          <p:cNvSpPr/>
          <p:nvPr/>
        </p:nvSpPr>
        <p:spPr>
          <a:xfrm>
            <a:off x="3614093" y="2709168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FF8A73-7738-5D22-B260-013A6896B036}"/>
              </a:ext>
            </a:extLst>
          </p:cNvPr>
          <p:cNvSpPr/>
          <p:nvPr/>
        </p:nvSpPr>
        <p:spPr>
          <a:xfrm>
            <a:off x="4438323" y="2709168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A01E3A4-A493-E786-AC09-22E88B8202FE}"/>
              </a:ext>
            </a:extLst>
          </p:cNvPr>
          <p:cNvSpPr txBox="1"/>
          <p:nvPr/>
        </p:nvSpPr>
        <p:spPr>
          <a:xfrm>
            <a:off x="724843" y="2318008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A8CCF9E-CACD-5FE7-FAEF-93A54E78841E}"/>
              </a:ext>
            </a:extLst>
          </p:cNvPr>
          <p:cNvSpPr txBox="1"/>
          <p:nvPr/>
        </p:nvSpPr>
        <p:spPr>
          <a:xfrm>
            <a:off x="1241098" y="2340868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1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F0ED5F8-A424-0747-C884-4B00B0C202E8}"/>
              </a:ext>
            </a:extLst>
          </p:cNvPr>
          <p:cNvSpPr txBox="1"/>
          <p:nvPr/>
        </p:nvSpPr>
        <p:spPr>
          <a:xfrm>
            <a:off x="1757353" y="2318008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B5C132C-2211-E3F3-625F-EDAFB0EA896D}"/>
              </a:ext>
            </a:extLst>
          </p:cNvPr>
          <p:cNvSpPr txBox="1"/>
          <p:nvPr/>
        </p:nvSpPr>
        <p:spPr>
          <a:xfrm>
            <a:off x="2581583" y="2318008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1E7C57-50F7-C428-34AB-698B1D05C51C}"/>
              </a:ext>
            </a:extLst>
          </p:cNvPr>
          <p:cNvSpPr txBox="1"/>
          <p:nvPr/>
        </p:nvSpPr>
        <p:spPr>
          <a:xfrm>
            <a:off x="3056563" y="2318008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p+1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55672C9-F051-846E-6BEE-600FB026D485}"/>
              </a:ext>
            </a:extLst>
          </p:cNvPr>
          <p:cNvSpPr txBox="1"/>
          <p:nvPr/>
        </p:nvSpPr>
        <p:spPr>
          <a:xfrm>
            <a:off x="4348153" y="2340868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n-1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4CD044-BD93-D69E-6C15-D70592EAB25D}"/>
              </a:ext>
            </a:extLst>
          </p:cNvPr>
          <p:cNvSpPr txBox="1"/>
          <p:nvPr/>
        </p:nvSpPr>
        <p:spPr>
          <a:xfrm>
            <a:off x="3614093" y="2318008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grpSp>
        <p:nvGrpSpPr>
          <p:cNvPr id="244774" name="组合 244773">
            <a:extLst>
              <a:ext uri="{FF2B5EF4-FFF2-40B4-BE49-F238E27FC236}">
                <a16:creationId xmlns:a16="http://schemas.microsoft.com/office/drawing/2014/main" id="{74B5E882-B499-B9A0-CA7C-9A7EE2797FE0}"/>
              </a:ext>
            </a:extLst>
          </p:cNvPr>
          <p:cNvGrpSpPr/>
          <p:nvPr/>
        </p:nvGrpSpPr>
        <p:grpSpPr>
          <a:xfrm>
            <a:off x="748254" y="5630376"/>
            <a:ext cx="4745990" cy="822960"/>
            <a:chOff x="726113" y="2665125"/>
            <a:chExt cx="4745990" cy="82296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8CBACE2-DB75-BABF-BCFB-566AAFD67911}"/>
                </a:ext>
              </a:extLst>
            </p:cNvPr>
            <p:cNvSpPr/>
            <p:nvPr/>
          </p:nvSpPr>
          <p:spPr>
            <a:xfrm>
              <a:off x="1758623" y="3056285"/>
              <a:ext cx="824230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7CF111F-C0E8-EA93-6BB3-A06F5BC73CB2}"/>
                </a:ext>
              </a:extLst>
            </p:cNvPr>
            <p:cNvSpPr/>
            <p:nvPr/>
          </p:nvSpPr>
          <p:spPr>
            <a:xfrm>
              <a:off x="3099108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p+1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ADA7A03-F77F-3403-309C-3013BEDBA36F}"/>
                </a:ext>
              </a:extLst>
            </p:cNvPr>
            <p:cNvSpPr/>
            <p:nvPr/>
          </p:nvSpPr>
          <p:spPr>
            <a:xfrm>
              <a:off x="726113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1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AF84C86-0802-18E1-53DB-1F42BD796610}"/>
                </a:ext>
              </a:extLst>
            </p:cNvPr>
            <p:cNvSpPr/>
            <p:nvPr/>
          </p:nvSpPr>
          <p:spPr>
            <a:xfrm>
              <a:off x="1242368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2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6A6C2C9-844C-F92D-A302-DBAD888BC123}"/>
                </a:ext>
              </a:extLst>
            </p:cNvPr>
            <p:cNvSpPr/>
            <p:nvPr/>
          </p:nvSpPr>
          <p:spPr>
            <a:xfrm>
              <a:off x="3615363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p+2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30A4312-CC63-CBA8-A944-5544874694E3}"/>
                </a:ext>
              </a:extLst>
            </p:cNvPr>
            <p:cNvSpPr/>
            <p:nvPr/>
          </p:nvSpPr>
          <p:spPr>
            <a:xfrm>
              <a:off x="4131618" y="3056285"/>
              <a:ext cx="824230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0D9FC42-073B-E2F5-6C90-F4D353E1CFD6}"/>
                </a:ext>
              </a:extLst>
            </p:cNvPr>
            <p:cNvSpPr/>
            <p:nvPr/>
          </p:nvSpPr>
          <p:spPr>
            <a:xfrm>
              <a:off x="4955848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n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041B920-5C8A-62DF-7F57-FFFEBE33FFD4}"/>
                </a:ext>
              </a:extLst>
            </p:cNvPr>
            <p:cNvSpPr txBox="1"/>
            <p:nvPr/>
          </p:nvSpPr>
          <p:spPr>
            <a:xfrm>
              <a:off x="726113" y="266512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0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B5CD797-EAA4-06D9-EFE9-B31A4B3F6112}"/>
                </a:ext>
              </a:extLst>
            </p:cNvPr>
            <p:cNvSpPr txBox="1"/>
            <p:nvPr/>
          </p:nvSpPr>
          <p:spPr>
            <a:xfrm>
              <a:off x="1242368" y="268798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1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48AFB71-9597-0D6D-78AA-F7C0FAF637DF}"/>
                </a:ext>
              </a:extLst>
            </p:cNvPr>
            <p:cNvSpPr txBox="1"/>
            <p:nvPr/>
          </p:nvSpPr>
          <p:spPr>
            <a:xfrm>
              <a:off x="1758623" y="2665125"/>
              <a:ext cx="824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1228C02-570B-9684-34C4-D184E9946E9E}"/>
                </a:ext>
              </a:extLst>
            </p:cNvPr>
            <p:cNvSpPr txBox="1"/>
            <p:nvPr/>
          </p:nvSpPr>
          <p:spPr>
            <a:xfrm>
              <a:off x="2582853" y="266512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p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BBDA2CC-2E85-2E4F-7895-1536BEC63DD3}"/>
                </a:ext>
              </a:extLst>
            </p:cNvPr>
            <p:cNvSpPr txBox="1"/>
            <p:nvPr/>
          </p:nvSpPr>
          <p:spPr>
            <a:xfrm>
              <a:off x="3574088" y="2665125"/>
              <a:ext cx="5988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p+2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76FAA02-4468-3CC8-ED99-4187321D20DF}"/>
                </a:ext>
              </a:extLst>
            </p:cNvPr>
            <p:cNvSpPr txBox="1"/>
            <p:nvPr/>
          </p:nvSpPr>
          <p:spPr>
            <a:xfrm>
              <a:off x="4955848" y="268798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n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E4B1109-CC28-3C60-BD8E-82064754B5A8}"/>
                </a:ext>
              </a:extLst>
            </p:cNvPr>
            <p:cNvSpPr txBox="1"/>
            <p:nvPr/>
          </p:nvSpPr>
          <p:spPr>
            <a:xfrm>
              <a:off x="4131618" y="2665125"/>
              <a:ext cx="824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244736" name="矩形 244735">
              <a:extLst>
                <a:ext uri="{FF2B5EF4-FFF2-40B4-BE49-F238E27FC236}">
                  <a16:creationId xmlns:a16="http://schemas.microsoft.com/office/drawing/2014/main" id="{D65718D3-D31B-1B58-939E-DE02124B982B}"/>
                </a:ext>
              </a:extLst>
            </p:cNvPr>
            <p:cNvSpPr/>
            <p:nvPr/>
          </p:nvSpPr>
          <p:spPr>
            <a:xfrm>
              <a:off x="2582853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 a</a:t>
              </a:r>
            </a:p>
          </p:txBody>
        </p:sp>
        <p:sp>
          <p:nvSpPr>
            <p:cNvPr id="244737" name="文本框 244736">
              <a:extLst>
                <a:ext uri="{FF2B5EF4-FFF2-40B4-BE49-F238E27FC236}">
                  <a16:creationId xmlns:a16="http://schemas.microsoft.com/office/drawing/2014/main" id="{19C55E54-70E0-ECD9-4D01-011A15E5F201}"/>
                </a:ext>
              </a:extLst>
            </p:cNvPr>
            <p:cNvSpPr txBox="1"/>
            <p:nvPr/>
          </p:nvSpPr>
          <p:spPr>
            <a:xfrm>
              <a:off x="3057833" y="2687985"/>
              <a:ext cx="5988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p+1</a:t>
              </a:r>
            </a:p>
          </p:txBody>
        </p:sp>
      </p:grpSp>
      <p:sp>
        <p:nvSpPr>
          <p:cNvPr id="244769" name="箭头: 下弧形 244768">
            <a:extLst>
              <a:ext uri="{FF2B5EF4-FFF2-40B4-BE49-F238E27FC236}">
                <a16:creationId xmlns:a16="http://schemas.microsoft.com/office/drawing/2014/main" id="{0FEDB48C-C135-2662-95C5-418AB4AC1391}"/>
              </a:ext>
            </a:extLst>
          </p:cNvPr>
          <p:cNvSpPr/>
          <p:nvPr/>
        </p:nvSpPr>
        <p:spPr bwMode="auto">
          <a:xfrm>
            <a:off x="4724839" y="3207004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770" name="箭头: 下弧形 244769">
            <a:extLst>
              <a:ext uri="{FF2B5EF4-FFF2-40B4-BE49-F238E27FC236}">
                <a16:creationId xmlns:a16="http://schemas.microsoft.com/office/drawing/2014/main" id="{1CEFF1E5-402E-1660-C124-FCCC8679760B}"/>
              </a:ext>
            </a:extLst>
          </p:cNvPr>
          <p:cNvSpPr/>
          <p:nvPr/>
        </p:nvSpPr>
        <p:spPr bwMode="auto">
          <a:xfrm>
            <a:off x="4097839" y="3198306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771" name="箭头: 下弧形 244770">
            <a:extLst>
              <a:ext uri="{FF2B5EF4-FFF2-40B4-BE49-F238E27FC236}">
                <a16:creationId xmlns:a16="http://schemas.microsoft.com/office/drawing/2014/main" id="{789B650B-1F8F-81A8-8C53-69318E819236}"/>
              </a:ext>
            </a:extLst>
          </p:cNvPr>
          <p:cNvSpPr/>
          <p:nvPr/>
        </p:nvSpPr>
        <p:spPr bwMode="auto">
          <a:xfrm>
            <a:off x="3476668" y="3191833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773" name="箭头: 下弧形 244772">
            <a:extLst>
              <a:ext uri="{FF2B5EF4-FFF2-40B4-BE49-F238E27FC236}">
                <a16:creationId xmlns:a16="http://schemas.microsoft.com/office/drawing/2014/main" id="{FABF361A-DF0A-154C-4FCB-B956E12A86EE}"/>
              </a:ext>
            </a:extLst>
          </p:cNvPr>
          <p:cNvSpPr/>
          <p:nvPr/>
        </p:nvSpPr>
        <p:spPr bwMode="auto">
          <a:xfrm>
            <a:off x="2825090" y="3207004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4775" name="组合 244774">
            <a:extLst>
              <a:ext uri="{FF2B5EF4-FFF2-40B4-BE49-F238E27FC236}">
                <a16:creationId xmlns:a16="http://schemas.microsoft.com/office/drawing/2014/main" id="{BB4DD61C-0EE4-E7F7-8BE2-E2B4DCC447AA}"/>
              </a:ext>
            </a:extLst>
          </p:cNvPr>
          <p:cNvGrpSpPr/>
          <p:nvPr/>
        </p:nvGrpSpPr>
        <p:grpSpPr>
          <a:xfrm>
            <a:off x="683568" y="4012178"/>
            <a:ext cx="4745990" cy="822960"/>
            <a:chOff x="726113" y="2665125"/>
            <a:chExt cx="4745990" cy="822960"/>
          </a:xfrm>
        </p:grpSpPr>
        <p:sp>
          <p:nvSpPr>
            <p:cNvPr id="244776" name="矩形 244775">
              <a:extLst>
                <a:ext uri="{FF2B5EF4-FFF2-40B4-BE49-F238E27FC236}">
                  <a16:creationId xmlns:a16="http://schemas.microsoft.com/office/drawing/2014/main" id="{F29CFCFC-620D-B3FC-1A45-056F1035AECC}"/>
                </a:ext>
              </a:extLst>
            </p:cNvPr>
            <p:cNvSpPr/>
            <p:nvPr/>
          </p:nvSpPr>
          <p:spPr>
            <a:xfrm>
              <a:off x="1758623" y="3056285"/>
              <a:ext cx="824230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244777" name="矩形 244776">
              <a:extLst>
                <a:ext uri="{FF2B5EF4-FFF2-40B4-BE49-F238E27FC236}">
                  <a16:creationId xmlns:a16="http://schemas.microsoft.com/office/drawing/2014/main" id="{F3CB585D-1945-4999-C174-673F55793329}"/>
                </a:ext>
              </a:extLst>
            </p:cNvPr>
            <p:cNvSpPr/>
            <p:nvPr/>
          </p:nvSpPr>
          <p:spPr>
            <a:xfrm>
              <a:off x="3099108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p+1</a:t>
              </a:r>
            </a:p>
          </p:txBody>
        </p:sp>
        <p:sp>
          <p:nvSpPr>
            <p:cNvPr id="244778" name="矩形 244777">
              <a:extLst>
                <a:ext uri="{FF2B5EF4-FFF2-40B4-BE49-F238E27FC236}">
                  <a16:creationId xmlns:a16="http://schemas.microsoft.com/office/drawing/2014/main" id="{89E8C234-3EDA-6DDA-8582-786AD1BA616F}"/>
                </a:ext>
              </a:extLst>
            </p:cNvPr>
            <p:cNvSpPr/>
            <p:nvPr/>
          </p:nvSpPr>
          <p:spPr>
            <a:xfrm>
              <a:off x="726113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1</a:t>
              </a:r>
            </a:p>
          </p:txBody>
        </p:sp>
        <p:sp>
          <p:nvSpPr>
            <p:cNvPr id="244779" name="矩形 244778">
              <a:extLst>
                <a:ext uri="{FF2B5EF4-FFF2-40B4-BE49-F238E27FC236}">
                  <a16:creationId xmlns:a16="http://schemas.microsoft.com/office/drawing/2014/main" id="{8131EA1B-AC43-5615-6885-687EFC2CC980}"/>
                </a:ext>
              </a:extLst>
            </p:cNvPr>
            <p:cNvSpPr/>
            <p:nvPr/>
          </p:nvSpPr>
          <p:spPr>
            <a:xfrm>
              <a:off x="1242368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2</a:t>
              </a:r>
            </a:p>
          </p:txBody>
        </p:sp>
        <p:sp>
          <p:nvSpPr>
            <p:cNvPr id="244780" name="矩形 244779">
              <a:extLst>
                <a:ext uri="{FF2B5EF4-FFF2-40B4-BE49-F238E27FC236}">
                  <a16:creationId xmlns:a16="http://schemas.microsoft.com/office/drawing/2014/main" id="{F07015BD-BA19-5FDE-09DB-528B7B190F39}"/>
                </a:ext>
              </a:extLst>
            </p:cNvPr>
            <p:cNvSpPr/>
            <p:nvPr/>
          </p:nvSpPr>
          <p:spPr>
            <a:xfrm>
              <a:off x="3615363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p+2</a:t>
              </a:r>
            </a:p>
          </p:txBody>
        </p:sp>
        <p:sp>
          <p:nvSpPr>
            <p:cNvPr id="244781" name="矩形 244780">
              <a:extLst>
                <a:ext uri="{FF2B5EF4-FFF2-40B4-BE49-F238E27FC236}">
                  <a16:creationId xmlns:a16="http://schemas.microsoft.com/office/drawing/2014/main" id="{BB41843F-CF93-7C0A-147F-D833BB88948A}"/>
                </a:ext>
              </a:extLst>
            </p:cNvPr>
            <p:cNvSpPr/>
            <p:nvPr/>
          </p:nvSpPr>
          <p:spPr>
            <a:xfrm>
              <a:off x="4131618" y="3056285"/>
              <a:ext cx="824230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244782" name="矩形 244781">
              <a:extLst>
                <a:ext uri="{FF2B5EF4-FFF2-40B4-BE49-F238E27FC236}">
                  <a16:creationId xmlns:a16="http://schemas.microsoft.com/office/drawing/2014/main" id="{EEB284A1-B546-185C-02D1-2C83A8D97D0F}"/>
                </a:ext>
              </a:extLst>
            </p:cNvPr>
            <p:cNvSpPr/>
            <p:nvPr/>
          </p:nvSpPr>
          <p:spPr>
            <a:xfrm>
              <a:off x="4955848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n</a:t>
              </a:r>
            </a:p>
          </p:txBody>
        </p:sp>
        <p:sp>
          <p:nvSpPr>
            <p:cNvPr id="244783" name="文本框 244782">
              <a:extLst>
                <a:ext uri="{FF2B5EF4-FFF2-40B4-BE49-F238E27FC236}">
                  <a16:creationId xmlns:a16="http://schemas.microsoft.com/office/drawing/2014/main" id="{36E54450-A327-FF50-2555-47AF6CF5F971}"/>
                </a:ext>
              </a:extLst>
            </p:cNvPr>
            <p:cNvSpPr txBox="1"/>
            <p:nvPr/>
          </p:nvSpPr>
          <p:spPr>
            <a:xfrm>
              <a:off x="726113" y="266512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0</a:t>
              </a:r>
            </a:p>
          </p:txBody>
        </p:sp>
        <p:sp>
          <p:nvSpPr>
            <p:cNvPr id="244784" name="文本框 244783">
              <a:extLst>
                <a:ext uri="{FF2B5EF4-FFF2-40B4-BE49-F238E27FC236}">
                  <a16:creationId xmlns:a16="http://schemas.microsoft.com/office/drawing/2014/main" id="{A41BAF3C-C5C2-2FC8-3BD1-E1B07D150901}"/>
                </a:ext>
              </a:extLst>
            </p:cNvPr>
            <p:cNvSpPr txBox="1"/>
            <p:nvPr/>
          </p:nvSpPr>
          <p:spPr>
            <a:xfrm>
              <a:off x="1242368" y="268798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1</a:t>
              </a:r>
            </a:p>
          </p:txBody>
        </p:sp>
        <p:sp>
          <p:nvSpPr>
            <p:cNvPr id="244785" name="文本框 244784">
              <a:extLst>
                <a:ext uri="{FF2B5EF4-FFF2-40B4-BE49-F238E27FC236}">
                  <a16:creationId xmlns:a16="http://schemas.microsoft.com/office/drawing/2014/main" id="{8784BDEF-404E-A6C1-B66C-2862DECD8E40}"/>
                </a:ext>
              </a:extLst>
            </p:cNvPr>
            <p:cNvSpPr txBox="1"/>
            <p:nvPr/>
          </p:nvSpPr>
          <p:spPr>
            <a:xfrm>
              <a:off x="1758623" y="2665125"/>
              <a:ext cx="824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244786" name="文本框 244785">
              <a:extLst>
                <a:ext uri="{FF2B5EF4-FFF2-40B4-BE49-F238E27FC236}">
                  <a16:creationId xmlns:a16="http://schemas.microsoft.com/office/drawing/2014/main" id="{09885BC4-5777-EE6B-D735-1AD24C5A0695}"/>
                </a:ext>
              </a:extLst>
            </p:cNvPr>
            <p:cNvSpPr txBox="1"/>
            <p:nvPr/>
          </p:nvSpPr>
          <p:spPr>
            <a:xfrm>
              <a:off x="2582853" y="266512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p</a:t>
              </a:r>
            </a:p>
          </p:txBody>
        </p:sp>
        <p:sp>
          <p:nvSpPr>
            <p:cNvPr id="244787" name="文本框 244786">
              <a:extLst>
                <a:ext uri="{FF2B5EF4-FFF2-40B4-BE49-F238E27FC236}">
                  <a16:creationId xmlns:a16="http://schemas.microsoft.com/office/drawing/2014/main" id="{BBAD4236-5CC5-4A81-4099-495088E52665}"/>
                </a:ext>
              </a:extLst>
            </p:cNvPr>
            <p:cNvSpPr txBox="1"/>
            <p:nvPr/>
          </p:nvSpPr>
          <p:spPr>
            <a:xfrm>
              <a:off x="3574088" y="2665125"/>
              <a:ext cx="5988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p+2</a:t>
              </a:r>
            </a:p>
          </p:txBody>
        </p:sp>
        <p:sp>
          <p:nvSpPr>
            <p:cNvPr id="244788" name="文本框 244787">
              <a:extLst>
                <a:ext uri="{FF2B5EF4-FFF2-40B4-BE49-F238E27FC236}">
                  <a16:creationId xmlns:a16="http://schemas.microsoft.com/office/drawing/2014/main" id="{DC42C702-B0AD-F009-75BE-88AB93B8BCF0}"/>
                </a:ext>
              </a:extLst>
            </p:cNvPr>
            <p:cNvSpPr txBox="1"/>
            <p:nvPr/>
          </p:nvSpPr>
          <p:spPr>
            <a:xfrm>
              <a:off x="4955848" y="2687985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n</a:t>
              </a:r>
            </a:p>
          </p:txBody>
        </p:sp>
        <p:sp>
          <p:nvSpPr>
            <p:cNvPr id="244789" name="文本框 244788">
              <a:extLst>
                <a:ext uri="{FF2B5EF4-FFF2-40B4-BE49-F238E27FC236}">
                  <a16:creationId xmlns:a16="http://schemas.microsoft.com/office/drawing/2014/main" id="{6693DE96-7611-4A47-72E3-8D2FA360E013}"/>
                </a:ext>
              </a:extLst>
            </p:cNvPr>
            <p:cNvSpPr txBox="1"/>
            <p:nvPr/>
          </p:nvSpPr>
          <p:spPr>
            <a:xfrm>
              <a:off x="4131618" y="2665125"/>
              <a:ext cx="824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244790" name="矩形 244789">
              <a:extLst>
                <a:ext uri="{FF2B5EF4-FFF2-40B4-BE49-F238E27FC236}">
                  <a16:creationId xmlns:a16="http://schemas.microsoft.com/office/drawing/2014/main" id="{B7A0029A-B57E-FF67-DAB2-5E5A19018CD6}"/>
                </a:ext>
              </a:extLst>
            </p:cNvPr>
            <p:cNvSpPr/>
            <p:nvPr/>
          </p:nvSpPr>
          <p:spPr>
            <a:xfrm>
              <a:off x="2582853" y="3056285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endParaRPr>
            </a:p>
          </p:txBody>
        </p:sp>
        <p:sp>
          <p:nvSpPr>
            <p:cNvPr id="244791" name="文本框 244790">
              <a:extLst>
                <a:ext uri="{FF2B5EF4-FFF2-40B4-BE49-F238E27FC236}">
                  <a16:creationId xmlns:a16="http://schemas.microsoft.com/office/drawing/2014/main" id="{EA846483-C0D9-FDDB-FF6F-33A272279DBA}"/>
                </a:ext>
              </a:extLst>
            </p:cNvPr>
            <p:cNvSpPr txBox="1"/>
            <p:nvPr/>
          </p:nvSpPr>
          <p:spPr>
            <a:xfrm>
              <a:off x="3057833" y="2687985"/>
              <a:ext cx="5988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p+1</a:t>
              </a:r>
            </a:p>
          </p:txBody>
        </p:sp>
      </p:grpSp>
      <p:sp>
        <p:nvSpPr>
          <p:cNvPr id="244792" name="箭头: 下 244791">
            <a:extLst>
              <a:ext uri="{FF2B5EF4-FFF2-40B4-BE49-F238E27FC236}">
                <a16:creationId xmlns:a16="http://schemas.microsoft.com/office/drawing/2014/main" id="{6AE58374-3E6A-7B32-AD13-0F5EDAED013E}"/>
              </a:ext>
            </a:extLst>
          </p:cNvPr>
          <p:cNvSpPr/>
          <p:nvPr/>
        </p:nvSpPr>
        <p:spPr bwMode="auto">
          <a:xfrm>
            <a:off x="2679775" y="3518021"/>
            <a:ext cx="382002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793" name="箭头: 下 244792">
            <a:extLst>
              <a:ext uri="{FF2B5EF4-FFF2-40B4-BE49-F238E27FC236}">
                <a16:creationId xmlns:a16="http://schemas.microsoft.com/office/drawing/2014/main" id="{D3694871-9D39-6239-5ECD-889737A12FF8}"/>
              </a:ext>
            </a:extLst>
          </p:cNvPr>
          <p:cNvSpPr/>
          <p:nvPr/>
        </p:nvSpPr>
        <p:spPr bwMode="auto">
          <a:xfrm>
            <a:off x="2670683" y="4993646"/>
            <a:ext cx="382002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4795" name="文本框 244794">
            <a:extLst>
              <a:ext uri="{FF2B5EF4-FFF2-40B4-BE49-F238E27FC236}">
                <a16:creationId xmlns:a16="http://schemas.microsoft.com/office/drawing/2014/main" id="{E2526933-A1D5-BC67-7A91-BFE8BFAA6608}"/>
              </a:ext>
            </a:extLst>
          </p:cNvPr>
          <p:cNvSpPr txBox="1"/>
          <p:nvPr/>
        </p:nvSpPr>
        <p:spPr>
          <a:xfrm>
            <a:off x="2604994" y="1020191"/>
            <a:ext cx="5927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16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for (int q=palist-&gt; length - 1; q&gt;=p; q--) </a:t>
            </a:r>
          </a:p>
          <a:p>
            <a:pPr algn="just" eaLnBrk="0" hangingPunct="0"/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palist-&gt;element[</a:t>
            </a:r>
            <a:r>
              <a:rPr kumimoji="1" lang="en-US" altLang="zh-CN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q+1</a:t>
            </a:r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] = palist-&gt;element[q];</a:t>
            </a:r>
          </a:p>
          <a:p>
            <a:pPr algn="just" eaLnBrk="0" hangingPunct="0"/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palist-&gt;element[p] = x;  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下标位置上放元素 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</a:p>
          <a:p>
            <a:pPr algn="just" eaLnBrk="0" hangingPunct="0"/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palist-&gt;length = palist-&gt;length + 1;   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表长加１ *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lang="en-US" dirty="0"/>
          </a:p>
        </p:txBody>
      </p:sp>
      <p:sp>
        <p:nvSpPr>
          <p:cNvPr id="244796" name="Rectangle 6">
            <a:extLst>
              <a:ext uri="{FF2B5EF4-FFF2-40B4-BE49-F238E27FC236}">
                <a16:creationId xmlns:a16="http://schemas.microsoft.com/office/drawing/2014/main" id="{2B163287-E0C8-6E3E-5638-64006AA0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308" y="1028333"/>
            <a:ext cx="5927446" cy="123881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D9538D-E6FB-2BFC-2AC1-FE4F76E93744}"/>
              </a:ext>
            </a:extLst>
          </p:cNvPr>
          <p:cNvSpPr txBox="1"/>
          <p:nvPr/>
        </p:nvSpPr>
        <p:spPr>
          <a:xfrm>
            <a:off x="5724128" y="6011996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 = </a:t>
            </a:r>
            <a:r>
              <a:rPr kumimoji="1"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 + 1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1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69" grpId="0" animBg="1"/>
      <p:bldP spid="244770" grpId="0" animBg="1"/>
      <p:bldP spid="244771" grpId="0" animBg="1"/>
      <p:bldP spid="244773" grpId="0" animBg="1"/>
      <p:bldP spid="244792" grpId="0" animBg="1"/>
      <p:bldP spid="244793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191F37C6-B319-484D-8464-D2F8F2B64795}" type="slidenum">
              <a:rPr lang="en-US" altLang="zh-CN"/>
              <a:t>3</a:t>
            </a:fld>
            <a:endParaRPr lang="en-US" altLang="zh-CN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 dirty="0">
                <a:solidFill>
                  <a:srgbClr val="FFFF00"/>
                </a:solidFill>
              </a:rPr>
              <a:t>2.1 ADT of Linear list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 dirty="0"/>
              <a:t>2.2 Sequential list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 dirty="0"/>
              <a:t>2.3 Linked list 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 dirty="0"/>
              <a:t>2.4 Representation and operations of polynomials </a:t>
            </a:r>
            <a:r>
              <a:rPr lang="zh-CN" altLang="en-US" dirty="0"/>
              <a:t>（多项式的表示和操作）</a:t>
            </a:r>
            <a:endParaRPr lang="en-US" altLang="zh-CN" dirty="0"/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 dirty="0"/>
              <a:t>Conclusion</a:t>
            </a:r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31A58AB-EE0A-40F8-B821-A4608578F4EC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D95AE88E-9193-AA74-AE65-461E2933C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CN" sz="3200" b="0" dirty="0"/>
              <a:t>Movement of elements during insertion and deletion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60B7B1-A931-E776-4115-F716CED03A8E}"/>
              </a:ext>
            </a:extLst>
          </p:cNvPr>
          <p:cNvSpPr/>
          <p:nvPr/>
        </p:nvSpPr>
        <p:spPr>
          <a:xfrm>
            <a:off x="190500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2B87267-DFDC-A7A5-97FE-C775092B692A}"/>
              </a:ext>
            </a:extLst>
          </p:cNvPr>
          <p:cNvSpPr/>
          <p:nvPr/>
        </p:nvSpPr>
        <p:spPr>
          <a:xfrm>
            <a:off x="272923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60907-8B8F-A221-4BF6-F956E0AA05D7}"/>
              </a:ext>
            </a:extLst>
          </p:cNvPr>
          <p:cNvSpPr/>
          <p:nvPr/>
        </p:nvSpPr>
        <p:spPr>
          <a:xfrm>
            <a:off x="87249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1EE46D-6A82-28CB-FCB2-80B6BE2A0D3A}"/>
              </a:ext>
            </a:extLst>
          </p:cNvPr>
          <p:cNvSpPr/>
          <p:nvPr/>
        </p:nvSpPr>
        <p:spPr>
          <a:xfrm>
            <a:off x="138874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C0EB51-ABC1-5FD4-9657-A194205F821B}"/>
              </a:ext>
            </a:extLst>
          </p:cNvPr>
          <p:cNvSpPr/>
          <p:nvPr/>
        </p:nvSpPr>
        <p:spPr>
          <a:xfrm>
            <a:off x="3245485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ABB153-163B-D26E-EFD5-A6D8811C60D9}"/>
              </a:ext>
            </a:extLst>
          </p:cNvPr>
          <p:cNvSpPr/>
          <p:nvPr/>
        </p:nvSpPr>
        <p:spPr>
          <a:xfrm>
            <a:off x="3761740" y="2544445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15BF05-2D88-DF76-F890-00C5E92255A1}"/>
              </a:ext>
            </a:extLst>
          </p:cNvPr>
          <p:cNvSpPr/>
          <p:nvPr/>
        </p:nvSpPr>
        <p:spPr>
          <a:xfrm>
            <a:off x="4585970" y="2544445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</a:p>
        </p:txBody>
      </p:sp>
      <p:grpSp>
        <p:nvGrpSpPr>
          <p:cNvPr id="244738" name="组合 244737">
            <a:extLst>
              <a:ext uri="{FF2B5EF4-FFF2-40B4-BE49-F238E27FC236}">
                <a16:creationId xmlns:a16="http://schemas.microsoft.com/office/drawing/2014/main" id="{5DAFFA20-E99A-6D89-C2FD-25D17FC198DC}"/>
              </a:ext>
            </a:extLst>
          </p:cNvPr>
          <p:cNvGrpSpPr/>
          <p:nvPr/>
        </p:nvGrpSpPr>
        <p:grpSpPr>
          <a:xfrm>
            <a:off x="915035" y="4406240"/>
            <a:ext cx="3713480" cy="822960"/>
            <a:chOff x="915035" y="4406240"/>
            <a:chExt cx="3713480" cy="82296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40813B5-B981-7806-AB24-C74C86EA8A2F}"/>
                </a:ext>
              </a:extLst>
            </p:cNvPr>
            <p:cNvSpPr/>
            <p:nvPr/>
          </p:nvSpPr>
          <p:spPr>
            <a:xfrm>
              <a:off x="1947545" y="4797400"/>
              <a:ext cx="824230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B55C5B6-3898-AE8C-8680-53091F8E4019}"/>
                </a:ext>
              </a:extLst>
            </p:cNvPr>
            <p:cNvSpPr/>
            <p:nvPr/>
          </p:nvSpPr>
          <p:spPr>
            <a:xfrm>
              <a:off x="915035" y="4797400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1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F2FC02-1F87-3994-5593-BDE6701041A2}"/>
                </a:ext>
              </a:extLst>
            </p:cNvPr>
            <p:cNvSpPr/>
            <p:nvPr/>
          </p:nvSpPr>
          <p:spPr>
            <a:xfrm>
              <a:off x="1431290" y="4797400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A9C77C7-B5A8-81BA-11EF-BF6039169C6E}"/>
                </a:ext>
              </a:extLst>
            </p:cNvPr>
            <p:cNvSpPr/>
            <p:nvPr/>
          </p:nvSpPr>
          <p:spPr>
            <a:xfrm>
              <a:off x="2771775" y="4797400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p+2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8C2B9EF-3F1E-BD52-DE3F-2A64DFE5C038}"/>
                </a:ext>
              </a:extLst>
            </p:cNvPr>
            <p:cNvSpPr/>
            <p:nvPr/>
          </p:nvSpPr>
          <p:spPr>
            <a:xfrm>
              <a:off x="3288030" y="4797400"/>
              <a:ext cx="824230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2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A77B62-AD5B-65EC-AAC6-71955F607FAC}"/>
                </a:ext>
              </a:extLst>
            </p:cNvPr>
            <p:cNvSpPr/>
            <p:nvPr/>
          </p:nvSpPr>
          <p:spPr>
            <a:xfrm>
              <a:off x="4112260" y="4797400"/>
              <a:ext cx="516255" cy="431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a</a:t>
              </a:r>
              <a:r>
                <a:rPr kumimoji="0" lang="en-US" altLang="zh-CN" sz="1800" b="1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 Bold" panose="020B0604020202090204" charset="0"/>
                  <a:ea typeface="宋体" panose="02010600030101010101" pitchFamily="2" charset="-122"/>
                  <a:cs typeface="Arial Bold" panose="020B0604020202090204" charset="0"/>
                </a:rPr>
                <a:t>n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96B0751-E242-39D4-69A2-EFDDF531BD42}"/>
                </a:ext>
              </a:extLst>
            </p:cNvPr>
            <p:cNvSpPr txBox="1"/>
            <p:nvPr/>
          </p:nvSpPr>
          <p:spPr>
            <a:xfrm>
              <a:off x="915035" y="4406240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0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79FDC1-573D-8808-54AA-58DFAF4CFC8D}"/>
                </a:ext>
              </a:extLst>
            </p:cNvPr>
            <p:cNvSpPr txBox="1"/>
            <p:nvPr/>
          </p:nvSpPr>
          <p:spPr>
            <a:xfrm>
              <a:off x="1431290" y="4429100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D8DC7B4-ED6A-8D31-C0B0-29355AC3ADFD}"/>
                </a:ext>
              </a:extLst>
            </p:cNvPr>
            <p:cNvSpPr txBox="1"/>
            <p:nvPr/>
          </p:nvSpPr>
          <p:spPr>
            <a:xfrm>
              <a:off x="1947545" y="4406240"/>
              <a:ext cx="824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...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BE23D6-2120-1F36-F2BD-137EB4042254}"/>
                </a:ext>
              </a:extLst>
            </p:cNvPr>
            <p:cNvSpPr txBox="1"/>
            <p:nvPr/>
          </p:nvSpPr>
          <p:spPr>
            <a:xfrm>
              <a:off x="2771775" y="4406240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p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9F8CA2C-AA76-35ED-9DCE-0432097064FF}"/>
                </a:ext>
              </a:extLst>
            </p:cNvPr>
            <p:cNvSpPr txBox="1"/>
            <p:nvPr/>
          </p:nvSpPr>
          <p:spPr>
            <a:xfrm>
              <a:off x="4112260" y="4429100"/>
              <a:ext cx="5162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n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BC91330-8D34-DEFB-4498-064ED8B43683}"/>
                </a:ext>
              </a:extLst>
            </p:cNvPr>
            <p:cNvSpPr txBox="1"/>
            <p:nvPr/>
          </p:nvSpPr>
          <p:spPr>
            <a:xfrm>
              <a:off x="3288030" y="4406240"/>
              <a:ext cx="82423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Arial Bold" panose="020B0604020202090204" charset="0"/>
                  <a:cs typeface="Arial Bold" panose="020B0604020202090204" charset="0"/>
                </a:rPr>
                <a:t>...</a:t>
              </a:r>
            </a:p>
          </p:txBody>
        </p:sp>
      </p:grpSp>
      <p:sp>
        <p:nvSpPr>
          <p:cNvPr id="25" name="箭头: 下弧形 24">
            <a:extLst>
              <a:ext uri="{FF2B5EF4-FFF2-40B4-BE49-F238E27FC236}">
                <a16:creationId xmlns:a16="http://schemas.microsoft.com/office/drawing/2014/main" id="{F429E0FE-5DD7-03FC-8676-89C5E637BE95}"/>
              </a:ext>
            </a:extLst>
          </p:cNvPr>
          <p:cNvSpPr/>
          <p:nvPr/>
        </p:nvSpPr>
        <p:spPr bwMode="auto">
          <a:xfrm flipH="1">
            <a:off x="4382963" y="3029417"/>
            <a:ext cx="504056" cy="183559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箭头: 下弧形 25">
            <a:extLst>
              <a:ext uri="{FF2B5EF4-FFF2-40B4-BE49-F238E27FC236}">
                <a16:creationId xmlns:a16="http://schemas.microsoft.com/office/drawing/2014/main" id="{0743663B-6A59-8654-9E63-6576A5541D57}"/>
              </a:ext>
            </a:extLst>
          </p:cNvPr>
          <p:cNvSpPr/>
          <p:nvPr/>
        </p:nvSpPr>
        <p:spPr bwMode="auto">
          <a:xfrm flipH="1">
            <a:off x="3608204" y="3029417"/>
            <a:ext cx="504056" cy="183559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箭头: 下弧形 26">
            <a:extLst>
              <a:ext uri="{FF2B5EF4-FFF2-40B4-BE49-F238E27FC236}">
                <a16:creationId xmlns:a16="http://schemas.microsoft.com/office/drawing/2014/main" id="{9AB5EAF8-34A1-679E-477B-2F8184F4E04B}"/>
              </a:ext>
            </a:extLst>
          </p:cNvPr>
          <p:cNvSpPr/>
          <p:nvPr/>
        </p:nvSpPr>
        <p:spPr bwMode="auto">
          <a:xfrm flipH="1">
            <a:off x="2956825" y="3054146"/>
            <a:ext cx="504056" cy="183559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箭头: 下 27">
            <a:extLst>
              <a:ext uri="{FF2B5EF4-FFF2-40B4-BE49-F238E27FC236}">
                <a16:creationId xmlns:a16="http://schemas.microsoft.com/office/drawing/2014/main" id="{297DA22C-7626-54F1-FB50-72F898F2978F}"/>
              </a:ext>
            </a:extLst>
          </p:cNvPr>
          <p:cNvSpPr/>
          <p:nvPr/>
        </p:nvSpPr>
        <p:spPr bwMode="auto">
          <a:xfrm>
            <a:off x="2622448" y="3569944"/>
            <a:ext cx="382002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EDA2DE-58F0-A533-D53C-890AA77050F5}"/>
              </a:ext>
            </a:extLst>
          </p:cNvPr>
          <p:cNvSpPr txBox="1"/>
          <p:nvPr/>
        </p:nvSpPr>
        <p:spPr>
          <a:xfrm>
            <a:off x="87249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C0EA980-5AFF-F1B4-E375-277658202BF7}"/>
              </a:ext>
            </a:extLst>
          </p:cNvPr>
          <p:cNvSpPr txBox="1"/>
          <p:nvPr/>
        </p:nvSpPr>
        <p:spPr>
          <a:xfrm>
            <a:off x="1388745" y="217614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1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6E37688-7B13-66A8-CED6-C924A38A3EA5}"/>
              </a:ext>
            </a:extLst>
          </p:cNvPr>
          <p:cNvSpPr txBox="1"/>
          <p:nvPr/>
        </p:nvSpPr>
        <p:spPr>
          <a:xfrm>
            <a:off x="2729230" y="21532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p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13D7F3-1A7B-5094-C5E8-D3B53196672A}"/>
              </a:ext>
            </a:extLst>
          </p:cNvPr>
          <p:cNvSpPr txBox="1"/>
          <p:nvPr/>
        </p:nvSpPr>
        <p:spPr>
          <a:xfrm>
            <a:off x="3204210" y="2153285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latin typeface="Arial Bold" panose="020B0604020202090204" charset="0"/>
                <a:cs typeface="Arial Bold" panose="020B0604020202090204" charset="0"/>
              </a:rPr>
              <a:t>p+1</a:t>
            </a:r>
            <a:endParaRPr lang="en-US" altLang="zh-CN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1703D2-AFD0-BAAD-53AB-449A11F955A0}"/>
              </a:ext>
            </a:extLst>
          </p:cNvPr>
          <p:cNvSpPr txBox="1"/>
          <p:nvPr/>
        </p:nvSpPr>
        <p:spPr>
          <a:xfrm>
            <a:off x="3761740" y="2153285"/>
            <a:ext cx="824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Arial Bold" panose="020B0604020202090204" charset="0"/>
                <a:cs typeface="Arial Bold" panose="020B0604020202090204" charset="0"/>
              </a:rPr>
              <a:t>...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966AC55-8AF7-D7BA-D0FF-0E8526A5CA06}"/>
              </a:ext>
            </a:extLst>
          </p:cNvPr>
          <p:cNvSpPr txBox="1"/>
          <p:nvPr/>
        </p:nvSpPr>
        <p:spPr>
          <a:xfrm>
            <a:off x="4585970" y="217614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n</a:t>
            </a:r>
          </a:p>
        </p:txBody>
      </p:sp>
      <p:sp>
        <p:nvSpPr>
          <p:cNvPr id="244740" name="文本框 244739">
            <a:extLst>
              <a:ext uri="{FF2B5EF4-FFF2-40B4-BE49-F238E27FC236}">
                <a16:creationId xmlns:a16="http://schemas.microsoft.com/office/drawing/2014/main" id="{17C379D7-558D-C686-62CF-E35DB77AAF52}"/>
              </a:ext>
            </a:extLst>
          </p:cNvPr>
          <p:cNvSpPr txBox="1"/>
          <p:nvPr/>
        </p:nvSpPr>
        <p:spPr>
          <a:xfrm>
            <a:off x="2483768" y="1007610"/>
            <a:ext cx="59842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rPr>
              <a:t> for (q=p; q&lt;palist-&gt;length-1; q++)</a:t>
            </a:r>
            <a:endParaRPr kumimoji="1" lang="en-US" altLang="zh-CN" sz="18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palist-&gt;element[q] = palist-&gt;element[</a:t>
            </a:r>
            <a:r>
              <a:rPr kumimoji="1" lang="en-US" altLang="zh-CN" sz="1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q+1</a:t>
            </a:r>
            <a:r>
              <a: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rPr>
              <a:t>];</a:t>
            </a:r>
          </a:p>
          <a:p>
            <a:pPr algn="just" eaLnBrk="0" hangingPunct="0"/>
            <a:r>
              <a: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palist-&gt;length = palist-&gt;length - 1;	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元素个数减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*/</a:t>
            </a:r>
            <a:endParaRPr lang="en-US" dirty="0"/>
          </a:p>
        </p:txBody>
      </p:sp>
      <p:sp>
        <p:nvSpPr>
          <p:cNvPr id="244741" name="Rectangle 6">
            <a:extLst>
              <a:ext uri="{FF2B5EF4-FFF2-40B4-BE49-F238E27FC236}">
                <a16:creationId xmlns:a16="http://schemas.microsoft.com/office/drawing/2014/main" id="{96DF5187-5774-991C-0B6F-E89CB74CA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308" y="1028333"/>
            <a:ext cx="5927446" cy="100281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DFE4B0-DE20-D883-3E79-07F6E0DC60C7}"/>
              </a:ext>
            </a:extLst>
          </p:cNvPr>
          <p:cNvSpPr txBox="1"/>
          <p:nvPr/>
        </p:nvSpPr>
        <p:spPr>
          <a:xfrm>
            <a:off x="5069585" y="4859868"/>
            <a:ext cx="3384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 = </a:t>
            </a:r>
            <a:r>
              <a:rPr kumimoji="1" lang="en-US" altLang="zh-CN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-&gt;length - 1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8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EFD23F07-D050-4DE2-BF09-7AADA9873F4D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576000" y="381000"/>
            <a:ext cx="8286750" cy="6523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latinLnBrk="0" hangingPunct="0">
              <a:spcBef>
                <a:spcPts val="12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 ) 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 if 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== 0)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(-1);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(0);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 </a:t>
            </a:r>
          </a:p>
          <a:p>
            <a:pPr algn="just" eaLnBrk="0" hangingPunct="0"/>
            <a:endParaRPr kumimoji="1" lang="en-US" altLang="zh-CN" sz="2400" dirty="0" err="1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DataType x ) 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按值查找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所指顺序表中的下标位置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for 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q=0; q&lt;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; q++)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if 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-&gt;element[q] == x)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return (q);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 (-1);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540000" y="316800"/>
            <a:ext cx="802005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2.3 Find out the position of the first element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576195" y="3329305"/>
            <a:ext cx="626745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2.4  Locate the specific element</a:t>
            </a:r>
          </a:p>
        </p:txBody>
      </p:sp>
      <p:sp>
        <p:nvSpPr>
          <p:cNvPr id="245767" name="Rectangle 7"/>
          <p:cNvSpPr>
            <a:spLocks noChangeArrowheads="1"/>
          </p:cNvSpPr>
          <p:nvPr/>
        </p:nvSpPr>
        <p:spPr bwMode="auto">
          <a:xfrm>
            <a:off x="-5715" y="326802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F3300"/>
                </a:solidFill>
              </a:rPr>
              <a:t>★</a:t>
            </a:r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900430" y="4944745"/>
            <a:ext cx="5471795" cy="115824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38900" y="5016500"/>
            <a:ext cx="2839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特殊情况排除</a:t>
            </a:r>
            <a:br>
              <a:rPr lang="zh-CN" altLang="en-US" sz="2000" b="1"/>
            </a:br>
            <a:r>
              <a:rPr lang="en-US" altLang="zh-CN" sz="2000" b="1"/>
              <a:t>1-</a:t>
            </a:r>
            <a:r>
              <a:rPr lang="zh-CN" altLang="en-US" sz="2000" b="1"/>
              <a:t>显示使用</a:t>
            </a:r>
            <a:r>
              <a:rPr lang="en-US" altLang="zh-CN" sz="2000" b="1"/>
              <a:t>if</a:t>
            </a:r>
            <a:r>
              <a:rPr lang="zh-CN" altLang="en-US" sz="2000" b="1"/>
              <a:t>语句排除</a:t>
            </a:r>
          </a:p>
          <a:p>
            <a:r>
              <a:rPr lang="en-US" altLang="zh-CN" sz="2000" b="1"/>
              <a:t>2-</a:t>
            </a:r>
            <a:r>
              <a:rPr lang="zh-CN" altLang="en-US" sz="2000" b="1"/>
              <a:t>隐式包含在算法中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51A2384-D1F8-4ADD-8A17-4098DF11CBF4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Complexity Analysis - Searching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If success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Average Comparison Number (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ACN</a:t>
            </a:r>
            <a:r>
              <a:rPr lang="en-US" altLang="zh-CN" sz="2400" dirty="0"/>
              <a:t>) is</a:t>
            </a:r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If fail to search </a:t>
            </a:r>
            <a:r>
              <a:rPr lang="en-US" altLang="zh-CN" sz="2400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</a:rPr>
              <a:t>(worst case)</a:t>
            </a:r>
            <a:r>
              <a:rPr lang="en-US" altLang="zh-CN" sz="2400" dirty="0"/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Actual comparison number is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n.</a:t>
            </a:r>
          </a:p>
        </p:txBody>
      </p:sp>
      <p:graphicFrame>
        <p:nvGraphicFramePr>
          <p:cNvPr id="282628" name="Object 4"/>
          <p:cNvGraphicFramePr>
            <a:graphicFrameLocks noChangeAspect="1"/>
          </p:cNvGraphicFramePr>
          <p:nvPr/>
        </p:nvGraphicFramePr>
        <p:xfrm>
          <a:off x="1097280" y="2255520"/>
          <a:ext cx="234315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6465" imgH="393700" progId="Equation.DSMT4">
                  <p:embed/>
                </p:oleObj>
              </mc:Choice>
              <mc:Fallback>
                <p:oleObj name="Equation" r:id="rId2" imgW="9264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55520"/>
                        <a:ext cx="2343150" cy="814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29" name="Object 5"/>
          <p:cNvGraphicFramePr>
            <a:graphicFrameLocks noChangeAspect="1"/>
          </p:cNvGraphicFramePr>
          <p:nvPr/>
        </p:nvGraphicFramePr>
        <p:xfrm>
          <a:off x="1097280" y="3070225"/>
          <a:ext cx="4922520" cy="159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700" imgH="774700" progId="Equation.DSMT4">
                  <p:embed/>
                </p:oleObj>
              </mc:Choice>
              <mc:Fallback>
                <p:oleObj name="Equation" r:id="rId4" imgW="2298700" imgH="774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070225"/>
                        <a:ext cx="4922520" cy="1593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29005" y="5763260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O(n)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826623B-C927-F021-3449-C55BDF14D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137075"/>
              </p:ext>
            </p:extLst>
          </p:nvPr>
        </p:nvGraphicFramePr>
        <p:xfrm>
          <a:off x="5724128" y="4106858"/>
          <a:ext cx="2880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sp>
        <p:nvSpPr>
          <p:cNvPr id="4" name="箭头: 下 3">
            <a:extLst>
              <a:ext uri="{FF2B5EF4-FFF2-40B4-BE49-F238E27FC236}">
                <a16:creationId xmlns:a16="http://schemas.microsoft.com/office/drawing/2014/main" id="{4176BBA1-776A-ED24-F143-04757048CF18}"/>
              </a:ext>
            </a:extLst>
          </p:cNvPr>
          <p:cNvSpPr/>
          <p:nvPr/>
        </p:nvSpPr>
        <p:spPr bwMode="auto">
          <a:xfrm>
            <a:off x="5903694" y="3861048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F78060C5-030F-B6B1-87CF-E0CC091FFAEC}"/>
              </a:ext>
            </a:extLst>
          </p:cNvPr>
          <p:cNvSpPr/>
          <p:nvPr/>
        </p:nvSpPr>
        <p:spPr bwMode="auto">
          <a:xfrm>
            <a:off x="6654800" y="3861048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EB28FF1-E48E-92AF-B37C-33495C482606}"/>
              </a:ext>
            </a:extLst>
          </p:cNvPr>
          <p:cNvSpPr/>
          <p:nvPr/>
        </p:nvSpPr>
        <p:spPr bwMode="auto">
          <a:xfrm>
            <a:off x="7481912" y="3880054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77B1B523-F218-9B93-727E-3B658F3B1823}"/>
              </a:ext>
            </a:extLst>
          </p:cNvPr>
          <p:cNvSpPr/>
          <p:nvPr/>
        </p:nvSpPr>
        <p:spPr bwMode="auto">
          <a:xfrm>
            <a:off x="8173750" y="3880054"/>
            <a:ext cx="118536" cy="184215"/>
          </a:xfrm>
          <a:prstGeom prst="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37DB98-82B4-B32E-C813-B78139B73482}"/>
              </a:ext>
            </a:extLst>
          </p:cNvPr>
          <p:cNvSpPr txBox="1"/>
          <p:nvPr/>
        </p:nvSpPr>
        <p:spPr>
          <a:xfrm>
            <a:off x="6268300" y="2340119"/>
            <a:ext cx="25457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假设查找元素在每个位置出现是等概率的，即为：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1/n</a:t>
            </a:r>
            <a:endParaRPr lang="zh-CN" altLang="en-US" sz="20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3167CB-3A19-AD83-0A07-8B0603CB458A}"/>
              </a:ext>
            </a:extLst>
          </p:cNvPr>
          <p:cNvSpPr txBox="1"/>
          <p:nvPr/>
        </p:nvSpPr>
        <p:spPr>
          <a:xfrm>
            <a:off x="5615608" y="4631668"/>
            <a:ext cx="352839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假设表长为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n,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要查找元素为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x:</a:t>
            </a:r>
          </a:p>
          <a:p>
            <a:pPr algn="just"/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如果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x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出现在</a:t>
            </a:r>
            <a:r>
              <a:rPr lang="en-US" altLang="zh-CN" sz="1600" b="1" dirty="0" err="1">
                <a:solidFill>
                  <a:srgbClr val="FFC000"/>
                </a:solidFill>
                <a:latin typeface="+mn-ea"/>
                <a:cs typeface="+mn-ea"/>
              </a:rPr>
              <a:t>i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=0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位置，比较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1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次</a:t>
            </a:r>
            <a:endParaRPr lang="en-US" altLang="zh-CN" sz="1600" b="1" dirty="0">
              <a:solidFill>
                <a:srgbClr val="FFC000"/>
              </a:solidFill>
              <a:latin typeface="+mn-ea"/>
              <a:cs typeface="+mn-ea"/>
            </a:endParaRPr>
          </a:p>
          <a:p>
            <a:pPr algn="just"/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如果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x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出现在</a:t>
            </a:r>
            <a:r>
              <a:rPr lang="en-US" altLang="zh-CN" sz="1600" b="1" dirty="0" err="1">
                <a:solidFill>
                  <a:srgbClr val="FFC000"/>
                </a:solidFill>
                <a:latin typeface="+mn-ea"/>
                <a:cs typeface="+mn-ea"/>
              </a:rPr>
              <a:t>i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=1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位置，比较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2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次</a:t>
            </a:r>
            <a:endParaRPr lang="en-US" altLang="zh-CN" sz="1600" b="1" dirty="0">
              <a:solidFill>
                <a:srgbClr val="FFC000"/>
              </a:solidFill>
              <a:latin typeface="+mn-ea"/>
              <a:cs typeface="+mn-ea"/>
            </a:endParaRPr>
          </a:p>
          <a:p>
            <a:pPr algn="just"/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如果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x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出现在</a:t>
            </a:r>
            <a:r>
              <a:rPr lang="en-US" altLang="zh-CN" sz="1600" b="1" dirty="0" err="1">
                <a:solidFill>
                  <a:srgbClr val="FFC000"/>
                </a:solidFill>
                <a:latin typeface="+mn-ea"/>
                <a:cs typeface="+mn-ea"/>
              </a:rPr>
              <a:t>i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=2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位置，比较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3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次</a:t>
            </a:r>
            <a:endParaRPr lang="en-US" altLang="zh-CN" sz="1600" b="1" dirty="0">
              <a:solidFill>
                <a:srgbClr val="FFC000"/>
              </a:solidFill>
              <a:latin typeface="+mn-ea"/>
              <a:cs typeface="+mn-ea"/>
            </a:endParaRPr>
          </a:p>
          <a:p>
            <a:pPr algn="just"/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…</a:t>
            </a:r>
          </a:p>
          <a:p>
            <a:pPr algn="just"/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如果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x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出现在</a:t>
            </a:r>
            <a:r>
              <a:rPr lang="en-US" altLang="zh-CN" sz="1600" b="1" dirty="0" err="1">
                <a:solidFill>
                  <a:srgbClr val="FFC000"/>
                </a:solidFill>
                <a:latin typeface="+mn-ea"/>
                <a:cs typeface="+mn-ea"/>
              </a:rPr>
              <a:t>i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=n-1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位置，比较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n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次</a:t>
            </a:r>
            <a:endParaRPr lang="en-US" altLang="zh-CN" sz="1600" b="1" dirty="0">
              <a:solidFill>
                <a:srgbClr val="FFC000"/>
              </a:solidFill>
              <a:latin typeface="+mn-ea"/>
              <a:cs typeface="+mn-ea"/>
            </a:endParaRPr>
          </a:p>
          <a:p>
            <a:pPr algn="just"/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如果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x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根本不在表中，则也要比较</a:t>
            </a:r>
            <a:r>
              <a:rPr lang="en-US" altLang="zh-CN" sz="1600" b="1" dirty="0">
                <a:solidFill>
                  <a:srgbClr val="FFC000"/>
                </a:solidFill>
                <a:latin typeface="+mn-ea"/>
                <a:cs typeface="+mn-ea"/>
              </a:rPr>
              <a:t>n</a:t>
            </a:r>
            <a:r>
              <a:rPr lang="zh-CN" altLang="en-US" sz="1600" b="1" dirty="0">
                <a:solidFill>
                  <a:srgbClr val="FFC000"/>
                </a:solidFill>
                <a:latin typeface="+mn-ea"/>
                <a:cs typeface="+mn-ea"/>
              </a:rPr>
              <a:t>次</a:t>
            </a:r>
            <a:endParaRPr lang="en-US" altLang="zh-CN" sz="1600" b="1" dirty="0">
              <a:solidFill>
                <a:srgbClr val="FFC000"/>
              </a:solidFill>
              <a:latin typeface="+mn-ea"/>
              <a:cs typeface="+mn-ea"/>
            </a:endParaRPr>
          </a:p>
          <a:p>
            <a:pPr algn="just"/>
            <a:endParaRPr lang="zh-CN" altLang="en-US" sz="16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878E999-BDB1-4AE6-B85D-E52F5D28E604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360000" y="971550"/>
            <a:ext cx="8569325" cy="415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DataType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retrieve_seq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int p )      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按序号查找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所指顺序表中第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个（即下标为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p-1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）的元素的值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第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个元素存在下标为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p-1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的单元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((p&gt;0) &amp;&amp; (p&lt;=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-&gt;length))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-&gt;element[p-1]);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exist.\n ");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(-1);   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返回一个顺序表中没有的特殊元素值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  <a:p>
            <a:pPr eaLnBrk="0" hangingPunct="0"/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60000" y="360000"/>
            <a:ext cx="8351966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2.5  Get the value of p-</a:t>
            </a:r>
            <a:r>
              <a:rPr kumimoji="1" lang="en-US" altLang="zh-CN" sz="28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th</a:t>
            </a:r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element in the palist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D00BB3-F2E1-6FCA-33F0-DB3F67E88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31654"/>
              </p:ext>
            </p:extLst>
          </p:nvPr>
        </p:nvGraphicFramePr>
        <p:xfrm>
          <a:off x="2051720" y="5517465"/>
          <a:ext cx="55418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272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1029272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1157932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1157932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  <a:gridCol w="1167394">
                  <a:extLst>
                    <a:ext uri="{9D8B030D-6E8A-4147-A177-3AD203B41FA5}">
                      <a16:colId xmlns:a16="http://schemas.microsoft.com/office/drawing/2014/main" val="1323554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a5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C53F9A02-4D47-2D47-020E-DBFED02950F7}"/>
              </a:ext>
            </a:extLst>
          </p:cNvPr>
          <p:cNvSpPr txBox="1"/>
          <p:nvPr/>
        </p:nvSpPr>
        <p:spPr>
          <a:xfrm>
            <a:off x="2123728" y="5888305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0                         1                             2                            3                            4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0B0D1C-DC46-B314-4B1B-57E92BB05DB3}"/>
              </a:ext>
            </a:extLst>
          </p:cNvPr>
          <p:cNvSpPr txBox="1"/>
          <p:nvPr/>
        </p:nvSpPr>
        <p:spPr>
          <a:xfrm>
            <a:off x="1550478" y="5849922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下标：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D15463-44D2-F82C-16DB-CF80FD164B7B}"/>
              </a:ext>
            </a:extLst>
          </p:cNvPr>
          <p:cNvSpPr txBox="1"/>
          <p:nvPr/>
        </p:nvSpPr>
        <p:spPr>
          <a:xfrm>
            <a:off x="728659" y="5530665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palist</a:t>
            </a:r>
            <a:endParaRPr lang="zh-CN" altLang="en-US" sz="14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3F24252-22C5-586D-1A7A-F73828D977D4}"/>
              </a:ext>
            </a:extLst>
          </p:cNvPr>
          <p:cNvCxnSpPr>
            <a:cxnSpLocks/>
            <a:stCxn id="5" idx="3"/>
          </p:cNvCxnSpPr>
          <p:nvPr/>
        </p:nvCxnSpPr>
        <p:spPr bwMode="auto">
          <a:xfrm>
            <a:off x="1448739" y="5684554"/>
            <a:ext cx="5012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AA64871-A702-73D2-0C40-D1A875617222}"/>
              </a:ext>
            </a:extLst>
          </p:cNvPr>
          <p:cNvSpPr txBox="1"/>
          <p:nvPr/>
        </p:nvSpPr>
        <p:spPr>
          <a:xfrm>
            <a:off x="1979712" y="52069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element[0]</a:t>
            </a:r>
            <a:endParaRPr lang="zh-CN" altLang="en-US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D5242E-E388-8787-6124-5325D06542B0}"/>
              </a:ext>
            </a:extLst>
          </p:cNvPr>
          <p:cNvSpPr txBox="1"/>
          <p:nvPr/>
        </p:nvSpPr>
        <p:spPr>
          <a:xfrm>
            <a:off x="3059832" y="520945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element[1]</a:t>
            </a:r>
            <a:endParaRPr lang="zh-CN" altLang="en-US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E7CF59-AA6D-71B3-90F4-7183525E5C8E}"/>
              </a:ext>
            </a:extLst>
          </p:cNvPr>
          <p:cNvSpPr txBox="1"/>
          <p:nvPr/>
        </p:nvSpPr>
        <p:spPr>
          <a:xfrm>
            <a:off x="4211962" y="5206968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element[2]</a:t>
            </a:r>
            <a:endParaRPr lang="zh-CN" altLang="en-US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C80F81-A0F8-13E4-E2DC-DF43CBD3786B}"/>
              </a:ext>
            </a:extLst>
          </p:cNvPr>
          <p:cNvSpPr txBox="1"/>
          <p:nvPr/>
        </p:nvSpPr>
        <p:spPr>
          <a:xfrm>
            <a:off x="5364092" y="519702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element[3]</a:t>
            </a:r>
            <a:endParaRPr lang="zh-CN" altLang="en-US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E78579-57C6-F2D6-13FB-39AFF741B844}"/>
              </a:ext>
            </a:extLst>
          </p:cNvPr>
          <p:cNvSpPr txBox="1"/>
          <p:nvPr/>
        </p:nvSpPr>
        <p:spPr>
          <a:xfrm>
            <a:off x="6495798" y="5209455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element[4]</a:t>
            </a:r>
            <a:endParaRPr lang="zh-CN" altLang="en-US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8DD0BE70-B2D2-DC53-4526-F3894A88D541}"/>
              </a:ext>
            </a:extLst>
          </p:cNvPr>
          <p:cNvSpPr/>
          <p:nvPr/>
        </p:nvSpPr>
        <p:spPr bwMode="auto">
          <a:xfrm>
            <a:off x="1979712" y="4437112"/>
            <a:ext cx="432048" cy="64662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F5F0C7-2F7B-0D0B-B246-E62D6BCDC05D}"/>
              </a:ext>
            </a:extLst>
          </p:cNvPr>
          <p:cNvSpPr txBox="1"/>
          <p:nvPr/>
        </p:nvSpPr>
        <p:spPr>
          <a:xfrm>
            <a:off x="2475932" y="4384794"/>
            <a:ext cx="6632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表示顺序表中的第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altLang="zh-CN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分两种情况：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位置合法，直接返回 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element[p-1]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（顺序表的性质，随机存取）</a:t>
            </a:r>
            <a:endParaRPr lang="en-US" altLang="zh-CN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2)   p</a:t>
            </a:r>
            <a:r>
              <a:rPr lang="zh-CN" altLang="en-US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位置不合法，返回</a:t>
            </a:r>
            <a:r>
              <a:rPr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51A2384-D1F8-4ADD-8A17-4098DF11CBF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Complexity Analysis - Searching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If success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operation number is </a:t>
            </a:r>
            <a:r>
              <a:rPr lang="en-US" altLang="zh-CN" sz="2400" i="1" dirty="0">
                <a:solidFill>
                  <a:srgbClr val="FFFF00"/>
                </a:solidFill>
                <a:latin typeface="Arial Italic" panose="020B0604020202090204" charset="0"/>
                <a:cs typeface="Arial Italic" panose="020B0604020202090204" charset="0"/>
              </a:rPr>
              <a:t>1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If fail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ym typeface="+mn-ea"/>
              </a:rPr>
              <a:t>operation number is </a:t>
            </a:r>
            <a:r>
              <a:rPr lang="en-US" altLang="zh-CN" sz="2400" i="1" dirty="0">
                <a:solidFill>
                  <a:srgbClr val="FFFF00"/>
                </a:solidFill>
                <a:latin typeface="Arial Italic" panose="020B0604020202090204" charset="0"/>
                <a:cs typeface="Arial Italic" panose="020B0604020202090204" charset="0"/>
                <a:sym typeface="+mn-ea"/>
              </a:rPr>
              <a:t>1</a:t>
            </a:r>
            <a:endParaRPr lang="en-US" altLang="zh-CN" sz="2400" b="1" i="1" dirty="0">
              <a:solidFill>
                <a:srgbClr val="FFFF00"/>
              </a:solidFill>
              <a:latin typeface="Arial Italic" panose="020B0604020202090204" charset="0"/>
              <a:cs typeface="Arial Italic" panose="020B060402020209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9792" y="3697288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O(1)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15F6FD-209E-450C-510A-A1725F00F99B}"/>
              </a:ext>
            </a:extLst>
          </p:cNvPr>
          <p:cNvSpPr txBox="1"/>
          <p:nvPr/>
        </p:nvSpPr>
        <p:spPr>
          <a:xfrm>
            <a:off x="683568" y="458112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顺序表的重要优势：随机存取。无需遍历表中元素，直接通过下标定位元素的存储单元，时间复杂度为 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O(1).</a:t>
            </a:r>
            <a:endParaRPr lang="zh-CN" altLang="en-US" sz="20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D924C89-CB5B-4ACB-B92C-F2D129988521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323850" y="847725"/>
            <a:ext cx="82804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int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next_seq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int p )</a:t>
            </a:r>
          </a:p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//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的元素的后继元素的下标位置 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 if ((p&gt;=0) &amp;&amp; (p&lt;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- 1))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(p + 1);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(-1);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60000" y="188913"/>
            <a:ext cx="7688323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2.6  Get the next position of the current p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360000" y="3429000"/>
            <a:ext cx="7770076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2.7  Get the prior position of the current p</a:t>
            </a: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23850" y="3897313"/>
            <a:ext cx="79930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int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previous_seq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palist, int p )</a:t>
            </a:r>
          </a:p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所指顺序表中下标为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的元素的前驱元素的下标位置 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((p&gt;0) &amp;&amp; (p&lt;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-&gt;length))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(p - 1);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(-1);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B3A43F-01B0-77C4-E936-3D795E21D180}"/>
              </a:ext>
            </a:extLst>
          </p:cNvPr>
          <p:cNvSpPr txBox="1"/>
          <p:nvPr/>
        </p:nvSpPr>
        <p:spPr>
          <a:xfrm>
            <a:off x="3779912" y="2119649"/>
            <a:ext cx="46605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随机存取。无需遍历表中元素，直接通过下标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+1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来定位后继元素，时间复杂度为 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O(1).</a:t>
            </a:r>
            <a:endParaRPr lang="zh-CN" altLang="en-US" sz="20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FC9A2B-6CC2-90AB-9AA3-8D15A27C65F7}"/>
              </a:ext>
            </a:extLst>
          </p:cNvPr>
          <p:cNvSpPr txBox="1"/>
          <p:nvPr/>
        </p:nvSpPr>
        <p:spPr>
          <a:xfrm>
            <a:off x="5004049" y="5082410"/>
            <a:ext cx="36827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随机存取。无需遍历表中元素，直接通过下标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-1</a:t>
            </a:r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来定位前驱元素，时间复杂度为 </a:t>
            </a:r>
            <a:r>
              <a:rPr lang="en-US" altLang="zh-CN" sz="2000" b="1" dirty="0">
                <a:solidFill>
                  <a:srgbClr val="FFC000"/>
                </a:solidFill>
                <a:latin typeface="+mn-ea"/>
                <a:cs typeface="+mn-ea"/>
              </a:rPr>
              <a:t>O(1).</a:t>
            </a:r>
            <a:endParaRPr lang="zh-CN" altLang="en-US" sz="20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84E55AB-540A-44B1-B8A1-4232C0508A04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395288" y="3429000"/>
            <a:ext cx="6480175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2.9  Judge the list is empty or not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95288" y="317500"/>
            <a:ext cx="476250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Algorithm 2.8 Set the list empty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68313" y="4076700"/>
            <a:ext cx="820896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判别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所指顺序表是否为空表。若为空则返回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，否则返回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int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isNullList_seq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 )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-&gt;length == 0);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 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468313" y="981075"/>
            <a:ext cx="61023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置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palist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所指顺序表为空表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createNullList_seq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palist )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	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palist -&gt;length = 0;</a:t>
            </a:r>
          </a:p>
          <a:p>
            <a:pPr algn="just"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50031" y="476672"/>
            <a:ext cx="8640000" cy="5400600"/>
            <a:chOff x="250031" y="476672"/>
            <a:chExt cx="8640000" cy="5400600"/>
          </a:xfrm>
        </p:grpSpPr>
        <p:sp>
          <p:nvSpPr>
            <p:cNvPr id="3" name="矩形 2"/>
            <p:cNvSpPr/>
            <p:nvPr/>
          </p:nvSpPr>
          <p:spPr bwMode="auto">
            <a:xfrm>
              <a:off x="250031" y="476672"/>
              <a:ext cx="8640000" cy="5400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887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" y="548680"/>
              <a:ext cx="8640000" cy="177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87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31" y="2780928"/>
              <a:ext cx="8640000" cy="30426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8361BA6-BA96-405D-892D-12E2FC2D7CA3}" type="slidenum">
              <a:rPr lang="en-US" altLang="zh-CN"/>
              <a:t>37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08D4C2-E20B-E2F4-4942-CE401F5D1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814" y="3284984"/>
            <a:ext cx="5969020" cy="34808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E59CACD-D7FD-4E83-8A64-5D37045B06B1}" type="slidenum">
              <a:rPr lang="en-US" altLang="zh-CN"/>
              <a:t>38</a:t>
            </a:fld>
            <a:endParaRPr lang="en-US" altLang="zh-CN"/>
          </a:p>
        </p:txBody>
      </p:sp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38150" y="404813"/>
            <a:ext cx="838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说明：上述算法在具体上机实现时，要将下面的类型说明、</a:t>
            </a:r>
          </a:p>
          <a:p>
            <a:pPr algn="just" eaLnBrk="0" hangingPunct="0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常量说明及类型定义包含在文件中。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MAXNUM  100    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线性表空间大小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FALSE   0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TRUE    1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 int  DataType;		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					，也可定义为其他类型 *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 SPECIAL  2147483647  </a:t>
            </a:r>
          </a:p>
          <a:p>
            <a:pPr algn="just"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类型有关，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32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位机上的最大整数为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en-US" altLang="zh-CN" sz="2400" baseline="30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31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-1 */</a:t>
            </a:r>
          </a:p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 	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DataType  element[MAXNUM];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length;</a:t>
            </a:r>
          </a:p>
          <a:p>
            <a:pPr algn="just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</a:p>
          <a:p>
            <a:pPr algn="just"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, *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B728891-143F-472F-9F98-1C69E5965862}" type="slidenum">
              <a:rPr lang="en-US" altLang="zh-CN"/>
              <a:t>39</a:t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Any problem?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827088" y="2419350"/>
            <a:ext cx="7705725" cy="23050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just" eaLnBrk="0" hangingPunct="0"/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DataType  element[MAXNUM];		   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 length; 	</a:t>
            </a:r>
            <a:r>
              <a:rPr kumimoji="1"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length&lt; </a:t>
            </a:r>
            <a:r>
              <a:rPr kumimoji="1" lang="en-US" altLang="zh-CN" sz="28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MAXNUM</a:t>
            </a:r>
            <a:r>
              <a:rPr kumimoji="1"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*/</a:t>
            </a:r>
          </a:p>
          <a:p>
            <a:pPr algn="just" eaLnBrk="0" hangingPunct="0"/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} </a:t>
            </a:r>
            <a:r>
              <a:rPr kumimoji="1" lang="en-US" altLang="zh-CN" sz="28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algn="just"/>
            <a:endParaRPr lang="en-US" altLang="zh-CN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136ECC3-9A87-2782-9F15-B3F0480AE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5157192"/>
            <a:ext cx="38732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表的大小是固定不变的？</a:t>
            </a:r>
            <a:endParaRPr kumimoji="1" lang="zh-CN" altLang="en-US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49F487C0-20FE-46A1-BC48-8BBEAC6593BF}" type="slidenum">
              <a:rPr lang="en-US" altLang="zh-CN"/>
              <a:t>4</a:t>
            </a:fld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" y="278130"/>
            <a:ext cx="8987155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ADT of Linear list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17106" y="1299979"/>
            <a:ext cx="27606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ADT = {D, R,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O}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8130" y="2194560"/>
            <a:ext cx="587248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线性表中的数据</a:t>
            </a:r>
            <a:r>
              <a:rPr lang="en-US" altLang="zh-CN" sz="2400" b="1" dirty="0">
                <a:solidFill>
                  <a:srgbClr val="FFFF00"/>
                </a:solidFill>
              </a:rPr>
              <a:t>D</a:t>
            </a:r>
            <a:r>
              <a:rPr lang="zh-CN" altLang="en-US" sz="2400" b="1" dirty="0">
                <a:solidFill>
                  <a:srgbClr val="FFFF00"/>
                </a:solidFill>
              </a:rPr>
              <a:t>：</a:t>
            </a:r>
            <a:endParaRPr lang="zh-CN" altLang="en-US" sz="2400" dirty="0"/>
          </a:p>
          <a:p>
            <a:pPr marL="217170" indent="-289560" eaLnBrk="1" latinLnBrk="0" hangingPunct="1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extLst>
                <a:ext uri="{35155182-B16C-46BC-9424-99874614C6A1}">
                  <wpsdc:indentchars xmlns="" xmlns:wpsdc="http://www.wps.cn/officeDocument/2017/drawingmlCustomData" val="-95" checksum="1650380167"/>
                  <wpsdc:marlchars xmlns="" xmlns:wpsdc="http://www.wps.cn/officeDocument/2017/drawingmlCustomData" val="95" checksum="3534689470"/>
                </a:ext>
              </a:extLst>
            </a:pPr>
            <a:r>
              <a:rPr lang="zh-CN" altLang="en-US" sz="2400" dirty="0"/>
              <a:t>以数据元素（</a:t>
            </a:r>
            <a:r>
              <a:rPr lang="en-US" altLang="zh-CN" sz="2400" dirty="0"/>
              <a:t>data element</a:t>
            </a:r>
            <a:r>
              <a:rPr lang="zh-CN" altLang="en-US" sz="2400" dirty="0"/>
              <a:t>）为单位，记为</a:t>
            </a:r>
            <a:r>
              <a:rPr lang="en-US" altLang="zh-CN" sz="2400" dirty="0">
                <a:sym typeface="+mn-ea"/>
              </a:rPr>
              <a:t>a</a:t>
            </a:r>
            <a:r>
              <a:rPr lang="en-US" altLang="zh-CN" sz="2400" baseline="-25000" dirty="0">
                <a:sym typeface="+mn-ea"/>
              </a:rPr>
              <a:t>i</a:t>
            </a:r>
            <a:endParaRPr lang="zh-CN" altLang="en-US" sz="2400" dirty="0"/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数据元素可以为原子型或者复合型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所有数据元素必须为同类型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19" name="椭圆 18"/>
          <p:cNvSpPr/>
          <p:nvPr/>
        </p:nvSpPr>
        <p:spPr>
          <a:xfrm>
            <a:off x="1188720" y="541401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7221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97100" y="541401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8059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269615" y="541401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285615" y="541464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5374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269740" y="540575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0" y="3199978"/>
            <a:ext cx="2705100" cy="3181350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4985DC7-F566-F1D6-3E51-D9428DA40C6F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1619672" y="3861048"/>
            <a:ext cx="4647778" cy="15447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58D90D0-8140-1282-FEFB-0B70B7BA9642}"/>
              </a:ext>
            </a:extLst>
          </p:cNvPr>
          <p:cNvCxnSpPr>
            <a:endCxn id="22" idx="3"/>
          </p:cNvCxnSpPr>
          <p:nvPr/>
        </p:nvCxnSpPr>
        <p:spPr bwMode="auto">
          <a:xfrm flipH="1">
            <a:off x="2627784" y="4149080"/>
            <a:ext cx="3744416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16E8AA-0B03-9019-B14F-41F62F4C6914}"/>
              </a:ext>
            </a:extLst>
          </p:cNvPr>
          <p:cNvCxnSpPr/>
          <p:nvPr/>
        </p:nvCxnSpPr>
        <p:spPr bwMode="auto">
          <a:xfrm flipH="1">
            <a:off x="3646170" y="4437112"/>
            <a:ext cx="2726030" cy="100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8452403-60F0-1F09-8065-DD23661FBAF3}"/>
              </a:ext>
            </a:extLst>
          </p:cNvPr>
          <p:cNvCxnSpPr/>
          <p:nvPr/>
        </p:nvCxnSpPr>
        <p:spPr bwMode="auto">
          <a:xfrm flipH="1">
            <a:off x="4716016" y="4725144"/>
            <a:ext cx="1656184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AA0BD57-8BBD-6B16-5117-5CE4E0EF099D}"/>
              </a:ext>
            </a:extLst>
          </p:cNvPr>
          <p:cNvCxnSpPr/>
          <p:nvPr/>
        </p:nvCxnSpPr>
        <p:spPr>
          <a:xfrm>
            <a:off x="1532255" y="558924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A759045-1C00-2C9A-3DF7-AC245988C6EC}"/>
              </a:ext>
            </a:extLst>
          </p:cNvPr>
          <p:cNvCxnSpPr/>
          <p:nvPr/>
        </p:nvCxnSpPr>
        <p:spPr>
          <a:xfrm>
            <a:off x="2557145" y="558924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F32D81-6091-49B8-710C-66C5E69FAEB1}"/>
              </a:ext>
            </a:extLst>
          </p:cNvPr>
          <p:cNvCxnSpPr/>
          <p:nvPr/>
        </p:nvCxnSpPr>
        <p:spPr>
          <a:xfrm>
            <a:off x="3621405" y="558924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4D9925F-96CF-4AA0-3DA5-13D7CAD183DE}"/>
              </a:ext>
            </a:extLst>
          </p:cNvPr>
          <p:cNvSpPr/>
          <p:nvPr/>
        </p:nvSpPr>
        <p:spPr bwMode="auto">
          <a:xfrm>
            <a:off x="6267450" y="3717032"/>
            <a:ext cx="2726030" cy="288032"/>
          </a:xfrm>
          <a:prstGeom prst="rect">
            <a:avLst/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58627EB-6EBA-4589-9838-77AD9B7CE0B2}"/>
              </a:ext>
            </a:extLst>
          </p:cNvPr>
          <p:cNvSpPr txBox="1"/>
          <p:nvPr/>
        </p:nvSpPr>
        <p:spPr>
          <a:xfrm>
            <a:off x="6372200" y="1991742"/>
            <a:ext cx="31500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latin typeface="Times New Roman" panose="02020603050405020304" pitchFamily="18" charset="0"/>
              </a:rPr>
              <a:t>例</a:t>
            </a:r>
            <a:r>
              <a:rPr kumimoji="1" lang="en-US" altLang="zh-CN" sz="1600" dirty="0">
                <a:latin typeface="Times New Roman" panose="02020603050405020304" pitchFamily="18" charset="0"/>
              </a:rPr>
              <a:t>:</a:t>
            </a:r>
            <a:r>
              <a:rPr kumimoji="1" lang="zh-CN" altLang="en-US" sz="16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1600" dirty="0">
                <a:latin typeface="Times New Roman" panose="02020603050405020304" pitchFamily="18" charset="0"/>
              </a:rPr>
              <a:t>typedef  struct  student</a:t>
            </a:r>
          </a:p>
          <a:p>
            <a:r>
              <a:rPr kumimoji="1" lang="en-US" altLang="zh-CN" sz="1600" dirty="0">
                <a:latin typeface="Times New Roman" panose="02020603050405020304" pitchFamily="18" charset="0"/>
              </a:rPr>
              <a:t>{   int studentNo;</a:t>
            </a:r>
          </a:p>
          <a:p>
            <a:r>
              <a:rPr kumimoji="1" lang="en-US" altLang="zh-CN" sz="1600" dirty="0">
                <a:latin typeface="Times New Roman" panose="02020603050405020304" pitchFamily="18" charset="0"/>
              </a:rPr>
              <a:t>     char name[20];</a:t>
            </a:r>
          </a:p>
          <a:p>
            <a:r>
              <a:rPr kumimoji="1" lang="en-US" altLang="zh-CN" sz="1600" dirty="0">
                <a:latin typeface="Times New Roman" panose="02020603050405020304" pitchFamily="18" charset="0"/>
              </a:rPr>
              <a:t>}Student;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A9E93017-0726-79E1-26F0-280187D13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52005"/>
              </p:ext>
            </p:extLst>
          </p:nvPr>
        </p:nvGraphicFramePr>
        <p:xfrm>
          <a:off x="2430606" y="6123940"/>
          <a:ext cx="203806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25">
                  <a:extLst>
                    <a:ext uri="{9D8B030D-6E8A-4147-A177-3AD203B41FA5}">
                      <a16:colId xmlns:a16="http://schemas.microsoft.com/office/drawing/2014/main" val="1742023765"/>
                    </a:ext>
                  </a:extLst>
                </a:gridCol>
                <a:gridCol w="1024835">
                  <a:extLst>
                    <a:ext uri="{9D8B030D-6E8A-4147-A177-3AD203B41FA5}">
                      <a16:colId xmlns:a16="http://schemas.microsoft.com/office/drawing/2014/main" val="4226852988"/>
                    </a:ext>
                  </a:extLst>
                </a:gridCol>
              </a:tblGrid>
              <a:tr h="2192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int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char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478435"/>
                  </a:ext>
                </a:extLst>
              </a:tr>
              <a:tr h="219273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studentNo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name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71426"/>
                  </a:ext>
                </a:extLst>
              </a:tr>
            </a:tbl>
          </a:graphicData>
        </a:graphic>
      </p:graphicFrame>
      <p:sp>
        <p:nvSpPr>
          <p:cNvPr id="35" name="箭头: 上 34">
            <a:extLst>
              <a:ext uri="{FF2B5EF4-FFF2-40B4-BE49-F238E27FC236}">
                <a16:creationId xmlns:a16="http://schemas.microsoft.com/office/drawing/2014/main" id="{7BB77514-CE1D-DB5A-C3F6-FBD1D6B81EDB}"/>
              </a:ext>
            </a:extLst>
          </p:cNvPr>
          <p:cNvSpPr/>
          <p:nvPr/>
        </p:nvSpPr>
        <p:spPr bwMode="auto">
          <a:xfrm>
            <a:off x="3364725" y="5849925"/>
            <a:ext cx="169823" cy="176554"/>
          </a:xfrm>
          <a:prstGeom prst="up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BD4330-C3D8-E157-A35A-B3846E8C7592}"/>
              </a:ext>
            </a:extLst>
          </p:cNvPr>
          <p:cNvSpPr txBox="1"/>
          <p:nvPr/>
        </p:nvSpPr>
        <p:spPr>
          <a:xfrm>
            <a:off x="4524808" y="6286487"/>
            <a:ext cx="87716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复合型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20305E8-87CF-4676-8DB8-877C1BA8F8D3}" type="slidenum">
              <a:rPr lang="en-US" altLang="zh-CN"/>
              <a:t>40</a:t>
            </a:fld>
            <a:endParaRPr lang="en-US" altLang="zh-CN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304800" y="865188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以上的顺序表的实现中，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表的大小是固定不变的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，但有时我们不能确定表的大小，这时就需要</a:t>
            </a:r>
            <a:r>
              <a:rPr kumimoji="1" lang="zh-CN" altLang="en-US" sz="2400" b="1" u="sng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可变大小</a:t>
            </a:r>
            <a:r>
              <a:rPr kumimoji="1"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的顺序表。于是我们可以如下定义并实现顺序表：</a:t>
            </a:r>
            <a:endParaRPr kumimoji="1" lang="zh-CN" altLang="en-US" sz="2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algn="l"/>
            <a:r>
              <a:rPr lang="en-US" altLang="zh-CN" sz="3200" dirty="0"/>
              <a:t>Sequential list with flexible length 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503238" y="2205038"/>
            <a:ext cx="8135937" cy="2511425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 struct 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	</a:t>
            </a: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DataType  *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  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存储元素连续空间的地址*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2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length;  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表中元素的个数*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size;	  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表的大小 *</a:t>
            </a:r>
            <a:r>
              <a:rPr kumimoji="1" lang="en-US" altLang="zh-CN" sz="2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*</a:t>
            </a:r>
            <a:r>
              <a:rPr kumimoji="1" lang="en-US" altLang="zh-CN" sz="2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2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</p:txBody>
      </p:sp>
      <p:sp>
        <p:nvSpPr>
          <p:cNvPr id="12083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5545138"/>
            <a:ext cx="9144000" cy="8366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39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1793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Initialization</a:t>
            </a:r>
          </a:p>
        </p:txBody>
      </p:sp>
      <p:sp>
        <p:nvSpPr>
          <p:cNvPr id="120840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0335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Insertion</a:t>
            </a:r>
          </a:p>
        </p:txBody>
      </p:sp>
      <p:sp>
        <p:nvSpPr>
          <p:cNvPr id="120841" name="AutoShape 9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877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Deletion</a:t>
            </a:r>
          </a:p>
        </p:txBody>
      </p:sp>
      <p:sp>
        <p:nvSpPr>
          <p:cNvPr id="120842" name="AutoShape 10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7419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Analysis</a:t>
            </a:r>
          </a:p>
        </p:txBody>
      </p:sp>
      <p:sp>
        <p:nvSpPr>
          <p:cNvPr id="120843" name="AutoShape 11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6188" y="5645150"/>
            <a:ext cx="1439862" cy="647700"/>
          </a:xfrm>
          <a:prstGeom prst="actionButtonBlank">
            <a:avLst/>
          </a:prstGeom>
          <a:solidFill>
            <a:schemeClr val="bg1"/>
          </a:solidFill>
          <a:ln w="9525">
            <a:solidFill>
              <a:srgbClr val="FFFF00"/>
            </a:solidFill>
            <a:miter lim="800000"/>
          </a:ln>
          <a:effectLst>
            <a:prstShdw prst="shdw17" dist="17961" dir="2700000">
              <a:srgbClr val="FFFF00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rgbClr val="00FF00"/>
                </a:solidFill>
                <a:ea typeface="华文隶书" panose="02010800040101010101" pitchFamily="2" charset="-122"/>
              </a:rPr>
              <a:t>Application</a:t>
            </a:r>
          </a:p>
        </p:txBody>
      </p:sp>
      <p:sp>
        <p:nvSpPr>
          <p:cNvPr id="3" name="矩形 2"/>
          <p:cNvSpPr/>
          <p:nvPr/>
        </p:nvSpPr>
        <p:spPr>
          <a:xfrm>
            <a:off x="1188085" y="3810000"/>
            <a:ext cx="3644900" cy="427355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32985" y="3793490"/>
            <a:ext cx="2452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可变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68FE-374E-C4F7-8581-0FD074BA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A968D8-8360-1A15-5272-DBED8F16D6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B728891-143F-472F-9F98-1C69E5965862}" type="slidenum">
              <a:rPr lang="en-US" altLang="zh-CN"/>
              <a:t>41</a:t>
            </a:fld>
            <a:endParaRPr lang="en-US" altLang="zh-CN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52643842-F8F6-4A52-7BAB-8BA6CCE59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malloc </a:t>
            </a:r>
            <a:r>
              <a:rPr lang="zh-CN" altLang="en-US" dirty="0"/>
              <a:t>和</a:t>
            </a:r>
            <a:r>
              <a:rPr lang="en-US" altLang="zh-CN" dirty="0"/>
              <a:t> realloc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36FA4E03-FADD-BEDD-6ED0-9450F89FF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84784"/>
            <a:ext cx="813690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函数原理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 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只有一个参数，即分配的内存空间大小）</a:t>
            </a:r>
            <a:endParaRPr kumimoji="1" lang="en-US" altLang="zh-CN" sz="16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lnSpc>
                <a:spcPts val="1900"/>
              </a:lnSpc>
            </a:pP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）函数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会将可用的内存块链接成一个长长的列表，即为空闲链表。当调用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函数时，其会沿着空闲链表找到一个大小能够满足用户请求量的内存块；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）将该内存块一分为二（一块与用户请求的大小相同，另一块的大小是剩下的余量），并将分配给用户的那块内存传给用户，剩下的余量回挂到空闲链表上；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）当调用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free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函数时，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malloc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函数会回收用户释放的内存空间，并将其回挂到空闲链表上。长时间执行，空闲链表会被切割成许多小内存片段，如果一旦有用户请求大的内存片段时，空闲链中就没有满足要求的内存块了。于是，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malloc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函数会请求延时，开始在空闲链上进行碎片整理，将相邻的小内存块合并成大的内存块。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362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39A5-2F6C-BC02-D573-B2B973097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237EC15C-6ABE-8856-B016-044DB9EB0D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B728891-143F-472F-9F98-1C69E5965862}" type="slidenum">
              <a:rPr lang="en-US" altLang="zh-CN"/>
              <a:t>42</a:t>
            </a:fld>
            <a:endParaRPr lang="en-US" altLang="zh-CN"/>
          </a:p>
        </p:txBody>
      </p:sp>
      <p:sp>
        <p:nvSpPr>
          <p:cNvPr id="289794" name="Rectangle 2">
            <a:extLst>
              <a:ext uri="{FF2B5EF4-FFF2-40B4-BE49-F238E27FC236}">
                <a16:creationId xmlns:a16="http://schemas.microsoft.com/office/drawing/2014/main" id="{51268CD4-BDF2-B5C8-4384-F0C65F911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malloc </a:t>
            </a:r>
            <a:r>
              <a:rPr lang="zh-CN" altLang="en-US" dirty="0"/>
              <a:t>和</a:t>
            </a:r>
            <a:r>
              <a:rPr lang="en-US" altLang="zh-CN" dirty="0"/>
              <a:t> realloc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4B87339C-3AE2-9BE0-9D57-18407268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484784"/>
            <a:ext cx="8280920" cy="5752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函数原理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只有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个参数，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是指针，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是分配的内存空间大小）</a:t>
            </a:r>
            <a:endParaRPr kumimoji="1" lang="en-US" altLang="zh-CN" sz="16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lnSpc>
                <a:spcPts val="1900"/>
              </a:lnSpc>
            </a:pP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函数的参数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必须是经过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malloc()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等动态分配函数分配的指针；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函数的参数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一定要比已分配的空间大，否则会发生数据丢失的错误；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lnSpc>
                <a:spcPts val="1800"/>
              </a:lnSpc>
            </a:pP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）调用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函数进行内存扩展时，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 = (DataType *) realloc (p ,  (p-&gt;</a:t>
            </a:r>
            <a:r>
              <a:rPr kumimoji="1" lang="en-US" altLang="zh-CN" sz="16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size+Increment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)*</a:t>
            </a:r>
            <a:r>
              <a:rPr kumimoji="1" lang="en-US" altLang="zh-CN" sz="16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(DataType)) </a:t>
            </a: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为指向已分配内存空间的指针，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为指向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之后新分配内存空间的指针。如果当前连续块的大小足够，则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只是将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所指的空间扩大（在原来的基础上扩，基址不变），并返回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的指针，此时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是指向同一个地址。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>
              <a:lnSpc>
                <a:spcPts val="1900"/>
              </a:lnSpc>
            </a:pP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如果当前连续块的大小不足，则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realloc 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会重新找一块大小足够的内存块，重新分配内存空间（另外开辟足够的存储空间，基址改变），并用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指向新开辟的空间。然后将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所指空间的内容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copy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到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所指的新空间，并将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所指的原始空间释放（删除）。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3023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907E1C4-951D-433F-A1F3-7CBE795CF7B5}" type="slidenum">
              <a:rPr lang="en-US" altLang="zh-CN"/>
              <a:t>43</a:t>
            </a:fld>
            <a:endParaRPr lang="en-US" altLang="zh-CN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216669" y="908720"/>
            <a:ext cx="845978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Create a new blank list */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InitList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pList)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= (DataType *) </a:t>
            </a: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InitSize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(DataType));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/* Test whether allocation is successful */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assert(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!= NULL);</a:t>
            </a: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-&gt;size 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InitSize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-&gt;length= 0;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End of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InitList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() */</a:t>
            </a:r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50825" y="334963"/>
            <a:ext cx="3796232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Initialization of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83568" y="1988841"/>
            <a:ext cx="7705352" cy="2016224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0"/>
          <a:lstStyle/>
          <a:p>
            <a:pPr algn="r"/>
            <a:r>
              <a:rPr lang="en-US" altLang="zh-CN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click</a:t>
            </a:r>
            <a:endParaRPr lang="zh-CN" alt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2909" name="Group 29"/>
          <p:cNvGrpSpPr/>
          <p:nvPr/>
        </p:nvGrpSpPr>
        <p:grpSpPr bwMode="auto">
          <a:xfrm>
            <a:off x="251520" y="4873625"/>
            <a:ext cx="7345362" cy="1579563"/>
            <a:chOff x="45" y="3070"/>
            <a:chExt cx="4627" cy="995"/>
          </a:xfrm>
        </p:grpSpPr>
        <p:grpSp>
          <p:nvGrpSpPr>
            <p:cNvPr id="122896" name="Group 16"/>
            <p:cNvGrpSpPr/>
            <p:nvPr/>
          </p:nvGrpSpPr>
          <p:grpSpPr bwMode="auto">
            <a:xfrm>
              <a:off x="386" y="3566"/>
              <a:ext cx="3946" cy="272"/>
              <a:chOff x="386" y="3566"/>
              <a:chExt cx="3946" cy="272"/>
            </a:xfrm>
          </p:grpSpPr>
          <p:sp>
            <p:nvSpPr>
              <p:cNvPr id="122886" name="Rectangle 6"/>
              <p:cNvSpPr>
                <a:spLocks noChangeArrowheads="1"/>
              </p:cNvSpPr>
              <p:nvPr/>
            </p:nvSpPr>
            <p:spPr bwMode="auto">
              <a:xfrm>
                <a:off x="386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/>
                  <a:t>a</a:t>
                </a:r>
                <a:r>
                  <a:rPr lang="en-US" altLang="zh-CN" sz="2000" baseline="-25000" dirty="0" err="1"/>
                  <a:t>0</a:t>
                </a:r>
                <a:endParaRPr lang="en-US" altLang="zh-CN" sz="2000" baseline="-25000" dirty="0"/>
              </a:p>
            </p:txBody>
          </p:sp>
          <p:sp>
            <p:nvSpPr>
              <p:cNvPr id="122887" name="Rectangle 7"/>
              <p:cNvSpPr>
                <a:spLocks noChangeArrowheads="1"/>
              </p:cNvSpPr>
              <p:nvPr/>
            </p:nvSpPr>
            <p:spPr bwMode="auto">
              <a:xfrm>
                <a:off x="780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/>
                  <a:t>a</a:t>
                </a:r>
                <a:r>
                  <a:rPr lang="en-US" altLang="zh-CN" sz="2000" baseline="-25000" dirty="0" err="1"/>
                  <a:t>1</a:t>
                </a:r>
                <a:endParaRPr lang="en-US" altLang="zh-CN" sz="2000" baseline="-25000" dirty="0"/>
              </a:p>
            </p:txBody>
          </p:sp>
          <p:sp>
            <p:nvSpPr>
              <p:cNvPr id="122888" name="Rectangle 8"/>
              <p:cNvSpPr>
                <a:spLocks noChangeArrowheads="1"/>
              </p:cNvSpPr>
              <p:nvPr/>
            </p:nvSpPr>
            <p:spPr bwMode="auto">
              <a:xfrm>
                <a:off x="1173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/>
                  <a:t>a</a:t>
                </a:r>
                <a:r>
                  <a:rPr lang="en-US" altLang="zh-CN" sz="2000" baseline="-25000" dirty="0" err="1"/>
                  <a:t>2</a:t>
                </a:r>
                <a:endParaRPr lang="en-US" altLang="zh-CN" sz="2000" baseline="-25000" dirty="0"/>
              </a:p>
            </p:txBody>
          </p:sp>
          <p:sp>
            <p:nvSpPr>
              <p:cNvPr id="122889" name="Rectangle 9"/>
              <p:cNvSpPr>
                <a:spLocks noChangeArrowheads="1"/>
              </p:cNvSpPr>
              <p:nvPr/>
            </p:nvSpPr>
            <p:spPr bwMode="auto">
              <a:xfrm>
                <a:off x="1566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...</a:t>
                </a:r>
              </a:p>
            </p:txBody>
          </p:sp>
          <p:sp>
            <p:nvSpPr>
              <p:cNvPr id="122890" name="Rectangle 10"/>
              <p:cNvSpPr>
                <a:spLocks noChangeArrowheads="1"/>
              </p:cNvSpPr>
              <p:nvPr/>
            </p:nvSpPr>
            <p:spPr bwMode="auto">
              <a:xfrm>
                <a:off x="1959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…</a:t>
                </a:r>
                <a:endParaRPr lang="en-US" altLang="zh-CN" sz="2000" baseline="-25000"/>
              </a:p>
            </p:txBody>
          </p:sp>
          <p:sp>
            <p:nvSpPr>
              <p:cNvPr id="122891" name="Rectangle 11"/>
              <p:cNvSpPr>
                <a:spLocks noChangeArrowheads="1"/>
              </p:cNvSpPr>
              <p:nvPr/>
            </p:nvSpPr>
            <p:spPr bwMode="auto">
              <a:xfrm>
                <a:off x="2352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/>
                  <a:t>a</a:t>
                </a:r>
                <a:r>
                  <a:rPr lang="en-US" altLang="zh-CN" sz="2000" baseline="-25000" dirty="0" err="1"/>
                  <a:t>i</a:t>
                </a:r>
                <a:endParaRPr lang="en-US" altLang="zh-CN" sz="2000" baseline="-25000" dirty="0"/>
              </a:p>
            </p:txBody>
          </p:sp>
          <p:sp>
            <p:nvSpPr>
              <p:cNvPr id="122892" name="Rectangle 12"/>
              <p:cNvSpPr>
                <a:spLocks noChangeArrowheads="1"/>
              </p:cNvSpPr>
              <p:nvPr/>
            </p:nvSpPr>
            <p:spPr bwMode="auto">
              <a:xfrm>
                <a:off x="2745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 err="1"/>
                  <a:t>a</a:t>
                </a:r>
                <a:r>
                  <a:rPr lang="en-US" altLang="zh-CN" sz="2000" baseline="-25000" dirty="0" err="1"/>
                  <a:t>i+1</a:t>
                </a:r>
                <a:endParaRPr lang="en-US" altLang="zh-CN" sz="2000" baseline="-25000" dirty="0"/>
              </a:p>
            </p:txBody>
          </p:sp>
          <p:sp>
            <p:nvSpPr>
              <p:cNvPr id="122893" name="Rectangle 13"/>
              <p:cNvSpPr>
                <a:spLocks noChangeArrowheads="1"/>
              </p:cNvSpPr>
              <p:nvPr/>
            </p:nvSpPr>
            <p:spPr bwMode="auto">
              <a:xfrm>
                <a:off x="3138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…</a:t>
                </a:r>
                <a:endParaRPr lang="en-US" altLang="zh-CN" sz="2000" baseline="-25000"/>
              </a:p>
            </p:txBody>
          </p:sp>
          <p:sp>
            <p:nvSpPr>
              <p:cNvPr id="122894" name="Rectangle 14"/>
              <p:cNvSpPr>
                <a:spLocks noChangeArrowheads="1"/>
              </p:cNvSpPr>
              <p:nvPr/>
            </p:nvSpPr>
            <p:spPr bwMode="auto">
              <a:xfrm>
                <a:off x="3531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/>
                  <a:t>a</a:t>
                </a:r>
                <a:r>
                  <a:rPr lang="en-US" altLang="zh-CN" sz="2000" baseline="-25000" dirty="0"/>
                  <a:t>n-2</a:t>
                </a:r>
              </a:p>
            </p:txBody>
          </p:sp>
          <p:sp>
            <p:nvSpPr>
              <p:cNvPr id="122895" name="Rectangle 15"/>
              <p:cNvSpPr>
                <a:spLocks noChangeArrowheads="1"/>
              </p:cNvSpPr>
              <p:nvPr/>
            </p:nvSpPr>
            <p:spPr bwMode="auto">
              <a:xfrm>
                <a:off x="3924" y="3566"/>
                <a:ext cx="408" cy="2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 dirty="0"/>
                  <a:t>a</a:t>
                </a:r>
                <a:r>
                  <a:rPr lang="en-US" altLang="zh-CN" sz="2000" baseline="-25000" dirty="0"/>
                  <a:t>n-1</a:t>
                </a:r>
              </a:p>
            </p:txBody>
          </p:sp>
        </p:grp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 flipH="1">
              <a:off x="45" y="3566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>
              <a:off x="45" y="38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 flipH="1">
              <a:off x="4332" y="3566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 flipH="1">
              <a:off x="4332" y="3838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385" y="3339"/>
              <a:ext cx="3947" cy="7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340" y="3070"/>
              <a:ext cx="1018" cy="26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2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pList</a:t>
              </a:r>
              <a:r>
                <a:rPr kumimoji="1" lang="en-US" altLang="zh-CN" sz="22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-&gt;</a:t>
              </a:r>
              <a:r>
                <a:rPr kumimoji="1" lang="en-US" altLang="zh-CN" sz="22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elem</a:t>
              </a:r>
              <a:endPara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2608" y="3475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 flipH="1">
              <a:off x="385" y="3475"/>
              <a:ext cx="17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08" name="Text Box 28"/>
            <p:cNvSpPr txBox="1">
              <a:spLocks noChangeArrowheads="1"/>
            </p:cNvSpPr>
            <p:nvPr/>
          </p:nvSpPr>
          <p:spPr bwMode="auto">
            <a:xfrm>
              <a:off x="2025" y="3336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/>
                <a:t> InitSize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760" y="1512216"/>
            <a:ext cx="5171590" cy="44370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9668D3F-239E-DBBD-B3EE-A693ABCCD7CA}"/>
              </a:ext>
            </a:extLst>
          </p:cNvPr>
          <p:cNvSpPr txBox="1"/>
          <p:nvPr/>
        </p:nvSpPr>
        <p:spPr>
          <a:xfrm>
            <a:off x="4957730" y="248715"/>
            <a:ext cx="4123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typedef struct </a:t>
            </a:r>
            <a:r>
              <a:rPr kumimoji="1" lang="en-US" altLang="zh-CN" sz="1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1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{	</a:t>
            </a:r>
          </a:p>
          <a:p>
            <a:pPr eaLnBrk="0" hangingPunct="0"/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1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*</a:t>
            </a:r>
            <a:r>
              <a:rPr kumimoji="1" lang="en-US" altLang="zh-CN" sz="1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</a:t>
            </a:r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  </a:t>
            </a:r>
            <a:r>
              <a:rPr kumimoji="1"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存储元素连续空间的地址*</a:t>
            </a:r>
            <a:r>
              <a:rPr kumimoji="1"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kumimoji="1" lang="en-US" altLang="zh-CN" sz="12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int  length;  </a:t>
            </a:r>
            <a:r>
              <a:rPr kumimoji="1"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表中元素的个数*</a:t>
            </a:r>
            <a:r>
              <a:rPr kumimoji="1"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int  size;	  </a:t>
            </a:r>
            <a:r>
              <a:rPr kumimoji="1"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表的大小 *</a:t>
            </a:r>
            <a:r>
              <a:rPr kumimoji="1"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  <a:r>
              <a:rPr kumimoji="1" lang="en-US" altLang="zh-CN" sz="1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*</a:t>
            </a:r>
            <a:r>
              <a:rPr kumimoji="1" lang="en-US" altLang="zh-CN" sz="1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PSeqList</a:t>
            </a:r>
            <a:r>
              <a:rPr kumimoji="1" lang="en-US" altLang="zh-CN" sz="1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1F18C3D-A440-4C3D-B778-87CAA4AFA46D}" type="slidenum">
              <a:rPr lang="en-US" altLang="zh-CN"/>
              <a:t>44</a:t>
            </a:fld>
            <a:endParaRPr lang="en-US" altLang="zh-CN"/>
          </a:p>
        </p:txBody>
      </p:sp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57200" y="836613"/>
            <a:ext cx="8064000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Status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InsertElem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pList, int i,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 j,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pos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 *newElem;</a:t>
            </a: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if (i &lt; 0 || i &gt;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-&gt;length)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("Insert position error!\n");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return ERROR;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}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/* If no enough space, realloc more space */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if 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 + 1 &gt;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-&gt;size)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newElem = (DataType *) </a:t>
            </a:r>
            <a:r>
              <a:rPr kumimoji="1" lang="en-US" altLang="zh-CN" sz="22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realloc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,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        (pList-&gt;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size+Increment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)*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(DataType));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assert(newElem != NULL);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= newElem;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-&gt;size += Increment;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}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043609" y="4581525"/>
            <a:ext cx="7344742" cy="1716861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0825" y="333375"/>
            <a:ext cx="4543231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Element Insertion in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D18E60F-5218-4D23-61FC-4403B0FD1742}"/>
              </a:ext>
            </a:extLst>
          </p:cNvPr>
          <p:cNvSpPr/>
          <p:nvPr/>
        </p:nvSpPr>
        <p:spPr bwMode="auto">
          <a:xfrm>
            <a:off x="4900965" y="1772816"/>
            <a:ext cx="3358896" cy="38997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5260D32-2DE6-E9BE-DB33-6EB0FD1CB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574882"/>
              </p:ext>
            </p:extLst>
          </p:nvPr>
        </p:nvGraphicFramePr>
        <p:xfrm>
          <a:off x="4856737" y="1776546"/>
          <a:ext cx="2880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5074687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76457131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68305468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0727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72730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98D5272-9ECC-6D14-EA8C-220275F2F8ED}"/>
              </a:ext>
            </a:extLst>
          </p:cNvPr>
          <p:cNvSpPr txBox="1"/>
          <p:nvPr/>
        </p:nvSpPr>
        <p:spPr>
          <a:xfrm>
            <a:off x="7735512" y="1823466"/>
            <a:ext cx="501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endParaRPr lang="zh-CN" altLang="en-US" sz="1200" b="1" dirty="0">
              <a:solidFill>
                <a:srgbClr val="FFC000"/>
              </a:solidFill>
              <a:latin typeface="+mn-ea"/>
              <a:cs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5ED13E4-BD6C-96E4-948E-1F60E45738AD}"/>
              </a:ext>
            </a:extLst>
          </p:cNvPr>
          <p:cNvGrpSpPr/>
          <p:nvPr/>
        </p:nvGrpSpPr>
        <p:grpSpPr>
          <a:xfrm>
            <a:off x="4864650" y="1287428"/>
            <a:ext cx="4027830" cy="1550814"/>
            <a:chOff x="4864650" y="1287428"/>
            <a:chExt cx="4027830" cy="1550814"/>
          </a:xfrm>
        </p:grpSpPr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B73D98BB-823E-AA96-11D5-613F4736DCE3}"/>
                </a:ext>
              </a:extLst>
            </p:cNvPr>
            <p:cNvSpPr/>
            <p:nvPr/>
          </p:nvSpPr>
          <p:spPr bwMode="auto">
            <a:xfrm rot="16200000">
              <a:off x="6245135" y="858305"/>
              <a:ext cx="127033" cy="2853724"/>
            </a:xfrm>
            <a:prstGeom prst="leftBrace">
              <a:avLst>
                <a:gd name="adj1" fmla="val 8333"/>
                <a:gd name="adj2" fmla="val 5014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6A522DB-3A4D-26E0-B7E4-ED5B4E4C2F30}"/>
                </a:ext>
              </a:extLst>
            </p:cNvPr>
            <p:cNvSpPr txBox="1"/>
            <p:nvPr/>
          </p:nvSpPr>
          <p:spPr>
            <a:xfrm>
              <a:off x="6070529" y="2295540"/>
              <a:ext cx="1033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表长 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F582076A-A9E6-D957-C5B6-6FC277AC6143}"/>
                </a:ext>
              </a:extLst>
            </p:cNvPr>
            <p:cNvSpPr/>
            <p:nvPr/>
          </p:nvSpPr>
          <p:spPr bwMode="auto">
            <a:xfrm rot="16200000">
              <a:off x="6259714" y="1114620"/>
              <a:ext cx="90194" cy="288032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E67EE8D-473C-6081-C1C5-86B28A3771E8}"/>
                </a:ext>
              </a:extLst>
            </p:cNvPr>
            <p:cNvSpPr txBox="1"/>
            <p:nvPr/>
          </p:nvSpPr>
          <p:spPr>
            <a:xfrm>
              <a:off x="5375929" y="2561243"/>
              <a:ext cx="20339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存储空间大小 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MAXNUM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00FD8F5-F30C-0B6D-B001-6040D0A0D810}"/>
                </a:ext>
              </a:extLst>
            </p:cNvPr>
            <p:cNvSpPr txBox="1"/>
            <p:nvPr/>
          </p:nvSpPr>
          <p:spPr>
            <a:xfrm>
              <a:off x="7346922" y="1287428"/>
              <a:ext cx="1545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Realloc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开辟新空间</a:t>
              </a:r>
              <a:endParaRPr lang="zh-CN" altLang="en-US" sz="1200" b="1" dirty="0">
                <a:solidFill>
                  <a:srgbClr val="FFC000"/>
                </a:solidFill>
                <a:latin typeface="+mn-ea"/>
                <a:cs typeface="+mn-ea"/>
              </a:endParaRPr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785064FD-CB9C-B879-DD10-1DB869A4C368}"/>
                </a:ext>
              </a:extLst>
            </p:cNvPr>
            <p:cNvSpPr/>
            <p:nvPr/>
          </p:nvSpPr>
          <p:spPr bwMode="auto">
            <a:xfrm>
              <a:off x="7957277" y="1553994"/>
              <a:ext cx="196642" cy="17190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339CF59-2D48-48FF-5DF1-DF34A15DBBA0}"/>
                </a:ext>
              </a:extLst>
            </p:cNvPr>
            <p:cNvSpPr txBox="1"/>
            <p:nvPr/>
          </p:nvSpPr>
          <p:spPr>
            <a:xfrm>
              <a:off x="5549071" y="1436962"/>
              <a:ext cx="18608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sz="12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Length+1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&gt; </a:t>
              </a:r>
              <a:r>
                <a:rPr lang="en-US" altLang="zh-CN" sz="1200" b="1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MAXNUM</a:t>
              </a:r>
              <a:r>
                <a:rPr lang="en-US" altLang="zh-CN" sz="1200" b="1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  <a:endParaRPr lang="zh-CN" altLang="en-US" sz="1200" b="1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57" y="1253030"/>
            <a:ext cx="4674823" cy="2824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E1843A4-6667-4314-BAA9-577ED002E5C4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201730" name="Rectangle 2"/>
          <p:cNvSpPr>
            <a:spLocks noChangeArrowheads="1"/>
          </p:cNvSpPr>
          <p:nvPr/>
        </p:nvSpPr>
        <p:spPr bwMode="auto">
          <a:xfrm>
            <a:off x="457200" y="835200"/>
            <a:ext cx="806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Status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InsertElem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pList, int i,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ElemType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…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…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…</a:t>
            </a: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/* Move the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elememts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which locate behind element ‘i’ a position 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forward */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for (j=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-&gt;length; j&gt;i; j--)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[j]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[j-1];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[i]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++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-&gt;length;</a:t>
            </a: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return OK;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End of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InsertElem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() */</a:t>
            </a:r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250825" y="333375"/>
            <a:ext cx="5953874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Element Insertion in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(Cont’d)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827088" y="3573016"/>
            <a:ext cx="6911975" cy="136842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0587F24-9C70-4A3E-8456-6E70935309F5}"/>
              </a:ext>
            </a:extLst>
          </p:cNvPr>
          <p:cNvSpPr txBox="1"/>
          <p:nvPr/>
        </p:nvSpPr>
        <p:spPr>
          <a:xfrm>
            <a:off x="1475656" y="1556792"/>
            <a:ext cx="4261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C000"/>
                </a:solidFill>
                <a:latin typeface="+mn-ea"/>
                <a:cs typeface="+mn-ea"/>
              </a:rPr>
              <a:t>代码续上一页 （代码太长跨页）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A79AAF-631E-6238-7932-6E2B98939433}"/>
              </a:ext>
            </a:extLst>
          </p:cNvPr>
          <p:cNvSpPr/>
          <p:nvPr/>
        </p:nvSpPr>
        <p:spPr>
          <a:xfrm>
            <a:off x="2673351" y="2026927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CB25F8-4DCA-DC0B-46BD-4C32A34053AA}"/>
              </a:ext>
            </a:extLst>
          </p:cNvPr>
          <p:cNvSpPr/>
          <p:nvPr/>
        </p:nvSpPr>
        <p:spPr>
          <a:xfrm>
            <a:off x="3497581" y="2026927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AA931A-380C-6E0B-63D2-4091EB5FAD32}"/>
              </a:ext>
            </a:extLst>
          </p:cNvPr>
          <p:cNvSpPr/>
          <p:nvPr/>
        </p:nvSpPr>
        <p:spPr>
          <a:xfrm>
            <a:off x="1640841" y="2026927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48075D8-10A1-FB3A-2FBD-E00C47FAE03B}"/>
              </a:ext>
            </a:extLst>
          </p:cNvPr>
          <p:cNvSpPr/>
          <p:nvPr/>
        </p:nvSpPr>
        <p:spPr>
          <a:xfrm>
            <a:off x="2157096" y="2026927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A096B0-38FA-FD2E-6532-A8561BB8D148}"/>
              </a:ext>
            </a:extLst>
          </p:cNvPr>
          <p:cNvSpPr/>
          <p:nvPr/>
        </p:nvSpPr>
        <p:spPr>
          <a:xfrm>
            <a:off x="4013836" y="2026927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p+2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07A656-0511-D4E0-AFF2-A2319F215EFB}"/>
              </a:ext>
            </a:extLst>
          </p:cNvPr>
          <p:cNvSpPr/>
          <p:nvPr/>
        </p:nvSpPr>
        <p:spPr>
          <a:xfrm>
            <a:off x="4530091" y="2026927"/>
            <a:ext cx="824230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...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206EC2-2D09-8FCF-3D43-1D61B08E4120}"/>
              </a:ext>
            </a:extLst>
          </p:cNvPr>
          <p:cNvSpPr/>
          <p:nvPr/>
        </p:nvSpPr>
        <p:spPr>
          <a:xfrm>
            <a:off x="5354321" y="2026927"/>
            <a:ext cx="516255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a</a:t>
            </a:r>
            <a:r>
              <a:rPr kumimoji="0" lang="en-US" altLang="zh-CN" sz="1800" b="1" i="0" u="none" strike="noStrike" cap="none" normalizeH="0" baseline="-25000">
                <a:ln>
                  <a:noFill/>
                </a:ln>
                <a:solidFill>
                  <a:schemeClr val="tx1"/>
                </a:solidFill>
                <a:effectLst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n</a:t>
            </a:r>
          </a:p>
        </p:txBody>
      </p:sp>
      <p:sp>
        <p:nvSpPr>
          <p:cNvPr id="11" name="箭头: 下弧形 10">
            <a:extLst>
              <a:ext uri="{FF2B5EF4-FFF2-40B4-BE49-F238E27FC236}">
                <a16:creationId xmlns:a16="http://schemas.microsoft.com/office/drawing/2014/main" id="{895426A6-E79D-8237-52AC-80C4EF863C37}"/>
              </a:ext>
            </a:extLst>
          </p:cNvPr>
          <p:cNvSpPr/>
          <p:nvPr/>
        </p:nvSpPr>
        <p:spPr bwMode="auto">
          <a:xfrm>
            <a:off x="5640837" y="2524763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124A1C9-C7FE-2C44-DA5C-392C3E62D4D3}"/>
              </a:ext>
            </a:extLst>
          </p:cNvPr>
          <p:cNvSpPr/>
          <p:nvPr/>
        </p:nvSpPr>
        <p:spPr bwMode="auto">
          <a:xfrm>
            <a:off x="5013837" y="2516065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5EB1A406-3D2D-E1B2-2E30-F7C75B2D5254}"/>
              </a:ext>
            </a:extLst>
          </p:cNvPr>
          <p:cNvSpPr/>
          <p:nvPr/>
        </p:nvSpPr>
        <p:spPr bwMode="auto">
          <a:xfrm>
            <a:off x="4392666" y="2509592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箭头: 下弧形 13">
            <a:extLst>
              <a:ext uri="{FF2B5EF4-FFF2-40B4-BE49-F238E27FC236}">
                <a16:creationId xmlns:a16="http://schemas.microsoft.com/office/drawing/2014/main" id="{08B70616-DB8A-C525-A030-AAD6496DE67E}"/>
              </a:ext>
            </a:extLst>
          </p:cNvPr>
          <p:cNvSpPr/>
          <p:nvPr/>
        </p:nvSpPr>
        <p:spPr bwMode="auto">
          <a:xfrm>
            <a:off x="3741088" y="2524763"/>
            <a:ext cx="546418" cy="214124"/>
          </a:xfrm>
          <a:prstGeom prst="curvedUp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005C29-02C9-E398-772E-8FCA5428F62B}"/>
              </a:ext>
            </a:extLst>
          </p:cNvPr>
          <p:cNvSpPr txBox="1"/>
          <p:nvPr/>
        </p:nvSpPr>
        <p:spPr>
          <a:xfrm>
            <a:off x="436682" y="5945087"/>
            <a:ext cx="8706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/>
            <a:r>
              <a:rPr lang="en-US" altLang="zh-CN" b="1" dirty="0" err="1">
                <a:solidFill>
                  <a:srgbClr val="FFFF00"/>
                </a:solidFill>
              </a:rPr>
              <a:t>realloc</a:t>
            </a:r>
            <a:r>
              <a:rPr lang="zh-CN" altLang="en-US" b="1" dirty="0">
                <a:solidFill>
                  <a:srgbClr val="FFFF00"/>
                </a:solidFill>
              </a:rPr>
              <a:t>之后空间足够了，可以满足插入要求。</a:t>
            </a:r>
            <a:endParaRPr lang="en-US" altLang="zh-CN" b="1" dirty="0">
              <a:solidFill>
                <a:srgbClr val="FFFF00"/>
              </a:solidFill>
            </a:endParaRPr>
          </a:p>
          <a:p>
            <a:pPr eaLnBrk="0" hangingPunct="0"/>
            <a:r>
              <a:rPr kumimoji="1" lang="en-US" altLang="zh-CN" dirty="0">
                <a:latin typeface="Times New Roman" panose="02020603050405020304" pitchFamily="18" charset="0"/>
              </a:rPr>
              <a:t>newElem =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dirty="0">
                <a:latin typeface="Times New Roman" panose="02020603050405020304" pitchFamily="18" charset="0"/>
              </a:rPr>
              <a:t> *) </a:t>
            </a:r>
            <a:r>
              <a:rPr kumimoji="1" lang="en-US" altLang="zh-CN" b="1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realloc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dirty="0">
                <a:latin typeface="Times New Roman" panose="02020603050405020304" pitchFamily="18" charset="0"/>
              </a:rPr>
              <a:t>, 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size+Increment</a:t>
            </a:r>
            <a:r>
              <a:rPr kumimoji="1" lang="en-US" altLang="zh-CN" dirty="0">
                <a:latin typeface="Times New Roman" panose="02020603050405020304" pitchFamily="18" charset="0"/>
              </a:rPr>
              <a:t>)*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sizeof</a:t>
            </a:r>
            <a:r>
              <a:rPr kumimoji="1" lang="en-US" altLang="zh-CN" dirty="0">
                <a:latin typeface="Times New Roman" panose="02020603050405020304" pitchFamily="18" charset="0"/>
              </a:rPr>
              <a:t>(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DataType</a:t>
            </a:r>
            <a:r>
              <a:rPr kumimoji="1" lang="en-US" altLang="zh-CN" dirty="0">
                <a:latin typeface="Times New Roman" panose="02020603050405020304" pitchFamily="18" charset="0"/>
              </a:rPr>
              <a:t>));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BD50378-4D1F-434B-9BB1-E95ACC2367CF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457200" y="835200"/>
            <a:ext cx="80640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Status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DeleteElem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PSeqList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pList, int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j;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if 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&lt; 0 ||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&gt;=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("Delete position error or no elements!\n");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return ERROR;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}</a:t>
            </a: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for (j=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 j&lt;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elem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[i+1];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--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-&gt;length;</a:t>
            </a:r>
          </a:p>
          <a:p>
            <a:pPr eaLnBrk="0" hangingPunct="0"/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return OK;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End of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DeleteElem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() */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250824" y="333375"/>
            <a:ext cx="5977359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Item Removal/Deletion from </a:t>
            </a:r>
            <a:r>
              <a:rPr kumimoji="1" lang="en-US" altLang="zh-CN" sz="28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SeqList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827088" y="3861221"/>
            <a:ext cx="6481215" cy="1223963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57200" y="6034405"/>
            <a:ext cx="8715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</a:rPr>
              <a:t>某些算法设计方案中，当</a:t>
            </a:r>
            <a:r>
              <a:rPr lang="en-US" altLang="zh-CN" sz="2400" b="1" dirty="0">
                <a:solidFill>
                  <a:srgbClr val="FFFF00"/>
                </a:solidFill>
              </a:rPr>
              <a:t>length&lt;size-increment</a:t>
            </a:r>
            <a:r>
              <a:rPr lang="zh-CN" altLang="en-US" sz="2400" b="1" dirty="0">
                <a:solidFill>
                  <a:srgbClr val="FFFF00"/>
                </a:solidFill>
              </a:rPr>
              <a:t>时，会重新申请一个较小的内存空间，以释放多余内存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BD2AD7-6CAA-98D9-1CF1-7E5DEC784F3D}"/>
              </a:ext>
            </a:extLst>
          </p:cNvPr>
          <p:cNvSpPr txBox="1"/>
          <p:nvPr/>
        </p:nvSpPr>
        <p:spPr>
          <a:xfrm>
            <a:off x="3227762" y="45721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表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长减小，存储空间出现多余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*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B00A440-BDCF-4544-9538-6DE737ACDC76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289794" name="Rectangle 2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/>
              <a:t>Example: Set and its operations</a:t>
            </a:r>
          </a:p>
        </p:txBody>
      </p:sp>
      <p:sp>
        <p:nvSpPr>
          <p:cNvPr id="255034" name="Oval 58"/>
          <p:cNvSpPr>
            <a:spLocks noChangeArrowheads="1"/>
          </p:cNvSpPr>
          <p:nvPr/>
        </p:nvSpPr>
        <p:spPr bwMode="auto">
          <a:xfrm>
            <a:off x="1292225" y="1892935"/>
            <a:ext cx="2736850" cy="201612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55035" name="Oval 59"/>
          <p:cNvSpPr>
            <a:spLocks noChangeArrowheads="1"/>
          </p:cNvSpPr>
          <p:nvPr/>
        </p:nvSpPr>
        <p:spPr bwMode="auto">
          <a:xfrm>
            <a:off x="5035550" y="1894076"/>
            <a:ext cx="2089150" cy="201612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37" name="Text Box 61"/>
          <p:cNvSpPr txBox="1">
            <a:spLocks noChangeArrowheads="1"/>
          </p:cNvSpPr>
          <p:nvPr/>
        </p:nvSpPr>
        <p:spPr bwMode="auto">
          <a:xfrm>
            <a:off x="1976438" y="247078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5038" name="Text Box 62"/>
          <p:cNvSpPr txBox="1">
            <a:spLocks noChangeArrowheads="1"/>
          </p:cNvSpPr>
          <p:nvPr/>
        </p:nvSpPr>
        <p:spPr bwMode="auto">
          <a:xfrm>
            <a:off x="2625725" y="232632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5039" name="Text Box 63"/>
          <p:cNvSpPr txBox="1">
            <a:spLocks noChangeArrowheads="1"/>
          </p:cNvSpPr>
          <p:nvPr/>
        </p:nvSpPr>
        <p:spPr bwMode="auto">
          <a:xfrm>
            <a:off x="2336800" y="3047048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3057525" y="2974023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5322888" y="2686685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5972175" y="2542223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>
            <a:off x="5683250" y="3262948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6403975" y="3189923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64030" y="4110355"/>
            <a:ext cx="17938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dirty="0" err="1">
                <a:latin typeface="Times New Roman" panose="02020603050405020304" pitchFamily="18" charset="0"/>
                <a:sym typeface="+mn-ea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  <a:sym typeface="+mn-ea"/>
              </a:rPr>
              <a:t> *la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93360" y="4110355"/>
            <a:ext cx="18135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dirty="0" err="1">
                <a:latin typeface="Times New Roman" panose="02020603050405020304" pitchFamily="18" charset="0"/>
                <a:sym typeface="+mn-ea"/>
              </a:rPr>
              <a:t>SeqList</a:t>
            </a:r>
            <a:r>
              <a:rPr kumimoji="1" lang="en-US" altLang="zh-CN" sz="2800" dirty="0">
                <a:latin typeface="Times New Roman" panose="02020603050405020304" pitchFamily="18" charset="0"/>
                <a:sym typeface="+mn-ea"/>
              </a:rPr>
              <a:t> *lb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1485265" y="5014595"/>
            <a:ext cx="40830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7769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01775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894205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0393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2820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n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9372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0230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...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9811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14625" y="4974590"/>
            <a:ext cx="342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i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8790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04415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13" name="矩形 12"/>
          <p:cNvSpPr/>
          <p:nvPr/>
        </p:nvSpPr>
        <p:spPr>
          <a:xfrm>
            <a:off x="4977130" y="5014595"/>
            <a:ext cx="408305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956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93640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86070" y="4974590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99579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04685" y="4974590"/>
            <a:ext cx="4337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m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585585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02095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...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18998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206490" y="4974590"/>
            <a:ext cx="3429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i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5779770" y="5014595"/>
            <a:ext cx="41021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96280" y="4974590"/>
            <a:ext cx="373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/>
              <a:t>...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9273A4A-9A30-4A7D-90BB-B8E37F5C6FD6}" type="slidenum">
              <a:rPr lang="en-US" altLang="zh-CN"/>
              <a:t>48</a:t>
            </a:fld>
            <a:endParaRPr lang="en-US" altLang="zh-CN"/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468313" y="1266825"/>
            <a:ext cx="8064500" cy="5257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34" name="Oval 58"/>
          <p:cNvSpPr>
            <a:spLocks noChangeArrowheads="1"/>
          </p:cNvSpPr>
          <p:nvPr/>
        </p:nvSpPr>
        <p:spPr bwMode="auto">
          <a:xfrm>
            <a:off x="1908175" y="1555750"/>
            <a:ext cx="2736850" cy="201612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55035" name="Oval 59"/>
          <p:cNvSpPr>
            <a:spLocks noChangeArrowheads="1"/>
          </p:cNvSpPr>
          <p:nvPr/>
        </p:nvSpPr>
        <p:spPr bwMode="auto">
          <a:xfrm>
            <a:off x="5651500" y="1556891"/>
            <a:ext cx="2089150" cy="201612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5036" name="Text Box 60"/>
          <p:cNvSpPr txBox="1">
            <a:spLocks noChangeArrowheads="1"/>
          </p:cNvSpPr>
          <p:nvPr/>
        </p:nvSpPr>
        <p:spPr bwMode="auto">
          <a:xfrm>
            <a:off x="2339975" y="4275138"/>
            <a:ext cx="17526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1,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…,a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…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55037" name="Text Box 61"/>
          <p:cNvSpPr txBox="1">
            <a:spLocks noChangeArrowheads="1"/>
          </p:cNvSpPr>
          <p:nvPr/>
        </p:nvSpPr>
        <p:spPr bwMode="auto">
          <a:xfrm>
            <a:off x="2592388" y="21336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5038" name="Text Box 62"/>
          <p:cNvSpPr txBox="1">
            <a:spLocks noChangeArrowheads="1"/>
          </p:cNvSpPr>
          <p:nvPr/>
        </p:nvSpPr>
        <p:spPr bwMode="auto">
          <a:xfrm>
            <a:off x="3241675" y="19891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5039" name="Text Box 63"/>
          <p:cNvSpPr txBox="1">
            <a:spLocks noChangeArrowheads="1"/>
          </p:cNvSpPr>
          <p:nvPr/>
        </p:nvSpPr>
        <p:spPr bwMode="auto">
          <a:xfrm>
            <a:off x="2952750" y="2709863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5040" name="Text Box 64"/>
          <p:cNvSpPr txBox="1">
            <a:spLocks noChangeArrowheads="1"/>
          </p:cNvSpPr>
          <p:nvPr/>
        </p:nvSpPr>
        <p:spPr bwMode="auto">
          <a:xfrm>
            <a:off x="3673475" y="2636838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5041" name="Text Box 65"/>
          <p:cNvSpPr txBox="1">
            <a:spLocks noChangeArrowheads="1"/>
          </p:cNvSpPr>
          <p:nvPr/>
        </p:nvSpPr>
        <p:spPr bwMode="auto">
          <a:xfrm>
            <a:off x="5938838" y="2349500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6588125" y="2205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5043" name="Text Box 67"/>
          <p:cNvSpPr txBox="1">
            <a:spLocks noChangeArrowheads="1"/>
          </p:cNvSpPr>
          <p:nvPr/>
        </p:nvSpPr>
        <p:spPr bwMode="auto">
          <a:xfrm>
            <a:off x="6299200" y="2925763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7019925" y="2852738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55045" name="Text Box 69"/>
          <p:cNvSpPr txBox="1">
            <a:spLocks noChangeArrowheads="1"/>
          </p:cNvSpPr>
          <p:nvPr/>
        </p:nvSpPr>
        <p:spPr bwMode="auto">
          <a:xfrm>
            <a:off x="5830888" y="4287838"/>
            <a:ext cx="1903412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1,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 …, 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… 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255046" name="AutoShape 70"/>
          <p:cNvSpPr>
            <a:spLocks noChangeArrowheads="1"/>
          </p:cNvSpPr>
          <p:nvPr/>
        </p:nvSpPr>
        <p:spPr bwMode="auto">
          <a:xfrm>
            <a:off x="3060700" y="3716338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5047" name="AutoShape 71"/>
          <p:cNvSpPr>
            <a:spLocks noChangeArrowheads="1"/>
          </p:cNvSpPr>
          <p:nvPr/>
        </p:nvSpPr>
        <p:spPr bwMode="auto">
          <a:xfrm>
            <a:off x="6516688" y="3716338"/>
            <a:ext cx="431800" cy="503237"/>
          </a:xfrm>
          <a:prstGeom prst="downArrow">
            <a:avLst>
              <a:gd name="adj1" fmla="val 50000"/>
              <a:gd name="adj2" fmla="val 2913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5048" name="Text Box 72"/>
          <p:cNvSpPr txBox="1">
            <a:spLocks noChangeArrowheads="1"/>
          </p:cNvSpPr>
          <p:nvPr/>
        </p:nvSpPr>
        <p:spPr bwMode="auto">
          <a:xfrm>
            <a:off x="4211638" y="5257800"/>
            <a:ext cx="3444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b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5049" name="AutoShape 73"/>
          <p:cNvSpPr>
            <a:spLocks noChangeArrowheads="1"/>
          </p:cNvSpPr>
          <p:nvPr/>
        </p:nvSpPr>
        <p:spPr bwMode="auto">
          <a:xfrm>
            <a:off x="2543175" y="5084763"/>
            <a:ext cx="1368425" cy="719137"/>
          </a:xfrm>
          <a:prstGeom prst="flowChartDecision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55050" name="Object 74"/>
          <p:cNvGraphicFramePr>
            <a:graphicFrameLocks noChangeAspect="1"/>
          </p:cNvGraphicFramePr>
          <p:nvPr/>
        </p:nvGraphicFramePr>
        <p:xfrm>
          <a:off x="2916238" y="5229225"/>
          <a:ext cx="6715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400" imgH="228600" progId="Equation.DSMT4">
                  <p:embed/>
                </p:oleObj>
              </mc:Choice>
              <mc:Fallback>
                <p:oleObj name="Equation" r:id="rId3" imgW="406400" imgH="2286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29225"/>
                        <a:ext cx="6715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5051" name="AutoShape 75"/>
          <p:cNvCxnSpPr>
            <a:cxnSpLocks noChangeShapeType="1"/>
            <a:stCxn id="255049" idx="2"/>
            <a:endCxn id="255045" idx="2"/>
          </p:cNvCxnSpPr>
          <p:nvPr/>
        </p:nvCxnSpPr>
        <p:spPr bwMode="auto">
          <a:xfrm rot="5400000" flipH="1" flipV="1">
            <a:off x="4437063" y="3457575"/>
            <a:ext cx="1136650" cy="3556000"/>
          </a:xfrm>
          <a:prstGeom prst="bentConnector3">
            <a:avLst>
              <a:gd name="adj1" fmla="val -20111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2968625" y="582453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255053" name="AutoShape 77"/>
          <p:cNvCxnSpPr>
            <a:cxnSpLocks noChangeShapeType="1"/>
            <a:stCxn id="255049" idx="0"/>
            <a:endCxn id="255036" idx="2"/>
          </p:cNvCxnSpPr>
          <p:nvPr/>
        </p:nvCxnSpPr>
        <p:spPr bwMode="auto">
          <a:xfrm flipH="1" flipV="1">
            <a:off x="3216275" y="4654550"/>
            <a:ext cx="11113" cy="430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54" name="Text Box 78"/>
          <p:cNvSpPr txBox="1">
            <a:spLocks noChangeArrowheads="1"/>
          </p:cNvSpPr>
          <p:nvPr/>
        </p:nvSpPr>
        <p:spPr bwMode="auto">
          <a:xfrm>
            <a:off x="2843213" y="472440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5055" name="Text Box 79"/>
          <p:cNvSpPr txBox="1">
            <a:spLocks noChangeArrowheads="1"/>
          </p:cNvSpPr>
          <p:nvPr/>
        </p:nvSpPr>
        <p:spPr bwMode="auto">
          <a:xfrm>
            <a:off x="3400425" y="4672013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Insert</a:t>
            </a:r>
          </a:p>
        </p:txBody>
      </p:sp>
      <p:sp>
        <p:nvSpPr>
          <p:cNvPr id="255056" name="Text Box 80"/>
          <p:cNvSpPr txBox="1">
            <a:spLocks noChangeArrowheads="1"/>
          </p:cNvSpPr>
          <p:nvPr/>
        </p:nvSpPr>
        <p:spPr bwMode="auto">
          <a:xfrm>
            <a:off x="3687763" y="5661025"/>
            <a:ext cx="188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another item</a:t>
            </a:r>
          </a:p>
        </p:txBody>
      </p:sp>
      <p:sp>
        <p:nvSpPr>
          <p:cNvPr id="255057" name="Text Box 81"/>
          <p:cNvSpPr txBox="1">
            <a:spLocks noChangeArrowheads="1"/>
          </p:cNvSpPr>
          <p:nvPr/>
        </p:nvSpPr>
        <p:spPr bwMode="auto">
          <a:xfrm>
            <a:off x="5219700" y="47244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 item</a:t>
            </a:r>
          </a:p>
        </p:txBody>
      </p:sp>
      <p:cxnSp>
        <p:nvCxnSpPr>
          <p:cNvPr id="255058" name="AutoShape 82"/>
          <p:cNvCxnSpPr>
            <a:cxnSpLocks noChangeShapeType="1"/>
            <a:stCxn id="255045" idx="1"/>
            <a:endCxn id="255048" idx="3"/>
          </p:cNvCxnSpPr>
          <p:nvPr/>
        </p:nvCxnSpPr>
        <p:spPr bwMode="auto">
          <a:xfrm rot="10800000" flipV="1">
            <a:off x="4556125" y="4478338"/>
            <a:ext cx="1274763" cy="963612"/>
          </a:xfrm>
          <a:prstGeom prst="bentConnector3">
            <a:avLst>
              <a:gd name="adj1" fmla="val 49940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059" name="AutoShape 83"/>
          <p:cNvCxnSpPr>
            <a:cxnSpLocks noChangeShapeType="1"/>
            <a:stCxn id="255048" idx="1"/>
            <a:endCxn id="255049" idx="3"/>
          </p:cNvCxnSpPr>
          <p:nvPr/>
        </p:nvCxnSpPr>
        <p:spPr bwMode="auto">
          <a:xfrm flipH="1">
            <a:off x="3911600" y="5441950"/>
            <a:ext cx="30003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62" name="Text Box 86"/>
          <p:cNvSpPr txBox="1">
            <a:spLocks noChangeArrowheads="1"/>
          </p:cNvSpPr>
          <p:nvPr/>
        </p:nvSpPr>
        <p:spPr bwMode="auto">
          <a:xfrm>
            <a:off x="250825" y="338138"/>
            <a:ext cx="2770505" cy="52197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Idea: Set Union</a:t>
            </a:r>
          </a:p>
        </p:txBody>
      </p:sp>
      <p:pic>
        <p:nvPicPr>
          <p:cNvPr id="255061" name="Picture 85" descr="Click To Downloa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4724400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36" grpId="0" animBg="1"/>
      <p:bldP spid="255045" grpId="0" animBg="1"/>
      <p:bldP spid="255046" grpId="0" animBg="1"/>
      <p:bldP spid="255047" grpId="0" animBg="1"/>
      <p:bldP spid="255048" grpId="0" animBg="1"/>
      <p:bldP spid="255049" grpId="0" animBg="1"/>
      <p:bldP spid="255052" grpId="0" animBg="1"/>
      <p:bldP spid="255054" grpId="0" animBg="1"/>
      <p:bldP spid="255055" grpId="0" animBg="1"/>
      <p:bldP spid="255056" grpId="0" animBg="1"/>
      <p:bldP spid="25505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4D23156-C37D-4F10-98FC-CE0FDDC5C6B9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199" y="1265238"/>
            <a:ext cx="8424000" cy="5043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void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Union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*la,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*lb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m, n, i, k;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float x;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n = la-&gt;length;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m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for 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i = 1; i &lt;= m; i++ ) 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x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(lb, i);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Get the item with index i from Set lb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k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locate_seq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(la, x); 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Find x in Set la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if (k == -1)            	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if not found, insert x into la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{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(la, x, n+1);  n++;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依次尾插在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la</a:t>
            </a:r>
            <a:r>
              <a:rPr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后面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}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4859338" y="5876925"/>
            <a:ext cx="3998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/>
              <a:t>How about time complexity?</a:t>
            </a:r>
          </a:p>
        </p:txBody>
      </p:sp>
      <p:sp>
        <p:nvSpPr>
          <p:cNvPr id="7" name="Text Box 86"/>
          <p:cNvSpPr txBox="1">
            <a:spLocks noChangeArrowheads="1"/>
          </p:cNvSpPr>
          <p:nvPr/>
        </p:nvSpPr>
        <p:spPr bwMode="auto">
          <a:xfrm>
            <a:off x="250825" y="338138"/>
            <a:ext cx="4737194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Implementation: Set Union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8FB4EB-6BF9-8DD2-6E7B-693B12D989A7}"/>
              </a:ext>
            </a:extLst>
          </p:cNvPr>
          <p:cNvSpPr txBox="1"/>
          <p:nvPr/>
        </p:nvSpPr>
        <p:spPr>
          <a:xfrm>
            <a:off x="5104431" y="1270511"/>
            <a:ext cx="241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并集 *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838B-C942-3D82-592B-68E55117F556}"/>
              </a:ext>
            </a:extLst>
          </p:cNvPr>
          <p:cNvSpPr txBox="1"/>
          <p:nvPr/>
        </p:nvSpPr>
        <p:spPr>
          <a:xfrm>
            <a:off x="3491880" y="6315013"/>
            <a:ext cx="4314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</a:t>
            </a:r>
            <a:r>
              <a:rPr lang="en-US" altLang="zh-CN" sz="2400" b="1" i="1" dirty="0" err="1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m∙n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DAFE34-F0EE-5977-B40A-0BCF63AC59DB}"/>
              </a:ext>
            </a:extLst>
          </p:cNvPr>
          <p:cNvSpPr txBox="1"/>
          <p:nvPr/>
        </p:nvSpPr>
        <p:spPr>
          <a:xfrm>
            <a:off x="4458144" y="3205425"/>
            <a:ext cx="2419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solidFill>
                <a:srgbClr val="FFFF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5728BC-F4C9-1DAE-8086-AAEDF5B4EDAA}"/>
              </a:ext>
            </a:extLst>
          </p:cNvPr>
          <p:cNvSpPr txBox="1"/>
          <p:nvPr/>
        </p:nvSpPr>
        <p:spPr>
          <a:xfrm>
            <a:off x="6314379" y="3851756"/>
            <a:ext cx="18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D8CB21-D145-FC17-CC1A-11997F7BF9AE}"/>
              </a:ext>
            </a:extLst>
          </p:cNvPr>
          <p:cNvSpPr txBox="1"/>
          <p:nvPr/>
        </p:nvSpPr>
        <p:spPr>
          <a:xfrm>
            <a:off x="7908707" y="4797152"/>
            <a:ext cx="1127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206856" grpId="1"/>
      <p:bldP spid="3" grpId="0"/>
      <p:bldP spid="4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49F487C0-20FE-46A1-BC48-8BBEAC6593BF}" type="slidenum">
              <a:rPr lang="en-US" altLang="zh-CN"/>
              <a:t>5</a:t>
            </a:fld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" y="278130"/>
            <a:ext cx="8987155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ADT of Linear list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17106" y="1299979"/>
            <a:ext cx="27606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ADT = {D, R,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O}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8130" y="2194560"/>
            <a:ext cx="5988685" cy="31464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线性表中的逻辑结构</a:t>
            </a:r>
            <a:r>
              <a:rPr lang="en-US" altLang="zh-CN" sz="2400" b="1" dirty="0">
                <a:solidFill>
                  <a:srgbClr val="FFFF00"/>
                </a:solidFill>
              </a:rPr>
              <a:t>R</a:t>
            </a:r>
            <a:r>
              <a:rPr lang="zh-CN" altLang="en-US" sz="2400" b="1" dirty="0">
                <a:solidFill>
                  <a:srgbClr val="FFFF00"/>
                </a:solidFill>
              </a:rPr>
              <a:t>：</a:t>
            </a:r>
            <a:endParaRPr lang="zh-CN" altLang="en-US" sz="2400" dirty="0"/>
          </a:p>
          <a:p>
            <a:pPr marL="217170" indent="-289560" eaLnBrk="1" latinLnBrk="0" hangingPunct="1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extLst>
                <a:ext uri="{35155182-B16C-46BC-9424-99874614C6A1}">
                  <wpsdc:indentchars xmlns="" xmlns:wpsdc="http://www.wps.cn/officeDocument/2017/drawingmlCustomData" val="-95" checksum="1650380167"/>
                  <wpsdc:marlchars xmlns="" xmlns:wpsdc="http://www.wps.cn/officeDocument/2017/drawingmlCustomData" val="95" checksum="3534689470"/>
                </a:ext>
              </a:extLst>
            </a:pPr>
            <a:r>
              <a:rPr sz="2400" dirty="0"/>
              <a:t>存在唯一被称为“第一个”的数据元素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数存在唯一被称为“最后一个”的数据元素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除第一个之外，集合中的每个数据元素均只有一个前驱 (predecessor)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除最后一个之外，集合中的每个数据元素均只有一个后继 (successor)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2063115"/>
            <a:ext cx="2705100" cy="318135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1172210" y="6020648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180590" y="6020648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253105" y="6020648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269105" y="6021283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2" idx="6"/>
            <a:endCxn id="3" idx="2"/>
          </p:cNvCxnSpPr>
          <p:nvPr/>
        </p:nvCxnSpPr>
        <p:spPr>
          <a:xfrm>
            <a:off x="1532255" y="6200988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直接箭头连接符 8"/>
          <p:cNvCxnSpPr>
            <a:stCxn id="3" idx="6"/>
            <a:endCxn id="6" idx="2"/>
          </p:cNvCxnSpPr>
          <p:nvPr/>
        </p:nvCxnSpPr>
        <p:spPr>
          <a:xfrm>
            <a:off x="2540635" y="6200988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3613150" y="6200988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1155700" y="6012393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64080" y="6012393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37230" y="6012393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253230" y="6012393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7B6CC7-61B6-F3F7-67B0-87D9CFB5B382}"/>
              </a:ext>
            </a:extLst>
          </p:cNvPr>
          <p:cNvSpPr/>
          <p:nvPr/>
        </p:nvSpPr>
        <p:spPr>
          <a:xfrm>
            <a:off x="5383865" y="6021283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60B7B6-1238-1D9D-212A-657D7EFF25AB}"/>
              </a:ext>
            </a:extLst>
          </p:cNvPr>
          <p:cNvSpPr txBox="1"/>
          <p:nvPr/>
        </p:nvSpPr>
        <p:spPr>
          <a:xfrm>
            <a:off x="5367990" y="6012393"/>
            <a:ext cx="39786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5D6519-932B-F289-F4E0-D2C30B82D5E6}"/>
              </a:ext>
            </a:extLst>
          </p:cNvPr>
          <p:cNvSpPr/>
          <p:nvPr/>
        </p:nvSpPr>
        <p:spPr>
          <a:xfrm>
            <a:off x="6460083" y="6021283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08E9755-C68B-4305-6C5F-40F49D7F5B34}"/>
              </a:ext>
            </a:extLst>
          </p:cNvPr>
          <p:cNvSpPr txBox="1"/>
          <p:nvPr/>
        </p:nvSpPr>
        <p:spPr>
          <a:xfrm>
            <a:off x="6444208" y="6012393"/>
            <a:ext cx="39786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6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CB6EFFB-D819-BE40-4FF5-C5B04ACA22CC}"/>
              </a:ext>
            </a:extLst>
          </p:cNvPr>
          <p:cNvCxnSpPr/>
          <p:nvPr/>
        </p:nvCxnSpPr>
        <p:spPr>
          <a:xfrm>
            <a:off x="4667017" y="6207714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E3122B1-4192-A13A-3DF8-BD54FF9CA008}"/>
              </a:ext>
            </a:extLst>
          </p:cNvPr>
          <p:cNvCxnSpPr/>
          <p:nvPr/>
        </p:nvCxnSpPr>
        <p:spPr>
          <a:xfrm>
            <a:off x="5759332" y="621277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81FFE07-35FD-D9F8-1AEC-C0727554DD92}"/>
              </a:ext>
            </a:extLst>
          </p:cNvPr>
          <p:cNvSpPr txBox="1"/>
          <p:nvPr/>
        </p:nvSpPr>
        <p:spPr>
          <a:xfrm>
            <a:off x="6407408" y="5664015"/>
            <a:ext cx="156966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最后一个结点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2838C00-B3C3-1988-E637-86997D0E10FE}"/>
              </a:ext>
            </a:extLst>
          </p:cNvPr>
          <p:cNvSpPr txBox="1"/>
          <p:nvPr/>
        </p:nvSpPr>
        <p:spPr>
          <a:xfrm>
            <a:off x="455832" y="5652350"/>
            <a:ext cx="133882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第一个结点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40EC266-9E87-4A3B-2BAC-6A1B46CDF2AE}"/>
              </a:ext>
            </a:extLst>
          </p:cNvPr>
          <p:cNvSpPr txBox="1"/>
          <p:nvPr/>
        </p:nvSpPr>
        <p:spPr>
          <a:xfrm>
            <a:off x="2915577" y="6426770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当前结点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403402-27AA-458D-4B6A-F54800649D13}"/>
              </a:ext>
            </a:extLst>
          </p:cNvPr>
          <p:cNvSpPr txBox="1"/>
          <p:nvPr/>
        </p:nvSpPr>
        <p:spPr>
          <a:xfrm>
            <a:off x="1691680" y="6434977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前驱结点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86FBE7-2591-1736-1450-136D61844DB7}"/>
              </a:ext>
            </a:extLst>
          </p:cNvPr>
          <p:cNvSpPr txBox="1"/>
          <p:nvPr/>
        </p:nvSpPr>
        <p:spPr>
          <a:xfrm>
            <a:off x="4043719" y="6434977"/>
            <a:ext cx="110799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后继结点</a:t>
            </a:r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DA27687B-9642-58C3-D064-7A1EDC6F99AB}"/>
              </a:ext>
            </a:extLst>
          </p:cNvPr>
          <p:cNvSpPr/>
          <p:nvPr/>
        </p:nvSpPr>
        <p:spPr bwMode="auto">
          <a:xfrm>
            <a:off x="3347864" y="5733256"/>
            <a:ext cx="208544" cy="21602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673DD5D-E683-4F93-BB77-B0EC448A3EAE}" type="slidenum">
              <a:rPr lang="en-US" altLang="zh-CN"/>
              <a:t>50</a:t>
            </a:fld>
            <a:endParaRPr lang="en-US" altLang="zh-CN"/>
          </a:p>
        </p:txBody>
      </p:sp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658495" y="1268730"/>
            <a:ext cx="7777163" cy="5257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0" name="Oval 30"/>
          <p:cNvSpPr>
            <a:spLocks noChangeArrowheads="1"/>
          </p:cNvSpPr>
          <p:nvPr/>
        </p:nvSpPr>
        <p:spPr bwMode="auto">
          <a:xfrm>
            <a:off x="1619250" y="1773238"/>
            <a:ext cx="2736850" cy="2016125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56031" name="Oval 31"/>
          <p:cNvSpPr>
            <a:spLocks noChangeArrowheads="1"/>
          </p:cNvSpPr>
          <p:nvPr/>
        </p:nvSpPr>
        <p:spPr bwMode="auto">
          <a:xfrm>
            <a:off x="5362575" y="1846263"/>
            <a:ext cx="2089150" cy="2016125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32" name="Text Box 32"/>
          <p:cNvSpPr txBox="1">
            <a:spLocks noChangeArrowheads="1"/>
          </p:cNvSpPr>
          <p:nvPr/>
        </p:nvSpPr>
        <p:spPr bwMode="auto">
          <a:xfrm>
            <a:off x="5649913" y="23510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033" name="Text Box 33"/>
          <p:cNvSpPr txBox="1">
            <a:spLocks noChangeArrowheads="1"/>
          </p:cNvSpPr>
          <p:nvPr/>
        </p:nvSpPr>
        <p:spPr bwMode="auto">
          <a:xfrm>
            <a:off x="6299200" y="22066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34" name="Text Box 34"/>
          <p:cNvSpPr txBox="1">
            <a:spLocks noChangeArrowheads="1"/>
          </p:cNvSpPr>
          <p:nvPr/>
        </p:nvSpPr>
        <p:spPr bwMode="auto">
          <a:xfrm>
            <a:off x="6010275" y="292735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6035" name="Text Box 35"/>
          <p:cNvSpPr txBox="1">
            <a:spLocks noChangeArrowheads="1"/>
          </p:cNvSpPr>
          <p:nvPr/>
        </p:nvSpPr>
        <p:spPr bwMode="auto">
          <a:xfrm>
            <a:off x="6731000" y="2854325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6036" name="Text Box 36"/>
          <p:cNvSpPr txBox="1">
            <a:spLocks noChangeArrowheads="1"/>
          </p:cNvSpPr>
          <p:nvPr/>
        </p:nvSpPr>
        <p:spPr bwMode="auto">
          <a:xfrm>
            <a:off x="2265363" y="2351088"/>
            <a:ext cx="455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037" name="Text Box 37"/>
          <p:cNvSpPr txBox="1">
            <a:spLocks noChangeArrowheads="1"/>
          </p:cNvSpPr>
          <p:nvPr/>
        </p:nvSpPr>
        <p:spPr bwMode="auto">
          <a:xfrm>
            <a:off x="2914650" y="220662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038" name="Text Box 38"/>
          <p:cNvSpPr txBox="1">
            <a:spLocks noChangeArrowheads="1"/>
          </p:cNvSpPr>
          <p:nvPr/>
        </p:nvSpPr>
        <p:spPr bwMode="auto">
          <a:xfrm>
            <a:off x="2625725" y="2927350"/>
            <a:ext cx="41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56039" name="Text Box 39"/>
          <p:cNvSpPr txBox="1">
            <a:spLocks noChangeArrowheads="1"/>
          </p:cNvSpPr>
          <p:nvPr/>
        </p:nvSpPr>
        <p:spPr bwMode="auto">
          <a:xfrm>
            <a:off x="3346450" y="2854325"/>
            <a:ext cx="52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56040" name="Text Box 40"/>
          <p:cNvSpPr txBox="1">
            <a:spLocks noChangeArrowheads="1"/>
          </p:cNvSpPr>
          <p:nvPr/>
        </p:nvSpPr>
        <p:spPr bwMode="auto">
          <a:xfrm>
            <a:off x="5541963" y="4503738"/>
            <a:ext cx="1892300" cy="3794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a</a:t>
            </a:r>
            <a:r>
              <a:rPr lang="en-US" altLang="zh-CN" baseline="-25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…,a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… a</a:t>
            </a:r>
            <a:r>
              <a:rPr lang="en-US" altLang="zh-CN" baseline="-25000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,</a:t>
            </a:r>
          </a:p>
        </p:txBody>
      </p:sp>
      <p:sp>
        <p:nvSpPr>
          <p:cNvPr id="256041" name="AutoShape 41"/>
          <p:cNvSpPr>
            <a:spLocks noChangeArrowheads="1"/>
          </p:cNvSpPr>
          <p:nvPr/>
        </p:nvSpPr>
        <p:spPr bwMode="auto">
          <a:xfrm>
            <a:off x="6227763" y="3933825"/>
            <a:ext cx="431800" cy="503238"/>
          </a:xfrm>
          <a:prstGeom prst="downArrow">
            <a:avLst>
              <a:gd name="adj1" fmla="val 50000"/>
              <a:gd name="adj2" fmla="val 2913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5583238" y="5475288"/>
            <a:ext cx="344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a</a:t>
            </a:r>
            <a:r>
              <a:rPr lang="en-US" altLang="zh-CN" baseline="-2500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6043" name="AutoShape 43"/>
          <p:cNvSpPr>
            <a:spLocks noChangeArrowheads="1"/>
          </p:cNvSpPr>
          <p:nvPr/>
        </p:nvSpPr>
        <p:spPr bwMode="auto">
          <a:xfrm>
            <a:off x="3883025" y="5302250"/>
            <a:ext cx="1368425" cy="719138"/>
          </a:xfrm>
          <a:prstGeom prst="flowChartDecision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zh-CN">
              <a:solidFill>
                <a:srgbClr val="000000"/>
              </a:solidFill>
            </a:endParaRPr>
          </a:p>
          <a:p>
            <a:pPr algn="ctr"/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256044" name="Object 44"/>
          <p:cNvGraphicFramePr>
            <a:graphicFrameLocks noChangeAspect="1"/>
          </p:cNvGraphicFramePr>
          <p:nvPr/>
        </p:nvGraphicFramePr>
        <p:xfrm>
          <a:off x="4211638" y="5446713"/>
          <a:ext cx="6715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400" imgH="228600" progId="Equation.DSMT4">
                  <p:embed/>
                </p:oleObj>
              </mc:Choice>
              <mc:Fallback>
                <p:oleObj name="Equation" r:id="rId2" imgW="406400" imgH="228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446713"/>
                        <a:ext cx="6715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6045" name="AutoShape 45"/>
          <p:cNvCxnSpPr>
            <a:cxnSpLocks noChangeShapeType="1"/>
            <a:stCxn id="256043" idx="2"/>
            <a:endCxn id="256040" idx="3"/>
          </p:cNvCxnSpPr>
          <p:nvPr/>
        </p:nvCxnSpPr>
        <p:spPr bwMode="auto">
          <a:xfrm rot="5400000" flipH="1" flipV="1">
            <a:off x="5337176" y="3924300"/>
            <a:ext cx="1327150" cy="2867025"/>
          </a:xfrm>
          <a:prstGeom prst="bentConnector4">
            <a:avLst>
              <a:gd name="adj1" fmla="val -17227"/>
              <a:gd name="adj2" fmla="val 107972"/>
            </a:avLst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46" name="Text Box 46"/>
          <p:cNvSpPr txBox="1">
            <a:spLocks noChangeArrowheads="1"/>
          </p:cNvSpPr>
          <p:nvPr/>
        </p:nvSpPr>
        <p:spPr bwMode="auto">
          <a:xfrm>
            <a:off x="4140200" y="4883150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256047" name="Text Box 47"/>
          <p:cNvSpPr txBox="1">
            <a:spLocks noChangeArrowheads="1"/>
          </p:cNvSpPr>
          <p:nvPr/>
        </p:nvSpPr>
        <p:spPr bwMode="auto">
          <a:xfrm>
            <a:off x="4140200" y="594264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56048" name="Text Box 48"/>
          <p:cNvSpPr txBox="1">
            <a:spLocks noChangeArrowheads="1"/>
          </p:cNvSpPr>
          <p:nvPr/>
        </p:nvSpPr>
        <p:spPr bwMode="auto">
          <a:xfrm>
            <a:off x="5075238" y="5878513"/>
            <a:ext cx="188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another item</a:t>
            </a:r>
          </a:p>
        </p:txBody>
      </p:sp>
      <p:sp>
        <p:nvSpPr>
          <p:cNvPr id="256049" name="Text Box 49"/>
          <p:cNvSpPr txBox="1">
            <a:spLocks noChangeArrowheads="1"/>
          </p:cNvSpPr>
          <p:nvPr/>
        </p:nvSpPr>
        <p:spPr bwMode="auto">
          <a:xfrm>
            <a:off x="4930775" y="4941888"/>
            <a:ext cx="1365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Get an item</a:t>
            </a:r>
          </a:p>
        </p:txBody>
      </p:sp>
      <p:cxnSp>
        <p:nvCxnSpPr>
          <p:cNvPr id="256050" name="AutoShape 50"/>
          <p:cNvCxnSpPr>
            <a:cxnSpLocks noChangeShapeType="1"/>
            <a:stCxn id="256040" idx="2"/>
            <a:endCxn id="256042" idx="3"/>
          </p:cNvCxnSpPr>
          <p:nvPr/>
        </p:nvCxnSpPr>
        <p:spPr bwMode="auto">
          <a:xfrm rot="5400000">
            <a:off x="5819775" y="4991100"/>
            <a:ext cx="776288" cy="560388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51" name="AutoShape 51"/>
          <p:cNvCxnSpPr>
            <a:cxnSpLocks noChangeShapeType="1"/>
            <a:stCxn id="256042" idx="1"/>
            <a:endCxn id="256043" idx="3"/>
          </p:cNvCxnSpPr>
          <p:nvPr/>
        </p:nvCxnSpPr>
        <p:spPr bwMode="auto">
          <a:xfrm flipH="1">
            <a:off x="5251450" y="5659438"/>
            <a:ext cx="33178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052" name="AutoShape 52"/>
          <p:cNvCxnSpPr>
            <a:cxnSpLocks noChangeShapeType="1"/>
            <a:stCxn id="256043" idx="0"/>
            <a:endCxn id="256040" idx="1"/>
          </p:cNvCxnSpPr>
          <p:nvPr/>
        </p:nvCxnSpPr>
        <p:spPr bwMode="auto">
          <a:xfrm rot="16200000">
            <a:off x="4750595" y="4510881"/>
            <a:ext cx="608012" cy="974725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053" name="Text Box 53"/>
          <p:cNvSpPr txBox="1">
            <a:spLocks noChangeArrowheads="1"/>
          </p:cNvSpPr>
          <p:nvPr/>
        </p:nvSpPr>
        <p:spPr bwMode="auto">
          <a:xfrm>
            <a:off x="3706813" y="4294188"/>
            <a:ext cx="177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Remove from A</a:t>
            </a:r>
          </a:p>
        </p:txBody>
      </p:sp>
      <p:sp>
        <p:nvSpPr>
          <p:cNvPr id="256054" name="Text Box 54"/>
          <p:cNvSpPr txBox="1">
            <a:spLocks noChangeArrowheads="1"/>
          </p:cNvSpPr>
          <p:nvPr/>
        </p:nvSpPr>
        <p:spPr bwMode="auto">
          <a:xfrm>
            <a:off x="250825" y="333375"/>
            <a:ext cx="3777615" cy="52197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Idea: Set Intersection</a:t>
            </a:r>
          </a:p>
        </p:txBody>
      </p:sp>
      <p:pic>
        <p:nvPicPr>
          <p:cNvPr id="255061" name="Picture 85" descr="Click To Download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8178" y="472630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0" grpId="0" animBg="1"/>
      <p:bldP spid="256041" grpId="0" animBg="1"/>
      <p:bldP spid="256042" grpId="0" animBg="1"/>
      <p:bldP spid="256043" grpId="0" animBg="1"/>
      <p:bldP spid="256046" grpId="0" animBg="1"/>
      <p:bldP spid="256047" grpId="0" animBg="1"/>
      <p:bldP spid="256048" grpId="0" animBg="1"/>
      <p:bldP spid="256049" grpId="0" animBg="1"/>
      <p:bldP spid="25605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D585433-7880-4BDA-BFC4-D169C90CA294}" type="slidenum">
              <a:rPr lang="en-US" altLang="zh-CN"/>
              <a:t>51</a:t>
            </a:fld>
            <a:endParaRPr lang="en-US" altLang="zh-CN"/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784976" cy="518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void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Intersection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*la,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*lb 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m, n, i, k;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n = la-&gt;length;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m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=0;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while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&lt; n) 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x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(la,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);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Get the item with index i from Set </a:t>
            </a:r>
            <a:r>
              <a:rPr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la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k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locate_seq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(lb, x);  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Find x in Set </a:t>
            </a:r>
            <a:r>
              <a:rPr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lb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  </a:t>
            </a:r>
            <a:endParaRPr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if (k == -1)            	   </a:t>
            </a:r>
            <a:r>
              <a:rPr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 if not found, delete  x from la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{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                delete_seq(la,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);  n--;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	          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           else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	               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++;</a:t>
            </a: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2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}</a:t>
            </a:r>
          </a:p>
        </p:txBody>
      </p:sp>
      <p:sp>
        <p:nvSpPr>
          <p:cNvPr id="207883" name="Text Box 11"/>
          <p:cNvSpPr txBox="1">
            <a:spLocks noChangeArrowheads="1"/>
          </p:cNvSpPr>
          <p:nvPr/>
        </p:nvSpPr>
        <p:spPr bwMode="auto">
          <a:xfrm>
            <a:off x="4489319" y="5197698"/>
            <a:ext cx="3998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How about time complexity?</a:t>
            </a:r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250825" y="333375"/>
            <a:ext cx="5758308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Implementation: Set Intersection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52FEE3-4087-2EA2-F4D9-82B491CBC954}"/>
              </a:ext>
            </a:extLst>
          </p:cNvPr>
          <p:cNvSpPr txBox="1"/>
          <p:nvPr/>
        </p:nvSpPr>
        <p:spPr>
          <a:xfrm>
            <a:off x="5580112" y="1265238"/>
            <a:ext cx="241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的交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集 *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CFD19B-16F8-67EC-028B-F6164955C6B0}"/>
              </a:ext>
            </a:extLst>
          </p:cNvPr>
          <p:cNvSpPr txBox="1"/>
          <p:nvPr/>
        </p:nvSpPr>
        <p:spPr>
          <a:xfrm>
            <a:off x="2747012" y="2996952"/>
            <a:ext cx="765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</a:t>
            </a:r>
            <a:r>
              <a:rPr lang="zh-CN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6FB31A-FC53-4DD8-12C5-43CA98BB9055}"/>
              </a:ext>
            </a:extLst>
          </p:cNvPr>
          <p:cNvSpPr txBox="1"/>
          <p:nvPr/>
        </p:nvSpPr>
        <p:spPr>
          <a:xfrm>
            <a:off x="6228184" y="3666510"/>
            <a:ext cx="864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O(m)</a:t>
            </a:r>
            <a:endParaRPr lang="en-US" sz="1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AB6C75-5852-DC38-CA71-1521FED5D203}"/>
              </a:ext>
            </a:extLst>
          </p:cNvPr>
          <p:cNvSpPr txBox="1"/>
          <p:nvPr/>
        </p:nvSpPr>
        <p:spPr>
          <a:xfrm>
            <a:off x="3796546" y="5716959"/>
            <a:ext cx="489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O(n ∙ (</a:t>
            </a:r>
            <a:r>
              <a:rPr lang="en-US" altLang="zh-CN" sz="2400" b="1" i="1" dirty="0" err="1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m+n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))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1EF6B3-8180-15F0-8716-FA3E4A942E4E}"/>
              </a:ext>
            </a:extLst>
          </p:cNvPr>
          <p:cNvSpPr txBox="1"/>
          <p:nvPr/>
        </p:nvSpPr>
        <p:spPr>
          <a:xfrm>
            <a:off x="4216266" y="4616401"/>
            <a:ext cx="848309" cy="413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</a:rPr>
              <a:t>// </a:t>
            </a:r>
            <a:r>
              <a:rPr lang="en-US" sz="18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1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19BC1CE-A4FB-4A09-ACE2-7E2D07B1821E}" type="slidenum">
              <a:rPr lang="en-US" altLang="zh-CN"/>
              <a:t>52</a:t>
            </a:fld>
            <a:endParaRPr lang="en-US" altLang="zh-CN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/>
              <a:t>Example:Merging two sorted lists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"/>
          </a:xfrm>
        </p:spPr>
        <p:txBody>
          <a:bodyPr/>
          <a:lstStyle/>
          <a:p>
            <a:r>
              <a:rPr lang="en-US" altLang="zh-CN" sz="2800"/>
              <a:t>Merge two sorted lists into a new list.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322898" y="2335848"/>
            <a:ext cx="8497887" cy="3671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1" name="Text Box 17"/>
          <p:cNvSpPr txBox="1">
            <a:spLocks noChangeArrowheads="1"/>
          </p:cNvSpPr>
          <p:nvPr/>
        </p:nvSpPr>
        <p:spPr bwMode="auto">
          <a:xfrm>
            <a:off x="1541780" y="2897823"/>
            <a:ext cx="2808288" cy="519112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LA= (3, 5, 8, 11)</a:t>
            </a:r>
          </a:p>
        </p:txBody>
      </p:sp>
      <p:sp>
        <p:nvSpPr>
          <p:cNvPr id="257042" name="Text Box 18"/>
          <p:cNvSpPr txBox="1">
            <a:spLocks noChangeArrowheads="1"/>
          </p:cNvSpPr>
          <p:nvPr/>
        </p:nvSpPr>
        <p:spPr bwMode="auto">
          <a:xfrm>
            <a:off x="1541780" y="3599498"/>
            <a:ext cx="4321175" cy="519112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LB= (2, 6, 8, 9, 11, 15, 20)</a:t>
            </a:r>
          </a:p>
        </p:txBody>
      </p:sp>
      <p:sp>
        <p:nvSpPr>
          <p:cNvPr id="257043" name="Text Box 19"/>
          <p:cNvSpPr txBox="1">
            <a:spLocks noChangeArrowheads="1"/>
          </p:cNvSpPr>
          <p:nvPr/>
        </p:nvSpPr>
        <p:spPr bwMode="auto">
          <a:xfrm>
            <a:off x="1541780" y="4640898"/>
            <a:ext cx="6553200" cy="521970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LC= (</a:t>
            </a:r>
            <a:r>
              <a:rPr lang="en-US" altLang="zh-CN" sz="2800" b="1">
                <a:solidFill>
                  <a:srgbClr val="FFFF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,   ,   ,  </a:t>
            </a:r>
            <a:r>
              <a:rPr lang="en-US" altLang="zh-CN" sz="2800" b="1">
                <a:solidFill>
                  <a:srgbClr val="FFFF00"/>
                </a:solidFill>
              </a:rPr>
              <a:t> </a:t>
            </a:r>
            <a:r>
              <a:rPr lang="en-US" altLang="zh-CN" sz="2800" b="1">
                <a:solidFill>
                  <a:srgbClr val="000000"/>
                </a:solidFill>
              </a:rPr>
              <a:t>,   , </a:t>
            </a:r>
            <a:r>
              <a:rPr lang="en-US" altLang="zh-CN" sz="2800" b="1">
                <a:solidFill>
                  <a:srgbClr val="FFFF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  </a:t>
            </a:r>
            <a:r>
              <a:rPr lang="en-US" altLang="zh-CN" sz="2800" b="1">
                <a:solidFill>
                  <a:srgbClr val="000000"/>
                </a:solidFill>
              </a:rPr>
              <a:t>,    , </a:t>
            </a: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57044" name="Rectangle 20"/>
          <p:cNvSpPr>
            <a:spLocks noChangeArrowheads="1"/>
          </p:cNvSpPr>
          <p:nvPr/>
        </p:nvSpPr>
        <p:spPr bwMode="auto">
          <a:xfrm>
            <a:off x="605155" y="3272473"/>
            <a:ext cx="863600" cy="288925"/>
          </a:xfrm>
          <a:prstGeom prst="rect">
            <a:avLst/>
          </a:prstGeom>
          <a:solidFill>
            <a:srgbClr val="BBE0E3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45" name="AutoShape 21"/>
          <p:cNvSpPr>
            <a:spLocks noChangeArrowheads="1"/>
          </p:cNvSpPr>
          <p:nvPr/>
        </p:nvSpPr>
        <p:spPr bwMode="auto">
          <a:xfrm rot="5400000">
            <a:off x="101918" y="4064635"/>
            <a:ext cx="1871662" cy="865188"/>
          </a:xfrm>
          <a:custGeom>
            <a:avLst/>
            <a:gdLst>
              <a:gd name="G0" fmla="+- 8657 0 0"/>
              <a:gd name="G1" fmla="+- 16360 0 0"/>
              <a:gd name="G2" fmla="+- 8657 0 0"/>
              <a:gd name="G3" fmla="*/ 8657 1 2"/>
              <a:gd name="G4" fmla="+- G3 10800 0"/>
              <a:gd name="G5" fmla="+- 21600 8657 16360"/>
              <a:gd name="G6" fmla="+- 16360 8657 0"/>
              <a:gd name="G7" fmla="*/ G6 1 2"/>
              <a:gd name="G8" fmla="*/ 1636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6360 1 2"/>
              <a:gd name="G15" fmla="+- G5 0 G4"/>
              <a:gd name="G16" fmla="+- G0 0 G4"/>
              <a:gd name="G17" fmla="*/ G2 G15 G16"/>
              <a:gd name="T0" fmla="*/ 15129 w 21600"/>
              <a:gd name="T1" fmla="*/ 0 h 21600"/>
              <a:gd name="T2" fmla="*/ 8657 w 21600"/>
              <a:gd name="T3" fmla="*/ 8657 h 21600"/>
              <a:gd name="T4" fmla="*/ 0 w 21600"/>
              <a:gd name="T5" fmla="*/ 19975 h 21600"/>
              <a:gd name="T6" fmla="*/ 8180 w 21600"/>
              <a:gd name="T7" fmla="*/ 21600 h 21600"/>
              <a:gd name="T8" fmla="*/ 16360 w 21600"/>
              <a:gd name="T9" fmla="*/ 16516 h 21600"/>
              <a:gd name="T10" fmla="*/ 21600 w 21600"/>
              <a:gd name="T11" fmla="*/ 865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129" y="0"/>
                </a:moveTo>
                <a:lnTo>
                  <a:pt x="8657" y="8657"/>
                </a:lnTo>
                <a:lnTo>
                  <a:pt x="13897" y="8657"/>
                </a:lnTo>
                <a:lnTo>
                  <a:pt x="13897" y="18348"/>
                </a:lnTo>
                <a:lnTo>
                  <a:pt x="0" y="18348"/>
                </a:lnTo>
                <a:lnTo>
                  <a:pt x="0" y="21600"/>
                </a:lnTo>
                <a:lnTo>
                  <a:pt x="16360" y="21600"/>
                </a:lnTo>
                <a:lnTo>
                  <a:pt x="16360" y="8657"/>
                </a:lnTo>
                <a:lnTo>
                  <a:pt x="21600" y="8657"/>
                </a:lnTo>
                <a:close/>
              </a:path>
            </a:pathLst>
          </a:custGeom>
          <a:solidFill>
            <a:srgbClr val="BBE0E3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zh-CN" altLang="zh-CN"/>
          </a:p>
        </p:txBody>
      </p:sp>
      <p:sp>
        <p:nvSpPr>
          <p:cNvPr id="257046" name="Text Box 22"/>
          <p:cNvSpPr txBox="1">
            <a:spLocks noChangeArrowheads="1"/>
          </p:cNvSpPr>
          <p:nvPr/>
        </p:nvSpPr>
        <p:spPr bwMode="auto">
          <a:xfrm>
            <a:off x="549593" y="5425123"/>
            <a:ext cx="8493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00"/>
                </a:solidFill>
              </a:rPr>
              <a:t>Merge</a:t>
            </a:r>
          </a:p>
        </p:txBody>
      </p:sp>
      <p:sp>
        <p:nvSpPr>
          <p:cNvPr id="257047" name="Text Box 23"/>
          <p:cNvSpPr txBox="1">
            <a:spLocks noChangeArrowheads="1"/>
          </p:cNvSpPr>
          <p:nvPr/>
        </p:nvSpPr>
        <p:spPr bwMode="auto">
          <a:xfrm>
            <a:off x="2459355" y="231362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2459355" y="4274185"/>
            <a:ext cx="23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j</a:t>
            </a:r>
          </a:p>
        </p:txBody>
      </p:sp>
      <p:sp>
        <p:nvSpPr>
          <p:cNvPr id="257049" name="Text Box 25"/>
          <p:cNvSpPr txBox="1">
            <a:spLocks noChangeArrowheads="1"/>
          </p:cNvSpPr>
          <p:nvPr/>
        </p:nvSpPr>
        <p:spPr bwMode="auto">
          <a:xfrm>
            <a:off x="2467293" y="542671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</a:rPr>
              <a:t>k</a:t>
            </a:r>
          </a:p>
        </p:txBody>
      </p:sp>
      <p:sp>
        <p:nvSpPr>
          <p:cNvPr id="257050" name="Line 26"/>
          <p:cNvSpPr>
            <a:spLocks noChangeShapeType="1"/>
          </p:cNvSpPr>
          <p:nvPr/>
        </p:nvSpPr>
        <p:spPr bwMode="auto">
          <a:xfrm flipV="1">
            <a:off x="2632393" y="5145723"/>
            <a:ext cx="0" cy="287337"/>
          </a:xfrm>
          <a:prstGeom prst="line">
            <a:avLst/>
          </a:prstGeom>
          <a:noFill/>
          <a:ln w="9525">
            <a:solidFill>
              <a:srgbClr val="00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1" name="Line 27"/>
          <p:cNvSpPr>
            <a:spLocks noChangeShapeType="1"/>
          </p:cNvSpPr>
          <p:nvPr/>
        </p:nvSpPr>
        <p:spPr bwMode="auto">
          <a:xfrm flipV="1">
            <a:off x="2594293" y="4137660"/>
            <a:ext cx="0" cy="2159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2" name="Line 28"/>
          <p:cNvSpPr>
            <a:spLocks noChangeShapeType="1"/>
          </p:cNvSpPr>
          <p:nvPr/>
        </p:nvSpPr>
        <p:spPr bwMode="auto">
          <a:xfrm>
            <a:off x="2580005" y="2680335"/>
            <a:ext cx="0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7055" name="Rectangle 31"/>
          <p:cNvSpPr>
            <a:spLocks noChangeArrowheads="1"/>
          </p:cNvSpPr>
          <p:nvPr/>
        </p:nvSpPr>
        <p:spPr bwMode="auto">
          <a:xfrm>
            <a:off x="6799580" y="2335848"/>
            <a:ext cx="2016125" cy="19446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57054" name="Picture 30" descr="Click To Download">
            <a:hlinkHover r:id="" action="ppaction://noaction" highlightClick="1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5480" y="2407285"/>
            <a:ext cx="180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 Box 19"/>
          <p:cNvSpPr txBox="1">
            <a:spLocks noChangeArrowheads="1"/>
          </p:cNvSpPr>
          <p:nvPr/>
        </p:nvSpPr>
        <p:spPr bwMode="auto">
          <a:xfrm>
            <a:off x="1542415" y="5792153"/>
            <a:ext cx="6553200" cy="519112"/>
          </a:xfrm>
          <a:prstGeom prst="rect">
            <a:avLst/>
          </a:prstGeom>
          <a:solidFill>
            <a:srgbClr val="FF9900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LC= (</a:t>
            </a:r>
            <a:r>
              <a:rPr lang="en-US" altLang="zh-CN" sz="2800" b="1">
                <a:solidFill>
                  <a:srgbClr val="FFFF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3, 5, </a:t>
            </a:r>
            <a:r>
              <a:rPr lang="en-US" altLang="zh-CN" sz="2800" b="1">
                <a:solidFill>
                  <a:srgbClr val="FFFF00"/>
                </a:solidFill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, 8, </a:t>
            </a:r>
            <a:r>
              <a:rPr lang="en-US" altLang="zh-CN" sz="2800" b="1">
                <a:solidFill>
                  <a:srgbClr val="FFFF00"/>
                </a:solidFill>
              </a:rPr>
              <a:t>8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9</a:t>
            </a:r>
            <a:r>
              <a:rPr lang="en-US" altLang="zh-CN" sz="2800" b="1">
                <a:solidFill>
                  <a:srgbClr val="000000"/>
                </a:solidFill>
              </a:rPr>
              <a:t>, 11, </a:t>
            </a:r>
            <a:r>
              <a:rPr lang="en-US" altLang="zh-CN" sz="2800" b="1">
                <a:solidFill>
                  <a:srgbClr val="FFFF00"/>
                </a:solidFill>
              </a:rPr>
              <a:t>11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15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20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DF62C02-2920-567B-501C-271ECAD994B2}"/>
              </a:ext>
            </a:extLst>
          </p:cNvPr>
          <p:cNvSpPr txBox="1"/>
          <p:nvPr/>
        </p:nvSpPr>
        <p:spPr>
          <a:xfrm>
            <a:off x="2883165" y="2318464"/>
            <a:ext cx="42927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 lb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指针移一位（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la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</a:t>
            </a:r>
            <a:endParaRPr kumimoji="1"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la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(5), lb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</a:t>
            </a:r>
            <a:endParaRPr kumimoji="1" lang="en-US" altLang="zh-CN" sz="1400" dirty="0">
              <a:solidFill>
                <a:srgbClr val="C00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la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(8), lb</a:t>
            </a:r>
            <a:r>
              <a:rPr kumimoji="1"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</a:t>
            </a:r>
            <a:r>
              <a:rPr kumimoji="1"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…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C33A4B6F-DDFC-4093-8C23-7A347B6D8944}" type="slidenum">
              <a:rPr lang="en-US" altLang="zh-CN"/>
              <a:t>53</a:t>
            </a:fld>
            <a:endParaRPr lang="en-US" altLang="zh-CN" dirty="0"/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250825" y="333375"/>
            <a:ext cx="6345238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Implementation: Sorted lists merging</a:t>
            </a:r>
          </a:p>
        </p:txBody>
      </p:sp>
      <p:sp>
        <p:nvSpPr>
          <p:cNvPr id="2754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32000" y="1044000"/>
            <a:ext cx="8424000" cy="5187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void </a:t>
            </a:r>
            <a:r>
              <a:rPr kumimoji="1" lang="en-US" altLang="zh-CN" sz="2000" dirty="0">
                <a:solidFill>
                  <a:srgbClr val="FFFF00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MergeSqList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*la,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*lb,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SeqList</a:t>
            </a:r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*lc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)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int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i=0, j=0, k=0;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m = la-&gt;length; n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lb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-&gt;length;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lc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-&gt;length=0;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while ((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&lt; m) &amp;&amp; (j&lt;n)) 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x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la, i );  	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Get an item x from la </a:t>
            </a:r>
            <a:r>
              <a:rPr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O(1)</a:t>
            </a:r>
            <a:endParaRPr lang="en-US" altLang="zh-CN" sz="20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y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lb, j );  	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Get an item y from </a:t>
            </a:r>
            <a:r>
              <a:rPr lang="en-US" altLang="zh-CN" sz="20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lb</a:t>
            </a:r>
            <a:r>
              <a:rPr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O(1)</a:t>
            </a:r>
            <a:endParaRPr lang="en-US" altLang="zh-CN" sz="20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if (x&lt;=y) 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lc, x, k ); i++; k++;  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Insert x into lc (</a:t>
            </a:r>
            <a:r>
              <a:rPr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尾插，</a:t>
            </a:r>
            <a:r>
              <a:rPr lang="en-US" altLang="zh-CN" sz="20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O(1)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else {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       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lc, y, k ); j++; k++;  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// Insert y into lc (</a:t>
            </a:r>
            <a:r>
              <a:rPr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尾插，</a:t>
            </a:r>
            <a:r>
              <a:rPr lang="en-US" altLang="zh-CN" sz="20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O(1)</a:t>
            </a:r>
            <a:r>
              <a:rPr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）</a:t>
            </a:r>
            <a:endParaRPr kumimoji="1" lang="en-US" altLang="zh-CN" sz="20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        }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}</a:t>
            </a: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</a:rPr>
              <a:t>// while</a:t>
            </a:r>
            <a:r>
              <a:rPr lang="zh-CN" altLang="en-US" sz="1200" dirty="0">
                <a:solidFill>
                  <a:srgbClr val="00FF00"/>
                </a:solidFill>
                <a:latin typeface="Times New Roman" panose="02020603050405020304" pitchFamily="18" charset="0"/>
              </a:rPr>
              <a:t>循环结束的条件是：至少有一个表遍历完成，则只需把未遍历完的表的元素直接添加到</a:t>
            </a:r>
            <a:r>
              <a:rPr lang="en-US" altLang="zh-CN" sz="1200" dirty="0">
                <a:solidFill>
                  <a:srgbClr val="00FF00"/>
                </a:solidFill>
                <a:latin typeface="Times New Roman" panose="02020603050405020304" pitchFamily="18" charset="0"/>
              </a:rPr>
              <a:t>lc</a:t>
            </a:r>
            <a:r>
              <a:rPr lang="zh-CN" altLang="en-US" sz="1200" dirty="0">
                <a:solidFill>
                  <a:srgbClr val="00FF00"/>
                </a:solidFill>
                <a:latin typeface="Times New Roman" panose="02020603050405020304" pitchFamily="18" charset="0"/>
              </a:rPr>
              <a:t>的后面</a:t>
            </a:r>
            <a:endParaRPr kumimoji="1" lang="en-US" altLang="zh-CN" sz="1200" dirty="0"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while (i&lt;m) {x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la, i );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lc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, x, k ); i++; k++;}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    while (j&lt;n)  {y =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lb, j );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lc, y, k ); j++; k++;}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}</a:t>
            </a: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755576" y="5301208"/>
            <a:ext cx="7560000" cy="68400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1295367" y="2559359"/>
            <a:ext cx="7560001" cy="238180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7057" name="Text Box 33"/>
          <p:cNvSpPr txBox="1">
            <a:spLocks noChangeArrowheads="1"/>
          </p:cNvSpPr>
          <p:nvPr/>
        </p:nvSpPr>
        <p:spPr bwMode="auto">
          <a:xfrm>
            <a:off x="3886200" y="6021388"/>
            <a:ext cx="399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</a:rPr>
              <a:t>How about time complexity?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50BF3A-7960-D531-D631-E2BB73229A65}"/>
              </a:ext>
            </a:extLst>
          </p:cNvPr>
          <p:cNvSpPr txBox="1"/>
          <p:nvPr/>
        </p:nvSpPr>
        <p:spPr>
          <a:xfrm>
            <a:off x="6516216" y="917253"/>
            <a:ext cx="248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已知顺序表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中元素按值非递减排列，要求将表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中元素归并到表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中，且也满足非递减排列 *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C9D78B-FCED-5052-D798-7C155FA8BA18}"/>
              </a:ext>
            </a:extLst>
          </p:cNvPr>
          <p:cNvSpPr txBox="1"/>
          <p:nvPr/>
        </p:nvSpPr>
        <p:spPr>
          <a:xfrm>
            <a:off x="738132" y="1314462"/>
            <a:ext cx="2419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求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并集 *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E4DD8E-FB7F-DA6E-969F-2F22564DDCF2}"/>
              </a:ext>
            </a:extLst>
          </p:cNvPr>
          <p:cNvSpPr txBox="1"/>
          <p:nvPr/>
        </p:nvSpPr>
        <p:spPr>
          <a:xfrm>
            <a:off x="395536" y="6345248"/>
            <a:ext cx="4890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Bold" panose="020B0604020202090204" charset="0"/>
                <a:cs typeface="Arial Bold" panose="020B0604020202090204" charset="0"/>
              </a:rPr>
              <a:t>Time complexity: </a:t>
            </a:r>
            <a:r>
              <a:rPr lang="en-US" altLang="zh-CN" sz="2400" b="1" i="1" dirty="0">
                <a:solidFill>
                  <a:srgbClr val="FFFF00"/>
                </a:solidFill>
                <a:latin typeface="Arial Bold Italic" panose="020B0604020202090204" charset="0"/>
                <a:cs typeface="Arial Bold Italic" panose="020B0604020202090204" charset="0"/>
              </a:rPr>
              <a:t>O(m + 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D585433-7880-4BDA-BFC4-D169C90CA294}" type="slidenum">
              <a:rPr lang="en-US" altLang="zh-CN"/>
              <a:t>54</a:t>
            </a:fld>
            <a:endParaRPr lang="en-US" altLang="zh-CN"/>
          </a:p>
        </p:txBody>
      </p:sp>
      <p:sp>
        <p:nvSpPr>
          <p:cNvPr id="7" name="Text Box 54"/>
          <p:cNvSpPr txBox="1">
            <a:spLocks noChangeArrowheads="1"/>
          </p:cNvSpPr>
          <p:nvPr/>
        </p:nvSpPr>
        <p:spPr bwMode="auto">
          <a:xfrm>
            <a:off x="250825" y="333375"/>
            <a:ext cx="5758308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FFFF00"/>
                </a:solidFill>
                <a:ea typeface="幼圆" panose="02010509060101010101" pitchFamily="49" charset="-122"/>
              </a:rPr>
              <a:t>Implementation: Set Intersection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E9DB7AFD-DC5E-6FC6-B502-47116D1CA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109688"/>
            <a:ext cx="2808288" cy="519112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LA= (3, 5, 8, 11)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EEB8C918-ACCF-A9E6-E375-935A0124E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772816"/>
            <a:ext cx="4321175" cy="519112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LB= (2, 6, 8, 9, 11, 15, 20)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3D0C51-3028-74E5-C1C4-5AB5FFC59902}"/>
              </a:ext>
            </a:extLst>
          </p:cNvPr>
          <p:cNvSpPr txBox="1"/>
          <p:nvPr/>
        </p:nvSpPr>
        <p:spPr>
          <a:xfrm>
            <a:off x="260358" y="2396385"/>
            <a:ext cx="8776138" cy="4367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实际推算：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>
              <a:lnSpc>
                <a:spcPts val="1900"/>
              </a:lnSpc>
            </a:pPr>
            <a:endParaRPr kumimoji="1" lang="zh-CN" altLang="en-US" sz="2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指针移一位（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(5),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(8),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指针移一位（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比，相同执行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if 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中元素加入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则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(11),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小，则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指针移一位（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小，则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指针移一位（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与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比，相同执行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if 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中元素加入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则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指针移一位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14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++, 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则</a:t>
            </a:r>
            <a:r>
              <a:rPr kumimoji="1" lang="en-US" altLang="zh-CN" sz="14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&gt;m), lb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指针不动，比较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此时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while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执行完成，其中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la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元素已全部进入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lc, </a:t>
            </a:r>
            <a:r>
              <a:rPr kumimoji="1" lang="zh-CN" altLang="en-US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此时的指针状态</a:t>
            </a:r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endParaRPr kumimoji="1" lang="en-US" altLang="zh-CN" sz="1400" dirty="0">
              <a:solidFill>
                <a:srgbClr val="FFC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D1FC360F-FF93-9A82-A441-535BECDBC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5490143"/>
            <a:ext cx="2808288" cy="519112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LA= (3, 5, 8, 11)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DCEEAEE4-739E-A3FC-502D-19F16B2B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6267175"/>
            <a:ext cx="4321175" cy="519112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LB= (2, 6, 8, 9, 11, 15, 20)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98D7472-C671-C675-8598-89C0D79D9356}"/>
              </a:ext>
            </a:extLst>
          </p:cNvPr>
          <p:cNvSpPr/>
          <p:nvPr/>
        </p:nvSpPr>
        <p:spPr bwMode="auto">
          <a:xfrm>
            <a:off x="2627784" y="5301208"/>
            <a:ext cx="288032" cy="15645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BC2E3F01-0A7F-B766-8B08-0034AD3B48E5}"/>
              </a:ext>
            </a:extLst>
          </p:cNvPr>
          <p:cNvSpPr/>
          <p:nvPr/>
        </p:nvSpPr>
        <p:spPr bwMode="auto">
          <a:xfrm>
            <a:off x="2987824" y="6139602"/>
            <a:ext cx="288032" cy="12757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4F66CF-6AA8-E176-40CA-FC306CF8861E}"/>
              </a:ext>
            </a:extLst>
          </p:cNvPr>
          <p:cNvSpPr txBox="1"/>
          <p:nvPr/>
        </p:nvSpPr>
        <p:spPr>
          <a:xfrm>
            <a:off x="2915816" y="5157192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8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endParaRPr kumimoji="1" lang="en-US" altLang="zh-CN" sz="18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C70B33F-186B-9FCD-78C1-8DCDBA1A4965}"/>
              </a:ext>
            </a:extLst>
          </p:cNvPr>
          <p:cNvSpPr txBox="1"/>
          <p:nvPr/>
        </p:nvSpPr>
        <p:spPr>
          <a:xfrm>
            <a:off x="3275856" y="5944761"/>
            <a:ext cx="36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j</a:t>
            </a:r>
            <a:endParaRPr kumimoji="1" lang="en-US" altLang="zh-CN" sz="18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88AC26-55BD-66F6-042B-E4AB46B9A6CA}"/>
              </a:ext>
            </a:extLst>
          </p:cNvPr>
          <p:cNvSpPr txBox="1"/>
          <p:nvPr/>
        </p:nvSpPr>
        <p:spPr>
          <a:xfrm>
            <a:off x="5643282" y="5127984"/>
            <a:ext cx="28082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while (j&lt;n)  </a:t>
            </a:r>
          </a:p>
          <a:p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{  y = </a:t>
            </a:r>
            <a:r>
              <a:rPr kumimoji="1" lang="en-US" altLang="zh-CN" sz="18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retrieve_seq</a:t>
            </a:r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lb, j ); </a:t>
            </a:r>
          </a:p>
          <a:p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</a:t>
            </a:r>
            <a:r>
              <a:rPr kumimoji="1" lang="en-US" altLang="zh-CN" sz="18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Insert_Seq</a:t>
            </a:r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( lc, y, k ); </a:t>
            </a:r>
          </a:p>
          <a:p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    </a:t>
            </a:r>
            <a:r>
              <a:rPr kumimoji="1" lang="en-US" altLang="zh-CN" sz="1800" dirty="0" err="1">
                <a:latin typeface="Times New Roman" panose="02020603050405020304" pitchFamily="18" charset="0"/>
                <a:ea typeface="仿宋_GB2312" panose="02010609030101010101" pitchFamily="49" charset="-122"/>
              </a:rPr>
              <a:t>j++</a:t>
            </a:r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; k++;</a:t>
            </a:r>
          </a:p>
          <a:p>
            <a:r>
              <a:rPr kumimoji="1" lang="en-US" altLang="zh-CN" sz="1800" dirty="0">
                <a:latin typeface="Times New Roman" panose="02020603050405020304" pitchFamily="18" charset="0"/>
                <a:ea typeface="仿宋_GB2312" panose="02010609030101010101" pitchFamily="49" charset="-122"/>
              </a:rPr>
              <a:t>}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7C281B7-A078-1B81-C10B-707B6087E4B2}"/>
              </a:ext>
            </a:extLst>
          </p:cNvPr>
          <p:cNvSpPr txBox="1"/>
          <p:nvPr/>
        </p:nvSpPr>
        <p:spPr>
          <a:xfrm>
            <a:off x="3995936" y="1154720"/>
            <a:ext cx="432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时间复杂度是：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O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kumimoji="1"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length(la)+length(lb))</a:t>
            </a:r>
            <a:endParaRPr kumimoji="1" lang="en-US" altLang="zh-CN" sz="18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F234BFA-C8D3-DA0C-DF7A-19688CC3F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526" y="5083158"/>
            <a:ext cx="2576874" cy="156698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7296528-01BC-9663-475E-11897A436982}"/>
              </a:ext>
            </a:extLst>
          </p:cNvPr>
          <p:cNvSpPr txBox="1"/>
          <p:nvPr/>
        </p:nvSpPr>
        <p:spPr>
          <a:xfrm>
            <a:off x="3746596" y="5287781"/>
            <a:ext cx="1844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While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循环执行的次数为剩余元素的个数（</a:t>
            </a:r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11,15, 20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endParaRPr kumimoji="1" lang="en-US" altLang="zh-CN" sz="16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BAA93452-6410-6374-BE54-9CB16CFCC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2977927"/>
            <a:ext cx="7921575" cy="188804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B77F0B-7FD3-BB72-4DC7-1DA2EF54B524}"/>
              </a:ext>
            </a:extLst>
          </p:cNvPr>
          <p:cNvSpPr txBox="1"/>
          <p:nvPr/>
        </p:nvSpPr>
        <p:spPr>
          <a:xfrm>
            <a:off x="8183353" y="3616255"/>
            <a:ext cx="620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6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D750EB-BB7B-915B-A39D-2E6793778054}"/>
              </a:ext>
            </a:extLst>
          </p:cNvPr>
          <p:cNvSpPr txBox="1"/>
          <p:nvPr/>
        </p:nvSpPr>
        <p:spPr>
          <a:xfrm>
            <a:off x="8247513" y="5591205"/>
            <a:ext cx="6205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kumimoji="1" lang="zh-CN" altLang="en-US" sz="16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次</a:t>
            </a:r>
            <a:endParaRPr kumimoji="1" lang="en-US" altLang="zh-CN" sz="16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328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Assignment</a:t>
            </a:r>
            <a:r>
              <a:rPr lang="zh-CN" altLang="en-US" b="0" dirty="0"/>
              <a:t> </a:t>
            </a:r>
            <a:r>
              <a:rPr lang="en-US" altLang="zh-CN" b="0" dirty="0"/>
              <a:t>- </a:t>
            </a:r>
            <a:r>
              <a:rPr lang="zh-CN" altLang="en-US" b="0" dirty="0"/>
              <a:t>第一组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30725"/>
          </a:xfrm>
        </p:spPr>
        <p:txBody>
          <a:bodyPr/>
          <a:lstStyle/>
          <a:p>
            <a:r>
              <a:rPr lang="zh-CN" altLang="zh-CN" sz="2400" dirty="0"/>
              <a:t>已知</a:t>
            </a:r>
            <a:r>
              <a:rPr lang="zh-CN" altLang="zh-CN" sz="2400" b="1" dirty="0">
                <a:solidFill>
                  <a:srgbClr val="FFFF00"/>
                </a:solidFill>
              </a:rPr>
              <a:t>顺序表</a:t>
            </a:r>
            <a:r>
              <a:rPr lang="en-US" altLang="zh-CN" sz="2400" dirty="0"/>
              <a:t>L</a:t>
            </a:r>
            <a:r>
              <a:rPr lang="zh-CN" altLang="zh-CN" sz="2400" b="1" dirty="0">
                <a:solidFill>
                  <a:srgbClr val="FFFF00"/>
                </a:solidFill>
              </a:rPr>
              <a:t>递增</a:t>
            </a:r>
            <a:r>
              <a:rPr lang="zh-CN" altLang="zh-CN" sz="2400" dirty="0"/>
              <a:t>有序，编写程序，将</a:t>
            </a:r>
            <a:r>
              <a:rPr lang="en-US" altLang="zh-CN" sz="2400" dirty="0"/>
              <a:t>X</a:t>
            </a:r>
            <a:r>
              <a:rPr lang="zh-CN" altLang="zh-CN" sz="2400" dirty="0"/>
              <a:t>插入到</a:t>
            </a:r>
            <a:r>
              <a:rPr lang="zh-CN" altLang="en-US" sz="2400" dirty="0"/>
              <a:t>顺序表</a:t>
            </a:r>
            <a:r>
              <a:rPr lang="zh-CN" altLang="zh-CN" sz="2400" dirty="0"/>
              <a:t>的适当位置上，以</a:t>
            </a:r>
            <a:r>
              <a:rPr lang="zh-CN" altLang="zh-CN" sz="2400" b="1" dirty="0">
                <a:solidFill>
                  <a:srgbClr val="FFFF00"/>
                </a:solidFill>
              </a:rPr>
              <a:t>保持</a:t>
            </a:r>
            <a:r>
              <a:rPr lang="zh-CN" altLang="en-US" sz="2400" b="1" dirty="0">
                <a:solidFill>
                  <a:srgbClr val="FFFF00"/>
                </a:solidFill>
              </a:rPr>
              <a:t>该</a:t>
            </a:r>
            <a:r>
              <a:rPr lang="zh-CN" altLang="zh-CN" sz="2400" b="1" dirty="0">
                <a:solidFill>
                  <a:srgbClr val="FFFF00"/>
                </a:solidFill>
              </a:rPr>
              <a:t>表的有序性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试分别以不同的存储结构实现线性表的</a:t>
            </a:r>
            <a:r>
              <a:rPr lang="zh-CN" altLang="en-US" sz="2400" b="1" dirty="0">
                <a:solidFill>
                  <a:srgbClr val="FFFF00"/>
                </a:solidFill>
              </a:rPr>
              <a:t>就地逆置</a:t>
            </a:r>
            <a:r>
              <a:rPr lang="zh-CN" altLang="en-US" sz="2400" dirty="0"/>
              <a:t>算法，即在原表的存储空间将线性表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逆置为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,a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800" dirty="0"/>
          </a:p>
          <a:p>
            <a:pPr marL="457200" lvl="1" indent="0">
              <a:buNone/>
            </a:pPr>
            <a:r>
              <a:rPr lang="en-US" altLang="zh-CN" sz="2000" dirty="0"/>
              <a:t>(1) </a:t>
            </a:r>
            <a:r>
              <a:rPr lang="zh-CN" altLang="en-US" sz="2000" dirty="0"/>
              <a:t>以顺序表作存储结构；</a:t>
            </a:r>
          </a:p>
          <a:p>
            <a:pPr marL="457200" lvl="1" indent="0">
              <a:buNone/>
            </a:pPr>
            <a:r>
              <a:rPr lang="en-US" altLang="zh-CN" sz="2000" dirty="0"/>
              <a:t>(2) </a:t>
            </a:r>
            <a:r>
              <a:rPr lang="zh-CN" altLang="en-US" sz="2000" dirty="0"/>
              <a:t>以单链表作存储结构。</a:t>
            </a:r>
            <a:endParaRPr lang="en-US" altLang="zh-CN" sz="2000" dirty="0"/>
          </a:p>
          <a:p>
            <a:r>
              <a:rPr lang="zh-CN" altLang="zh-CN" sz="2400" dirty="0"/>
              <a:t>已知</a:t>
            </a:r>
            <a:r>
              <a:rPr lang="en-US" altLang="zh-CN" sz="2400" dirty="0"/>
              <a:t>A,B</a:t>
            </a:r>
            <a:r>
              <a:rPr lang="zh-CN" altLang="zh-CN" sz="2400" dirty="0"/>
              <a:t>和</a:t>
            </a:r>
            <a:r>
              <a:rPr lang="en-US" altLang="zh-CN" sz="2400" dirty="0"/>
              <a:t>C</a:t>
            </a:r>
            <a:r>
              <a:rPr lang="zh-CN" altLang="zh-CN" sz="2400" dirty="0"/>
              <a:t>为三个非递减有序的线性表，现要求对</a:t>
            </a:r>
            <a:r>
              <a:rPr lang="en-US" altLang="zh-CN" sz="2400" dirty="0"/>
              <a:t>A</a:t>
            </a:r>
            <a:r>
              <a:rPr lang="zh-CN" altLang="zh-CN" sz="2400" dirty="0"/>
              <a:t>表作如下操作：删去那些既在</a:t>
            </a:r>
            <a:r>
              <a:rPr lang="en-US" altLang="zh-CN" sz="2400" dirty="0"/>
              <a:t>B</a:t>
            </a:r>
            <a:r>
              <a:rPr lang="zh-CN" altLang="zh-CN" sz="2400" dirty="0"/>
              <a:t>表中出现又在</a:t>
            </a:r>
            <a:r>
              <a:rPr lang="en-US" altLang="zh-CN" sz="2400" dirty="0"/>
              <a:t>C</a:t>
            </a:r>
            <a:r>
              <a:rPr lang="zh-CN" altLang="zh-CN" sz="2400" dirty="0"/>
              <a:t>表中出现的元素。试对</a:t>
            </a:r>
            <a:r>
              <a:rPr lang="zh-CN" altLang="zh-CN" sz="2400" b="1" dirty="0"/>
              <a:t>顺序表</a:t>
            </a:r>
            <a:r>
              <a:rPr lang="zh-CN" altLang="zh-CN" sz="2400" dirty="0"/>
              <a:t>编写实现上述操作的算法。</a:t>
            </a:r>
            <a:r>
              <a:rPr lang="en-US" altLang="zh-CN" sz="2400" dirty="0"/>
              <a:t>(</a:t>
            </a:r>
            <a:r>
              <a:rPr lang="zh-CN" altLang="en-US" sz="2400" dirty="0"/>
              <a:t>注意：</a:t>
            </a:r>
            <a:r>
              <a:rPr lang="zh-CN" altLang="en-US" sz="2400" dirty="0">
                <a:solidFill>
                  <a:srgbClr val="FFFF00"/>
                </a:solidFill>
              </a:rPr>
              <a:t>没有特别说明同一表中的元素值各不相同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zh-CN" altLang="en-US" sz="24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8361BA6-BA96-405D-892D-12E2FC2D7CA3}" type="slidenum">
              <a:rPr lang="en-US" altLang="zh-CN" smtClean="0"/>
              <a:t>55</a:t>
            </a:fld>
            <a:endParaRPr lang="en-US" altLang="zh-CN"/>
          </a:p>
        </p:txBody>
      </p:sp>
      <p:sp>
        <p:nvSpPr>
          <p:cNvPr id="7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51725" y="6237312"/>
            <a:ext cx="865188" cy="431800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CC0000"/>
                </a:solidFill>
              </a:rPr>
              <a:t>return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91F37C6-B319-484D-8464-D2F8F2B64795}" type="slidenum">
              <a:rPr lang="en-US" altLang="zh-CN"/>
              <a:t>56</a:t>
            </a:fld>
            <a:endParaRPr lang="en-US" altLang="zh-CN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chemeClr val="tx1"/>
                </a:solidFill>
              </a:rPr>
              <a:t>2.1 ADT of Linear list</a:t>
            </a:r>
            <a:endParaRPr lang="en-US" altLang="zh-CN">
              <a:solidFill>
                <a:srgbClr val="FFFF00"/>
              </a:solidFill>
            </a:endParaRP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2.2 Sequential list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>
                <a:solidFill>
                  <a:srgbClr val="FFFF00"/>
                </a:solidFill>
              </a:rPr>
              <a:t>2.3 Linked list</a:t>
            </a:r>
            <a:r>
              <a:rPr lang="en-US" altLang="zh-CN"/>
              <a:t> 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2.4 Representation and operations of polynomials</a:t>
            </a:r>
          </a:p>
          <a:p>
            <a:pPr>
              <a:buClr>
                <a:srgbClr val="FFFFFF"/>
              </a:buClr>
              <a:buFont typeface="Wingdings" panose="05000000000000000000" charset="0"/>
              <a:buChar char=""/>
            </a:pPr>
            <a:r>
              <a:rPr lang="en-US" altLang="zh-CN"/>
              <a:t>Conclusion</a:t>
            </a:r>
          </a:p>
        </p:txBody>
      </p:sp>
      <p:sp>
        <p:nvSpPr>
          <p:cNvPr id="2" name="三角形 1"/>
          <p:cNvSpPr/>
          <p:nvPr/>
        </p:nvSpPr>
        <p:spPr bwMode="auto">
          <a:xfrm>
            <a:off x="4898266" y="178234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" name="三角形 1"/>
          <p:cNvSpPr/>
          <p:nvPr/>
        </p:nvSpPr>
        <p:spPr bwMode="auto">
          <a:xfrm>
            <a:off x="4289936" y="2367176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三角形 1"/>
          <p:cNvSpPr/>
          <p:nvPr/>
        </p:nvSpPr>
        <p:spPr bwMode="auto">
          <a:xfrm>
            <a:off x="400228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三角形 1"/>
          <p:cNvSpPr/>
          <p:nvPr/>
        </p:nvSpPr>
        <p:spPr bwMode="auto">
          <a:xfrm>
            <a:off x="3573021" y="2981221"/>
            <a:ext cx="288032" cy="216024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64871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3271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5956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D819FF5-8949-4542-A3BE-1F152E8FA44F}" type="slidenum">
              <a:rPr lang="en-US" altLang="zh-CN"/>
              <a:t>57</a:t>
            </a:fld>
            <a:endParaRPr lang="en-US" altLang="zh-CN"/>
          </a:p>
        </p:txBody>
      </p:sp>
      <p:sp>
        <p:nvSpPr>
          <p:cNvPr id="12597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2.3.1 Singly Linked List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The linked list is stored in the discontiguous storage, and data elements are linked through pointers. 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  <p:sp>
        <p:nvSpPr>
          <p:cNvPr id="28" name="椭圆 27"/>
          <p:cNvSpPr/>
          <p:nvPr/>
        </p:nvSpPr>
        <p:spPr>
          <a:xfrm>
            <a:off x="56769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6070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8585" y="251079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64585" y="251142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7735" y="269113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6115" y="269113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8630" y="269113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5118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956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32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8710" y="250253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51180" y="3167380"/>
            <a:ext cx="71374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6769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632710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48075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1552575" y="31273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497840" y="3455670"/>
            <a:ext cx="82486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address1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488565" y="345567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address2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3504565" y="3455670"/>
            <a:ext cx="100203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address3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494790" y="3455670"/>
            <a:ext cx="84391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200" dirty="0">
                <a:sym typeface="+mn-ea"/>
              </a:rPr>
              <a:t>address4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886460" y="317373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ad2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1951990" y="3180080"/>
            <a:ext cx="25463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^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72435" y="316738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ad3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4024630" y="3167380"/>
            <a:ext cx="43624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ad4</a:t>
            </a:r>
          </a:p>
        </p:txBody>
      </p:sp>
      <p:sp>
        <p:nvSpPr>
          <p:cNvPr id="62" name="Rectangle 20"/>
          <p:cNvSpPr>
            <a:spLocks noChangeArrowheads="1"/>
          </p:cNvSpPr>
          <p:nvPr/>
        </p:nvSpPr>
        <p:spPr bwMode="auto">
          <a:xfrm>
            <a:off x="2022158" y="5271135"/>
            <a:ext cx="1419225" cy="65405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Pointer</a:t>
            </a:r>
            <a:endParaRPr lang="en-US" altLang="zh-CN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602933" y="5271135"/>
            <a:ext cx="1419225" cy="654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</a:t>
            </a:r>
            <a:endParaRPr lang="en-US" altLang="zh-CN"/>
          </a:p>
        </p:txBody>
      </p:sp>
      <p:sp>
        <p:nvSpPr>
          <p:cNvPr id="64" name="Rectangle 7"/>
          <p:cNvSpPr>
            <a:spLocks noGrp="1" noChangeArrowheads="1"/>
          </p:cNvSpPr>
          <p:nvPr/>
        </p:nvSpPr>
        <p:spPr>
          <a:xfrm>
            <a:off x="551180" y="3970020"/>
            <a:ext cx="8229600" cy="1019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algn="l"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Data element (node) </a:t>
            </a:r>
            <a:r>
              <a:rPr kumimoji="1" lang="en-US" altLang="zh-CN" sz="2400" kern="0" dirty="0">
                <a:solidFill>
                  <a:schemeClr val="tx1"/>
                </a:solidFill>
              </a:rPr>
              <a:t>is composed of two parts: </a:t>
            </a:r>
          </a:p>
          <a:p>
            <a:pPr marL="0" algn="l">
              <a:buClrTx/>
              <a:buFontTx/>
              <a:buNone/>
            </a:pPr>
            <a:r>
              <a:rPr kumimoji="1" lang="en-US" altLang="zh-CN" sz="2400" kern="0" dirty="0">
                <a:solidFill>
                  <a:schemeClr val="tx1"/>
                </a:solidFill>
              </a:rPr>
              <a:t>data and pointer (address of storage space).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DD819FF5-8949-4542-A3BE-1F152E8FA44F}" type="slidenum">
              <a:rPr lang="en-US" altLang="zh-CN"/>
              <a:t>58</a:t>
            </a:fld>
            <a:endParaRPr lang="en-US" altLang="zh-CN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3925253" y="1602105"/>
            <a:ext cx="3312160" cy="292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Address   Data   Pointer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1	     Li	    43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7	     Qian	    13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13	     Sun	    1	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19	     Wang    0 (NULL)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25	     Wu	    37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31	     Zhao	    7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37	     Zheng   19</a:t>
            </a:r>
          </a:p>
          <a:p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43	     Zhou	    25</a:t>
            </a:r>
          </a:p>
        </p:txBody>
      </p:sp>
      <p:sp>
        <p:nvSpPr>
          <p:cNvPr id="125965" name="Rectangle 13"/>
          <p:cNvSpPr>
            <a:spLocks noChangeArrowheads="1"/>
          </p:cNvSpPr>
          <p:nvPr/>
        </p:nvSpPr>
        <p:spPr bwMode="auto">
          <a:xfrm>
            <a:off x="2306003" y="2131060"/>
            <a:ext cx="533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31</a:t>
            </a:r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1431290" y="1597660"/>
            <a:ext cx="206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 pointer H</a:t>
            </a:r>
          </a:p>
        </p:txBody>
      </p:sp>
      <p:sp>
        <p:nvSpPr>
          <p:cNvPr id="12597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Example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7317105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Li</a:t>
            </a:r>
            <a:endParaRPr lang="en-US" altLang="zh-CN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8379143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2430780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Zhao</a:t>
            </a:r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>
            <a:off x="3492818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>
            <a:off x="3634105" y="532608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0" name="Rectangle 14"/>
          <p:cNvSpPr>
            <a:spLocks noChangeArrowheads="1"/>
          </p:cNvSpPr>
          <p:nvPr/>
        </p:nvSpPr>
        <p:spPr bwMode="auto">
          <a:xfrm>
            <a:off x="4059555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Qian</a:t>
            </a:r>
            <a:endParaRPr lang="en-US" altLang="zh-CN"/>
          </a:p>
        </p:txBody>
      </p:sp>
      <p:sp>
        <p:nvSpPr>
          <p:cNvPr id="126991" name="Line 15"/>
          <p:cNvSpPr>
            <a:spLocks noChangeShapeType="1"/>
          </p:cNvSpPr>
          <p:nvPr/>
        </p:nvSpPr>
        <p:spPr bwMode="auto">
          <a:xfrm>
            <a:off x="5121593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2" name="Line 16"/>
          <p:cNvSpPr>
            <a:spLocks noChangeShapeType="1"/>
          </p:cNvSpPr>
          <p:nvPr/>
        </p:nvSpPr>
        <p:spPr bwMode="auto">
          <a:xfrm>
            <a:off x="5262880" y="532608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5688330" y="510383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Sun</a:t>
            </a:r>
          </a:p>
        </p:txBody>
      </p:sp>
      <p:sp>
        <p:nvSpPr>
          <p:cNvPr id="126996" name="Line 20"/>
          <p:cNvSpPr>
            <a:spLocks noChangeShapeType="1"/>
          </p:cNvSpPr>
          <p:nvPr/>
        </p:nvSpPr>
        <p:spPr bwMode="auto">
          <a:xfrm>
            <a:off x="6750368" y="510383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97" name="Line 21"/>
          <p:cNvSpPr>
            <a:spLocks noChangeShapeType="1"/>
          </p:cNvSpPr>
          <p:nvPr/>
        </p:nvSpPr>
        <p:spPr bwMode="auto">
          <a:xfrm>
            <a:off x="6891655" y="532608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0" name="Rectangle 24"/>
          <p:cNvSpPr>
            <a:spLocks noChangeArrowheads="1"/>
          </p:cNvSpPr>
          <p:nvPr/>
        </p:nvSpPr>
        <p:spPr bwMode="auto">
          <a:xfrm>
            <a:off x="2430780" y="593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Zhou</a:t>
            </a:r>
          </a:p>
        </p:txBody>
      </p:sp>
      <p:sp>
        <p:nvSpPr>
          <p:cNvPr id="127001" name="Line 25"/>
          <p:cNvSpPr>
            <a:spLocks noChangeShapeType="1"/>
          </p:cNvSpPr>
          <p:nvPr/>
        </p:nvSpPr>
        <p:spPr bwMode="auto">
          <a:xfrm>
            <a:off x="3492818" y="593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2" name="Line 26"/>
          <p:cNvSpPr>
            <a:spLocks noChangeShapeType="1"/>
          </p:cNvSpPr>
          <p:nvPr/>
        </p:nvSpPr>
        <p:spPr bwMode="auto">
          <a:xfrm>
            <a:off x="3634105" y="615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5" name="Rectangle 29"/>
          <p:cNvSpPr>
            <a:spLocks noChangeArrowheads="1"/>
          </p:cNvSpPr>
          <p:nvPr/>
        </p:nvSpPr>
        <p:spPr bwMode="auto">
          <a:xfrm>
            <a:off x="4059555" y="5934100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Wu</a:t>
            </a:r>
          </a:p>
        </p:txBody>
      </p:sp>
      <p:sp>
        <p:nvSpPr>
          <p:cNvPr id="127006" name="Line 30"/>
          <p:cNvSpPr>
            <a:spLocks noChangeShapeType="1"/>
          </p:cNvSpPr>
          <p:nvPr/>
        </p:nvSpPr>
        <p:spPr bwMode="auto">
          <a:xfrm>
            <a:off x="5121593" y="5934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07" name="Line 31"/>
          <p:cNvSpPr>
            <a:spLocks noChangeShapeType="1"/>
          </p:cNvSpPr>
          <p:nvPr/>
        </p:nvSpPr>
        <p:spPr bwMode="auto">
          <a:xfrm>
            <a:off x="5262880" y="615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5688330" y="5934100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Zheng</a:t>
            </a:r>
          </a:p>
        </p:txBody>
      </p:sp>
      <p:sp>
        <p:nvSpPr>
          <p:cNvPr id="127011" name="Line 35"/>
          <p:cNvSpPr>
            <a:spLocks noChangeShapeType="1"/>
          </p:cNvSpPr>
          <p:nvPr/>
        </p:nvSpPr>
        <p:spPr bwMode="auto">
          <a:xfrm>
            <a:off x="6750368" y="5934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2" name="Line 36"/>
          <p:cNvSpPr>
            <a:spLocks noChangeShapeType="1"/>
          </p:cNvSpPr>
          <p:nvPr/>
        </p:nvSpPr>
        <p:spPr bwMode="auto">
          <a:xfrm>
            <a:off x="6891655" y="615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15" name="Rectangle 39"/>
          <p:cNvSpPr>
            <a:spLocks noChangeArrowheads="1"/>
          </p:cNvSpPr>
          <p:nvPr/>
        </p:nvSpPr>
        <p:spPr bwMode="auto">
          <a:xfrm>
            <a:off x="7317105" y="5934100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Wang</a:t>
            </a:r>
            <a:endParaRPr lang="en-US" altLang="zh-CN"/>
          </a:p>
        </p:txBody>
      </p:sp>
      <p:sp>
        <p:nvSpPr>
          <p:cNvPr id="127016" name="Line 40"/>
          <p:cNvSpPr>
            <a:spLocks noChangeShapeType="1"/>
          </p:cNvSpPr>
          <p:nvPr/>
        </p:nvSpPr>
        <p:spPr bwMode="auto">
          <a:xfrm>
            <a:off x="8379143" y="59341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0" name="Freeform 44"/>
          <p:cNvSpPr/>
          <p:nvPr/>
        </p:nvSpPr>
        <p:spPr bwMode="auto">
          <a:xfrm>
            <a:off x="2218055" y="5326088"/>
            <a:ext cx="6727825" cy="830262"/>
          </a:xfrm>
          <a:custGeom>
            <a:avLst/>
            <a:gdLst>
              <a:gd name="T0" fmla="*/ 4272 w 4560"/>
              <a:gd name="T1" fmla="*/ 0 h 720"/>
              <a:gd name="T2" fmla="*/ 4560 w 4560"/>
              <a:gd name="T3" fmla="*/ 0 h 720"/>
              <a:gd name="T4" fmla="*/ 4560 w 4560"/>
              <a:gd name="T5" fmla="*/ 336 h 720"/>
              <a:gd name="T6" fmla="*/ 0 w 4560"/>
              <a:gd name="T7" fmla="*/ 336 h 720"/>
              <a:gd name="T8" fmla="*/ 0 w 4560"/>
              <a:gd name="T9" fmla="*/ 720 h 720"/>
              <a:gd name="T10" fmla="*/ 144 w 4560"/>
              <a:gd name="T1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0" h="720">
                <a:moveTo>
                  <a:pt x="4272" y="0"/>
                </a:moveTo>
                <a:lnTo>
                  <a:pt x="4560" y="0"/>
                </a:lnTo>
                <a:lnTo>
                  <a:pt x="4560" y="336"/>
                </a:lnTo>
                <a:lnTo>
                  <a:pt x="0" y="336"/>
                </a:ln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21" name="Rectangle 45"/>
          <p:cNvSpPr>
            <a:spLocks noChangeArrowheads="1"/>
          </p:cNvSpPr>
          <p:nvPr/>
        </p:nvSpPr>
        <p:spPr bwMode="auto">
          <a:xfrm>
            <a:off x="1209675" y="5101933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7061" name="Text Box 85"/>
          <p:cNvSpPr txBox="1">
            <a:spLocks noChangeArrowheads="1"/>
          </p:cNvSpPr>
          <p:nvPr/>
        </p:nvSpPr>
        <p:spPr bwMode="auto">
          <a:xfrm>
            <a:off x="85408" y="508955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Head H</a:t>
            </a:r>
          </a:p>
        </p:txBody>
      </p:sp>
      <p:grpSp>
        <p:nvGrpSpPr>
          <p:cNvPr id="127066" name="Group 90"/>
          <p:cNvGrpSpPr/>
          <p:nvPr/>
        </p:nvGrpSpPr>
        <p:grpSpPr bwMode="auto">
          <a:xfrm>
            <a:off x="8441055" y="6111900"/>
            <a:ext cx="144463" cy="144463"/>
            <a:chOff x="3787" y="3158"/>
            <a:chExt cx="91" cy="91"/>
          </a:xfrm>
        </p:grpSpPr>
        <p:sp>
          <p:nvSpPr>
            <p:cNvPr id="127067" name="Line 91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68" name="Line 92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Line 11"/>
          <p:cNvSpPr>
            <a:spLocks noChangeShapeType="1"/>
          </p:cNvSpPr>
          <p:nvPr/>
        </p:nvSpPr>
        <p:spPr bwMode="auto">
          <a:xfrm>
            <a:off x="1524000" y="5325745"/>
            <a:ext cx="897890" cy="1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Singly </a:t>
            </a:r>
            <a:r>
              <a:rPr lang="en-US" altLang="zh-CN" b="0" dirty="0"/>
              <a:t>linked list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8361BA6-BA96-405D-892D-12E2FC2D7CA3}" type="slidenum">
              <a:rPr lang="en-US" altLang="zh-CN" smtClean="0"/>
              <a:t>59</a:t>
            </a:fld>
            <a:endParaRPr lang="en-US" altLang="zh-CN"/>
          </a:p>
        </p:txBody>
      </p:sp>
      <p:sp>
        <p:nvSpPr>
          <p:cNvPr id="8" name="Rectangle 49"/>
          <p:cNvSpPr>
            <a:spLocks noChangeArrowheads="1"/>
          </p:cNvSpPr>
          <p:nvPr/>
        </p:nvSpPr>
        <p:spPr bwMode="auto">
          <a:xfrm>
            <a:off x="2254250" y="3566765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0"/>
          <p:cNvSpPr>
            <a:spLocks noChangeShapeType="1"/>
          </p:cNvSpPr>
          <p:nvPr/>
        </p:nvSpPr>
        <p:spPr bwMode="auto">
          <a:xfrm>
            <a:off x="3017838" y="3566765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3132930" y="377155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52"/>
          <p:cNvSpPr txBox="1">
            <a:spLocks noChangeArrowheads="1"/>
          </p:cNvSpPr>
          <p:nvPr/>
        </p:nvSpPr>
        <p:spPr bwMode="auto">
          <a:xfrm>
            <a:off x="2387600" y="349691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" name="Rectangle 54"/>
          <p:cNvSpPr>
            <a:spLocks noChangeArrowheads="1"/>
          </p:cNvSpPr>
          <p:nvPr/>
        </p:nvSpPr>
        <p:spPr bwMode="auto">
          <a:xfrm>
            <a:off x="3390900" y="3566765"/>
            <a:ext cx="969135" cy="41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5"/>
          <p:cNvSpPr>
            <a:spLocks noChangeShapeType="1"/>
          </p:cNvSpPr>
          <p:nvPr/>
        </p:nvSpPr>
        <p:spPr bwMode="auto">
          <a:xfrm>
            <a:off x="4156006" y="3566765"/>
            <a:ext cx="0" cy="41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6"/>
          <p:cNvSpPr>
            <a:spLocks noChangeShapeType="1"/>
          </p:cNvSpPr>
          <p:nvPr/>
        </p:nvSpPr>
        <p:spPr bwMode="auto">
          <a:xfrm>
            <a:off x="4269925" y="377205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64"/>
          <p:cNvSpPr txBox="1">
            <a:spLocks noChangeArrowheads="1"/>
          </p:cNvSpPr>
          <p:nvPr/>
        </p:nvSpPr>
        <p:spPr bwMode="auto">
          <a:xfrm>
            <a:off x="3578225" y="3530252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8" name="Text Box 65"/>
          <p:cNvSpPr txBox="1">
            <a:spLocks noChangeArrowheads="1"/>
          </p:cNvSpPr>
          <p:nvPr/>
        </p:nvSpPr>
        <p:spPr bwMode="auto">
          <a:xfrm>
            <a:off x="4519290" y="3452465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...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9" name="Line 66"/>
          <p:cNvSpPr>
            <a:spLocks noChangeShapeType="1"/>
          </p:cNvSpPr>
          <p:nvPr/>
        </p:nvSpPr>
        <p:spPr bwMode="auto">
          <a:xfrm>
            <a:off x="4932040" y="377790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7315200" y="3581052"/>
            <a:ext cx="1103313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7419975" y="359216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" name="Rectangle 69" descr="浅色上对角线"/>
          <p:cNvSpPr>
            <a:spLocks noChangeArrowheads="1"/>
          </p:cNvSpPr>
          <p:nvPr/>
        </p:nvSpPr>
        <p:spPr bwMode="auto">
          <a:xfrm>
            <a:off x="7315200" y="3581052"/>
            <a:ext cx="838200" cy="446088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71"/>
          <p:cNvSpPr>
            <a:spLocks noChangeArrowheads="1"/>
          </p:cNvSpPr>
          <p:nvPr/>
        </p:nvSpPr>
        <p:spPr bwMode="auto">
          <a:xfrm>
            <a:off x="1117600" y="3566765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72"/>
          <p:cNvSpPr>
            <a:spLocks noChangeShapeType="1"/>
          </p:cNvSpPr>
          <p:nvPr/>
        </p:nvSpPr>
        <p:spPr bwMode="auto">
          <a:xfrm>
            <a:off x="1982788" y="3771552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74"/>
          <p:cNvSpPr>
            <a:spLocks noChangeArrowheads="1"/>
          </p:cNvSpPr>
          <p:nvPr/>
        </p:nvSpPr>
        <p:spPr bwMode="auto">
          <a:xfrm>
            <a:off x="636588" y="2815877"/>
            <a:ext cx="496887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75"/>
          <p:cNvSpPr txBox="1">
            <a:spLocks noChangeArrowheads="1"/>
          </p:cNvSpPr>
          <p:nvPr/>
        </p:nvSpPr>
        <p:spPr bwMode="auto">
          <a:xfrm>
            <a:off x="515938" y="2277715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Head H</a:t>
            </a:r>
          </a:p>
        </p:txBody>
      </p:sp>
      <p:sp>
        <p:nvSpPr>
          <p:cNvPr id="27" name="Freeform 76"/>
          <p:cNvSpPr/>
          <p:nvPr/>
        </p:nvSpPr>
        <p:spPr bwMode="auto">
          <a:xfrm>
            <a:off x="900113" y="3022252"/>
            <a:ext cx="187325" cy="769938"/>
          </a:xfrm>
          <a:custGeom>
            <a:avLst/>
            <a:gdLst>
              <a:gd name="T0" fmla="*/ 0 w 144"/>
              <a:gd name="T1" fmla="*/ 0 h 720"/>
              <a:gd name="T2" fmla="*/ 0 w 144"/>
              <a:gd name="T3" fmla="*/ 720 h 720"/>
              <a:gd name="T4" fmla="*/ 144 w 144"/>
              <a:gd name="T5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" h="720">
                <a:moveTo>
                  <a:pt x="0" y="0"/>
                </a:move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77"/>
          <p:cNvSpPr txBox="1">
            <a:spLocks noChangeArrowheads="1"/>
          </p:cNvSpPr>
          <p:nvPr/>
        </p:nvSpPr>
        <p:spPr bwMode="auto">
          <a:xfrm>
            <a:off x="1066800" y="4135090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Head node</a:t>
            </a:r>
          </a:p>
        </p:txBody>
      </p:sp>
      <p:sp>
        <p:nvSpPr>
          <p:cNvPr id="29" name="Rectangle 78" descr="浅色上对角线"/>
          <p:cNvSpPr>
            <a:spLocks noChangeArrowheads="1"/>
          </p:cNvSpPr>
          <p:nvPr/>
        </p:nvSpPr>
        <p:spPr bwMode="auto">
          <a:xfrm>
            <a:off x="1127125" y="3569940"/>
            <a:ext cx="762000" cy="403225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79"/>
          <p:cNvSpPr txBox="1">
            <a:spLocks noChangeArrowheads="1"/>
          </p:cNvSpPr>
          <p:nvPr/>
        </p:nvSpPr>
        <p:spPr bwMode="auto">
          <a:xfrm>
            <a:off x="6842125" y="2936527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</a:t>
            </a:r>
          </a:p>
        </p:txBody>
      </p:sp>
      <p:cxnSp>
        <p:nvCxnSpPr>
          <p:cNvPr id="31" name="AutoShape 80"/>
          <p:cNvCxnSpPr>
            <a:cxnSpLocks noChangeShapeType="1"/>
            <a:stCxn id="30" idx="2"/>
            <a:endCxn id="20" idx="1"/>
          </p:cNvCxnSpPr>
          <p:nvPr/>
        </p:nvCxnSpPr>
        <p:spPr bwMode="auto">
          <a:xfrm rot="16200000" flipH="1">
            <a:off x="6975475" y="3463577"/>
            <a:ext cx="409575" cy="26987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" name="Text Box 82"/>
          <p:cNvSpPr txBox="1">
            <a:spLocks noChangeArrowheads="1"/>
          </p:cNvSpPr>
          <p:nvPr/>
        </p:nvSpPr>
        <p:spPr bwMode="auto">
          <a:xfrm>
            <a:off x="3203575" y="4460527"/>
            <a:ext cx="201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Non-empty list</a:t>
            </a:r>
          </a:p>
        </p:txBody>
      </p:sp>
      <p:sp>
        <p:nvSpPr>
          <p:cNvPr id="33" name="Text Box 83"/>
          <p:cNvSpPr txBox="1">
            <a:spLocks noChangeArrowheads="1"/>
          </p:cNvSpPr>
          <p:nvPr/>
        </p:nvSpPr>
        <p:spPr bwMode="auto">
          <a:xfrm>
            <a:off x="7235825" y="4384327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Empty list</a:t>
            </a:r>
          </a:p>
        </p:txBody>
      </p: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5197475" y="3566765"/>
            <a:ext cx="969963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>
            <a:off x="5961063" y="3566765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5360988" y="349691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8" name="Line 62"/>
          <p:cNvSpPr>
            <a:spLocks noChangeShapeType="1"/>
          </p:cNvSpPr>
          <p:nvPr/>
        </p:nvSpPr>
        <p:spPr bwMode="auto">
          <a:xfrm>
            <a:off x="5961063" y="3566765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Group 88"/>
          <p:cNvGrpSpPr/>
          <p:nvPr/>
        </p:nvGrpSpPr>
        <p:grpSpPr bwMode="auto">
          <a:xfrm>
            <a:off x="6002338" y="3717577"/>
            <a:ext cx="144463" cy="144462"/>
            <a:chOff x="3787" y="3158"/>
            <a:chExt cx="91" cy="91"/>
          </a:xfrm>
        </p:grpSpPr>
        <p:sp>
          <p:nvSpPr>
            <p:cNvPr id="40" name="Line 86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" name="Line 87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" name="Group 98"/>
          <p:cNvGrpSpPr/>
          <p:nvPr/>
        </p:nvGrpSpPr>
        <p:grpSpPr bwMode="auto">
          <a:xfrm>
            <a:off x="8224838" y="3717577"/>
            <a:ext cx="144462" cy="144463"/>
            <a:chOff x="3787" y="3158"/>
            <a:chExt cx="91" cy="91"/>
          </a:xfrm>
        </p:grpSpPr>
        <p:sp>
          <p:nvSpPr>
            <p:cNvPr id="43" name="Line 99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49F487C0-20FE-46A1-BC48-8BBEAC6593BF}" type="slidenum">
              <a:rPr lang="en-US" altLang="zh-CN"/>
              <a:t>6</a:t>
            </a:fld>
            <a:endParaRPr lang="en-US" altLang="zh-CN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Characteristics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16430"/>
            <a:ext cx="8229600" cy="3573780"/>
          </a:xfrm>
        </p:spPr>
        <p:txBody>
          <a:bodyPr/>
          <a:lstStyle/>
          <a:p>
            <a:pPr eaLnBrk="1" latinLnBrk="0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同一性</a:t>
            </a:r>
            <a:r>
              <a:rPr lang="zh-CN" altLang="en-US" sz="2800" dirty="0"/>
              <a:t>：线性表由同类数据元素组成，每一个数据元素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必须属于同一数据类型</a:t>
            </a:r>
          </a:p>
          <a:p>
            <a:pPr eaLnBrk="1" latinLnBrk="0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有穷性</a:t>
            </a:r>
            <a:r>
              <a:rPr lang="zh-CN" altLang="en-US" sz="2800" dirty="0"/>
              <a:t>：线性表由有限个数据元素组成，表长度就是表中数据元素的个数</a:t>
            </a:r>
          </a:p>
          <a:p>
            <a:pPr eaLnBrk="1" latinLnBrk="0" hangingPunct="1">
              <a:spcBef>
                <a:spcPts val="24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有序性</a:t>
            </a:r>
            <a:r>
              <a:rPr lang="zh-CN" altLang="en-US" sz="2800" dirty="0"/>
              <a:t>：线性表中相邻数据元素之间存在着序偶关系</a:t>
            </a:r>
            <a:r>
              <a:rPr lang="en-US" altLang="zh-CN" sz="2800" dirty="0"/>
              <a:t>&lt;a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&gt;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6A9A32E-669C-43F3-A718-5FD21D7286BE}" type="slidenum">
              <a:rPr lang="en-US" altLang="zh-CN"/>
              <a:t>60</a:t>
            </a:fld>
            <a:endParaRPr lang="en-US" altLang="zh-CN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z="4000" b="0" dirty="0"/>
              <a:t>Memory map of Singly Linked list</a:t>
            </a:r>
          </a:p>
        </p:txBody>
      </p:sp>
      <p:pic>
        <p:nvPicPr>
          <p:cNvPr id="223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2638"/>
            <a:ext cx="8229600" cy="36195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44006CB-B077-42F0-8199-7F4A684CBB5C}" type="slidenum">
              <a:rPr lang="en-US" altLang="zh-CN"/>
              <a:t>61</a:t>
            </a:fld>
            <a:endParaRPr lang="en-US" altLang="zh-CN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358775" y="1447800"/>
            <a:ext cx="838993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int DataType; 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定义元素类型为整型，也可定义为其他类型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单链表结点结构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  info;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Node  *next;</a:t>
            </a:r>
            <a:endParaRPr kumimoji="1" lang="en-US" altLang="zh-CN" sz="20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struct Node  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Node, *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endParaRPr kumimoji="1"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struct </a:t>
            </a:r>
            <a:r>
              <a:rPr kumimoji="1" lang="en-US" altLang="zh-CN" sz="20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	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单链表类型定义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PNode  </a:t>
            </a:r>
            <a:r>
              <a:rPr kumimoji="1" lang="en-US" altLang="zh-CN" sz="20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	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指向单链表中的第一个结点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</a:p>
          <a:p>
            <a:pPr algn="just"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 struct </a:t>
            </a:r>
            <a:r>
              <a:rPr kumimoji="1" lang="en-US" altLang="zh-CN" sz="2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0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,*PLinkList</a:t>
            </a:r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;    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单链表类型的指针类型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endParaRPr kumimoji="1" lang="en-US" altLang="zh-CN" sz="20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000" dirty="0">
                <a:latin typeface="Times New Roman" panose="02020603050405020304" pitchFamily="18" charset="0"/>
                <a:ea typeface="幼圆" panose="02010509060101010101" pitchFamily="49" charset="-122"/>
              </a:rPr>
              <a:t>PLinkList  pllist;	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是指向单链表的一个指针变量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 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S-Linked list in C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467544" y="3717032"/>
            <a:ext cx="669674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457200" y="5589240"/>
            <a:ext cx="800323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B0E659BB-1CA8-44DC-B81F-2CA0DF5274CB}" type="slidenum">
              <a:rPr lang="en-US" altLang="zh-CN"/>
              <a:t>62</a:t>
            </a:fld>
            <a:endParaRPr lang="en-US" altLang="zh-CN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527685" y="1645285"/>
            <a:ext cx="8001000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latinLnBrk="0" hangingPunct="0">
              <a:lnSpc>
                <a:spcPct val="100000"/>
              </a:lnSpc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1.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x, PNode p )</a:t>
            </a: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在单链表中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位置的后面插入元素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。</a:t>
            </a: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2. 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PLinkList pllist, DataType x )</a:t>
            </a: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所指的单链表中删除一个元素为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的结点。</a:t>
            </a: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3. PNode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 PLinkList pllist )</a:t>
            </a: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所指的单链表中求第一个结点的位置。</a:t>
            </a: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4. PNode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PLinkList pllist, DataType x )</a:t>
            </a: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所指的单链表中求元素为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的结点位置。</a:t>
            </a:r>
          </a:p>
          <a:p>
            <a:pPr algn="just" eaLnBrk="0" latinLnBrk="0" hangingPunct="0">
              <a:lnSpc>
                <a:spcPct val="100000"/>
              </a:lnSpc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5. DataType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retrieve_link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PNode p )</a:t>
            </a:r>
          </a:p>
          <a:p>
            <a:pPr algn="just" eaLnBrk="0" latinLnBrk="0" hangingPunct="0">
              <a:lnSpc>
                <a:spcPct val="100000"/>
              </a:lnSpc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位置上的元素。</a:t>
            </a:r>
          </a:p>
        </p:txBody>
      </p:sp>
      <p:sp>
        <p:nvSpPr>
          <p:cNvPr id="129029" name="Rectangle 5"/>
          <p:cNvSpPr>
            <a:spLocks noGrp="1"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r>
              <a:rPr lang="en-US" altLang="zh-CN" b="0"/>
              <a:t>S-Linked list in C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024C5A98-67DA-4C17-8E03-DC40FC02ED2E}" type="slidenum">
              <a:rPr lang="en-US" altLang="zh-CN"/>
              <a:t>63</a:t>
            </a:fld>
            <a:endParaRPr lang="en-US" altLang="zh-CN"/>
          </a:p>
        </p:txBody>
      </p:sp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526415" y="1536700"/>
            <a:ext cx="8291513" cy="4399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ts val="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6.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 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PNode p )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位置的后继元素的位置。</a:t>
            </a: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7. PNode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previous_link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PLinkList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pllist,DataType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x )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所指的单链表中求元素为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的结点的前驱元素的位置。</a:t>
            </a: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8.  PLinkList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void )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创建空链表。</a:t>
            </a: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9.  int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isNullList_link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PLinkList pllist )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所指的单链表是否是空链表。</a:t>
            </a: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10. PNode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find_link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 PLinkList pllist, int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</a:p>
          <a:p>
            <a:pPr eaLnBrk="0" latinLnBrk="0" hangingPunct="0">
              <a:spcBef>
                <a:spcPts val="0"/>
              </a:spcBef>
            </a:pP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所指的单链表中求第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4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&gt;0)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个结点的位置。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383778F-9EBD-47F7-9FF2-BE54C95D75AF}" type="slidenum">
              <a:rPr lang="en-US" altLang="zh-CN"/>
              <a:t>64</a:t>
            </a:fld>
            <a:endParaRPr lang="en-US" altLang="zh-CN"/>
          </a:p>
        </p:txBody>
      </p:sp>
      <p:grpSp>
        <p:nvGrpSpPr>
          <p:cNvPr id="251034" name="Group 154"/>
          <p:cNvGrpSpPr/>
          <p:nvPr/>
        </p:nvGrpSpPr>
        <p:grpSpPr bwMode="auto">
          <a:xfrm>
            <a:off x="2275205" y="1043761"/>
            <a:ext cx="3227390" cy="1071563"/>
            <a:chOff x="1680" y="336"/>
            <a:chExt cx="2033" cy="675"/>
          </a:xfrm>
        </p:grpSpPr>
        <p:sp>
          <p:nvSpPr>
            <p:cNvPr id="251035" name="Rectangle 155"/>
            <p:cNvSpPr>
              <a:spLocks noChangeArrowheads="1"/>
            </p:cNvSpPr>
            <p:nvPr/>
          </p:nvSpPr>
          <p:spPr bwMode="auto">
            <a:xfrm>
              <a:off x="2160" y="716"/>
              <a:ext cx="610" cy="2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36" name="Line 156"/>
            <p:cNvSpPr>
              <a:spLocks noChangeShapeType="1"/>
            </p:cNvSpPr>
            <p:nvPr/>
          </p:nvSpPr>
          <p:spPr bwMode="auto">
            <a:xfrm>
              <a:off x="2641" y="716"/>
              <a:ext cx="0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37" name="Line 157"/>
            <p:cNvSpPr>
              <a:spLocks noChangeShapeType="1"/>
            </p:cNvSpPr>
            <p:nvPr/>
          </p:nvSpPr>
          <p:spPr bwMode="auto">
            <a:xfrm>
              <a:off x="2706" y="845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38" name="Text Box 158"/>
            <p:cNvSpPr txBox="1">
              <a:spLocks noChangeArrowheads="1"/>
            </p:cNvSpPr>
            <p:nvPr/>
          </p:nvSpPr>
          <p:spPr bwMode="auto">
            <a:xfrm>
              <a:off x="2244" y="67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  <p:grpSp>
          <p:nvGrpSpPr>
            <p:cNvPr id="251039" name="Group 159"/>
            <p:cNvGrpSpPr/>
            <p:nvPr/>
          </p:nvGrpSpPr>
          <p:grpSpPr bwMode="auto">
            <a:xfrm>
              <a:off x="2933" y="716"/>
              <a:ext cx="780" cy="295"/>
              <a:chOff x="4359" y="1104"/>
              <a:chExt cx="1165" cy="438"/>
            </a:xfrm>
          </p:grpSpPr>
          <p:sp>
            <p:nvSpPr>
              <p:cNvPr id="251040" name="Rectangle 160"/>
              <p:cNvSpPr>
                <a:spLocks noChangeArrowheads="1"/>
              </p:cNvSpPr>
              <p:nvPr/>
            </p:nvSpPr>
            <p:spPr bwMode="auto">
              <a:xfrm>
                <a:off x="4418" y="1104"/>
                <a:ext cx="911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041" name="Line 161"/>
              <p:cNvSpPr>
                <a:spLocks noChangeShapeType="1"/>
              </p:cNvSpPr>
              <p:nvPr/>
            </p:nvSpPr>
            <p:spPr bwMode="auto">
              <a:xfrm>
                <a:off x="5121" y="110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042" name="Line 162"/>
              <p:cNvSpPr>
                <a:spLocks noChangeShapeType="1"/>
              </p:cNvSpPr>
              <p:nvPr/>
            </p:nvSpPr>
            <p:spPr bwMode="auto">
              <a:xfrm>
                <a:off x="5236" y="129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1043" name="Text Box 163"/>
              <p:cNvSpPr txBox="1">
                <a:spLocks noChangeArrowheads="1"/>
              </p:cNvSpPr>
              <p:nvPr/>
            </p:nvSpPr>
            <p:spPr bwMode="auto">
              <a:xfrm>
                <a:off x="4359" y="1115"/>
                <a:ext cx="152" cy="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endParaRPr kumimoji="1" lang="zh-CN" altLang="zh-CN" sz="240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</p:grpSp>
        <p:sp>
          <p:nvSpPr>
            <p:cNvPr id="251044" name="Text Box 164"/>
            <p:cNvSpPr txBox="1">
              <a:spLocks noChangeArrowheads="1"/>
            </p:cNvSpPr>
            <p:nvPr/>
          </p:nvSpPr>
          <p:spPr bwMode="auto">
            <a:xfrm>
              <a:off x="3095" y="6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251045" name="Text Box 165"/>
            <p:cNvSpPr txBox="1">
              <a:spLocks noChangeArrowheads="1"/>
            </p:cNvSpPr>
            <p:nvPr/>
          </p:nvSpPr>
          <p:spPr bwMode="auto">
            <a:xfrm>
              <a:off x="1680" y="3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p</a:t>
              </a:r>
            </a:p>
          </p:txBody>
        </p:sp>
        <p:cxnSp>
          <p:nvCxnSpPr>
            <p:cNvPr id="251046" name="AutoShape 166"/>
            <p:cNvCxnSpPr>
              <a:cxnSpLocks noChangeShapeType="1"/>
            </p:cNvCxnSpPr>
            <p:nvPr/>
          </p:nvCxnSpPr>
          <p:spPr bwMode="auto">
            <a:xfrm rot="16200000" flipH="1">
              <a:off x="1894" y="506"/>
              <a:ext cx="196" cy="3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1047" name="Line 167"/>
            <p:cNvSpPr>
              <a:spLocks noChangeShapeType="1"/>
            </p:cNvSpPr>
            <p:nvPr/>
          </p:nvSpPr>
          <p:spPr bwMode="auto">
            <a:xfrm>
              <a:off x="1968" y="8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1075" name="Text Box 195"/>
          <p:cNvSpPr txBox="1">
            <a:spLocks noChangeArrowheads="1"/>
          </p:cNvSpPr>
          <p:nvPr/>
        </p:nvSpPr>
        <p:spPr bwMode="auto">
          <a:xfrm>
            <a:off x="3034906" y="2131199"/>
            <a:ext cx="2369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Singly Linked list</a:t>
            </a:r>
          </a:p>
        </p:txBody>
      </p:sp>
      <p:sp>
        <p:nvSpPr>
          <p:cNvPr id="251076" name="Text Box 196"/>
          <p:cNvSpPr txBox="1">
            <a:spLocks noChangeArrowheads="1"/>
          </p:cNvSpPr>
          <p:nvPr/>
        </p:nvSpPr>
        <p:spPr bwMode="auto">
          <a:xfrm>
            <a:off x="2604135" y="4680268"/>
            <a:ext cx="3441700" cy="161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Operations: </a:t>
            </a: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q-&gt;next = p-&gt;next;</a:t>
            </a:r>
          </a:p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p-&gt;next = q;</a:t>
            </a:r>
          </a:p>
          <a:p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Remark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：顺序不能反</a:t>
            </a:r>
            <a:endParaRPr kumimoji="1" lang="zh-CN" altLang="en-US" sz="360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80" name="Rectangle 200"/>
          <p:cNvSpPr>
            <a:spLocks noChangeArrowheads="1"/>
          </p:cNvSpPr>
          <p:nvPr/>
        </p:nvSpPr>
        <p:spPr bwMode="auto">
          <a:xfrm>
            <a:off x="2581910" y="3048953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81" name="Line 201"/>
          <p:cNvSpPr>
            <a:spLocks noChangeShapeType="1"/>
          </p:cNvSpPr>
          <p:nvPr/>
        </p:nvSpPr>
        <p:spPr bwMode="auto">
          <a:xfrm>
            <a:off x="3347085" y="3048953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82" name="Text Box 202"/>
          <p:cNvSpPr txBox="1">
            <a:spLocks noChangeArrowheads="1"/>
          </p:cNvSpPr>
          <p:nvPr/>
        </p:nvSpPr>
        <p:spPr bwMode="auto">
          <a:xfrm>
            <a:off x="2715260" y="297910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grpSp>
        <p:nvGrpSpPr>
          <p:cNvPr id="251083" name="Group 203"/>
          <p:cNvGrpSpPr/>
          <p:nvPr/>
        </p:nvGrpSpPr>
        <p:grpSpPr bwMode="auto">
          <a:xfrm>
            <a:off x="5125085" y="3048953"/>
            <a:ext cx="1173163" cy="468312"/>
            <a:chOff x="4272" y="1104"/>
            <a:chExt cx="1104" cy="438"/>
          </a:xfrm>
        </p:grpSpPr>
        <p:sp>
          <p:nvSpPr>
            <p:cNvPr id="251084" name="Rectangle 20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85" name="Line 20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86" name="Line 20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087" name="Text Box 207"/>
            <p:cNvSpPr txBox="1">
              <a:spLocks noChangeArrowheads="1"/>
            </p:cNvSpPr>
            <p:nvPr/>
          </p:nvSpPr>
          <p:spPr bwMode="auto">
            <a:xfrm>
              <a:off x="4359" y="1115"/>
              <a:ext cx="15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251088" name="Text Box 208"/>
          <p:cNvSpPr txBox="1">
            <a:spLocks noChangeArrowheads="1"/>
          </p:cNvSpPr>
          <p:nvPr/>
        </p:nvSpPr>
        <p:spPr bwMode="auto">
          <a:xfrm>
            <a:off x="5312410" y="301244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251089" name="Line 209"/>
          <p:cNvSpPr>
            <a:spLocks noChangeShapeType="1"/>
          </p:cNvSpPr>
          <p:nvPr/>
        </p:nvSpPr>
        <p:spPr bwMode="auto">
          <a:xfrm>
            <a:off x="2277110" y="3283903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0" name="Rectangle 210"/>
          <p:cNvSpPr>
            <a:spLocks noChangeArrowheads="1"/>
          </p:cNvSpPr>
          <p:nvPr/>
        </p:nvSpPr>
        <p:spPr bwMode="auto">
          <a:xfrm>
            <a:off x="3901440" y="3793808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1" name="Line 211"/>
          <p:cNvSpPr>
            <a:spLocks noChangeShapeType="1"/>
          </p:cNvSpPr>
          <p:nvPr/>
        </p:nvSpPr>
        <p:spPr bwMode="auto">
          <a:xfrm>
            <a:off x="4666615" y="379380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2" name="Text Box 212"/>
          <p:cNvSpPr txBox="1">
            <a:spLocks noChangeArrowheads="1"/>
          </p:cNvSpPr>
          <p:nvPr/>
        </p:nvSpPr>
        <p:spPr bwMode="auto">
          <a:xfrm>
            <a:off x="3993515" y="3804920"/>
            <a:ext cx="16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1093" name="Text Box 213"/>
          <p:cNvSpPr txBox="1">
            <a:spLocks noChangeArrowheads="1"/>
          </p:cNvSpPr>
          <p:nvPr/>
        </p:nvSpPr>
        <p:spPr bwMode="auto">
          <a:xfrm>
            <a:off x="4088765" y="375729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</a:p>
        </p:txBody>
      </p:sp>
      <p:sp>
        <p:nvSpPr>
          <p:cNvPr id="251094" name="Text Box 214"/>
          <p:cNvSpPr txBox="1">
            <a:spLocks noChangeArrowheads="1"/>
          </p:cNvSpPr>
          <p:nvPr/>
        </p:nvSpPr>
        <p:spPr bwMode="auto">
          <a:xfrm>
            <a:off x="3215640" y="383349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</a:p>
        </p:txBody>
      </p:sp>
      <p:sp>
        <p:nvSpPr>
          <p:cNvPr id="251095" name="Line 215"/>
          <p:cNvSpPr>
            <a:spLocks noChangeShapeType="1"/>
          </p:cNvSpPr>
          <p:nvPr/>
        </p:nvSpPr>
        <p:spPr bwMode="auto">
          <a:xfrm>
            <a:off x="3520440" y="413829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098" name="Line 218"/>
          <p:cNvSpPr>
            <a:spLocks noChangeShapeType="1"/>
          </p:cNvSpPr>
          <p:nvPr/>
        </p:nvSpPr>
        <p:spPr bwMode="auto">
          <a:xfrm>
            <a:off x="3489960" y="3164840"/>
            <a:ext cx="16700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1099" name="Group 219"/>
          <p:cNvGrpSpPr/>
          <p:nvPr/>
        </p:nvGrpSpPr>
        <p:grpSpPr bwMode="auto">
          <a:xfrm>
            <a:off x="4209098" y="2961640"/>
            <a:ext cx="304800" cy="381000"/>
            <a:chOff x="2352" y="2928"/>
            <a:chExt cx="192" cy="240"/>
          </a:xfrm>
        </p:grpSpPr>
        <p:sp>
          <p:nvSpPr>
            <p:cNvPr id="251100" name="Line 220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101" name="Line 221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1102" name="Text Box 222"/>
          <p:cNvSpPr txBox="1">
            <a:spLocks noChangeArrowheads="1"/>
          </p:cNvSpPr>
          <p:nvPr/>
        </p:nvSpPr>
        <p:spPr bwMode="auto">
          <a:xfrm>
            <a:off x="1763688" y="234888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</a:p>
        </p:txBody>
      </p:sp>
      <p:cxnSp>
        <p:nvCxnSpPr>
          <p:cNvPr id="251103" name="AutoShape 223"/>
          <p:cNvCxnSpPr>
            <a:cxnSpLocks noChangeShapeType="1"/>
          </p:cNvCxnSpPr>
          <p:nvPr/>
        </p:nvCxnSpPr>
        <p:spPr bwMode="auto">
          <a:xfrm rot="16200000" flipH="1">
            <a:off x="2159635" y="2748915"/>
            <a:ext cx="3111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1112" name="AutoShape 232"/>
          <p:cNvCxnSpPr>
            <a:cxnSpLocks noChangeShapeType="1"/>
            <a:stCxn id="251080" idx="3"/>
            <a:endCxn id="251090" idx="1"/>
          </p:cNvCxnSpPr>
          <p:nvPr/>
        </p:nvCxnSpPr>
        <p:spPr bwMode="auto">
          <a:xfrm>
            <a:off x="3550285" y="3255010"/>
            <a:ext cx="351155" cy="744855"/>
          </a:xfrm>
          <a:prstGeom prst="curvedConnector3">
            <a:avLst>
              <a:gd name="adj1" fmla="val 50090"/>
            </a:avLst>
          </a:prstGeom>
          <a:noFill/>
          <a:ln w="28575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113" name="AutoShape 233"/>
          <p:cNvCxnSpPr>
            <a:cxnSpLocks noChangeShapeType="1"/>
            <a:stCxn id="251090" idx="3"/>
            <a:endCxn id="251084" idx="1"/>
          </p:cNvCxnSpPr>
          <p:nvPr/>
        </p:nvCxnSpPr>
        <p:spPr bwMode="auto">
          <a:xfrm flipV="1">
            <a:off x="4869815" y="3255010"/>
            <a:ext cx="255270" cy="74485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FF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61" name="Rectangle 5"/>
          <p:cNvSpPr>
            <a:spLocks noRot="1" noChangeArrowheads="1"/>
          </p:cNvSpPr>
          <p:nvPr/>
        </p:nvSpPr>
        <p:spPr bwMode="auto">
          <a:xfrm>
            <a:off x="396000" y="334800"/>
            <a:ext cx="793115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2.10 Insert an element in S-Linked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076" grpId="0" bldLvl="0" animBg="1"/>
      <p:bldP spid="251080" grpId="0" bldLvl="0" animBg="1"/>
      <p:bldP spid="251081" grpId="0" bldLvl="0" animBg="1"/>
      <p:bldP spid="251082" grpId="0"/>
      <p:bldP spid="251088" grpId="0"/>
      <p:bldP spid="251089" grpId="0" bldLvl="0" animBg="1"/>
      <p:bldP spid="251090" grpId="0" bldLvl="0" animBg="1"/>
      <p:bldP spid="251091" grpId="0" bldLvl="0" animBg="1"/>
      <p:bldP spid="251092" grpId="0"/>
      <p:bldP spid="251093" grpId="0"/>
      <p:bldP spid="251094" grpId="0" bldLvl="0" animBg="1"/>
      <p:bldP spid="251095" grpId="0" bldLvl="0" animBg="1"/>
      <p:bldP spid="251098" grpId="0" bldLvl="0" animBg="1"/>
      <p:bldP spid="25110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AEC3613-0B0B-49CE-943D-275AE9B0D55B}" type="slidenum">
              <a:rPr lang="en-US" altLang="zh-CN"/>
              <a:t>65</a:t>
            </a:fld>
            <a:endParaRPr lang="en-US" altLang="zh-CN"/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396240" y="1462306"/>
            <a:ext cx="821531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insert_link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PLinkList pList, DataType x, PNode p )</a:t>
            </a:r>
          </a:p>
          <a:p>
            <a:pPr eaLnBrk="0" hangingPunct="0"/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在单链表中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 </a:t>
            </a:r>
            <a:r>
              <a:rPr kumimoji="1" lang="zh-CN" altLang="en-US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所指结点的后面插入元素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 */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PNode  q;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q = (PNode)malloc(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struct Node ) );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 q == NULL )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space!!!\n" );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 {	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q-&gt;info = x;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q-&gt;next = p-&gt;next;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p-&gt;next = q;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249861" name="Rectangle 5"/>
          <p:cNvSpPr>
            <a:spLocks noRot="1" noChangeArrowheads="1"/>
          </p:cNvSpPr>
          <p:nvPr/>
        </p:nvSpPr>
        <p:spPr bwMode="auto">
          <a:xfrm>
            <a:off x="396000" y="334800"/>
            <a:ext cx="793115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2.10 Insert an element in S-Linked list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92090" y="4796790"/>
            <a:ext cx="34842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FF00"/>
                </a:solidFill>
              </a:rPr>
              <a:t>Time Complexity: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11253DF-95B1-4511-9DCE-63FCB0698339}" type="slidenum">
              <a:rPr lang="en-US" altLang="zh-CN"/>
              <a:t>66</a:t>
            </a:fld>
            <a:endParaRPr lang="en-US" altLang="zh-CN"/>
          </a:p>
        </p:txBody>
      </p:sp>
      <p:grpSp>
        <p:nvGrpSpPr>
          <p:cNvPr id="253969" name="Group 17"/>
          <p:cNvGrpSpPr/>
          <p:nvPr/>
        </p:nvGrpSpPr>
        <p:grpSpPr bwMode="auto">
          <a:xfrm>
            <a:off x="3330575" y="4221063"/>
            <a:ext cx="304800" cy="381000"/>
            <a:chOff x="2352" y="2928"/>
            <a:chExt cx="192" cy="240"/>
          </a:xfrm>
        </p:grpSpPr>
        <p:sp>
          <p:nvSpPr>
            <p:cNvPr id="253970" name="Line 18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71" name="Line 19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72" name="Rectangle 20"/>
          <p:cNvSpPr>
            <a:spLocks noChangeArrowheads="1"/>
          </p:cNvSpPr>
          <p:nvPr/>
        </p:nvSpPr>
        <p:spPr bwMode="auto">
          <a:xfrm>
            <a:off x="2020888" y="4181376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>
            <a:off x="2784475" y="4181376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4" name="Line 22"/>
          <p:cNvSpPr>
            <a:spLocks noChangeShapeType="1"/>
          </p:cNvSpPr>
          <p:nvPr/>
        </p:nvSpPr>
        <p:spPr bwMode="auto">
          <a:xfrm>
            <a:off x="2916238" y="4386163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5" name="Text Box 23"/>
          <p:cNvSpPr txBox="1">
            <a:spLocks noChangeArrowheads="1"/>
          </p:cNvSpPr>
          <p:nvPr/>
        </p:nvSpPr>
        <p:spPr bwMode="auto">
          <a:xfrm>
            <a:off x="2154238" y="4111526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253977" name="Rectangle 25"/>
          <p:cNvSpPr>
            <a:spLocks noChangeArrowheads="1"/>
          </p:cNvSpPr>
          <p:nvPr/>
        </p:nvSpPr>
        <p:spPr bwMode="auto">
          <a:xfrm>
            <a:off x="3925888" y="4181376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8" name="Line 26"/>
          <p:cNvSpPr>
            <a:spLocks noChangeShapeType="1"/>
          </p:cNvSpPr>
          <p:nvPr/>
        </p:nvSpPr>
        <p:spPr bwMode="auto">
          <a:xfrm>
            <a:off x="4691063" y="4181376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79" name="Line 27"/>
          <p:cNvSpPr>
            <a:spLocks noChangeShapeType="1"/>
          </p:cNvSpPr>
          <p:nvPr/>
        </p:nvSpPr>
        <p:spPr bwMode="auto">
          <a:xfrm>
            <a:off x="4792663" y="4386163"/>
            <a:ext cx="1147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80" name="Text Box 28"/>
          <p:cNvSpPr txBox="1">
            <a:spLocks noChangeArrowheads="1"/>
          </p:cNvSpPr>
          <p:nvPr/>
        </p:nvSpPr>
        <p:spPr bwMode="auto">
          <a:xfrm>
            <a:off x="4017963" y="4192488"/>
            <a:ext cx="16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3981" name="Text Box 29"/>
          <p:cNvSpPr txBox="1">
            <a:spLocks noChangeArrowheads="1"/>
          </p:cNvSpPr>
          <p:nvPr/>
        </p:nvSpPr>
        <p:spPr bwMode="auto">
          <a:xfrm>
            <a:off x="4113213" y="4144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253982" name="Text Box 30"/>
          <p:cNvSpPr txBox="1">
            <a:spLocks noChangeArrowheads="1"/>
          </p:cNvSpPr>
          <p:nvPr/>
        </p:nvSpPr>
        <p:spPr bwMode="auto">
          <a:xfrm>
            <a:off x="1258888" y="357812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</a:p>
        </p:txBody>
      </p:sp>
      <p:cxnSp>
        <p:nvCxnSpPr>
          <p:cNvPr id="253983" name="AutoShape 31"/>
          <p:cNvCxnSpPr>
            <a:cxnSpLocks noChangeShapeType="1"/>
          </p:cNvCxnSpPr>
          <p:nvPr/>
        </p:nvCxnSpPr>
        <p:spPr bwMode="auto">
          <a:xfrm rot="16200000" flipH="1">
            <a:off x="1598613" y="3848001"/>
            <a:ext cx="3111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3984" name="Line 32"/>
          <p:cNvSpPr>
            <a:spLocks noChangeShapeType="1"/>
          </p:cNvSpPr>
          <p:nvPr/>
        </p:nvSpPr>
        <p:spPr bwMode="auto">
          <a:xfrm>
            <a:off x="1716088" y="441632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3985" name="Group 33"/>
          <p:cNvGrpSpPr/>
          <p:nvPr/>
        </p:nvGrpSpPr>
        <p:grpSpPr bwMode="auto">
          <a:xfrm>
            <a:off x="5991225" y="4186138"/>
            <a:ext cx="1173163" cy="468313"/>
            <a:chOff x="4272" y="1104"/>
            <a:chExt cx="1104" cy="438"/>
          </a:xfrm>
        </p:grpSpPr>
        <p:sp>
          <p:nvSpPr>
            <p:cNvPr id="253986" name="Rectangle 3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87" name="Line 3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88" name="Line 3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89" name="Text Box 37"/>
            <p:cNvSpPr txBox="1">
              <a:spLocks noChangeArrowheads="1"/>
            </p:cNvSpPr>
            <p:nvPr/>
          </p:nvSpPr>
          <p:spPr bwMode="auto">
            <a:xfrm>
              <a:off x="4359" y="1115"/>
              <a:ext cx="15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253991" name="Group 39"/>
          <p:cNvGrpSpPr/>
          <p:nvPr/>
        </p:nvGrpSpPr>
        <p:grpSpPr bwMode="auto">
          <a:xfrm>
            <a:off x="5203825" y="4221063"/>
            <a:ext cx="304800" cy="381000"/>
            <a:chOff x="2352" y="2928"/>
            <a:chExt cx="192" cy="240"/>
          </a:xfrm>
        </p:grpSpPr>
        <p:sp>
          <p:nvSpPr>
            <p:cNvPr id="253992" name="Line 40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993" name="Line 41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3994" name="Text Box 42"/>
          <p:cNvSpPr txBox="1">
            <a:spLocks noChangeArrowheads="1"/>
          </p:cNvSpPr>
          <p:nvPr/>
        </p:nvSpPr>
        <p:spPr bwMode="auto">
          <a:xfrm>
            <a:off x="6175375" y="4144863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253997" name="Text Box 45"/>
          <p:cNvSpPr txBox="1">
            <a:spLocks noChangeArrowheads="1"/>
          </p:cNvSpPr>
          <p:nvPr/>
        </p:nvSpPr>
        <p:spPr bwMode="auto">
          <a:xfrm>
            <a:off x="2457450" y="5198963"/>
            <a:ext cx="292608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Operation:</a:t>
            </a:r>
          </a:p>
          <a:p>
            <a:pPr algn="l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q = p-&gt;next;	  	</a:t>
            </a:r>
            <a:endParaRPr kumimoji="1" lang="en-US" altLang="zh-CN" sz="2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l"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p-&gt;next = q-&gt;next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54031" name="Freeform 79"/>
          <p:cNvSpPr/>
          <p:nvPr/>
        </p:nvSpPr>
        <p:spPr bwMode="auto">
          <a:xfrm>
            <a:off x="2603500" y="4602063"/>
            <a:ext cx="3984625" cy="420688"/>
          </a:xfrm>
          <a:custGeom>
            <a:avLst/>
            <a:gdLst>
              <a:gd name="T0" fmla="*/ 197 w 2510"/>
              <a:gd name="T1" fmla="*/ 0 h 265"/>
              <a:gd name="T2" fmla="*/ 333 w 2510"/>
              <a:gd name="T3" fmla="*/ 227 h 265"/>
              <a:gd name="T4" fmla="*/ 2193 w 2510"/>
              <a:gd name="T5" fmla="*/ 227 h 265"/>
              <a:gd name="T6" fmla="*/ 2238 w 2510"/>
              <a:gd name="T7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0" h="265">
                <a:moveTo>
                  <a:pt x="197" y="0"/>
                </a:moveTo>
                <a:cubicBezTo>
                  <a:pt x="98" y="94"/>
                  <a:pt x="0" y="189"/>
                  <a:pt x="333" y="227"/>
                </a:cubicBezTo>
                <a:cubicBezTo>
                  <a:pt x="666" y="265"/>
                  <a:pt x="1876" y="265"/>
                  <a:pt x="2193" y="227"/>
                </a:cubicBezTo>
                <a:cubicBezTo>
                  <a:pt x="2510" y="189"/>
                  <a:pt x="2374" y="94"/>
                  <a:pt x="2238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2173288" y="2088034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2936875" y="2088034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3068639" y="2292821"/>
            <a:ext cx="1009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2306638" y="2018184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4078288" y="2088034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4843463" y="2088034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27"/>
          <p:cNvSpPr>
            <a:spLocks noChangeShapeType="1"/>
          </p:cNvSpPr>
          <p:nvPr/>
        </p:nvSpPr>
        <p:spPr bwMode="auto">
          <a:xfrm>
            <a:off x="4945063" y="2292821"/>
            <a:ext cx="114776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4170363" y="2099146"/>
            <a:ext cx="16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4265613" y="205152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1411288" y="148478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</a:p>
        </p:txBody>
      </p:sp>
      <p:cxnSp>
        <p:nvCxnSpPr>
          <p:cNvPr id="47" name="AutoShape 31"/>
          <p:cNvCxnSpPr>
            <a:cxnSpLocks noChangeShapeType="1"/>
          </p:cNvCxnSpPr>
          <p:nvPr/>
        </p:nvCxnSpPr>
        <p:spPr bwMode="auto">
          <a:xfrm rot="16200000" flipH="1">
            <a:off x="1751013" y="1754659"/>
            <a:ext cx="31115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8" name="Line 32"/>
          <p:cNvSpPr>
            <a:spLocks noChangeShapeType="1"/>
          </p:cNvSpPr>
          <p:nvPr/>
        </p:nvSpPr>
        <p:spPr bwMode="auto">
          <a:xfrm>
            <a:off x="1868488" y="2322984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9" name="Group 33"/>
          <p:cNvGrpSpPr/>
          <p:nvPr/>
        </p:nvGrpSpPr>
        <p:grpSpPr bwMode="auto">
          <a:xfrm>
            <a:off x="6084341" y="2092796"/>
            <a:ext cx="1173163" cy="468313"/>
            <a:chOff x="4272" y="1104"/>
            <a:chExt cx="1104" cy="438"/>
          </a:xfrm>
        </p:grpSpPr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4272" y="1104"/>
              <a:ext cx="9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4992" y="11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5088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4359" y="1115"/>
              <a:ext cx="15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grpSp>
        <p:nvGrpSpPr>
          <p:cNvPr id="54" name="Group 39"/>
          <p:cNvGrpSpPr/>
          <p:nvPr/>
        </p:nvGrpSpPr>
        <p:grpSpPr bwMode="auto">
          <a:xfrm>
            <a:off x="3960813" y="1751089"/>
            <a:ext cx="1041372" cy="1163488"/>
            <a:chOff x="2352" y="2928"/>
            <a:chExt cx="192" cy="240"/>
          </a:xfrm>
        </p:grpSpPr>
        <p:sp>
          <p:nvSpPr>
            <p:cNvPr id="55" name="Line 40"/>
            <p:cNvSpPr>
              <a:spLocks noChangeShapeType="1"/>
            </p:cNvSpPr>
            <p:nvPr/>
          </p:nvSpPr>
          <p:spPr bwMode="auto">
            <a:xfrm>
              <a:off x="2400" y="2928"/>
              <a:ext cx="144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2352" y="2928"/>
              <a:ext cx="192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6268491" y="2051521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59" name="Text Box 195"/>
          <p:cNvSpPr txBox="1">
            <a:spLocks noChangeArrowheads="1"/>
          </p:cNvSpPr>
          <p:nvPr/>
        </p:nvSpPr>
        <p:spPr bwMode="auto">
          <a:xfrm>
            <a:off x="3642601" y="3039343"/>
            <a:ext cx="23695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Singly Linked list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95288" y="333375"/>
            <a:ext cx="784860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2.11 Remove node from S-Linked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72" grpId="0" animBg="1"/>
      <p:bldP spid="253973" grpId="0" animBg="1"/>
      <p:bldP spid="253974" grpId="0" animBg="1"/>
      <p:bldP spid="253975" grpId="0"/>
      <p:bldP spid="253977" grpId="0" animBg="1"/>
      <p:bldP spid="253978" grpId="0" animBg="1"/>
      <p:bldP spid="253979" grpId="0" animBg="1"/>
      <p:bldP spid="253980" grpId="0"/>
      <p:bldP spid="253981" grpId="0"/>
      <p:bldP spid="253982" grpId="0"/>
      <p:bldP spid="253984" grpId="0" animBg="1"/>
      <p:bldP spid="253994" grpId="0"/>
      <p:bldP spid="253997" grpId="0" bldLvl="0" animBg="1"/>
      <p:bldP spid="25403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8E4F2D4D-0C84-48FA-8BC5-6916E723688E}" type="slidenum">
              <a:rPr lang="en-US" altLang="zh-CN"/>
              <a:t>67</a:t>
            </a:fld>
            <a:endParaRPr lang="en-US" altLang="zh-CN"/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395288" y="1001713"/>
            <a:ext cx="8243888" cy="5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void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delete_link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PLinkList pllist, DataType x 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所指的带有头结点的单链表中删除元素为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 PNode  p, q;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-&gt;head;		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所指的带有头结点的单链表中找元素为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	的前驱结点位置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while ( p-&gt;next != NULL &amp;&amp; p-&gt;next-&gt;info != x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 = p-&gt;next;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 p-&gt;next == NULL ) 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没找到元素为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("Not exist!\n ");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q = p-&gt;next;	  	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找到元素为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p-&gt;next = q-&gt;next;  </a:t>
            </a:r>
          </a:p>
          <a:p>
            <a:pPr eaLnBrk="0" hangingPunct="0">
              <a:lnSpc>
                <a:spcPct val="130000"/>
              </a:lnSpc>
            </a:pP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free( q );       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395288" y="333375"/>
            <a:ext cx="7848600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2.11 Remove node from S-Linked list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475656" y="5445125"/>
            <a:ext cx="1223962" cy="431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898775" y="5447030"/>
            <a:ext cx="38017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>
                <a:solidFill>
                  <a:srgbClr val="FFC000"/>
                </a:solidFill>
              </a:rPr>
              <a:t>需要程序员手动释放空间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77055" y="2708910"/>
            <a:ext cx="45434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FF00"/>
                </a:solidFill>
              </a:rPr>
              <a:t>“Locate” Time Complexity: O(n)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77690" y="5013325"/>
            <a:ext cx="461454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>
                <a:solidFill>
                  <a:srgbClr val="FFFF00"/>
                </a:solidFill>
              </a:rPr>
              <a:t>“Delete” Time Complexity: 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AB11A170-EB82-4ACF-A004-015D5DF69C0E}" type="slidenum">
              <a:rPr lang="en-US" altLang="zh-CN"/>
              <a:t>68</a:t>
            </a:fld>
            <a:endParaRPr lang="en-US" altLang="zh-CN"/>
          </a:p>
        </p:txBody>
      </p:sp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23850" y="735013"/>
            <a:ext cx="835025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PNode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first_link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PLinkList pllist 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所指的带有头结点的单链表中求第一个结点的位置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pllist-&gt;head-&gt;next;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23850" y="2765425"/>
            <a:ext cx="763270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2.13 Locate element in S-Linked list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23850" y="188913"/>
            <a:ext cx="8351838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2.12 Return the position of first element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23850" y="3284984"/>
            <a:ext cx="8280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PNode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locate_link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PLinkList pllist, DataType x 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所指的带有头结点的单链表中找元素为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的结点位置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PNode 	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 =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-&gt;head-&gt;next;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while ( p != NULL &amp;&amp; p-&gt;info != x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 = p-&gt;next;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10" name="Rectangle 49">
            <a:extLst>
              <a:ext uri="{FF2B5EF4-FFF2-40B4-BE49-F238E27FC236}">
                <a16:creationId xmlns:a16="http://schemas.microsoft.com/office/drawing/2014/main" id="{7F800D95-8EB5-F4C8-63E3-04286712F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432" y="2053754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0">
            <a:extLst>
              <a:ext uri="{FF2B5EF4-FFF2-40B4-BE49-F238E27FC236}">
                <a16:creationId xmlns:a16="http://schemas.microsoft.com/office/drawing/2014/main" id="{F541A8F7-692A-DB0B-1DE9-3D8A655AA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4020" y="2053754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52">
            <a:extLst>
              <a:ext uri="{FF2B5EF4-FFF2-40B4-BE49-F238E27FC236}">
                <a16:creationId xmlns:a16="http://schemas.microsoft.com/office/drawing/2014/main" id="{DBAABC38-B40B-9869-0C0B-21E2AFCA9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3782" y="1983904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80923A21-BB56-3BFB-F02C-43381F47D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782" y="2053754"/>
            <a:ext cx="968375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72">
            <a:extLst>
              <a:ext uri="{FF2B5EF4-FFF2-40B4-BE49-F238E27FC236}">
                <a16:creationId xmlns:a16="http://schemas.microsoft.com/office/drawing/2014/main" id="{539BF882-EDC5-AC55-1F01-40A389435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8970" y="2258541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74">
            <a:extLst>
              <a:ext uri="{FF2B5EF4-FFF2-40B4-BE49-F238E27FC236}">
                <a16:creationId xmlns:a16="http://schemas.microsoft.com/office/drawing/2014/main" id="{213527D8-2618-DAB1-D87B-4C1DF23F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33" y="2070179"/>
            <a:ext cx="496887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75">
            <a:extLst>
              <a:ext uri="{FF2B5EF4-FFF2-40B4-BE49-F238E27FC236}">
                <a16:creationId xmlns:a16="http://schemas.microsoft.com/office/drawing/2014/main" id="{1983117E-0179-E82A-C668-6DD2E19C4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1616024"/>
            <a:ext cx="764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</a:p>
        </p:txBody>
      </p:sp>
      <p:sp>
        <p:nvSpPr>
          <p:cNvPr id="18" name="Text Box 77">
            <a:extLst>
              <a:ext uri="{FF2B5EF4-FFF2-40B4-BE49-F238E27FC236}">
                <a16:creationId xmlns:a16="http://schemas.microsoft.com/office/drawing/2014/main" id="{BBE7B02C-8E9F-C3FF-E68B-A106476E5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472" y="2436341"/>
            <a:ext cx="9589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Head node</a:t>
            </a:r>
          </a:p>
        </p:txBody>
      </p:sp>
      <p:sp>
        <p:nvSpPr>
          <p:cNvPr id="19" name="Rectangle 78" descr="浅色上对角线">
            <a:extLst>
              <a:ext uri="{FF2B5EF4-FFF2-40B4-BE49-F238E27FC236}">
                <a16:creationId xmlns:a16="http://schemas.microsoft.com/office/drawing/2014/main" id="{39F3F907-6E70-4955-869D-9EE5847F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307" y="2056929"/>
            <a:ext cx="762000" cy="403225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8769F3EE-429A-8526-F254-2589056B4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6072" y="2258541"/>
            <a:ext cx="392112" cy="129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98">
            <a:extLst>
              <a:ext uri="{FF2B5EF4-FFF2-40B4-BE49-F238E27FC236}">
                <a16:creationId xmlns:a16="http://schemas.microsoft.com/office/drawing/2014/main" id="{C31D600D-8D08-1046-7292-31D38FA8FC8A}"/>
              </a:ext>
            </a:extLst>
          </p:cNvPr>
          <p:cNvGrpSpPr/>
          <p:nvPr/>
        </p:nvGrpSpPr>
        <p:grpSpPr bwMode="auto">
          <a:xfrm>
            <a:off x="8208582" y="2194654"/>
            <a:ext cx="144462" cy="144463"/>
            <a:chOff x="3787" y="3158"/>
            <a:chExt cx="91" cy="91"/>
          </a:xfrm>
        </p:grpSpPr>
        <p:sp>
          <p:nvSpPr>
            <p:cNvPr id="22" name="Line 99">
              <a:extLst>
                <a:ext uri="{FF2B5EF4-FFF2-40B4-BE49-F238E27FC236}">
                  <a16:creationId xmlns:a16="http://schemas.microsoft.com/office/drawing/2014/main" id="{DE3F7DC6-80E6-0CCD-DF80-955E29F44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100">
              <a:extLst>
                <a:ext uri="{FF2B5EF4-FFF2-40B4-BE49-F238E27FC236}">
                  <a16:creationId xmlns:a16="http://schemas.microsoft.com/office/drawing/2014/main" id="{96E880FD-9551-F39A-CB20-B51FC5729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034BE43-57AA-D3CA-5935-28F013035EAD}"/>
              </a:ext>
            </a:extLst>
          </p:cNvPr>
          <p:cNvSpPr txBox="1"/>
          <p:nvPr/>
        </p:nvSpPr>
        <p:spPr>
          <a:xfrm>
            <a:off x="6189472" y="1463071"/>
            <a:ext cx="2861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pllist-&gt;head  </a:t>
            </a:r>
            <a:r>
              <a:rPr kumimoji="1"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指向的是头结点，头结点的</a:t>
            </a:r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next</a:t>
            </a:r>
            <a:r>
              <a:rPr kumimoji="1" lang="zh-CN" altLang="en-US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是不是第一个节点</a:t>
            </a:r>
            <a:endParaRPr lang="en-US" sz="1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5B4B577-7053-2338-A0BA-3908ED29DB2A}"/>
              </a:ext>
            </a:extLst>
          </p:cNvPr>
          <p:cNvSpPr txBox="1"/>
          <p:nvPr/>
        </p:nvSpPr>
        <p:spPr>
          <a:xfrm>
            <a:off x="5496445" y="4242834"/>
            <a:ext cx="37490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struct </a:t>
            </a:r>
            <a:r>
              <a:rPr kumimoji="1" lang="en-US" altLang="zh-CN" sz="1400" b="1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	</a:t>
            </a:r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单链表类型定义 *</a:t>
            </a:r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PNode  </a:t>
            </a:r>
            <a:r>
              <a:rPr kumimoji="1" lang="en-US" altLang="zh-CN" sz="14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head</a:t>
            </a:r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;	 </a:t>
            </a:r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指向单链表</a:t>
            </a:r>
            <a:endParaRPr kumimoji="1" lang="en-US" altLang="zh-CN" sz="14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 eaLnBrk="0" hangingPunct="0"/>
            <a:r>
              <a:rPr kumimoji="1" lang="zh-CN" altLang="en-US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                 中的第一个结点 *</a:t>
            </a:r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algn="just" eaLnBrk="0" hangingPunct="0"/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};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1B211F3-B815-E92F-5887-0F360A39E913}"/>
              </a:ext>
            </a:extLst>
          </p:cNvPr>
          <p:cNvSpPr txBox="1"/>
          <p:nvPr/>
        </p:nvSpPr>
        <p:spPr>
          <a:xfrm>
            <a:off x="4426310" y="5705495"/>
            <a:ext cx="4623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 struct </a:t>
            </a:r>
            <a:r>
              <a:rPr kumimoji="1" lang="en-US" altLang="zh-CN" sz="1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14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,*PLinkList</a:t>
            </a:r>
            <a:r>
              <a:rPr kumimoji="1" lang="en-US" altLang="zh-CN" sz="1400" dirty="0">
                <a:latin typeface="Times New Roman" panose="02020603050405020304" pitchFamily="18" charset="0"/>
                <a:ea typeface="幼圆" panose="02010509060101010101" pitchFamily="49" charset="-122"/>
              </a:rPr>
              <a:t>;    </a:t>
            </a:r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单链表类型的指针类型 *</a:t>
            </a:r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BEAE6E48-D612-C466-182B-21A0C3182F1C}"/>
              </a:ext>
            </a:extLst>
          </p:cNvPr>
          <p:cNvSpPr/>
          <p:nvPr/>
        </p:nvSpPr>
        <p:spPr bwMode="auto">
          <a:xfrm>
            <a:off x="4383969" y="4198775"/>
            <a:ext cx="4683967" cy="2388637"/>
          </a:xfrm>
          <a:custGeom>
            <a:avLst/>
            <a:gdLst>
              <a:gd name="connsiteX0" fmla="*/ 1082351 w 4683967"/>
              <a:gd name="connsiteY0" fmla="*/ 93306 h 2388637"/>
              <a:gd name="connsiteX1" fmla="*/ 1082351 w 4683967"/>
              <a:gd name="connsiteY1" fmla="*/ 93306 h 2388637"/>
              <a:gd name="connsiteX2" fmla="*/ 1091681 w 4683967"/>
              <a:gd name="connsiteY2" fmla="*/ 485192 h 2388637"/>
              <a:gd name="connsiteX3" fmla="*/ 1091681 w 4683967"/>
              <a:gd name="connsiteY3" fmla="*/ 1408923 h 2388637"/>
              <a:gd name="connsiteX4" fmla="*/ 0 w 4683967"/>
              <a:gd name="connsiteY4" fmla="*/ 1418253 h 2388637"/>
              <a:gd name="connsiteX5" fmla="*/ 0 w 4683967"/>
              <a:gd name="connsiteY5" fmla="*/ 2388637 h 2388637"/>
              <a:gd name="connsiteX6" fmla="*/ 4674637 w 4683967"/>
              <a:gd name="connsiteY6" fmla="*/ 2332653 h 2388637"/>
              <a:gd name="connsiteX7" fmla="*/ 4683967 w 4683967"/>
              <a:gd name="connsiteY7" fmla="*/ 0 h 2388637"/>
              <a:gd name="connsiteX8" fmla="*/ 1082351 w 4683967"/>
              <a:gd name="connsiteY8" fmla="*/ 18661 h 2388637"/>
              <a:gd name="connsiteX9" fmla="*/ 1101012 w 4683967"/>
              <a:gd name="connsiteY9" fmla="*/ 1101012 h 2388637"/>
              <a:gd name="connsiteX10" fmla="*/ 1101012 w 4683967"/>
              <a:gd name="connsiteY10" fmla="*/ 1082351 h 238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83967" h="2388637">
                <a:moveTo>
                  <a:pt x="1082351" y="93306"/>
                </a:moveTo>
                <a:lnTo>
                  <a:pt x="1082351" y="93306"/>
                </a:lnTo>
                <a:cubicBezTo>
                  <a:pt x="1085461" y="223935"/>
                  <a:pt x="1091681" y="354526"/>
                  <a:pt x="1091681" y="485192"/>
                </a:cubicBezTo>
                <a:cubicBezTo>
                  <a:pt x="1091681" y="1477448"/>
                  <a:pt x="1066146" y="949264"/>
                  <a:pt x="1091681" y="1408923"/>
                </a:cubicBezTo>
                <a:lnTo>
                  <a:pt x="0" y="1418253"/>
                </a:lnTo>
                <a:lnTo>
                  <a:pt x="0" y="2388637"/>
                </a:lnTo>
                <a:lnTo>
                  <a:pt x="4674637" y="2332653"/>
                </a:lnTo>
                <a:lnTo>
                  <a:pt x="4683967" y="0"/>
                </a:lnTo>
                <a:lnTo>
                  <a:pt x="1082351" y="18661"/>
                </a:lnTo>
                <a:lnTo>
                  <a:pt x="1101012" y="1101012"/>
                </a:lnTo>
                <a:lnTo>
                  <a:pt x="1101012" y="1082351"/>
                </a:ln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F29969-7EB2-4072-A1FD-59C6FC5216DE}" type="slidenum">
              <a:rPr lang="en-US" altLang="zh-CN"/>
              <a:t>69</a:t>
            </a:fld>
            <a:endParaRPr lang="en-US" altLang="zh-CN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23850" y="674688"/>
            <a:ext cx="8675687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DataType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retrieve_link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PNode p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return  p-&gt;info;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60000"/>
              </a:lnSpc>
            </a:pP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23850" y="2132856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2.15 Get the pointer of the prior element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23850" y="173038"/>
            <a:ext cx="6985000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2.14 Get the value of node p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23850" y="2617162"/>
            <a:ext cx="8675687" cy="41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PNode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previous_link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PLinkList pllist, DataType x )</a:t>
            </a:r>
          </a:p>
          <a:p>
            <a:pPr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所指的带有头结点的单链表中找元素为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的结点的前驱结点位置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      PNode 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p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while( p-&gt;next != NULL &amp;&amp; p-&gt;next-&gt;info != x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p = p-&gt;next;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if ( p==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 || p-&gt;next==NULL ) 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/* 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不存在（空链表或表中无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）*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return NULL;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else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return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31BD9000-9B11-414B-A112-017B3AE4FDA4}" type="slidenum">
              <a:rPr lang="en-US" altLang="zh-CN"/>
              <a:t>7</a:t>
            </a:fld>
            <a:endParaRPr lang="en-US" altLang="zh-CN" dirty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List</a:t>
            </a:r>
            <a:endParaRPr lang="en-US" altLang="zh-CN" sz="6000" dirty="0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1" lang="en-US" altLang="zh-CN" sz="2800" dirty="0"/>
              <a:t>Linear list is also called list, which contains zero or n elements denoted as </a:t>
            </a:r>
            <a:r>
              <a:rPr kumimoji="1" lang="en-US" altLang="zh-CN" sz="2800" dirty="0" err="1"/>
              <a:t>k</a:t>
            </a:r>
            <a:r>
              <a:rPr kumimoji="1" lang="en-US" altLang="zh-CN" sz="2800" baseline="-25000" dirty="0" err="1"/>
              <a:t>0</a:t>
            </a:r>
            <a:r>
              <a:rPr kumimoji="1" lang="en-US" altLang="zh-CN" sz="2800" baseline="-25000" dirty="0"/>
              <a:t>,</a:t>
            </a:r>
            <a:r>
              <a:rPr kumimoji="1" lang="en-US" altLang="zh-CN" sz="2800" dirty="0"/>
              <a:t>, </a:t>
            </a:r>
            <a:r>
              <a:rPr kumimoji="1" lang="en-US" altLang="zh-CN" sz="2800" dirty="0" err="1"/>
              <a:t>k</a:t>
            </a:r>
            <a:r>
              <a:rPr kumimoji="1" lang="en-US" altLang="zh-CN" sz="2800" baseline="-25000" dirty="0" err="1"/>
              <a:t>1</a:t>
            </a:r>
            <a:r>
              <a:rPr kumimoji="1" lang="en-US" altLang="zh-CN" sz="2800" dirty="0"/>
              <a:t>, …, </a:t>
            </a:r>
            <a:r>
              <a:rPr kumimoji="1" lang="en-US" altLang="zh-CN" sz="2800" dirty="0" err="1"/>
              <a:t>k</a:t>
            </a:r>
            <a:r>
              <a:rPr kumimoji="1" lang="en-US" altLang="zh-CN" sz="2800" baseline="-25000" dirty="0" err="1"/>
              <a:t>n</a:t>
            </a:r>
            <a:r>
              <a:rPr kumimoji="1" lang="en-US" altLang="zh-CN" sz="2800" baseline="-25000" dirty="0"/>
              <a:t>-1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n≥1</a:t>
            </a:r>
            <a:r>
              <a:rPr kumimoji="1" lang="en-US" altLang="zh-CN" sz="2800" dirty="0"/>
              <a:t>). The number of element is called </a:t>
            </a:r>
            <a:r>
              <a:rPr kumimoji="1" lang="en-US" altLang="zh-CN" sz="2800" b="1" i="1" u="sng" dirty="0">
                <a:solidFill>
                  <a:srgbClr val="FFFF00"/>
                </a:solidFill>
              </a:rPr>
              <a:t>the length of the list</a:t>
            </a:r>
            <a:r>
              <a:rPr kumimoji="1" lang="en-US" altLang="zh-CN" sz="2800" dirty="0"/>
              <a:t>.  If the number is zero, the list is called “empty list”. The element is also called “item”.</a:t>
            </a:r>
          </a:p>
          <a:p>
            <a:pPr>
              <a:lnSpc>
                <a:spcPct val="90000"/>
              </a:lnSpc>
            </a:pPr>
            <a:endParaRPr kumimoji="1" lang="en-US" altLang="zh-CN" sz="28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r>
              <a:rPr kumimoji="1" lang="en-US" altLang="zh-CN" sz="2800" dirty="0"/>
              <a:t>“</a:t>
            </a:r>
            <a:r>
              <a:rPr kumimoji="1" lang="zh-CN" altLang="en-US" sz="2800" dirty="0"/>
              <a:t>线性表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简称为表，是零个或多个元素的有穷序列，通常可以表示成</a:t>
            </a:r>
            <a:r>
              <a:rPr kumimoji="1" lang="en-US" altLang="zh-CN" sz="2800" dirty="0" err="1"/>
              <a:t>a</a:t>
            </a:r>
            <a:r>
              <a:rPr kumimoji="1" lang="en-US" altLang="zh-CN" sz="2800" baseline="-25000" dirty="0" err="1"/>
              <a:t>0</a:t>
            </a:r>
            <a:r>
              <a:rPr kumimoji="1" lang="en-US" altLang="zh-CN" sz="2800" dirty="0">
                <a:solidFill>
                  <a:srgbClr val="FFFFFF"/>
                </a:solidFill>
              </a:rPr>
              <a:t>, </a:t>
            </a:r>
            <a:r>
              <a:rPr kumimoji="1" lang="en-US" altLang="zh-CN" sz="2800" dirty="0" err="1"/>
              <a:t>a</a:t>
            </a:r>
            <a:r>
              <a:rPr kumimoji="1" lang="en-US" altLang="zh-CN" sz="2800" baseline="-25000" dirty="0" err="1"/>
              <a:t>1</a:t>
            </a:r>
            <a:r>
              <a:rPr kumimoji="1" lang="en-US" altLang="zh-CN" sz="2800" dirty="0"/>
              <a:t>, …, a</a:t>
            </a:r>
            <a:r>
              <a:rPr kumimoji="1" lang="en-US" altLang="zh-CN" sz="2800" baseline="-25000" dirty="0"/>
              <a:t>n-1  </a:t>
            </a:r>
            <a:r>
              <a:rPr kumimoji="1" lang="en-US" altLang="zh-CN" sz="2800" dirty="0"/>
              <a:t>(</a:t>
            </a:r>
            <a:r>
              <a:rPr kumimoji="1" lang="en-US" altLang="zh-CN" sz="2800" dirty="0" err="1"/>
              <a:t>n≥1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。表中所含元素的个数称为表的</a:t>
            </a:r>
            <a:r>
              <a:rPr kumimoji="1" lang="en-US" altLang="zh-CN" sz="2800" dirty="0"/>
              <a:t>“</a:t>
            </a:r>
            <a:r>
              <a:rPr kumimoji="1" lang="zh-CN" altLang="en-US" sz="2800" dirty="0"/>
              <a:t>长度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，长度为零的表称为</a:t>
            </a:r>
            <a:r>
              <a:rPr kumimoji="1" lang="en-US" altLang="zh-CN" sz="2800" dirty="0"/>
              <a:t>“</a:t>
            </a:r>
            <a:r>
              <a:rPr kumimoji="1" lang="zh-CN" altLang="en-US" sz="2800" dirty="0"/>
              <a:t>空表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。表中的元素又称</a:t>
            </a:r>
            <a:r>
              <a:rPr kumimoji="1" lang="en-US" altLang="zh-CN" sz="2800" dirty="0"/>
              <a:t>“</a:t>
            </a:r>
            <a:r>
              <a:rPr kumimoji="1" lang="zh-CN" altLang="en-US" sz="2800" dirty="0"/>
              <a:t>表目</a:t>
            </a:r>
            <a:r>
              <a:rPr kumimoji="1" lang="en-US" altLang="zh-CN" sz="2800" dirty="0"/>
              <a:t>”</a:t>
            </a:r>
            <a:r>
              <a:rPr kumimoji="1" lang="zh-CN" altLang="en-US" sz="2800" dirty="0"/>
              <a:t>。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5F29969-7EB2-4072-A1FD-59C6FC5216DE}" type="slidenum">
              <a:rPr lang="en-US" altLang="zh-CN"/>
              <a:t>70</a:t>
            </a:fld>
            <a:endParaRPr lang="en-US" altLang="zh-CN"/>
          </a:p>
        </p:txBody>
      </p:sp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323850" y="674688"/>
            <a:ext cx="8675687" cy="164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DataType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retrieve_link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PNode p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return  p-&gt;info;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60000"/>
              </a:lnSpc>
            </a:pPr>
            <a:endParaRPr kumimoji="1" lang="en-US" altLang="zh-CN" sz="2200" dirty="0">
              <a:latin typeface="Times New Roman" panose="02020603050405020304" pitchFamily="18" charset="0"/>
            </a:endParaRP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323850" y="2132856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2.15 Get the pointer of the prior element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23850" y="173038"/>
            <a:ext cx="6985000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Algorithm 2.14 Get the value of node p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23850" y="2617162"/>
            <a:ext cx="8675687" cy="412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PNode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previous_link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PLinkList pllist, DataType x )</a:t>
            </a:r>
          </a:p>
          <a:p>
            <a:pPr eaLnBrk="0" hangingPunct="0"/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/* 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pllist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所指的带有头结点的单链表中找元素为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的结点的前驱结点位置 *</a:t>
            </a:r>
            <a:r>
              <a:rPr kumimoji="1" lang="en-US" altLang="zh-CN" sz="20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      PNode 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p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while( p-&gt;next != NULL &amp;&amp; p-&gt;next-&gt;info != x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p = p-&gt;next;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if ( p==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-&gt;head || p-&gt;next==NULL ) 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/* 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不存在（空链表或表中无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）*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return NULL;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else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return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48355" y="5445125"/>
            <a:ext cx="5454650" cy="922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对比复杂度</a:t>
            </a:r>
            <a:endParaRPr lang="en-US" altLang="zh-CN" b="1" dirty="0"/>
          </a:p>
          <a:p>
            <a:r>
              <a:rPr lang="en-US" altLang="zh-CN" b="1" dirty="0"/>
              <a:t>PNode </a:t>
            </a:r>
            <a:r>
              <a:rPr lang="en-US" altLang="zh-CN" b="1" dirty="0" err="1">
                <a:solidFill>
                  <a:srgbClr val="FFFF00"/>
                </a:solidFill>
              </a:rPr>
              <a:t>previous_link</a:t>
            </a:r>
            <a:r>
              <a:rPr lang="en-US" altLang="zh-CN" b="1" dirty="0"/>
              <a:t>(PLinkList pllist, PNode p)?</a:t>
            </a:r>
          </a:p>
          <a:p>
            <a:r>
              <a:rPr lang="en-US" altLang="zh-CN" b="1" dirty="0"/>
              <a:t>int </a:t>
            </a:r>
            <a:r>
              <a:rPr lang="en-US" altLang="zh-CN" b="1" dirty="0" err="1">
                <a:solidFill>
                  <a:srgbClr val="FFFF00"/>
                </a:solidFill>
              </a:rPr>
              <a:t>previous_node</a:t>
            </a:r>
            <a:r>
              <a:rPr lang="en-US" altLang="zh-CN" b="1" dirty="0"/>
              <a:t>(</a:t>
            </a:r>
            <a:r>
              <a:rPr lang="en-US" altLang="zh-CN" b="1" dirty="0" err="1"/>
              <a:t>PSeqList</a:t>
            </a:r>
            <a:r>
              <a:rPr lang="en-US" altLang="zh-CN" b="1" dirty="0"/>
              <a:t> pllist, int 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11E1E74-D93A-4655-A946-65F443F274B4}" type="slidenum">
              <a:rPr lang="en-US" altLang="zh-CN"/>
              <a:t>71</a:t>
            </a:fld>
            <a:endParaRPr lang="en-US" altLang="zh-CN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0" y="3944303"/>
            <a:ext cx="9144000" cy="863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012160" y="4147503"/>
            <a:ext cx="1285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2"/>
                </a:solidFill>
                <a:ea typeface="幼圆" panose="02010509060101010101" pitchFamily="49" charset="-122"/>
              </a:rPr>
              <a:t>Memory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539750" y="3944303"/>
            <a:ext cx="719138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pllist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</a:rPr>
              <a:t>的内容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2843213" y="3944303"/>
            <a:ext cx="1150937" cy="86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solidFill>
                  <a:schemeClr val="bg1"/>
                </a:solidFill>
              </a:rPr>
              <a:t>head</a:t>
            </a:r>
          </a:p>
          <a:p>
            <a:pPr algn="ctr"/>
            <a:r>
              <a:rPr lang="zh-CN" altLang="en-US">
                <a:solidFill>
                  <a:schemeClr val="bg1"/>
                </a:solidFill>
              </a:rPr>
              <a:t>的内容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68313" y="343947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/>
              <a:t>pllist</a:t>
            </a: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843213" y="4952365"/>
            <a:ext cx="576262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info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3419475" y="4952365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next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603250" y="4879340"/>
            <a:ext cx="576263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head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71775" y="3510915"/>
            <a:ext cx="1358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/>
              <a:t>pllist-&gt;head</a:t>
            </a:r>
          </a:p>
        </p:txBody>
      </p:sp>
      <p:sp>
        <p:nvSpPr>
          <p:cNvPr id="20" name="Rectangle 67"/>
          <p:cNvSpPr>
            <a:spLocks noChangeArrowheads="1"/>
          </p:cNvSpPr>
          <p:nvPr/>
        </p:nvSpPr>
        <p:spPr bwMode="auto">
          <a:xfrm>
            <a:off x="6409690" y="1724947"/>
            <a:ext cx="1103313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68"/>
          <p:cNvSpPr txBox="1">
            <a:spLocks noChangeArrowheads="1"/>
          </p:cNvSpPr>
          <p:nvPr/>
        </p:nvSpPr>
        <p:spPr bwMode="auto">
          <a:xfrm>
            <a:off x="6514465" y="173606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kumimoji="1" lang="zh-CN" altLang="zh-CN" sz="24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2" name="Rectangle 69" descr="浅色上对角线"/>
          <p:cNvSpPr>
            <a:spLocks noChangeArrowheads="1"/>
          </p:cNvSpPr>
          <p:nvPr/>
        </p:nvSpPr>
        <p:spPr bwMode="auto">
          <a:xfrm>
            <a:off x="6409690" y="1724947"/>
            <a:ext cx="838200" cy="446088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79"/>
          <p:cNvSpPr txBox="1">
            <a:spLocks noChangeArrowheads="1"/>
          </p:cNvSpPr>
          <p:nvPr/>
        </p:nvSpPr>
        <p:spPr bwMode="auto">
          <a:xfrm>
            <a:off x="5936615" y="1080422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H</a:t>
            </a:r>
          </a:p>
        </p:txBody>
      </p:sp>
      <p:cxnSp>
        <p:nvCxnSpPr>
          <p:cNvPr id="31" name="AutoShape 80"/>
          <p:cNvCxnSpPr>
            <a:cxnSpLocks noChangeShapeType="1"/>
            <a:stCxn id="30" idx="2"/>
            <a:endCxn id="20" idx="1"/>
          </p:cNvCxnSpPr>
          <p:nvPr/>
        </p:nvCxnSpPr>
        <p:spPr bwMode="auto">
          <a:xfrm rot="5400000" flipV="1">
            <a:off x="6069648" y="1606868"/>
            <a:ext cx="409575" cy="27051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3" name="Text Box 83"/>
          <p:cNvSpPr txBox="1">
            <a:spLocks noChangeArrowheads="1"/>
          </p:cNvSpPr>
          <p:nvPr/>
        </p:nvSpPr>
        <p:spPr bwMode="auto">
          <a:xfrm>
            <a:off x="6330315" y="2528222"/>
            <a:ext cx="144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Empty list</a:t>
            </a:r>
          </a:p>
        </p:txBody>
      </p:sp>
      <p:grpSp>
        <p:nvGrpSpPr>
          <p:cNvPr id="42" name="Group 98"/>
          <p:cNvGrpSpPr/>
          <p:nvPr/>
        </p:nvGrpSpPr>
        <p:grpSpPr bwMode="auto">
          <a:xfrm>
            <a:off x="7319328" y="1861472"/>
            <a:ext cx="144462" cy="144463"/>
            <a:chOff x="3787" y="3158"/>
            <a:chExt cx="91" cy="91"/>
          </a:xfrm>
        </p:grpSpPr>
        <p:sp>
          <p:nvSpPr>
            <p:cNvPr id="43" name="Line 99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" name="Line 100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68020" y="1600200"/>
            <a:ext cx="454660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Initialization：</a:t>
            </a:r>
          </a:p>
          <a:p>
            <a:pPr algn="l"/>
            <a:r>
              <a:rPr kumimoji="1" lang="zh-CN" altLang="en-US" sz="2800" b="1" dirty="0"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幼圆" panose="02010509060101010101" pitchFamily="49" charset="-122"/>
                <a:sym typeface="+mn-ea"/>
              </a:rPr>
              <a:t>创建一个带头结点的空链表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214620" y="86995"/>
            <a:ext cx="3890645" cy="4603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Algorithm 2.17 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 animBg="1"/>
      <p:bldP spid="258054" grpId="0" animBg="1"/>
      <p:bldP spid="258055" grpId="0" animBg="1"/>
      <p:bldP spid="258056" grpId="0" animBg="1"/>
      <p:bldP spid="258057" grpId="0" animBg="1"/>
      <p:bldP spid="258061" grpId="0" animBg="1"/>
      <p:bldP spid="258062" grpId="0" animBg="1"/>
      <p:bldP spid="258063" grpId="0" animBg="1"/>
      <p:bldP spid="25806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F29FED87-9F90-40AA-848D-F550389A7F6F}" type="slidenum">
              <a:rPr lang="en-US" altLang="zh-CN"/>
              <a:t>72</a:t>
            </a:fld>
            <a:endParaRPr lang="en-US" altLang="zh-CN"/>
          </a:p>
        </p:txBody>
      </p:sp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60363" y="0"/>
            <a:ext cx="795655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PLinkList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createNullList_link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void 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创建一个带头结点的空链表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 PLinkList  pllist;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PNode 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pllist = (PLinkList) malloc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(struct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 pllist != NULL )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 = (PNode) malloc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sizeof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(struct Node) 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if ( p!=NULL )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-&gt;head=p;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p-&gt;next = NULL;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else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space!\n" 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 = NULL;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"Out of space!\n" 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return pllist;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5214620" y="86995"/>
            <a:ext cx="3890645" cy="460375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400" dirty="0">
                <a:solidFill>
                  <a:srgbClr val="FFFF00"/>
                </a:solidFill>
                <a:ea typeface="幼圆" panose="02010509060101010101" pitchFamily="49" charset="-122"/>
              </a:rPr>
              <a:t>Algorithm 2.17 Initialization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45517" y="1412875"/>
            <a:ext cx="854075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Step1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45517" y="1844824"/>
            <a:ext cx="854075" cy="376237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Step2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516" y="6077099"/>
            <a:ext cx="851515" cy="369332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FFFF00"/>
                </a:solidFill>
              </a:rPr>
              <a:t>Step3</a:t>
            </a:r>
            <a:r>
              <a:rPr lang="en-US" altLang="zh-CN" dirty="0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68B57-A636-9340-50F4-03D7D236EA25}"/>
              </a:ext>
            </a:extLst>
          </p:cNvPr>
          <p:cNvSpPr txBox="1"/>
          <p:nvPr/>
        </p:nvSpPr>
        <p:spPr>
          <a:xfrm>
            <a:off x="7020272" y="1364704"/>
            <a:ext cx="1843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单链表类型</a:t>
            </a:r>
            <a:endParaRPr kumimoji="1" lang="en-US" altLang="zh-CN" sz="1800" dirty="0">
              <a:solidFill>
                <a:srgbClr val="00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的指针类型 *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65A430-0CDA-3859-5A95-155966F0B146}"/>
              </a:ext>
            </a:extLst>
          </p:cNvPr>
          <p:cNvSpPr txBox="1"/>
          <p:nvPr/>
        </p:nvSpPr>
        <p:spPr>
          <a:xfrm>
            <a:off x="6553200" y="2060848"/>
            <a:ext cx="2411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创建头结点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*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0C443AA-1449-924D-42DE-92F8FC3DD0FA}"/>
              </a:ext>
            </a:extLst>
          </p:cNvPr>
          <p:cNvGrpSpPr/>
          <p:nvPr/>
        </p:nvGrpSpPr>
        <p:grpSpPr>
          <a:xfrm>
            <a:off x="6156176" y="3032821"/>
            <a:ext cx="2091110" cy="1905000"/>
            <a:chOff x="6156176" y="3032821"/>
            <a:chExt cx="2091110" cy="1905000"/>
          </a:xfrm>
        </p:grpSpPr>
        <p:sp>
          <p:nvSpPr>
            <p:cNvPr id="11" name="Rectangle 67">
              <a:extLst>
                <a:ext uri="{FF2B5EF4-FFF2-40B4-BE49-F238E27FC236}">
                  <a16:creationId xmlns:a16="http://schemas.microsoft.com/office/drawing/2014/main" id="{8FB1FBFD-44B4-0C8A-3C1D-F34753979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623" y="3677346"/>
              <a:ext cx="1103313" cy="444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68">
              <a:extLst>
                <a:ext uri="{FF2B5EF4-FFF2-40B4-BE49-F238E27FC236}">
                  <a16:creationId xmlns:a16="http://schemas.microsoft.com/office/drawing/2014/main" id="{2EDC2C8D-C8A3-582B-F504-77054B9D1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398" y="3688459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" name="Rectangle 69" descr="浅色上对角线">
              <a:extLst>
                <a:ext uri="{FF2B5EF4-FFF2-40B4-BE49-F238E27FC236}">
                  <a16:creationId xmlns:a16="http://schemas.microsoft.com/office/drawing/2014/main" id="{1D718270-775A-AA8D-0248-C5550DC5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623" y="3677346"/>
              <a:ext cx="838200" cy="446088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79">
              <a:extLst>
                <a:ext uri="{FF2B5EF4-FFF2-40B4-BE49-F238E27FC236}">
                  <a16:creationId xmlns:a16="http://schemas.microsoft.com/office/drawing/2014/main" id="{F8CE4032-EE31-BC75-4B0A-7712999A7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176" y="3032821"/>
              <a:ext cx="7649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  <p:cxnSp>
          <p:nvCxnSpPr>
            <p:cNvPr id="15" name="AutoShape 80">
              <a:extLst>
                <a:ext uri="{FF2B5EF4-FFF2-40B4-BE49-F238E27FC236}">
                  <a16:creationId xmlns:a16="http://schemas.microsoft.com/office/drawing/2014/main" id="{41AD9759-CAAC-B9BF-A058-4BC8372F0DA1}"/>
                </a:ext>
              </a:extLst>
            </p:cNvPr>
            <p:cNvCxnSpPr>
              <a:cxnSpLocks noChangeShapeType="1"/>
              <a:stCxn id="14" idx="2"/>
              <a:endCxn id="11" idx="1"/>
            </p:cNvCxnSpPr>
            <p:nvPr/>
          </p:nvCxnSpPr>
          <p:spPr bwMode="auto">
            <a:xfrm rot="16200000" flipH="1">
              <a:off x="6508583" y="3524556"/>
              <a:ext cx="405110" cy="34497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6" name="Text Box 83">
              <a:extLst>
                <a:ext uri="{FF2B5EF4-FFF2-40B4-BE49-F238E27FC236}">
                  <a16:creationId xmlns:a16="http://schemas.microsoft.com/office/drawing/2014/main" id="{6E96A8B0-94D4-4FEE-CBEB-254B4BA4B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480621"/>
              <a:ext cx="1443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Empty list</a:t>
              </a:r>
            </a:p>
          </p:txBody>
        </p:sp>
        <p:grpSp>
          <p:nvGrpSpPr>
            <p:cNvPr id="17" name="Group 98">
              <a:extLst>
                <a:ext uri="{FF2B5EF4-FFF2-40B4-BE49-F238E27FC236}">
                  <a16:creationId xmlns:a16="http://schemas.microsoft.com/office/drawing/2014/main" id="{D43BE4B1-71EA-CD83-6D31-BD354CE49BDA}"/>
                </a:ext>
              </a:extLst>
            </p:cNvPr>
            <p:cNvGrpSpPr/>
            <p:nvPr/>
          </p:nvGrpSpPr>
          <p:grpSpPr bwMode="auto">
            <a:xfrm>
              <a:off x="7793261" y="3813871"/>
              <a:ext cx="144462" cy="144463"/>
              <a:chOff x="3787" y="3158"/>
              <a:chExt cx="91" cy="91"/>
            </a:xfrm>
          </p:grpSpPr>
          <p:sp>
            <p:nvSpPr>
              <p:cNvPr id="18" name="Line 99">
                <a:extLst>
                  <a:ext uri="{FF2B5EF4-FFF2-40B4-BE49-F238E27FC236}">
                    <a16:creationId xmlns:a16="http://schemas.microsoft.com/office/drawing/2014/main" id="{F6F737B0-2F1B-078C-3031-A2DEEFD41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3158"/>
                <a:ext cx="46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9" name="Line 100">
                <a:extLst>
                  <a:ext uri="{FF2B5EF4-FFF2-40B4-BE49-F238E27FC236}">
                    <a16:creationId xmlns:a16="http://schemas.microsoft.com/office/drawing/2014/main" id="{2F0591F0-C35A-6210-4ED6-9AC25C2BC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3158"/>
                <a:ext cx="46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136198" grpId="0" animBg="1"/>
      <p:bldP spid="10" grpId="0" animBg="1"/>
      <p:bldP spid="7" grpId="0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978A6AC7-3F86-40BA-8414-4BF2C8C15222}" type="slidenum">
              <a:rPr lang="en-US" altLang="zh-CN"/>
              <a:t>73</a:t>
            </a:fld>
            <a:endParaRPr lang="en-US" altLang="zh-CN"/>
          </a:p>
        </p:txBody>
      </p:sp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323850" y="765175"/>
            <a:ext cx="88201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PNode 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next_link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PNode p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 p != NULL )   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//p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不等于空时可以判断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next,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否则不用判断</a:t>
            </a:r>
            <a:endParaRPr kumimoji="1" lang="en-US" altLang="zh-CN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p-&gt;next;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//p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不等于空时，其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next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可能为空，可能不为空。如实输出</a:t>
            </a:r>
            <a:endParaRPr kumimoji="1" lang="en-US" altLang="zh-CN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else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NULL;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50825" y="188913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ea typeface="幼圆" panose="02010509060101010101" pitchFamily="49" charset="-122"/>
              </a:rPr>
              <a:t>Algorithm 2.16  Get the pointer of the next element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250825" y="3573463"/>
            <a:ext cx="8424863" cy="51911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ea typeface="幼圆" panose="02010509060101010101" pitchFamily="49" charset="-122"/>
              </a:rPr>
              <a:t>Algorithm 2.18  Judge a linked list is empty or not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23850" y="4183063"/>
            <a:ext cx="79914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int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isNullLink_link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PLinkList pllist)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判断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所指的带有头结点的单链表是否是空链表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-&gt;head-&gt;next == NULL);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054D6CB-ADFA-3D5A-FC75-DA371ABD938B}"/>
              </a:ext>
            </a:extLst>
          </p:cNvPr>
          <p:cNvGrpSpPr/>
          <p:nvPr/>
        </p:nvGrpSpPr>
        <p:grpSpPr>
          <a:xfrm>
            <a:off x="5940152" y="4869160"/>
            <a:ext cx="2091110" cy="1905000"/>
            <a:chOff x="6156176" y="3032821"/>
            <a:chExt cx="2091110" cy="1905000"/>
          </a:xfrm>
        </p:grpSpPr>
        <p:sp>
          <p:nvSpPr>
            <p:cNvPr id="3" name="Rectangle 67">
              <a:extLst>
                <a:ext uri="{FF2B5EF4-FFF2-40B4-BE49-F238E27FC236}">
                  <a16:creationId xmlns:a16="http://schemas.microsoft.com/office/drawing/2014/main" id="{1B525416-D486-097D-BC72-F7E386F14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623" y="3677346"/>
              <a:ext cx="1103313" cy="444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68">
              <a:extLst>
                <a:ext uri="{FF2B5EF4-FFF2-40B4-BE49-F238E27FC236}">
                  <a16:creationId xmlns:a16="http://schemas.microsoft.com/office/drawing/2014/main" id="{A51AA9E0-4A21-440F-0A76-44A150619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8398" y="3688459"/>
              <a:ext cx="1841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5" name="Rectangle 69" descr="浅色上对角线">
              <a:extLst>
                <a:ext uri="{FF2B5EF4-FFF2-40B4-BE49-F238E27FC236}">
                  <a16:creationId xmlns:a16="http://schemas.microsoft.com/office/drawing/2014/main" id="{4D52FFFD-8965-6FD8-D41D-F20DEA3E6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623" y="3677346"/>
              <a:ext cx="838200" cy="446088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79">
              <a:extLst>
                <a:ext uri="{FF2B5EF4-FFF2-40B4-BE49-F238E27FC236}">
                  <a16:creationId xmlns:a16="http://schemas.microsoft.com/office/drawing/2014/main" id="{7593DA43-1669-6FF3-CA53-7DCEC5C65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6176" y="3032821"/>
              <a:ext cx="76495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head</a:t>
              </a:r>
            </a:p>
          </p:txBody>
        </p:sp>
        <p:cxnSp>
          <p:nvCxnSpPr>
            <p:cNvPr id="8" name="AutoShape 80">
              <a:extLst>
                <a:ext uri="{FF2B5EF4-FFF2-40B4-BE49-F238E27FC236}">
                  <a16:creationId xmlns:a16="http://schemas.microsoft.com/office/drawing/2014/main" id="{265BAF0E-A3FB-2BD7-9B39-E48687FE3F5B}"/>
                </a:ext>
              </a:extLst>
            </p:cNvPr>
            <p:cNvCxnSpPr>
              <a:cxnSpLocks noChangeShapeType="1"/>
              <a:stCxn id="6" idx="2"/>
              <a:endCxn id="3" idx="1"/>
            </p:cNvCxnSpPr>
            <p:nvPr/>
          </p:nvCxnSpPr>
          <p:spPr bwMode="auto">
            <a:xfrm rot="16200000" flipH="1">
              <a:off x="6508583" y="3524556"/>
              <a:ext cx="405110" cy="34497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9" name="Text Box 83">
              <a:extLst>
                <a:ext uri="{FF2B5EF4-FFF2-40B4-BE49-F238E27FC236}">
                  <a16:creationId xmlns:a16="http://schemas.microsoft.com/office/drawing/2014/main" id="{A9D92E54-1731-869B-D62D-F7F549205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480621"/>
              <a:ext cx="14430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Empty list</a:t>
              </a:r>
            </a:p>
          </p:txBody>
        </p:sp>
        <p:grpSp>
          <p:nvGrpSpPr>
            <p:cNvPr id="10" name="Group 98">
              <a:extLst>
                <a:ext uri="{FF2B5EF4-FFF2-40B4-BE49-F238E27FC236}">
                  <a16:creationId xmlns:a16="http://schemas.microsoft.com/office/drawing/2014/main" id="{F59751EE-7036-EFEF-8288-8A4BCFEA0E2D}"/>
                </a:ext>
              </a:extLst>
            </p:cNvPr>
            <p:cNvGrpSpPr/>
            <p:nvPr/>
          </p:nvGrpSpPr>
          <p:grpSpPr bwMode="auto">
            <a:xfrm>
              <a:off x="7793261" y="3813871"/>
              <a:ext cx="144462" cy="144463"/>
              <a:chOff x="3787" y="3158"/>
              <a:chExt cx="91" cy="91"/>
            </a:xfrm>
          </p:grpSpPr>
          <p:sp>
            <p:nvSpPr>
              <p:cNvPr id="11" name="Line 99">
                <a:extLst>
                  <a:ext uri="{FF2B5EF4-FFF2-40B4-BE49-F238E27FC236}">
                    <a16:creationId xmlns:a16="http://schemas.microsoft.com/office/drawing/2014/main" id="{0FA06CA7-D825-E19C-22EC-8B1BF19F26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7" y="3158"/>
                <a:ext cx="46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100">
                <a:extLst>
                  <a:ext uri="{FF2B5EF4-FFF2-40B4-BE49-F238E27FC236}">
                    <a16:creationId xmlns:a16="http://schemas.microsoft.com/office/drawing/2014/main" id="{47C450F8-04BF-0B5E-EE19-4B6923214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3158"/>
                <a:ext cx="46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0B81EB6-DE5D-4365-B2DA-0AFBEC6CDF4A}" type="slidenum">
              <a:rPr lang="en-US" altLang="zh-CN"/>
              <a:t>74</a:t>
            </a:fld>
            <a:endParaRPr lang="en-US" altLang="zh-CN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433388" y="836613"/>
            <a:ext cx="8459787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PNode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find_link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PLinkList pllist, int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)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在带有头结点的单链表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pllist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中求第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个结点的位置 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当表中无第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个元素时，返回值为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NULL */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      PNode 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j;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if 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&lt;1) { 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printf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("The value of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=%d is not reasonable.\n",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return NULL;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p=pllist -&gt;head;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for ( j=0; j&lt;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) { 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p = p-&gt;next;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if ( p == NULL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        return NULL;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return p;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}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395288" y="260350"/>
            <a:ext cx="8137525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FF00"/>
                </a:solidFill>
                <a:ea typeface="幼圆" panose="02010509060101010101" pitchFamily="49" charset="-122"/>
              </a:rPr>
              <a:t>Algorithm 2.19  Get the pointer of the i-th element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464050" y="3545542"/>
            <a:ext cx="317690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rgbClr val="FFFF00"/>
                </a:solidFill>
              </a:rPr>
              <a:t>Time Complexity: O(n)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166BFE-03F4-78CF-52C6-07771F3C4A8B}"/>
              </a:ext>
            </a:extLst>
          </p:cNvPr>
          <p:cNvSpPr txBox="1"/>
          <p:nvPr/>
        </p:nvSpPr>
        <p:spPr>
          <a:xfrm>
            <a:off x="2558587" y="1950006"/>
            <a:ext cx="598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/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kumimoji="1" lang="zh-CN" altLang="en-US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rPr>
              <a:t>typedef struct Node  </a:t>
            </a:r>
            <a:r>
              <a:rPr kumimoji="1"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Node</a:t>
            </a:r>
            <a:r>
              <a:rPr kumimoji="1"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*</a:t>
            </a:r>
            <a:r>
              <a:rPr kumimoji="1" lang="en-US" altLang="zh-CN" sz="1800" b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PNode</a:t>
            </a:r>
            <a:r>
              <a: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rPr>
              <a:t>;	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结点指针类型 *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4F9ACE40-E4EA-A7AA-D14D-41836D559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549" y="5302349"/>
            <a:ext cx="737402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7" name="Line 50">
            <a:extLst>
              <a:ext uri="{FF2B5EF4-FFF2-40B4-BE49-F238E27FC236}">
                <a16:creationId xmlns:a16="http://schemas.microsoft.com/office/drawing/2014/main" id="{C1909F1C-963A-57B7-6626-098946D34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216" y="5302349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8" name="Line 51">
            <a:extLst>
              <a:ext uri="{FF2B5EF4-FFF2-40B4-BE49-F238E27FC236}">
                <a16:creationId xmlns:a16="http://schemas.microsoft.com/office/drawing/2014/main" id="{FFEE5A84-4E8F-32CB-04D6-336393B599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256" y="5507136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7C63E336-4190-C49F-CD49-207E88F5E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176" y="5337859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1600" baseline="-250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endParaRPr kumimoji="1" lang="en-US" altLang="zh-CN" sz="16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0" name="Rectangle 54">
            <a:extLst>
              <a:ext uri="{FF2B5EF4-FFF2-40B4-BE49-F238E27FC236}">
                <a16:creationId xmlns:a16="http://schemas.microsoft.com/office/drawing/2014/main" id="{5E75E09A-EE0D-24FC-46BD-7FCC727F5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730" y="5302349"/>
            <a:ext cx="725740" cy="410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1" name="Line 55">
            <a:extLst>
              <a:ext uri="{FF2B5EF4-FFF2-40B4-BE49-F238E27FC236}">
                <a16:creationId xmlns:a16="http://schemas.microsoft.com/office/drawing/2014/main" id="{308826B4-2D06-9C30-570F-DB7C5B023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6441" y="5302349"/>
            <a:ext cx="0" cy="410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2" name="Line 56">
            <a:extLst>
              <a:ext uri="{FF2B5EF4-FFF2-40B4-BE49-F238E27FC236}">
                <a16:creationId xmlns:a16="http://schemas.microsoft.com/office/drawing/2014/main" id="{A4D17073-7DBB-7BD8-E2B3-4E9E211C9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0360" y="5507636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3" name="Text Box 64">
            <a:extLst>
              <a:ext uri="{FF2B5EF4-FFF2-40B4-BE49-F238E27FC236}">
                <a16:creationId xmlns:a16="http://schemas.microsoft.com/office/drawing/2014/main" id="{9C3FD370-1F3B-F5DB-B3B3-83726D22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550" y="5302349"/>
            <a:ext cx="4303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1600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endParaRPr kumimoji="1" lang="en-US" altLang="zh-CN" sz="16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" name="Text Box 65">
            <a:extLst>
              <a:ext uri="{FF2B5EF4-FFF2-40B4-BE49-F238E27FC236}">
                <a16:creationId xmlns:a16="http://schemas.microsoft.com/office/drawing/2014/main" id="{55E3AADE-72CD-6C0E-5967-5F6393DC4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838" y="5283884"/>
            <a:ext cx="3385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...</a:t>
            </a:r>
            <a:endParaRPr kumimoji="1" lang="en-US" altLang="zh-CN" sz="16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5" name="Line 66">
            <a:extLst>
              <a:ext uri="{FF2B5EF4-FFF2-40B4-BE49-F238E27FC236}">
                <a16:creationId xmlns:a16="http://schemas.microsoft.com/office/drawing/2014/main" id="{5CA43F87-4B9E-2B6E-A05A-D73189EE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416" y="5513486"/>
            <a:ext cx="25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6" name="Rectangle 71">
            <a:extLst>
              <a:ext uri="{FF2B5EF4-FFF2-40B4-BE49-F238E27FC236}">
                <a16:creationId xmlns:a16="http://schemas.microsoft.com/office/drawing/2014/main" id="{27A670BA-8B22-C907-B3EE-365F51E13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883" y="5311680"/>
            <a:ext cx="713266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7" name="Line 72">
            <a:extLst>
              <a:ext uri="{FF2B5EF4-FFF2-40B4-BE49-F238E27FC236}">
                <a16:creationId xmlns:a16="http://schemas.microsoft.com/office/drawing/2014/main" id="{FAF322D2-E5FF-A7E8-66E9-B2294E5A1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5962" y="5507136"/>
            <a:ext cx="3941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8" name="Rectangle 74">
            <a:extLst>
              <a:ext uri="{FF2B5EF4-FFF2-40B4-BE49-F238E27FC236}">
                <a16:creationId xmlns:a16="http://schemas.microsoft.com/office/drawing/2014/main" id="{AA61F967-3C8B-1B88-FC35-0AB3B26E6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176" y="4476550"/>
            <a:ext cx="496887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9" name="Text Box 75">
            <a:extLst>
              <a:ext uri="{FF2B5EF4-FFF2-40B4-BE49-F238E27FC236}">
                <a16:creationId xmlns:a16="http://schemas.microsoft.com/office/drawing/2014/main" id="{1AAF9E85-FEAD-1AA8-9DA2-B627F3C29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4521294"/>
            <a:ext cx="62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幼圆" panose="02010509060101010101" pitchFamily="49" charset="-122"/>
              </a:rPr>
              <a:t>head 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79218F62-77AC-5359-8EEF-9CBADA995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555" y="5744259"/>
            <a:ext cx="10679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幼圆" panose="02010509060101010101" pitchFamily="49" charset="-122"/>
              </a:rPr>
              <a:t>Head node</a:t>
            </a:r>
          </a:p>
        </p:txBody>
      </p:sp>
      <p:sp>
        <p:nvSpPr>
          <p:cNvPr id="22" name="Rectangle 78" descr="浅色上对角线">
            <a:extLst>
              <a:ext uri="{FF2B5EF4-FFF2-40B4-BE49-F238E27FC236}">
                <a16:creationId xmlns:a16="http://schemas.microsoft.com/office/drawing/2014/main" id="{3B8D7FCF-DF9E-6A01-F0A9-4A1C7C51D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673" y="5311369"/>
            <a:ext cx="516415" cy="403225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3" name="Text Box 82">
            <a:extLst>
              <a:ext uri="{FF2B5EF4-FFF2-40B4-BE49-F238E27FC236}">
                <a16:creationId xmlns:a16="http://schemas.microsoft.com/office/drawing/2014/main" id="{66404917-C31E-D872-4505-D1FB362AF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685" y="6196111"/>
            <a:ext cx="14253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Non-empty list</a:t>
            </a:r>
          </a:p>
        </p:txBody>
      </p:sp>
      <p:sp>
        <p:nvSpPr>
          <p:cNvPr id="24" name="Rectangle 59">
            <a:extLst>
              <a:ext uri="{FF2B5EF4-FFF2-40B4-BE49-F238E27FC236}">
                <a16:creationId xmlns:a16="http://schemas.microsoft.com/office/drawing/2014/main" id="{56F5C4A3-0D57-3AB0-6324-BE74C6C4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424" y="5302349"/>
            <a:ext cx="630413" cy="41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5" name="Line 60">
            <a:extLst>
              <a:ext uri="{FF2B5EF4-FFF2-40B4-BE49-F238E27FC236}">
                <a16:creationId xmlns:a16="http://schemas.microsoft.com/office/drawing/2014/main" id="{49E27345-090D-52EF-53DE-B4C011DBD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2462" y="5302349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26" name="Text Box 61">
            <a:extLst>
              <a:ext uri="{FF2B5EF4-FFF2-40B4-BE49-F238E27FC236}">
                <a16:creationId xmlns:a16="http://schemas.microsoft.com/office/drawing/2014/main" id="{38D6698F-E6A8-5C53-9A22-9F1EBC340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032" y="5302349"/>
            <a:ext cx="3449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en-US" altLang="zh-CN" sz="1600" baseline="-25000" dirty="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  <a:endParaRPr kumimoji="1" lang="en-US" altLang="zh-CN" sz="16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7" name="Line 62">
            <a:extLst>
              <a:ext uri="{FF2B5EF4-FFF2-40B4-BE49-F238E27FC236}">
                <a16:creationId xmlns:a16="http://schemas.microsoft.com/office/drawing/2014/main" id="{ECC250CE-67AE-600C-9BC6-77DBA78DD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2462" y="5302349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grpSp>
        <p:nvGrpSpPr>
          <p:cNvPr id="28" name="Group 88">
            <a:extLst>
              <a:ext uri="{FF2B5EF4-FFF2-40B4-BE49-F238E27FC236}">
                <a16:creationId xmlns:a16="http://schemas.microsoft.com/office/drawing/2014/main" id="{EFC40365-92AC-58F0-45A0-3CF405A62B64}"/>
              </a:ext>
            </a:extLst>
          </p:cNvPr>
          <p:cNvGrpSpPr/>
          <p:nvPr/>
        </p:nvGrpSpPr>
        <p:grpSpPr bwMode="auto">
          <a:xfrm>
            <a:off x="8853737" y="5453161"/>
            <a:ext cx="144463" cy="144462"/>
            <a:chOff x="3787" y="3158"/>
            <a:chExt cx="91" cy="91"/>
          </a:xfrm>
        </p:grpSpPr>
        <p:sp>
          <p:nvSpPr>
            <p:cNvPr id="29" name="Line 86">
              <a:extLst>
                <a:ext uri="{FF2B5EF4-FFF2-40B4-BE49-F238E27FC236}">
                  <a16:creationId xmlns:a16="http://schemas.microsoft.com/office/drawing/2014/main" id="{67BA9B2C-680B-EA18-EDF2-9B9586E4D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30" name="Line 87">
              <a:extLst>
                <a:ext uri="{FF2B5EF4-FFF2-40B4-BE49-F238E27FC236}">
                  <a16:creationId xmlns:a16="http://schemas.microsoft.com/office/drawing/2014/main" id="{E877634E-2F4C-57DD-2F83-B28EB9C81B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sp>
        <p:nvSpPr>
          <p:cNvPr id="31" name="Line 72">
            <a:extLst>
              <a:ext uri="{FF2B5EF4-FFF2-40B4-BE49-F238E27FC236}">
                <a16:creationId xmlns:a16="http://schemas.microsoft.com/office/drawing/2014/main" id="{99C2E81C-7336-E8FD-8CC3-16ED8BC150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2040" y="4941168"/>
            <a:ext cx="0" cy="3385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箭头: 上 31">
            <a:extLst>
              <a:ext uri="{FF2B5EF4-FFF2-40B4-BE49-F238E27FC236}">
                <a16:creationId xmlns:a16="http://schemas.microsoft.com/office/drawing/2014/main" id="{260D5953-745B-B522-5008-3C260FF55F78}"/>
              </a:ext>
            </a:extLst>
          </p:cNvPr>
          <p:cNvSpPr/>
          <p:nvPr/>
        </p:nvSpPr>
        <p:spPr bwMode="auto">
          <a:xfrm rot="10800000">
            <a:off x="6012160" y="4812273"/>
            <a:ext cx="288032" cy="3385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 Box 82">
            <a:extLst>
              <a:ext uri="{FF2B5EF4-FFF2-40B4-BE49-F238E27FC236}">
                <a16:creationId xmlns:a16="http://schemas.microsoft.com/office/drawing/2014/main" id="{84167BD1-E179-4D4E-C01D-30BEEE2F5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934" y="4436621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</a:p>
        </p:txBody>
      </p:sp>
      <p:sp>
        <p:nvSpPr>
          <p:cNvPr id="34" name="箭头: 上 33">
            <a:extLst>
              <a:ext uri="{FF2B5EF4-FFF2-40B4-BE49-F238E27FC236}">
                <a16:creationId xmlns:a16="http://schemas.microsoft.com/office/drawing/2014/main" id="{66E76CE5-A026-0346-9DF2-9F2DA6A4650D}"/>
              </a:ext>
            </a:extLst>
          </p:cNvPr>
          <p:cNvSpPr/>
          <p:nvPr/>
        </p:nvSpPr>
        <p:spPr bwMode="auto">
          <a:xfrm rot="10800000">
            <a:off x="7183885" y="4822071"/>
            <a:ext cx="288032" cy="3385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72F28FA-AE4B-F32F-D1CE-69668882D039}"/>
              </a:ext>
            </a:extLst>
          </p:cNvPr>
          <p:cNvCxnSpPr/>
          <p:nvPr/>
        </p:nvCxnSpPr>
        <p:spPr bwMode="auto">
          <a:xfrm>
            <a:off x="6553200" y="4981550"/>
            <a:ext cx="466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7" name="Text Box 82">
            <a:extLst>
              <a:ext uri="{FF2B5EF4-FFF2-40B4-BE49-F238E27FC236}">
                <a16:creationId xmlns:a16="http://schemas.microsoft.com/office/drawing/2014/main" id="{E869AB5D-BEB0-6BDB-1CB1-A727C6CA7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659" y="4420571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</a:p>
        </p:txBody>
      </p:sp>
      <p:sp>
        <p:nvSpPr>
          <p:cNvPr id="38" name="箭头: 上 37">
            <a:extLst>
              <a:ext uri="{FF2B5EF4-FFF2-40B4-BE49-F238E27FC236}">
                <a16:creationId xmlns:a16="http://schemas.microsoft.com/office/drawing/2014/main" id="{63EA4373-D847-F360-14D3-4F57482AADBB}"/>
              </a:ext>
            </a:extLst>
          </p:cNvPr>
          <p:cNvSpPr/>
          <p:nvPr/>
        </p:nvSpPr>
        <p:spPr bwMode="auto">
          <a:xfrm rot="10800000">
            <a:off x="5148065" y="4831983"/>
            <a:ext cx="288032" cy="3385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82">
            <a:extLst>
              <a:ext uri="{FF2B5EF4-FFF2-40B4-BE49-F238E27FC236}">
                <a16:creationId xmlns:a16="http://schemas.microsoft.com/office/drawing/2014/main" id="{B4A61A7F-E0E8-8674-27CF-FDCF3763D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4437112"/>
            <a:ext cx="28725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6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56EE391-BE89-55B0-02D5-15F6354AD582}"/>
              </a:ext>
            </a:extLst>
          </p:cNvPr>
          <p:cNvCxnSpPr/>
          <p:nvPr/>
        </p:nvCxnSpPr>
        <p:spPr bwMode="auto">
          <a:xfrm>
            <a:off x="5454758" y="4950499"/>
            <a:ext cx="4663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6EB618C-DFE2-4E64-AA11-0E4EE943DECD}" type="slidenum">
              <a:rPr lang="en-US" altLang="zh-CN"/>
              <a:t>75</a:t>
            </a:fld>
            <a:endParaRPr lang="en-US" altLang="zh-CN"/>
          </a:p>
        </p:txBody>
      </p:sp>
      <p:sp>
        <p:nvSpPr>
          <p:cNvPr id="285700" name="Rectangle 4"/>
          <p:cNvSpPr>
            <a:spLocks noGrp="1" noChangeArrowheads="1"/>
          </p:cNvSpPr>
          <p:nvPr>
            <p:ph type="title"/>
          </p:nvPr>
        </p:nvSpPr>
        <p:spPr>
          <a:xfrm>
            <a:off x="413385" y="304800"/>
            <a:ext cx="8561705" cy="675005"/>
          </a:xfrm>
          <a:noFill/>
        </p:spPr>
        <p:txBody>
          <a:bodyPr lIns="92075" tIns="46038" rIns="92075" bIns="46038" anchorCtr="0"/>
          <a:lstStyle/>
          <a:p>
            <a:r>
              <a:rPr lang="en-US" altLang="zh-CN" b="0"/>
              <a:t>Linked List</a:t>
            </a:r>
            <a:r>
              <a:rPr lang="zh-CN" altLang="en-US" b="0"/>
              <a:t>  </a:t>
            </a:r>
            <a:r>
              <a:rPr lang="en-US" altLang="zh-CN" b="0">
                <a:solidFill>
                  <a:schemeClr val="tx1"/>
                </a:solidFill>
              </a:rPr>
              <a:t>v.s.</a:t>
            </a:r>
            <a:r>
              <a:rPr lang="en-US" altLang="zh-CN" b="0"/>
              <a:t> Sequential List</a:t>
            </a: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324485" y="2297430"/>
            <a:ext cx="4206240" cy="21228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/>
              <a:t>插入：                             </a:t>
            </a:r>
            <a:r>
              <a:rPr kumimoji="1" lang="en-US" altLang="zh-CN" sz="2400" b="1"/>
              <a:t>O(1)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b="1"/>
              <a:t>删除：                             </a:t>
            </a:r>
            <a:r>
              <a:rPr kumimoji="1" lang="en-US" altLang="zh-CN" sz="2400" b="1"/>
              <a:t>O(1)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/>
              <a:t>FIND ith:         O(i) </a:t>
            </a:r>
            <a:r>
              <a:rPr kumimoji="1" lang="zh-CN" altLang="zh-CN" sz="2400" b="1"/>
              <a:t>平均 </a:t>
            </a:r>
            <a:r>
              <a:rPr kumimoji="1" lang="en-US" altLang="zh-CN" sz="2400" b="1"/>
              <a:t>O(n)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/>
              <a:t>FIND key:               </a:t>
            </a:r>
            <a:r>
              <a:rPr kumimoji="1" lang="zh-CN" altLang="zh-CN" sz="2400" b="1"/>
              <a:t>平均 </a:t>
            </a:r>
            <a:r>
              <a:rPr kumimoji="1" lang="en-US" altLang="zh-CN" sz="2400" b="1"/>
              <a:t>O(n)</a:t>
            </a: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4705350" y="2297430"/>
            <a:ext cx="4205605" cy="21228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</a:rPr>
              <a:t>插入：                             </a:t>
            </a:r>
            <a:r>
              <a:rPr kumimoji="1" lang="en-US" altLang="zh-CN" sz="2400" b="1">
                <a:solidFill>
                  <a:schemeClr val="tx1"/>
                </a:solidFill>
              </a:rPr>
              <a:t>O(n)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1"/>
                </a:solidFill>
              </a:rPr>
              <a:t>删除：                             </a:t>
            </a:r>
            <a:r>
              <a:rPr kumimoji="1" lang="en-US" altLang="zh-CN" sz="2400" b="1">
                <a:solidFill>
                  <a:schemeClr val="tx1"/>
                </a:solidFill>
              </a:rPr>
              <a:t>O(n)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</a:rPr>
              <a:t>FIND ith:                         O(1) 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1"/>
                </a:solidFill>
              </a:rPr>
              <a:t>FIND key:               </a:t>
            </a:r>
            <a:r>
              <a:rPr kumimoji="1" lang="zh-CN" altLang="zh-CN" sz="2400" b="1">
                <a:solidFill>
                  <a:schemeClr val="tx1"/>
                </a:solidFill>
              </a:rPr>
              <a:t>平均 </a:t>
            </a:r>
            <a:r>
              <a:rPr kumimoji="1" lang="en-US" altLang="zh-CN" sz="2400" b="1">
                <a:solidFill>
                  <a:schemeClr val="tx1"/>
                </a:solidFill>
              </a:rPr>
              <a:t>O(n)</a:t>
            </a:r>
          </a:p>
        </p:txBody>
      </p:sp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1779905" y="1666240"/>
            <a:ext cx="1295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/>
              <a:t>单链表</a:t>
            </a:r>
          </a:p>
        </p:txBody>
      </p:sp>
      <p:sp>
        <p:nvSpPr>
          <p:cNvPr id="285705" name="Text Box 9"/>
          <p:cNvSpPr txBox="1">
            <a:spLocks noChangeArrowheads="1"/>
          </p:cNvSpPr>
          <p:nvPr/>
        </p:nvSpPr>
        <p:spPr bwMode="auto">
          <a:xfrm>
            <a:off x="5365115" y="1666240"/>
            <a:ext cx="31343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800" b="1"/>
              <a:t>顺序存储的线性表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C916B600-0F0E-4C3E-8476-AEE0CDDB09F8}" type="slidenum">
              <a:rPr lang="en-US" altLang="zh-CN"/>
              <a:t>76</a:t>
            </a:fld>
            <a:endParaRPr lang="en-US" altLang="zh-CN"/>
          </a:p>
        </p:txBody>
      </p:sp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395288" y="1268413"/>
            <a:ext cx="8497887" cy="494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580" indent="-44958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56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61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en-US" altLang="zh-CN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>
              <a:spcAft>
                <a:spcPct val="50000"/>
              </a:spcAft>
            </a:pP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单链表与顺序表的比较：</a:t>
            </a: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anose="020B0604020202020204" pitchFamily="34" charset="0"/>
                <a:ea typeface="幼圆" panose="02010509060101010101" pitchFamily="49" charset="-122"/>
              </a:rPr>
              <a:t>(1) 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单链表是一种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松耦合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的线性结构，顺序表是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紧耦合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的。</a:t>
            </a: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anose="020B0604020202020204" pitchFamily="34" charset="0"/>
                <a:ea typeface="幼圆" panose="02010509060101010101" pitchFamily="49" charset="-122"/>
              </a:rPr>
              <a:t>(2) 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单链表的存储密度比顺序表低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，它多占用了存储空间。但在许多情况下，链式的分配比顺序分配有效，顺序表必须分配足够大的连续存储空间，而链表可以利用零星的存储单元。</a:t>
            </a: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anose="020B0604020202020204" pitchFamily="34" charset="0"/>
                <a:ea typeface="幼圆" panose="02010509060101010101" pitchFamily="49" charset="-122"/>
              </a:rPr>
              <a:t>(3) 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在单链表里进行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插入、删除运算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比在顺序表里容易得多。</a:t>
            </a:r>
          </a:p>
          <a:p>
            <a:pPr>
              <a:spcAft>
                <a:spcPct val="50000"/>
              </a:spcAft>
            </a:pPr>
            <a:r>
              <a:rPr lang="en-US" altLang="zh-CN" dirty="0">
                <a:latin typeface="Arial" panose="020B0604020202020204" pitchFamily="34" charset="0"/>
                <a:ea typeface="幼圆" panose="02010509060101010101" pitchFamily="49" charset="-122"/>
              </a:rPr>
              <a:t>(4) 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对于顺序表，可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随机访问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任一个元素，而在单链表中，需要顺着链逐个进行</a:t>
            </a:r>
            <a:r>
              <a:rPr lang="zh-CN" altLang="en-US" b="1" dirty="0">
                <a:solidFill>
                  <a:srgbClr val="FFC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顺序访问</a:t>
            </a:r>
            <a:r>
              <a:rPr lang="zh-CN" altLang="en-US" dirty="0">
                <a:latin typeface="Arial" panose="020B0604020202020204" pitchFamily="34" charset="0"/>
                <a:ea typeface="幼圆" panose="02010509060101010101" pitchFamily="49" charset="-122"/>
              </a:rPr>
              <a:t>，因此单链表适合于在成批、顺序处理线性表中的元素时采用。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/>
              <a:t>Comparison between S-Linked List and Sequential List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41EA8C6-0E51-4CA8-9DBE-1AD171CF30DD}" type="slidenum">
              <a:rPr lang="en-US" altLang="zh-CN"/>
              <a:t>77</a:t>
            </a:fld>
            <a:endParaRPr lang="en-US" altLang="zh-CN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Merge two sorted linked list </a:t>
            </a:r>
            <a:br>
              <a:rPr lang="en-US" altLang="zh-CN" sz="4000" b="0"/>
            </a:br>
            <a:r>
              <a:rPr lang="en-US" altLang="zh-CN" sz="4000" b="0"/>
              <a:t>(with head node)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684213" y="1484313"/>
            <a:ext cx="2808287" cy="519112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LA= (3, 5, 8, 11)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3635375" y="1484313"/>
            <a:ext cx="4321175" cy="519112"/>
          </a:xfrm>
          <a:prstGeom prst="rect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</a:rPr>
              <a:t>LB= (2, 6, 8, 9, 11, 15, 20)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6538913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11</a:t>
            </a:r>
            <a:endParaRPr lang="en-US" altLang="zh-CN"/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7600950" y="400685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1652588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3</a:t>
            </a:r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>
            <a:off x="2714625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2855913" y="42187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3281363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5</a:t>
            </a:r>
            <a:endParaRPr lang="en-US" altLang="zh-CN"/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>
            <a:off x="4343400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>
            <a:off x="4484688" y="42187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4910138" y="39973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5972175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>
            <a:off x="6113463" y="42187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>
            <a:off x="7600950" y="39973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1" name="Rectangle 31"/>
          <p:cNvSpPr>
            <a:spLocks noChangeArrowheads="1"/>
          </p:cNvSpPr>
          <p:nvPr/>
        </p:nvSpPr>
        <p:spPr bwMode="auto">
          <a:xfrm>
            <a:off x="514350" y="3996531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873" name="Group 33"/>
          <p:cNvGrpSpPr/>
          <p:nvPr/>
        </p:nvGrpSpPr>
        <p:grpSpPr bwMode="auto">
          <a:xfrm>
            <a:off x="7662863" y="4129088"/>
            <a:ext cx="144462" cy="144462"/>
            <a:chOff x="3787" y="3158"/>
            <a:chExt cx="91" cy="91"/>
          </a:xfrm>
        </p:grpSpPr>
        <p:sp>
          <p:nvSpPr>
            <p:cNvPr id="291874" name="Line 34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75" name="Line 35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76" name="Line 36"/>
          <p:cNvSpPr>
            <a:spLocks noChangeShapeType="1"/>
          </p:cNvSpPr>
          <p:nvPr/>
        </p:nvSpPr>
        <p:spPr bwMode="auto">
          <a:xfrm>
            <a:off x="766763" y="4218781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6553200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7615238" y="487045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1666875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291880" name="Line 40"/>
          <p:cNvSpPr>
            <a:spLocks noChangeShapeType="1"/>
          </p:cNvSpPr>
          <p:nvPr/>
        </p:nvSpPr>
        <p:spPr bwMode="auto">
          <a:xfrm>
            <a:off x="2728913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1" name="Line 41"/>
          <p:cNvSpPr>
            <a:spLocks noChangeShapeType="1"/>
          </p:cNvSpPr>
          <p:nvPr/>
        </p:nvSpPr>
        <p:spPr bwMode="auto">
          <a:xfrm>
            <a:off x="2870200" y="50823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3295650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6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1883" name="Line 43"/>
          <p:cNvSpPr>
            <a:spLocks noChangeShapeType="1"/>
          </p:cNvSpPr>
          <p:nvPr/>
        </p:nvSpPr>
        <p:spPr bwMode="auto">
          <a:xfrm>
            <a:off x="4357688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4" name="Line 44"/>
          <p:cNvSpPr>
            <a:spLocks noChangeShapeType="1"/>
          </p:cNvSpPr>
          <p:nvPr/>
        </p:nvSpPr>
        <p:spPr bwMode="auto">
          <a:xfrm>
            <a:off x="4498975" y="50823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5" name="Rectangle 45"/>
          <p:cNvSpPr>
            <a:spLocks noChangeArrowheads="1"/>
          </p:cNvSpPr>
          <p:nvPr/>
        </p:nvSpPr>
        <p:spPr bwMode="auto">
          <a:xfrm>
            <a:off x="4924425" y="4860925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</a:p>
        </p:txBody>
      </p:sp>
      <p:sp>
        <p:nvSpPr>
          <p:cNvPr id="291886" name="Line 46"/>
          <p:cNvSpPr>
            <a:spLocks noChangeShapeType="1"/>
          </p:cNvSpPr>
          <p:nvPr/>
        </p:nvSpPr>
        <p:spPr bwMode="auto">
          <a:xfrm>
            <a:off x="5986463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7" name="Line 47"/>
          <p:cNvSpPr>
            <a:spLocks noChangeShapeType="1"/>
          </p:cNvSpPr>
          <p:nvPr/>
        </p:nvSpPr>
        <p:spPr bwMode="auto">
          <a:xfrm>
            <a:off x="6127750" y="5082381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8" name="Rectangle 48"/>
          <p:cNvSpPr>
            <a:spLocks noChangeArrowheads="1"/>
          </p:cNvSpPr>
          <p:nvPr/>
        </p:nvSpPr>
        <p:spPr bwMode="auto">
          <a:xfrm>
            <a:off x="1666875" y="5700713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</a:p>
        </p:txBody>
      </p:sp>
      <p:sp>
        <p:nvSpPr>
          <p:cNvPr id="291889" name="Line 49"/>
          <p:cNvSpPr>
            <a:spLocks noChangeShapeType="1"/>
          </p:cNvSpPr>
          <p:nvPr/>
        </p:nvSpPr>
        <p:spPr bwMode="auto">
          <a:xfrm>
            <a:off x="2728913" y="5700713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0" name="Line 50"/>
          <p:cNvSpPr>
            <a:spLocks noChangeShapeType="1"/>
          </p:cNvSpPr>
          <p:nvPr/>
        </p:nvSpPr>
        <p:spPr bwMode="auto">
          <a:xfrm>
            <a:off x="2870200" y="592296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1" name="Rectangle 51"/>
          <p:cNvSpPr>
            <a:spLocks noChangeArrowheads="1"/>
          </p:cNvSpPr>
          <p:nvPr/>
        </p:nvSpPr>
        <p:spPr bwMode="auto">
          <a:xfrm>
            <a:off x="3295650" y="570071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15</a:t>
            </a:r>
          </a:p>
        </p:txBody>
      </p:sp>
      <p:sp>
        <p:nvSpPr>
          <p:cNvPr id="291892" name="Line 52"/>
          <p:cNvSpPr>
            <a:spLocks noChangeShapeType="1"/>
          </p:cNvSpPr>
          <p:nvPr/>
        </p:nvSpPr>
        <p:spPr bwMode="auto">
          <a:xfrm>
            <a:off x="4357688" y="57007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3" name="Line 53"/>
          <p:cNvSpPr>
            <a:spLocks noChangeShapeType="1"/>
          </p:cNvSpPr>
          <p:nvPr/>
        </p:nvSpPr>
        <p:spPr bwMode="auto">
          <a:xfrm>
            <a:off x="4498975" y="592296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4924425" y="570071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20</a:t>
            </a:r>
          </a:p>
        </p:txBody>
      </p:sp>
      <p:sp>
        <p:nvSpPr>
          <p:cNvPr id="291895" name="Line 55"/>
          <p:cNvSpPr>
            <a:spLocks noChangeShapeType="1"/>
          </p:cNvSpPr>
          <p:nvPr/>
        </p:nvSpPr>
        <p:spPr bwMode="auto">
          <a:xfrm>
            <a:off x="5986463" y="570071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7" name="Line 57"/>
          <p:cNvSpPr>
            <a:spLocks noChangeShapeType="1"/>
          </p:cNvSpPr>
          <p:nvPr/>
        </p:nvSpPr>
        <p:spPr bwMode="auto">
          <a:xfrm>
            <a:off x="7615238" y="486092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1" name="Freeform 61"/>
          <p:cNvSpPr/>
          <p:nvPr/>
        </p:nvSpPr>
        <p:spPr bwMode="auto">
          <a:xfrm>
            <a:off x="1454150" y="5092700"/>
            <a:ext cx="6727825" cy="830263"/>
          </a:xfrm>
          <a:custGeom>
            <a:avLst/>
            <a:gdLst>
              <a:gd name="T0" fmla="*/ 4272 w 4560"/>
              <a:gd name="T1" fmla="*/ 0 h 720"/>
              <a:gd name="T2" fmla="*/ 4560 w 4560"/>
              <a:gd name="T3" fmla="*/ 0 h 720"/>
              <a:gd name="T4" fmla="*/ 4560 w 4560"/>
              <a:gd name="T5" fmla="*/ 336 h 720"/>
              <a:gd name="T6" fmla="*/ 0 w 4560"/>
              <a:gd name="T7" fmla="*/ 336 h 720"/>
              <a:gd name="T8" fmla="*/ 0 w 4560"/>
              <a:gd name="T9" fmla="*/ 720 h 720"/>
              <a:gd name="T10" fmla="*/ 144 w 4560"/>
              <a:gd name="T1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0" h="720">
                <a:moveTo>
                  <a:pt x="4272" y="0"/>
                </a:moveTo>
                <a:lnTo>
                  <a:pt x="4560" y="0"/>
                </a:lnTo>
                <a:lnTo>
                  <a:pt x="4560" y="336"/>
                </a:lnTo>
                <a:lnTo>
                  <a:pt x="0" y="336"/>
                </a:ln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2" name="Rectangle 62"/>
          <p:cNvSpPr>
            <a:spLocks noChangeArrowheads="1"/>
          </p:cNvSpPr>
          <p:nvPr/>
        </p:nvSpPr>
        <p:spPr bwMode="auto">
          <a:xfrm>
            <a:off x="514350" y="4860131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904" name="Group 64"/>
          <p:cNvGrpSpPr/>
          <p:nvPr/>
        </p:nvGrpSpPr>
        <p:grpSpPr bwMode="auto">
          <a:xfrm>
            <a:off x="6021388" y="5878513"/>
            <a:ext cx="144462" cy="144462"/>
            <a:chOff x="3787" y="3158"/>
            <a:chExt cx="91" cy="91"/>
          </a:xfrm>
        </p:grpSpPr>
        <p:sp>
          <p:nvSpPr>
            <p:cNvPr id="291905" name="Line 65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906" name="Line 66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907" name="Line 67"/>
          <p:cNvSpPr>
            <a:spLocks noChangeShapeType="1"/>
          </p:cNvSpPr>
          <p:nvPr/>
        </p:nvSpPr>
        <p:spPr bwMode="auto">
          <a:xfrm>
            <a:off x="766762" y="5082381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8" name="Rectangle 68"/>
          <p:cNvSpPr>
            <a:spLocks noChangeArrowheads="1"/>
          </p:cNvSpPr>
          <p:nvPr/>
        </p:nvSpPr>
        <p:spPr bwMode="auto">
          <a:xfrm>
            <a:off x="0" y="378936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LA</a:t>
            </a:r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0" y="4581525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LB</a:t>
            </a:r>
          </a:p>
        </p:txBody>
      </p:sp>
      <p:sp>
        <p:nvSpPr>
          <p:cNvPr id="291910" name="Text Box 70"/>
          <p:cNvSpPr txBox="1">
            <a:spLocks noChangeArrowheads="1"/>
          </p:cNvSpPr>
          <p:nvPr/>
        </p:nvSpPr>
        <p:spPr bwMode="auto">
          <a:xfrm>
            <a:off x="684213" y="2060575"/>
            <a:ext cx="6553200" cy="519113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</a:rPr>
              <a:t>LC= (</a:t>
            </a:r>
            <a:r>
              <a:rPr lang="en-US" altLang="zh-CN" sz="2800" b="1">
                <a:solidFill>
                  <a:srgbClr val="FFFF00"/>
                </a:solidFill>
              </a:rPr>
              <a:t>2</a:t>
            </a:r>
            <a:r>
              <a:rPr lang="en-US" altLang="zh-CN" sz="2800" b="1">
                <a:solidFill>
                  <a:srgbClr val="000000"/>
                </a:solidFill>
              </a:rPr>
              <a:t>, 3, 5, </a:t>
            </a:r>
            <a:r>
              <a:rPr lang="en-US" altLang="zh-CN" sz="2800" b="1">
                <a:solidFill>
                  <a:srgbClr val="FFFF00"/>
                </a:solidFill>
              </a:rPr>
              <a:t>6</a:t>
            </a:r>
            <a:r>
              <a:rPr lang="en-US" altLang="zh-CN" sz="2800" b="1">
                <a:solidFill>
                  <a:srgbClr val="000000"/>
                </a:solidFill>
              </a:rPr>
              <a:t>, 8, </a:t>
            </a:r>
            <a:r>
              <a:rPr lang="en-US" altLang="zh-CN" sz="2800" b="1">
                <a:solidFill>
                  <a:srgbClr val="FFFF00"/>
                </a:solidFill>
              </a:rPr>
              <a:t>8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9</a:t>
            </a:r>
            <a:r>
              <a:rPr lang="en-US" altLang="zh-CN" sz="2800" b="1">
                <a:solidFill>
                  <a:srgbClr val="000000"/>
                </a:solidFill>
              </a:rPr>
              <a:t>, 11, </a:t>
            </a:r>
            <a:r>
              <a:rPr lang="en-US" altLang="zh-CN" sz="2800" b="1">
                <a:solidFill>
                  <a:srgbClr val="FFFF00"/>
                </a:solidFill>
              </a:rPr>
              <a:t>11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15</a:t>
            </a:r>
            <a:r>
              <a:rPr lang="en-US" altLang="zh-CN" sz="2800" b="1">
                <a:solidFill>
                  <a:srgbClr val="000000"/>
                </a:solidFill>
              </a:rPr>
              <a:t>, </a:t>
            </a:r>
            <a:r>
              <a:rPr lang="en-US" altLang="zh-CN" sz="2800" b="1">
                <a:solidFill>
                  <a:srgbClr val="FFFF00"/>
                </a:solidFill>
              </a:rPr>
              <a:t>20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1911" name="Text Box 71"/>
          <p:cNvSpPr txBox="1">
            <a:spLocks noChangeArrowheads="1"/>
          </p:cNvSpPr>
          <p:nvPr/>
        </p:nvSpPr>
        <p:spPr bwMode="auto">
          <a:xfrm>
            <a:off x="3548063" y="2478088"/>
            <a:ext cx="204787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8000"/>
              <a:t>LC?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1000" fill="hold"/>
                                        <p:tgtEl>
                                          <p:spTgt spid="29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6" grpId="0" animBg="1"/>
      <p:bldP spid="291847" grpId="0" animBg="1"/>
      <p:bldP spid="291848" grpId="0" animBg="1"/>
      <p:bldP spid="291849" grpId="0" animBg="1"/>
      <p:bldP spid="291850" grpId="0" animBg="1"/>
      <p:bldP spid="291851" grpId="0" animBg="1"/>
      <p:bldP spid="291852" grpId="0" animBg="1"/>
      <p:bldP spid="291853" grpId="0" animBg="1"/>
      <p:bldP spid="291854" grpId="0" animBg="1"/>
      <p:bldP spid="291855" grpId="0" animBg="1"/>
      <p:bldP spid="291856" grpId="0" animBg="1"/>
      <p:bldP spid="291866" grpId="0" animBg="1"/>
      <p:bldP spid="291871" grpId="0" animBg="1"/>
      <p:bldP spid="291876" grpId="0" animBg="1"/>
      <p:bldP spid="291877" grpId="0" animBg="1"/>
      <p:bldP spid="291878" grpId="0" animBg="1"/>
      <p:bldP spid="291879" grpId="0" animBg="1"/>
      <p:bldP spid="291880" grpId="0" animBg="1"/>
      <p:bldP spid="291881" grpId="0" animBg="1"/>
      <p:bldP spid="291882" grpId="0" animBg="1"/>
      <p:bldP spid="291883" grpId="0" animBg="1"/>
      <p:bldP spid="291884" grpId="0" animBg="1"/>
      <p:bldP spid="291885" grpId="0" animBg="1"/>
      <p:bldP spid="291886" grpId="0" animBg="1"/>
      <p:bldP spid="291887" grpId="0" animBg="1"/>
      <p:bldP spid="291888" grpId="0" animBg="1"/>
      <p:bldP spid="291889" grpId="0" animBg="1"/>
      <p:bldP spid="291890" grpId="0" animBg="1"/>
      <p:bldP spid="291891" grpId="0" animBg="1"/>
      <p:bldP spid="291892" grpId="0" animBg="1"/>
      <p:bldP spid="291893" grpId="0" animBg="1"/>
      <p:bldP spid="291894" grpId="0" animBg="1"/>
      <p:bldP spid="291895" grpId="0" animBg="1"/>
      <p:bldP spid="291897" grpId="0" animBg="1"/>
      <p:bldP spid="291901" grpId="0" animBg="1"/>
      <p:bldP spid="291902" grpId="0" animBg="1"/>
      <p:bldP spid="291907" grpId="0" animBg="1"/>
      <p:bldP spid="291908" grpId="0"/>
      <p:bldP spid="291909" grpId="0"/>
      <p:bldP spid="291911" grpId="0"/>
      <p:bldP spid="291911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41EA8C6-0E51-4CA8-9DBE-1AD171CF30DD}" type="slidenum">
              <a:rPr lang="en-US" altLang="zh-CN"/>
              <a:t>78</a:t>
            </a:fld>
            <a:endParaRPr lang="en-US" altLang="zh-CN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/>
              <a:t>Merge two sorted linked list </a:t>
            </a:r>
            <a:br>
              <a:rPr lang="en-US" altLang="zh-CN" sz="4000" b="0" dirty="0"/>
            </a:br>
            <a:r>
              <a:rPr lang="en-US" altLang="zh-CN" sz="4000" b="0" dirty="0"/>
              <a:t>(with head node)</a:t>
            </a:r>
          </a:p>
        </p:txBody>
      </p:sp>
      <p:sp>
        <p:nvSpPr>
          <p:cNvPr id="291846" name="Rectangle 6"/>
          <p:cNvSpPr>
            <a:spLocks noChangeArrowheads="1"/>
          </p:cNvSpPr>
          <p:nvPr/>
        </p:nvSpPr>
        <p:spPr bwMode="auto">
          <a:xfrm>
            <a:off x="6538913" y="22688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11</a:t>
            </a:r>
            <a:endParaRPr lang="en-US" altLang="zh-CN"/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7600950" y="227833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48" name="Rectangle 8"/>
          <p:cNvSpPr>
            <a:spLocks noChangeArrowheads="1"/>
          </p:cNvSpPr>
          <p:nvPr/>
        </p:nvSpPr>
        <p:spPr bwMode="auto">
          <a:xfrm>
            <a:off x="1652588" y="22688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3</a:t>
            </a:r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>
            <a:off x="2714625" y="22688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>
            <a:off x="2855913" y="2490266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1" name="Rectangle 11"/>
          <p:cNvSpPr>
            <a:spLocks noChangeArrowheads="1"/>
          </p:cNvSpPr>
          <p:nvPr/>
        </p:nvSpPr>
        <p:spPr bwMode="auto">
          <a:xfrm>
            <a:off x="3281363" y="22688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5</a:t>
            </a:r>
            <a:endParaRPr lang="en-US" altLang="zh-CN"/>
          </a:p>
        </p:txBody>
      </p:sp>
      <p:sp>
        <p:nvSpPr>
          <p:cNvPr id="291852" name="Line 12"/>
          <p:cNvSpPr>
            <a:spLocks noChangeShapeType="1"/>
          </p:cNvSpPr>
          <p:nvPr/>
        </p:nvSpPr>
        <p:spPr bwMode="auto">
          <a:xfrm>
            <a:off x="4343400" y="22688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3" name="Line 13"/>
          <p:cNvSpPr>
            <a:spLocks noChangeShapeType="1"/>
          </p:cNvSpPr>
          <p:nvPr/>
        </p:nvSpPr>
        <p:spPr bwMode="auto">
          <a:xfrm>
            <a:off x="4484688" y="2490266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4" name="Rectangle 14"/>
          <p:cNvSpPr>
            <a:spLocks noChangeArrowheads="1"/>
          </p:cNvSpPr>
          <p:nvPr/>
        </p:nvSpPr>
        <p:spPr bwMode="auto">
          <a:xfrm>
            <a:off x="4910138" y="22688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</a:p>
        </p:txBody>
      </p:sp>
      <p:sp>
        <p:nvSpPr>
          <p:cNvPr id="291855" name="Line 15"/>
          <p:cNvSpPr>
            <a:spLocks noChangeShapeType="1"/>
          </p:cNvSpPr>
          <p:nvPr/>
        </p:nvSpPr>
        <p:spPr bwMode="auto">
          <a:xfrm>
            <a:off x="5972175" y="22688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56" name="Line 16"/>
          <p:cNvSpPr>
            <a:spLocks noChangeShapeType="1"/>
          </p:cNvSpPr>
          <p:nvPr/>
        </p:nvSpPr>
        <p:spPr bwMode="auto">
          <a:xfrm>
            <a:off x="6113463" y="2490266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>
            <a:off x="7600950" y="22688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1" name="Rectangle 31"/>
          <p:cNvSpPr>
            <a:spLocks noChangeArrowheads="1"/>
          </p:cNvSpPr>
          <p:nvPr/>
        </p:nvSpPr>
        <p:spPr bwMode="auto">
          <a:xfrm>
            <a:off x="514350" y="2268016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873" name="Group 33"/>
          <p:cNvGrpSpPr/>
          <p:nvPr/>
        </p:nvGrpSpPr>
        <p:grpSpPr bwMode="auto">
          <a:xfrm>
            <a:off x="7662863" y="2400573"/>
            <a:ext cx="144462" cy="144462"/>
            <a:chOff x="3787" y="3158"/>
            <a:chExt cx="91" cy="91"/>
          </a:xfrm>
        </p:grpSpPr>
        <p:sp>
          <p:nvSpPr>
            <p:cNvPr id="291874" name="Line 34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875" name="Line 35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876" name="Line 36"/>
          <p:cNvSpPr>
            <a:spLocks noChangeShapeType="1"/>
          </p:cNvSpPr>
          <p:nvPr/>
        </p:nvSpPr>
        <p:spPr bwMode="auto">
          <a:xfrm>
            <a:off x="766763" y="2490266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7" name="Rectangle 37"/>
          <p:cNvSpPr>
            <a:spLocks noChangeArrowheads="1"/>
          </p:cNvSpPr>
          <p:nvPr/>
        </p:nvSpPr>
        <p:spPr bwMode="auto">
          <a:xfrm>
            <a:off x="6553200" y="31324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7615238" y="3141935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79" name="Rectangle 39"/>
          <p:cNvSpPr>
            <a:spLocks noChangeArrowheads="1"/>
          </p:cNvSpPr>
          <p:nvPr/>
        </p:nvSpPr>
        <p:spPr bwMode="auto">
          <a:xfrm>
            <a:off x="1666875" y="31324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291880" name="Line 40"/>
          <p:cNvSpPr>
            <a:spLocks noChangeShapeType="1"/>
          </p:cNvSpPr>
          <p:nvPr/>
        </p:nvSpPr>
        <p:spPr bwMode="auto">
          <a:xfrm>
            <a:off x="2728913" y="31324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1" name="Line 41"/>
          <p:cNvSpPr>
            <a:spLocks noChangeShapeType="1"/>
          </p:cNvSpPr>
          <p:nvPr/>
        </p:nvSpPr>
        <p:spPr bwMode="auto">
          <a:xfrm>
            <a:off x="2870200" y="3353866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2" name="Rectangle 42"/>
          <p:cNvSpPr>
            <a:spLocks noChangeArrowheads="1"/>
          </p:cNvSpPr>
          <p:nvPr/>
        </p:nvSpPr>
        <p:spPr bwMode="auto">
          <a:xfrm>
            <a:off x="3295650" y="31324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6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1883" name="Line 43"/>
          <p:cNvSpPr>
            <a:spLocks noChangeShapeType="1"/>
          </p:cNvSpPr>
          <p:nvPr/>
        </p:nvSpPr>
        <p:spPr bwMode="auto">
          <a:xfrm>
            <a:off x="4357688" y="31324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4" name="Line 44"/>
          <p:cNvSpPr>
            <a:spLocks noChangeShapeType="1"/>
          </p:cNvSpPr>
          <p:nvPr/>
        </p:nvSpPr>
        <p:spPr bwMode="auto">
          <a:xfrm>
            <a:off x="4498975" y="3353866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5" name="Rectangle 45"/>
          <p:cNvSpPr>
            <a:spLocks noChangeArrowheads="1"/>
          </p:cNvSpPr>
          <p:nvPr/>
        </p:nvSpPr>
        <p:spPr bwMode="auto">
          <a:xfrm>
            <a:off x="4924425" y="313241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</a:p>
        </p:txBody>
      </p:sp>
      <p:sp>
        <p:nvSpPr>
          <p:cNvPr id="291886" name="Line 46"/>
          <p:cNvSpPr>
            <a:spLocks noChangeShapeType="1"/>
          </p:cNvSpPr>
          <p:nvPr/>
        </p:nvSpPr>
        <p:spPr bwMode="auto">
          <a:xfrm>
            <a:off x="5986463" y="31324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7" name="Line 47"/>
          <p:cNvSpPr>
            <a:spLocks noChangeShapeType="1"/>
          </p:cNvSpPr>
          <p:nvPr/>
        </p:nvSpPr>
        <p:spPr bwMode="auto">
          <a:xfrm>
            <a:off x="6127750" y="3353866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88" name="Rectangle 48"/>
          <p:cNvSpPr>
            <a:spLocks noChangeArrowheads="1"/>
          </p:cNvSpPr>
          <p:nvPr/>
        </p:nvSpPr>
        <p:spPr bwMode="auto">
          <a:xfrm>
            <a:off x="1666875" y="3972198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</a:p>
        </p:txBody>
      </p:sp>
      <p:sp>
        <p:nvSpPr>
          <p:cNvPr id="291889" name="Line 49"/>
          <p:cNvSpPr>
            <a:spLocks noChangeShapeType="1"/>
          </p:cNvSpPr>
          <p:nvPr/>
        </p:nvSpPr>
        <p:spPr bwMode="auto">
          <a:xfrm>
            <a:off x="2728913" y="397219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0" name="Line 50"/>
          <p:cNvSpPr>
            <a:spLocks noChangeShapeType="1"/>
          </p:cNvSpPr>
          <p:nvPr/>
        </p:nvSpPr>
        <p:spPr bwMode="auto">
          <a:xfrm>
            <a:off x="2870200" y="419444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1" name="Rectangle 51"/>
          <p:cNvSpPr>
            <a:spLocks noChangeArrowheads="1"/>
          </p:cNvSpPr>
          <p:nvPr/>
        </p:nvSpPr>
        <p:spPr bwMode="auto">
          <a:xfrm>
            <a:off x="3295650" y="3972198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15</a:t>
            </a:r>
          </a:p>
        </p:txBody>
      </p:sp>
      <p:sp>
        <p:nvSpPr>
          <p:cNvPr id="291892" name="Line 52"/>
          <p:cNvSpPr>
            <a:spLocks noChangeShapeType="1"/>
          </p:cNvSpPr>
          <p:nvPr/>
        </p:nvSpPr>
        <p:spPr bwMode="auto">
          <a:xfrm>
            <a:off x="4357688" y="3972198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3" name="Line 53"/>
          <p:cNvSpPr>
            <a:spLocks noChangeShapeType="1"/>
          </p:cNvSpPr>
          <p:nvPr/>
        </p:nvSpPr>
        <p:spPr bwMode="auto">
          <a:xfrm>
            <a:off x="4498975" y="4194448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4" name="Rectangle 54"/>
          <p:cNvSpPr>
            <a:spLocks noChangeArrowheads="1"/>
          </p:cNvSpPr>
          <p:nvPr/>
        </p:nvSpPr>
        <p:spPr bwMode="auto">
          <a:xfrm>
            <a:off x="4924425" y="3972198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20</a:t>
            </a:r>
          </a:p>
        </p:txBody>
      </p:sp>
      <p:sp>
        <p:nvSpPr>
          <p:cNvPr id="291895" name="Line 55"/>
          <p:cNvSpPr>
            <a:spLocks noChangeShapeType="1"/>
          </p:cNvSpPr>
          <p:nvPr/>
        </p:nvSpPr>
        <p:spPr bwMode="auto">
          <a:xfrm>
            <a:off x="5986463" y="3972198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897" name="Line 57"/>
          <p:cNvSpPr>
            <a:spLocks noChangeShapeType="1"/>
          </p:cNvSpPr>
          <p:nvPr/>
        </p:nvSpPr>
        <p:spPr bwMode="auto">
          <a:xfrm>
            <a:off x="7615238" y="313241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1" name="Freeform 61"/>
          <p:cNvSpPr/>
          <p:nvPr/>
        </p:nvSpPr>
        <p:spPr bwMode="auto">
          <a:xfrm>
            <a:off x="1454150" y="3364185"/>
            <a:ext cx="6727825" cy="830263"/>
          </a:xfrm>
          <a:custGeom>
            <a:avLst/>
            <a:gdLst>
              <a:gd name="T0" fmla="*/ 4272 w 4560"/>
              <a:gd name="T1" fmla="*/ 0 h 720"/>
              <a:gd name="T2" fmla="*/ 4560 w 4560"/>
              <a:gd name="T3" fmla="*/ 0 h 720"/>
              <a:gd name="T4" fmla="*/ 4560 w 4560"/>
              <a:gd name="T5" fmla="*/ 336 h 720"/>
              <a:gd name="T6" fmla="*/ 0 w 4560"/>
              <a:gd name="T7" fmla="*/ 336 h 720"/>
              <a:gd name="T8" fmla="*/ 0 w 4560"/>
              <a:gd name="T9" fmla="*/ 720 h 720"/>
              <a:gd name="T10" fmla="*/ 144 w 4560"/>
              <a:gd name="T11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60" h="720">
                <a:moveTo>
                  <a:pt x="4272" y="0"/>
                </a:moveTo>
                <a:lnTo>
                  <a:pt x="4560" y="0"/>
                </a:lnTo>
                <a:lnTo>
                  <a:pt x="4560" y="336"/>
                </a:lnTo>
                <a:lnTo>
                  <a:pt x="0" y="336"/>
                </a:lnTo>
                <a:lnTo>
                  <a:pt x="0" y="720"/>
                </a:lnTo>
                <a:lnTo>
                  <a:pt x="144" y="7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2" name="Rectangle 62"/>
          <p:cNvSpPr>
            <a:spLocks noChangeArrowheads="1"/>
          </p:cNvSpPr>
          <p:nvPr/>
        </p:nvSpPr>
        <p:spPr bwMode="auto">
          <a:xfrm>
            <a:off x="514350" y="3131616"/>
            <a:ext cx="566738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904" name="Group 64"/>
          <p:cNvGrpSpPr/>
          <p:nvPr/>
        </p:nvGrpSpPr>
        <p:grpSpPr bwMode="auto">
          <a:xfrm>
            <a:off x="6021388" y="4149998"/>
            <a:ext cx="144462" cy="144462"/>
            <a:chOff x="3787" y="3158"/>
            <a:chExt cx="91" cy="91"/>
          </a:xfrm>
        </p:grpSpPr>
        <p:sp>
          <p:nvSpPr>
            <p:cNvPr id="291905" name="Line 65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1906" name="Line 66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1907" name="Line 67"/>
          <p:cNvSpPr>
            <a:spLocks noChangeShapeType="1"/>
          </p:cNvSpPr>
          <p:nvPr/>
        </p:nvSpPr>
        <p:spPr bwMode="auto">
          <a:xfrm>
            <a:off x="766762" y="3353866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08" name="Rectangle 68"/>
          <p:cNvSpPr>
            <a:spLocks noChangeArrowheads="1"/>
          </p:cNvSpPr>
          <p:nvPr/>
        </p:nvSpPr>
        <p:spPr bwMode="auto">
          <a:xfrm>
            <a:off x="0" y="2060848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LA</a:t>
            </a:r>
          </a:p>
        </p:txBody>
      </p:sp>
      <p:sp>
        <p:nvSpPr>
          <p:cNvPr id="291909" name="Rectangle 69"/>
          <p:cNvSpPr>
            <a:spLocks noChangeArrowheads="1"/>
          </p:cNvSpPr>
          <p:nvPr/>
        </p:nvSpPr>
        <p:spPr bwMode="auto">
          <a:xfrm>
            <a:off x="0" y="285301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LB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59EC57-04AB-F19D-D53F-5255E2DD543C}"/>
              </a:ext>
            </a:extLst>
          </p:cNvPr>
          <p:cNvSpPr txBox="1"/>
          <p:nvPr/>
        </p:nvSpPr>
        <p:spPr>
          <a:xfrm>
            <a:off x="4462916" y="4949690"/>
            <a:ext cx="45953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 lc-&gt;head = pc = pa;</a:t>
            </a:r>
          </a:p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while ( la &amp;&amp; </a:t>
            </a:r>
            <a:r>
              <a:rPr kumimoji="1" lang="en-US" altLang="zh-CN" sz="1400" dirty="0" err="1">
                <a:latin typeface="Times New Roman" panose="02020603050405020304" pitchFamily="18" charset="0"/>
              </a:rPr>
              <a:t>lb</a:t>
            </a:r>
            <a:r>
              <a:rPr kumimoji="1" lang="en-US" altLang="zh-CN" sz="1400" dirty="0">
                <a:latin typeface="Times New Roman" panose="02020603050405020304" pitchFamily="18" charset="0"/>
              </a:rPr>
              <a:t> ) {</a:t>
            </a:r>
          </a:p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                if ( la-&gt;info &lt;= </a:t>
            </a:r>
            <a:r>
              <a:rPr kumimoji="1" lang="en-US" altLang="zh-CN" sz="1400" dirty="0" err="1">
                <a:latin typeface="Times New Roman" panose="02020603050405020304" pitchFamily="18" charset="0"/>
              </a:rPr>
              <a:t>lb</a:t>
            </a:r>
            <a:r>
              <a:rPr kumimoji="1" lang="en-US" altLang="zh-CN" sz="1400" dirty="0">
                <a:latin typeface="Times New Roman" panose="02020603050405020304" pitchFamily="18" charset="0"/>
              </a:rPr>
              <a:t>-&gt;info ) {</a:t>
            </a:r>
          </a:p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1400" dirty="0">
                <a:solidFill>
                  <a:srgbClr val="FFFF00"/>
                </a:solidFill>
                <a:latin typeface="Times New Roman" panose="02020603050405020304" pitchFamily="18" charset="0"/>
              </a:rPr>
              <a:t>lc-&gt;link = la; lc = lc-&gt;link; la = la-&gt;link;</a:t>
            </a:r>
          </a:p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                }else {</a:t>
            </a:r>
          </a:p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</a:rPr>
              <a:t>lc-&gt;link = </a:t>
            </a:r>
            <a:r>
              <a:rPr kumimoji="1" lang="en-US" altLang="zh-CN" sz="1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lb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</a:rPr>
              <a:t>; lc = lc-&gt;link; </a:t>
            </a:r>
            <a:r>
              <a:rPr kumimoji="1" lang="en-US" altLang="zh-CN" sz="1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lb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</a:rPr>
              <a:t> = </a:t>
            </a:r>
            <a:r>
              <a:rPr kumimoji="1" lang="en-US" altLang="zh-CN" sz="1400" dirty="0" err="1">
                <a:solidFill>
                  <a:srgbClr val="FFC000"/>
                </a:solidFill>
                <a:latin typeface="Times New Roman" panose="02020603050405020304" pitchFamily="18" charset="0"/>
              </a:rPr>
              <a:t>lb</a:t>
            </a:r>
            <a:r>
              <a:rPr kumimoji="1" lang="en-US" altLang="zh-CN" sz="1400" dirty="0">
                <a:solidFill>
                  <a:srgbClr val="FFC000"/>
                </a:solidFill>
                <a:latin typeface="Times New Roman" panose="02020603050405020304" pitchFamily="18" charset="0"/>
              </a:rPr>
              <a:t>-&gt;link;</a:t>
            </a:r>
          </a:p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                }</a:t>
            </a:r>
          </a:p>
          <a:p>
            <a:pPr eaLnBrk="0" hangingPunct="0"/>
            <a:r>
              <a:rPr kumimoji="1" lang="en-US" altLang="zh-CN" sz="1400" dirty="0">
                <a:latin typeface="Times New Roman" panose="02020603050405020304" pitchFamily="18" charset="0"/>
              </a:rPr>
              <a:t>        }</a:t>
            </a:r>
            <a:endParaRPr lang="en-US" sz="1400" dirty="0"/>
          </a:p>
        </p:txBody>
      </p:sp>
      <p:sp>
        <p:nvSpPr>
          <p:cNvPr id="4" name="Text Box 83">
            <a:extLst>
              <a:ext uri="{FF2B5EF4-FFF2-40B4-BE49-F238E27FC236}">
                <a16:creationId xmlns:a16="http://schemas.microsoft.com/office/drawing/2014/main" id="{4752DBC3-560C-3D67-7DD0-4766F5C6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8" y="4846910"/>
            <a:ext cx="4257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Step1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la-&gt;info&gt;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-&gt;info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所以  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lc-link = 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lc=lc-&gt;link, 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-&gt;link</a:t>
            </a:r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62BB8284-5A59-82CE-359D-1B1138D39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1715468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LC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A60FF9E-20AC-1FE2-72A7-905907D9D404}"/>
              </a:ext>
            </a:extLst>
          </p:cNvPr>
          <p:cNvGrpSpPr/>
          <p:nvPr/>
        </p:nvGrpSpPr>
        <p:grpSpPr>
          <a:xfrm>
            <a:off x="1994818" y="2723990"/>
            <a:ext cx="488950" cy="366713"/>
            <a:chOff x="1994818" y="2723990"/>
            <a:chExt cx="488950" cy="366713"/>
          </a:xfrm>
        </p:grpSpPr>
        <p:sp>
          <p:nvSpPr>
            <p:cNvPr id="11" name="Rectangle 49">
              <a:extLst>
                <a:ext uri="{FF2B5EF4-FFF2-40B4-BE49-F238E27FC236}">
                  <a16:creationId xmlns:a16="http://schemas.microsoft.com/office/drawing/2014/main" id="{3A13CCF4-0294-221E-F713-C39B25704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818" y="2723990"/>
              <a:ext cx="488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LC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DA7D4B4-2D03-0DC2-3CA8-5E67C60BF1B9}"/>
                </a:ext>
              </a:extLst>
            </p:cNvPr>
            <p:cNvCxnSpPr/>
            <p:nvPr/>
          </p:nvCxnSpPr>
          <p:spPr bwMode="auto">
            <a:xfrm>
              <a:off x="2483768" y="2907346"/>
              <a:ext cx="0" cy="183357"/>
            </a:xfrm>
            <a:prstGeom prst="straightConnector1">
              <a:avLst/>
            </a:prstGeom>
            <a:ln w="34925">
              <a:solidFill>
                <a:srgbClr val="FF99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57EF11-7FE2-0C5E-6F79-E5E433BABA4B}"/>
              </a:ext>
            </a:extLst>
          </p:cNvPr>
          <p:cNvGrpSpPr/>
          <p:nvPr/>
        </p:nvGrpSpPr>
        <p:grpSpPr>
          <a:xfrm>
            <a:off x="3614738" y="2746537"/>
            <a:ext cx="492443" cy="369332"/>
            <a:chOff x="3614738" y="2746537"/>
            <a:chExt cx="492443" cy="369332"/>
          </a:xfrm>
        </p:grpSpPr>
        <p:sp>
          <p:nvSpPr>
            <p:cNvPr id="15" name="Rectangle 49">
              <a:extLst>
                <a:ext uri="{FF2B5EF4-FFF2-40B4-BE49-F238E27FC236}">
                  <a16:creationId xmlns:a16="http://schemas.microsoft.com/office/drawing/2014/main" id="{0DB889FB-2156-C032-B3A2-3CDE41090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2746537"/>
              <a:ext cx="4924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err="1">
                  <a:solidFill>
                    <a:srgbClr val="FFFF00"/>
                  </a:solidFill>
                </a:rPr>
                <a:t>LB</a:t>
              </a:r>
              <a:endParaRPr lang="en-US" altLang="zh-CN" b="1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67FC37D-D564-90A0-8DEC-5D9136259771}"/>
                </a:ext>
              </a:extLst>
            </p:cNvPr>
            <p:cNvCxnSpPr/>
            <p:nvPr/>
          </p:nvCxnSpPr>
          <p:spPr bwMode="auto">
            <a:xfrm>
              <a:off x="4107181" y="2907346"/>
              <a:ext cx="0" cy="183357"/>
            </a:xfrm>
            <a:prstGeom prst="straightConnector1">
              <a:avLst/>
            </a:prstGeom>
            <a:ln w="34925">
              <a:solidFill>
                <a:srgbClr val="FF99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8" name="Text Box 83">
            <a:extLst>
              <a:ext uri="{FF2B5EF4-FFF2-40B4-BE49-F238E27FC236}">
                <a16:creationId xmlns:a16="http://schemas.microsoft.com/office/drawing/2014/main" id="{B8E24646-EFCA-6805-92CA-82263AE7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4" y="5466309"/>
            <a:ext cx="4257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Step2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la-&gt;info&lt;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-&gt;info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所以  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lc-link = la,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lc=lc-&gt;link, la=la-&gt;link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B7FC2A0-6730-164C-833A-555F47289264}"/>
              </a:ext>
            </a:extLst>
          </p:cNvPr>
          <p:cNvCxnSpPr/>
          <p:nvPr/>
        </p:nvCxnSpPr>
        <p:spPr bwMode="auto">
          <a:xfrm flipH="1" flipV="1">
            <a:off x="2798763" y="2560958"/>
            <a:ext cx="6746" cy="792908"/>
          </a:xfrm>
          <a:prstGeom prst="straightConnector1">
            <a:avLst/>
          </a:prstGeom>
          <a:solidFill>
            <a:schemeClr val="accent1"/>
          </a:solidFill>
          <a:ln w="476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124E11C-A0ED-E1A6-2E67-E3F23EB9A644}"/>
              </a:ext>
            </a:extLst>
          </p:cNvPr>
          <p:cNvGrpSpPr/>
          <p:nvPr/>
        </p:nvGrpSpPr>
        <p:grpSpPr>
          <a:xfrm>
            <a:off x="2095500" y="1675768"/>
            <a:ext cx="488950" cy="550070"/>
            <a:chOff x="2095500" y="1675768"/>
            <a:chExt cx="488950" cy="550070"/>
          </a:xfrm>
        </p:grpSpPr>
        <p:sp>
          <p:nvSpPr>
            <p:cNvPr id="21" name="Rectangle 49">
              <a:extLst>
                <a:ext uri="{FF2B5EF4-FFF2-40B4-BE49-F238E27FC236}">
                  <a16:creationId xmlns:a16="http://schemas.microsoft.com/office/drawing/2014/main" id="{E9BB0ECC-6B61-7343-22C1-9A4267B44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1675768"/>
              <a:ext cx="488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LC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223395D-596C-0026-EED8-B09D1D12561B}"/>
                </a:ext>
              </a:extLst>
            </p:cNvPr>
            <p:cNvCxnSpPr/>
            <p:nvPr/>
          </p:nvCxnSpPr>
          <p:spPr bwMode="auto">
            <a:xfrm>
              <a:off x="2470042" y="2042481"/>
              <a:ext cx="0" cy="183357"/>
            </a:xfrm>
            <a:prstGeom prst="straightConnector1">
              <a:avLst/>
            </a:prstGeom>
            <a:ln w="34925">
              <a:solidFill>
                <a:srgbClr val="FF99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ACFC5CB-3A5C-2292-D896-3AF7FCD15197}"/>
              </a:ext>
            </a:extLst>
          </p:cNvPr>
          <p:cNvGrpSpPr/>
          <p:nvPr/>
        </p:nvGrpSpPr>
        <p:grpSpPr>
          <a:xfrm>
            <a:off x="3341720" y="1686197"/>
            <a:ext cx="492443" cy="539640"/>
            <a:chOff x="3341720" y="1686197"/>
            <a:chExt cx="492443" cy="539640"/>
          </a:xfrm>
        </p:grpSpPr>
        <p:sp>
          <p:nvSpPr>
            <p:cNvPr id="23" name="Rectangle 49">
              <a:extLst>
                <a:ext uri="{FF2B5EF4-FFF2-40B4-BE49-F238E27FC236}">
                  <a16:creationId xmlns:a16="http://schemas.microsoft.com/office/drawing/2014/main" id="{BF22BBE2-6A84-9631-D856-63303E0CE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720" y="1686197"/>
              <a:ext cx="4924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LA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A6AD3A9-26B3-1929-8B27-AF63E254DED8}"/>
                </a:ext>
              </a:extLst>
            </p:cNvPr>
            <p:cNvCxnSpPr/>
            <p:nvPr/>
          </p:nvCxnSpPr>
          <p:spPr bwMode="auto">
            <a:xfrm>
              <a:off x="3615278" y="2042480"/>
              <a:ext cx="0" cy="183357"/>
            </a:xfrm>
            <a:prstGeom prst="straightConnector1">
              <a:avLst/>
            </a:prstGeom>
            <a:ln w="34925">
              <a:solidFill>
                <a:srgbClr val="FF99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29" name="AutoShape 50">
            <a:extLst>
              <a:ext uri="{FF2B5EF4-FFF2-40B4-BE49-F238E27FC236}">
                <a16:creationId xmlns:a16="http://schemas.microsoft.com/office/drawing/2014/main" id="{49070954-BA72-EE41-DD80-1142CB8754E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706958" y="2540969"/>
            <a:ext cx="892175" cy="731837"/>
          </a:xfrm>
          <a:prstGeom prst="curvedConnector2">
            <a:avLst/>
          </a:prstGeom>
          <a:noFill/>
          <a:ln w="381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" name="Text Box 83">
            <a:extLst>
              <a:ext uri="{FF2B5EF4-FFF2-40B4-BE49-F238E27FC236}">
                <a16:creationId xmlns:a16="http://schemas.microsoft.com/office/drawing/2014/main" id="{9037D5CF-3936-F9F5-BA8C-9ECB087A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72" y="6100495"/>
            <a:ext cx="42576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Step3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la-&gt;info&lt;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lb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-&gt;info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所以  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lc-link = la,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lc=lc-&gt;link, la=la-&gt;link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0F0F3D-C4A2-9904-A74A-FB21E0C5C9AC}"/>
              </a:ext>
            </a:extLst>
          </p:cNvPr>
          <p:cNvGrpSpPr/>
          <p:nvPr/>
        </p:nvGrpSpPr>
        <p:grpSpPr>
          <a:xfrm>
            <a:off x="3806042" y="1651585"/>
            <a:ext cx="488950" cy="550070"/>
            <a:chOff x="2095500" y="1675768"/>
            <a:chExt cx="488950" cy="550070"/>
          </a:xfrm>
        </p:grpSpPr>
        <p:sp>
          <p:nvSpPr>
            <p:cNvPr id="33" name="Rectangle 49">
              <a:extLst>
                <a:ext uri="{FF2B5EF4-FFF2-40B4-BE49-F238E27FC236}">
                  <a16:creationId xmlns:a16="http://schemas.microsoft.com/office/drawing/2014/main" id="{C6DCE718-8134-D4FA-5D6F-BF55118A2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500" y="1675768"/>
              <a:ext cx="488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LC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4118DBF-DD60-08A8-1067-3EB0D0309310}"/>
                </a:ext>
              </a:extLst>
            </p:cNvPr>
            <p:cNvCxnSpPr/>
            <p:nvPr/>
          </p:nvCxnSpPr>
          <p:spPr bwMode="auto">
            <a:xfrm>
              <a:off x="2470042" y="2042481"/>
              <a:ext cx="0" cy="183357"/>
            </a:xfrm>
            <a:prstGeom prst="straightConnector1">
              <a:avLst/>
            </a:prstGeom>
            <a:ln w="34925">
              <a:solidFill>
                <a:srgbClr val="FF99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B21818C-7E16-88C2-7040-AA6BDEBF75E4}"/>
              </a:ext>
            </a:extLst>
          </p:cNvPr>
          <p:cNvCxnSpPr>
            <a:cxnSpLocks/>
          </p:cNvCxnSpPr>
          <p:nvPr/>
        </p:nvCxnSpPr>
        <p:spPr bwMode="auto">
          <a:xfrm flipV="1">
            <a:off x="2847112" y="2389585"/>
            <a:ext cx="609015" cy="109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58049D1-38C2-45C4-89EF-C488D0EF3FC8}"/>
              </a:ext>
            </a:extLst>
          </p:cNvPr>
          <p:cNvGrpSpPr/>
          <p:nvPr/>
        </p:nvGrpSpPr>
        <p:grpSpPr>
          <a:xfrm>
            <a:off x="5090795" y="1680624"/>
            <a:ext cx="492443" cy="539640"/>
            <a:chOff x="3341720" y="1686197"/>
            <a:chExt cx="492443" cy="539640"/>
          </a:xfrm>
        </p:grpSpPr>
        <p:sp>
          <p:nvSpPr>
            <p:cNvPr id="43" name="Rectangle 49">
              <a:extLst>
                <a:ext uri="{FF2B5EF4-FFF2-40B4-BE49-F238E27FC236}">
                  <a16:creationId xmlns:a16="http://schemas.microsoft.com/office/drawing/2014/main" id="{5CD7F2D8-3087-0643-8825-59B9FB937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720" y="1686197"/>
              <a:ext cx="49244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FF00"/>
                  </a:solidFill>
                </a:rPr>
                <a:t>LA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638A640-8AE8-1515-A63F-ADE0A9F16A19}"/>
                </a:ext>
              </a:extLst>
            </p:cNvPr>
            <p:cNvCxnSpPr/>
            <p:nvPr/>
          </p:nvCxnSpPr>
          <p:spPr bwMode="auto">
            <a:xfrm>
              <a:off x="3615278" y="2042480"/>
              <a:ext cx="0" cy="183357"/>
            </a:xfrm>
            <a:prstGeom prst="straightConnector1">
              <a:avLst/>
            </a:prstGeom>
            <a:ln w="34925">
              <a:solidFill>
                <a:srgbClr val="FF9900"/>
              </a:solidFill>
              <a:headEnd type="none" w="med" len="med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9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6" grpId="0" animBg="1"/>
      <p:bldP spid="291847" grpId="0" animBg="1"/>
      <p:bldP spid="291848" grpId="0" animBg="1"/>
      <p:bldP spid="291849" grpId="0" animBg="1"/>
      <p:bldP spid="291850" grpId="0" animBg="1"/>
      <p:bldP spid="291851" grpId="0" animBg="1"/>
      <p:bldP spid="291852" grpId="0" animBg="1"/>
      <p:bldP spid="291853" grpId="0" animBg="1"/>
      <p:bldP spid="291854" grpId="0" animBg="1"/>
      <p:bldP spid="291855" grpId="0" animBg="1"/>
      <p:bldP spid="291856" grpId="0" animBg="1"/>
      <p:bldP spid="291866" grpId="0" animBg="1"/>
      <p:bldP spid="291871" grpId="0" animBg="1"/>
      <p:bldP spid="291876" grpId="0" animBg="1"/>
      <p:bldP spid="291877" grpId="0" animBg="1"/>
      <p:bldP spid="291878" grpId="0" animBg="1"/>
      <p:bldP spid="291879" grpId="0" animBg="1"/>
      <p:bldP spid="291880" grpId="0" animBg="1"/>
      <p:bldP spid="291881" grpId="0" animBg="1"/>
      <p:bldP spid="291882" grpId="0" animBg="1"/>
      <p:bldP spid="291883" grpId="0" animBg="1"/>
      <p:bldP spid="291884" grpId="0" animBg="1"/>
      <p:bldP spid="291885" grpId="0" animBg="1"/>
      <p:bldP spid="291886" grpId="0" animBg="1"/>
      <p:bldP spid="291887" grpId="0" animBg="1"/>
      <p:bldP spid="291888" grpId="0" animBg="1"/>
      <p:bldP spid="291889" grpId="0" animBg="1"/>
      <p:bldP spid="291890" grpId="0" animBg="1"/>
      <p:bldP spid="291891" grpId="0" animBg="1"/>
      <p:bldP spid="291892" grpId="0" animBg="1"/>
      <p:bldP spid="291893" grpId="0" animBg="1"/>
      <p:bldP spid="291894" grpId="0" animBg="1"/>
      <p:bldP spid="291895" grpId="0" animBg="1"/>
      <p:bldP spid="291897" grpId="0" animBg="1"/>
      <p:bldP spid="291901" grpId="0" animBg="1"/>
      <p:bldP spid="291902" grpId="0" animBg="1"/>
      <p:bldP spid="291907" grpId="0" animBg="1"/>
      <p:bldP spid="291908" grpId="0"/>
      <p:bldP spid="291909" grpId="0"/>
      <p:bldP spid="3" grpId="0"/>
      <p:bldP spid="4" grpId="0"/>
      <p:bldP spid="5" grpId="0"/>
      <p:bldP spid="18" grpId="0"/>
      <p:bldP spid="3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7FD41266-D168-4BBE-8764-A81AA3E1F888}" type="slidenum">
              <a:rPr lang="en-US" altLang="zh-CN"/>
              <a:t>79</a:t>
            </a:fld>
            <a:endParaRPr lang="en-US" altLang="zh-CN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7007225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11</a:t>
            </a:r>
            <a:endParaRPr lang="en-US" altLang="zh-CN"/>
          </a:p>
        </p:txBody>
      </p:sp>
      <p:sp>
        <p:nvSpPr>
          <p:cNvPr id="292869" name="Line 5"/>
          <p:cNvSpPr>
            <a:spLocks noChangeShapeType="1"/>
          </p:cNvSpPr>
          <p:nvPr/>
        </p:nvSpPr>
        <p:spPr bwMode="auto">
          <a:xfrm>
            <a:off x="8069263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2120900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3</a:t>
            </a: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3182938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3324225" y="29527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3749675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5</a:t>
            </a:r>
            <a:endParaRPr lang="en-US" altLang="zh-CN"/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4811713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 rot="5400000">
            <a:off x="4633913" y="3295650"/>
            <a:ext cx="596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5378450" y="27305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6440488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79" name="Line 15"/>
          <p:cNvSpPr>
            <a:spLocks noChangeShapeType="1"/>
          </p:cNvSpPr>
          <p:nvPr/>
        </p:nvSpPr>
        <p:spPr bwMode="auto">
          <a:xfrm>
            <a:off x="8069263" y="27305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982663" y="2711450"/>
            <a:ext cx="566737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7021513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2886" name="Line 22"/>
          <p:cNvSpPr>
            <a:spLocks noChangeShapeType="1"/>
          </p:cNvSpPr>
          <p:nvPr/>
        </p:nvSpPr>
        <p:spPr bwMode="auto">
          <a:xfrm>
            <a:off x="8083550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7" name="Rectangle 23"/>
          <p:cNvSpPr>
            <a:spLocks noChangeArrowheads="1"/>
          </p:cNvSpPr>
          <p:nvPr/>
        </p:nvSpPr>
        <p:spPr bwMode="auto">
          <a:xfrm>
            <a:off x="2135188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292888" name="Line 24"/>
          <p:cNvSpPr>
            <a:spLocks noChangeShapeType="1"/>
          </p:cNvSpPr>
          <p:nvPr/>
        </p:nvSpPr>
        <p:spPr bwMode="auto">
          <a:xfrm>
            <a:off x="3197225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89" name="Line 25"/>
          <p:cNvSpPr>
            <a:spLocks noChangeShapeType="1"/>
          </p:cNvSpPr>
          <p:nvPr/>
        </p:nvSpPr>
        <p:spPr bwMode="auto">
          <a:xfrm rot="-5400000">
            <a:off x="3024188" y="3487738"/>
            <a:ext cx="6477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0" name="Rectangle 26"/>
          <p:cNvSpPr>
            <a:spLocks noChangeArrowheads="1"/>
          </p:cNvSpPr>
          <p:nvPr/>
        </p:nvSpPr>
        <p:spPr bwMode="auto">
          <a:xfrm>
            <a:off x="3763963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6</a:t>
            </a:r>
            <a:endParaRPr lang="en-US" altLang="zh-CN">
              <a:solidFill>
                <a:srgbClr val="FFFF00"/>
              </a:solidFill>
            </a:endParaRPr>
          </a:p>
        </p:txBody>
      </p:sp>
      <p:sp>
        <p:nvSpPr>
          <p:cNvPr id="292891" name="Line 27"/>
          <p:cNvSpPr>
            <a:spLocks noChangeShapeType="1"/>
          </p:cNvSpPr>
          <p:nvPr/>
        </p:nvSpPr>
        <p:spPr bwMode="auto">
          <a:xfrm>
            <a:off x="4826000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3" name="Rectangle 29"/>
          <p:cNvSpPr>
            <a:spLocks noChangeArrowheads="1"/>
          </p:cNvSpPr>
          <p:nvPr/>
        </p:nvSpPr>
        <p:spPr bwMode="auto">
          <a:xfrm>
            <a:off x="5392738" y="3594100"/>
            <a:ext cx="1346200" cy="442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8</a:t>
            </a:r>
          </a:p>
        </p:txBody>
      </p:sp>
      <p:sp>
        <p:nvSpPr>
          <p:cNvPr id="292894" name="Line 30"/>
          <p:cNvSpPr>
            <a:spLocks noChangeShapeType="1"/>
          </p:cNvSpPr>
          <p:nvPr/>
        </p:nvSpPr>
        <p:spPr bwMode="auto">
          <a:xfrm>
            <a:off x="6454775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>
            <a:off x="6596063" y="381635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6" name="Rectangle 32"/>
          <p:cNvSpPr>
            <a:spLocks noChangeArrowheads="1"/>
          </p:cNvSpPr>
          <p:nvPr/>
        </p:nvSpPr>
        <p:spPr bwMode="auto">
          <a:xfrm>
            <a:off x="2135188" y="4424363"/>
            <a:ext cx="1346200" cy="442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latin typeface="Times New Roman" panose="02020603050405020304" pitchFamily="18" charset="0"/>
                <a:ea typeface="幼圆" panose="02010509060101010101" pitchFamily="49" charset="-122"/>
              </a:rPr>
              <a:t> 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11</a:t>
            </a: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>
            <a:off x="3197225" y="4424363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>
            <a:off x="3338513" y="464661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899" name="Rectangle 35"/>
          <p:cNvSpPr>
            <a:spLocks noChangeArrowheads="1"/>
          </p:cNvSpPr>
          <p:nvPr/>
        </p:nvSpPr>
        <p:spPr bwMode="auto">
          <a:xfrm>
            <a:off x="3763963" y="442436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15</a:t>
            </a:r>
          </a:p>
        </p:txBody>
      </p:sp>
      <p:sp>
        <p:nvSpPr>
          <p:cNvPr id="292900" name="Line 36"/>
          <p:cNvSpPr>
            <a:spLocks noChangeShapeType="1"/>
          </p:cNvSpPr>
          <p:nvPr/>
        </p:nvSpPr>
        <p:spPr bwMode="auto">
          <a:xfrm>
            <a:off x="4826000" y="442436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1" name="Line 37"/>
          <p:cNvSpPr>
            <a:spLocks noChangeShapeType="1"/>
          </p:cNvSpPr>
          <p:nvPr/>
        </p:nvSpPr>
        <p:spPr bwMode="auto">
          <a:xfrm>
            <a:off x="4967288" y="4646613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2" name="Rectangle 38"/>
          <p:cNvSpPr>
            <a:spLocks noChangeArrowheads="1"/>
          </p:cNvSpPr>
          <p:nvPr/>
        </p:nvSpPr>
        <p:spPr bwMode="auto">
          <a:xfrm>
            <a:off x="5392738" y="4424363"/>
            <a:ext cx="1346200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20</a:t>
            </a:r>
          </a:p>
        </p:txBody>
      </p:sp>
      <p:sp>
        <p:nvSpPr>
          <p:cNvPr id="292903" name="Line 39"/>
          <p:cNvSpPr>
            <a:spLocks noChangeShapeType="1"/>
          </p:cNvSpPr>
          <p:nvPr/>
        </p:nvSpPr>
        <p:spPr bwMode="auto">
          <a:xfrm>
            <a:off x="6454775" y="4424363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4" name="Line 40"/>
          <p:cNvSpPr>
            <a:spLocks noChangeShapeType="1"/>
          </p:cNvSpPr>
          <p:nvPr/>
        </p:nvSpPr>
        <p:spPr bwMode="auto">
          <a:xfrm>
            <a:off x="8083550" y="3594100"/>
            <a:ext cx="0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5" name="Freeform 41"/>
          <p:cNvSpPr/>
          <p:nvPr/>
        </p:nvSpPr>
        <p:spPr bwMode="auto">
          <a:xfrm>
            <a:off x="1917700" y="2997200"/>
            <a:ext cx="6757988" cy="2120900"/>
          </a:xfrm>
          <a:custGeom>
            <a:avLst/>
            <a:gdLst>
              <a:gd name="T0" fmla="*/ 3973 w 4264"/>
              <a:gd name="T1" fmla="*/ 0 h 1427"/>
              <a:gd name="T2" fmla="*/ 4241 w 4264"/>
              <a:gd name="T3" fmla="*/ 0 h 1427"/>
              <a:gd name="T4" fmla="*/ 4264 w 4264"/>
              <a:gd name="T5" fmla="*/ 1287 h 1427"/>
              <a:gd name="T6" fmla="*/ 4257 w 4264"/>
              <a:gd name="T7" fmla="*/ 1427 h 1427"/>
              <a:gd name="T8" fmla="*/ 0 w 4264"/>
              <a:gd name="T9" fmla="*/ 1406 h 1427"/>
              <a:gd name="T10" fmla="*/ 3 w 4264"/>
              <a:gd name="T11" fmla="*/ 1130 h 1427"/>
              <a:gd name="T12" fmla="*/ 137 w 4264"/>
              <a:gd name="T13" fmla="*/ 1130 h 1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64" h="1427">
                <a:moveTo>
                  <a:pt x="3973" y="0"/>
                </a:moveTo>
                <a:lnTo>
                  <a:pt x="4241" y="0"/>
                </a:lnTo>
                <a:lnTo>
                  <a:pt x="4264" y="1287"/>
                </a:lnTo>
                <a:lnTo>
                  <a:pt x="4257" y="1427"/>
                </a:lnTo>
                <a:lnTo>
                  <a:pt x="0" y="1406"/>
                </a:lnTo>
                <a:lnTo>
                  <a:pt x="3" y="1130"/>
                </a:lnTo>
                <a:lnTo>
                  <a:pt x="137" y="1130"/>
                </a:lnTo>
              </a:path>
            </a:pathLst>
          </a:custGeom>
          <a:noFill/>
          <a:ln w="38100" cmpd="sng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06" name="Rectangle 42"/>
          <p:cNvSpPr>
            <a:spLocks noChangeArrowheads="1"/>
          </p:cNvSpPr>
          <p:nvPr/>
        </p:nvSpPr>
        <p:spPr bwMode="auto">
          <a:xfrm>
            <a:off x="982663" y="3575050"/>
            <a:ext cx="566737" cy="444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2907" name="Group 43"/>
          <p:cNvGrpSpPr/>
          <p:nvPr/>
        </p:nvGrpSpPr>
        <p:grpSpPr bwMode="auto">
          <a:xfrm>
            <a:off x="6489700" y="4602163"/>
            <a:ext cx="144463" cy="144462"/>
            <a:chOff x="3787" y="3158"/>
            <a:chExt cx="91" cy="91"/>
          </a:xfrm>
        </p:grpSpPr>
        <p:sp>
          <p:nvSpPr>
            <p:cNvPr id="292908" name="Line 44"/>
            <p:cNvSpPr>
              <a:spLocks noChangeShapeType="1"/>
            </p:cNvSpPr>
            <p:nvPr/>
          </p:nvSpPr>
          <p:spPr bwMode="auto">
            <a:xfrm flipV="1">
              <a:off x="3787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2909" name="Line 45"/>
            <p:cNvSpPr>
              <a:spLocks noChangeShapeType="1"/>
            </p:cNvSpPr>
            <p:nvPr/>
          </p:nvSpPr>
          <p:spPr bwMode="auto">
            <a:xfrm flipH="1" flipV="1">
              <a:off x="3832" y="3158"/>
              <a:ext cx="4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2911" name="Rectangle 47"/>
          <p:cNvSpPr>
            <a:spLocks noChangeArrowheads="1"/>
          </p:cNvSpPr>
          <p:nvPr/>
        </p:nvSpPr>
        <p:spPr bwMode="auto">
          <a:xfrm>
            <a:off x="468313" y="2513013"/>
            <a:ext cx="488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FF00"/>
                </a:solidFill>
              </a:rPr>
              <a:t>LA</a:t>
            </a:r>
          </a:p>
        </p:txBody>
      </p:sp>
      <p:sp>
        <p:nvSpPr>
          <p:cNvPr id="292912" name="Rectangle 48"/>
          <p:cNvSpPr>
            <a:spLocks noChangeArrowheads="1"/>
          </p:cNvSpPr>
          <p:nvPr/>
        </p:nvSpPr>
        <p:spPr bwMode="auto">
          <a:xfrm>
            <a:off x="468313" y="3305175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LB</a:t>
            </a:r>
          </a:p>
        </p:txBody>
      </p:sp>
      <p:sp>
        <p:nvSpPr>
          <p:cNvPr id="292913" name="Rectangle 49"/>
          <p:cNvSpPr>
            <a:spLocks noChangeArrowheads="1"/>
          </p:cNvSpPr>
          <p:nvPr/>
        </p:nvSpPr>
        <p:spPr bwMode="auto">
          <a:xfrm>
            <a:off x="971550" y="21336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LC</a:t>
            </a:r>
          </a:p>
        </p:txBody>
      </p:sp>
      <p:cxnSp>
        <p:nvCxnSpPr>
          <p:cNvPr id="292914" name="AutoShape 50"/>
          <p:cNvCxnSpPr>
            <a:cxnSpLocks noChangeShapeType="1"/>
          </p:cNvCxnSpPr>
          <p:nvPr/>
        </p:nvCxnSpPr>
        <p:spPr bwMode="auto">
          <a:xfrm rot="16200000" flipH="1">
            <a:off x="1239044" y="2904332"/>
            <a:ext cx="892175" cy="731837"/>
          </a:xfrm>
          <a:prstGeom prst="curvedConnector2">
            <a:avLst/>
          </a:prstGeom>
          <a:noFill/>
          <a:ln w="381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2915" name="AutoShape 51"/>
          <p:cNvCxnSpPr>
            <a:cxnSpLocks noChangeShapeType="1"/>
          </p:cNvCxnSpPr>
          <p:nvPr/>
        </p:nvCxnSpPr>
        <p:spPr bwMode="auto">
          <a:xfrm flipV="1">
            <a:off x="5003800" y="3213100"/>
            <a:ext cx="720725" cy="5762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FF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2916" name="Line 52"/>
          <p:cNvSpPr>
            <a:spLocks noChangeShapeType="1"/>
          </p:cNvSpPr>
          <p:nvPr/>
        </p:nvSpPr>
        <p:spPr bwMode="auto">
          <a:xfrm rot="5400000">
            <a:off x="6289675" y="3295650"/>
            <a:ext cx="5969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2917" name="Line 53"/>
          <p:cNvSpPr>
            <a:spLocks noChangeShapeType="1"/>
          </p:cNvSpPr>
          <p:nvPr/>
        </p:nvSpPr>
        <p:spPr bwMode="auto">
          <a:xfrm rot="-5400000">
            <a:off x="7935913" y="3481388"/>
            <a:ext cx="6159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>
            <a:off x="1258541" y="3802695"/>
            <a:ext cx="86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/>
              <a:t>Merge two sorted linked list </a:t>
            </a:r>
            <a:br>
              <a:rPr lang="en-US" altLang="zh-CN" sz="4000" b="0"/>
            </a:br>
            <a:r>
              <a:rPr lang="en-US" altLang="zh-CN" sz="4000" b="0"/>
              <a:t>(with head node)</a:t>
            </a:r>
          </a:p>
        </p:txBody>
      </p:sp>
    </p:spTree>
    <p:extLst>
      <p:ext uri="{BB962C8B-B14F-4D97-AF65-F5344CB8AC3E}">
        <p14:creationId xmlns:p14="http://schemas.microsoft.com/office/powerpoint/2010/main" val="5475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5" grpId="0" animBg="1"/>
      <p:bldP spid="292889" grpId="0" animBg="1"/>
      <p:bldP spid="292905" grpId="0" animBg="1"/>
      <p:bldP spid="292913" grpId="0"/>
      <p:bldP spid="292916" grpId="0" animBg="1"/>
      <p:bldP spid="2929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49F487C0-20FE-46A1-BC48-8BBEAC6593BF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04140" y="278130"/>
            <a:ext cx="8987155" cy="11398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ADT of Linear list 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17106" y="1299979"/>
            <a:ext cx="2760628" cy="5232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9999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ADT = {D, R,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rPr>
              <a:t>O}</a:t>
            </a:r>
          </a:p>
        </p:txBody>
      </p:sp>
      <p:sp>
        <p:nvSpPr>
          <p:cNvPr id="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3370" y="1948815"/>
            <a:ext cx="8674100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线性表中的操作</a:t>
            </a:r>
            <a:r>
              <a:rPr lang="en-US" altLang="zh-CN" sz="2400" b="1" dirty="0">
                <a:solidFill>
                  <a:srgbClr val="FFFF00"/>
                </a:solidFill>
              </a:rPr>
              <a:t>O</a:t>
            </a:r>
            <a:r>
              <a:rPr lang="zh-CN" altLang="en-US" sz="2400" b="1" dirty="0">
                <a:solidFill>
                  <a:srgbClr val="FFFF00"/>
                </a:solidFill>
              </a:rPr>
              <a:t>：</a:t>
            </a:r>
            <a:endParaRPr lang="zh-CN" altLang="en-US" sz="2400" dirty="0"/>
          </a:p>
          <a:p>
            <a:pPr marL="217170" indent="-289560" eaLnBrk="1" latinLnBrk="0" hangingPunct="1">
              <a:spcBef>
                <a:spcPts val="1200"/>
              </a:spcBef>
              <a:buClr>
                <a:srgbClr val="FFFFFF"/>
              </a:buClr>
              <a:buFont typeface="Arial" panose="020B0604020202020204" pitchFamily="34" charset="0"/>
              <a:buChar char="•"/>
              <a:extLst>
                <a:ext uri="{35155182-B16C-46BC-9424-99874614C6A1}">
                  <wpsdc:indentchars xmlns="" xmlns:wpsdc="http://www.wps.cn/officeDocument/2017/drawingmlCustomData" val="-95" checksum="1650380167"/>
                  <wpsdc:marlchars xmlns="" xmlns:wpsdc="http://www.wps.cn/officeDocument/2017/drawingmlCustomData" val="95" checksum="3534689470"/>
                </a:ext>
              </a:extLst>
            </a:pPr>
            <a:r>
              <a:rPr sz="2400" dirty="0"/>
              <a:t>Initialization (</a:t>
            </a:r>
            <a:r>
              <a:rPr sz="2400" dirty="0">
                <a:solidFill>
                  <a:srgbClr val="FFFF00"/>
                </a:solidFill>
              </a:rPr>
              <a:t>创建空线性表</a:t>
            </a:r>
            <a:r>
              <a:rPr sz="2400" dirty="0"/>
              <a:t>);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Element insertion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在线性表中插入一个元素</a:t>
            </a:r>
            <a:r>
              <a:rPr lang="zh-CN" altLang="en-US" sz="2400" dirty="0"/>
              <a:t>);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Element removal (</a:t>
            </a:r>
            <a:r>
              <a:rPr lang="zh-CN" altLang="en-US" sz="2400" dirty="0">
                <a:solidFill>
                  <a:srgbClr val="FFFF00"/>
                </a:solidFill>
              </a:rPr>
              <a:t>在线性表中删除某个元素</a:t>
            </a:r>
            <a:r>
              <a:rPr lang="zh-CN" altLang="en-US" sz="2400" dirty="0"/>
              <a:t>);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Find out the specific element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在线性表中查找某个特定元素</a:t>
            </a:r>
            <a:r>
              <a:rPr lang="zh-CN" altLang="en-US" sz="2400" dirty="0"/>
              <a:t>);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Find out the successor of the specific element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在线性表中查找某个元素的后继元素</a:t>
            </a:r>
            <a:r>
              <a:rPr lang="zh-CN" altLang="en-US" sz="2400" dirty="0"/>
              <a:t>);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Find out the predecessor of the specific element (</a:t>
            </a:r>
            <a:r>
              <a:rPr lang="zh-CN" altLang="en-US" sz="2400" dirty="0">
                <a:solidFill>
                  <a:srgbClr val="FFFF00"/>
                </a:solidFill>
              </a:rPr>
              <a:t>在线性表中查找某个元素的前驱元素</a:t>
            </a:r>
            <a:r>
              <a:rPr lang="zh-CN" altLang="en-US" sz="2400" dirty="0"/>
              <a:t>);</a:t>
            </a:r>
          </a:p>
          <a:p>
            <a:pPr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zh-CN" altLang="en-US" sz="2400" dirty="0"/>
              <a:t>Judge the list is empty or not (</a:t>
            </a:r>
            <a:r>
              <a:rPr lang="zh-CN" altLang="en-US" sz="2400" dirty="0">
                <a:solidFill>
                  <a:srgbClr val="FFFF00"/>
                </a:solidFill>
              </a:rPr>
              <a:t>判别一个线性表是否为空表</a:t>
            </a:r>
            <a:r>
              <a:rPr lang="zh-CN" altLang="en-US" sz="2400" dirty="0"/>
              <a:t>)</a:t>
            </a:r>
          </a:p>
          <a:p>
            <a:pPr marL="0" indent="0"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...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6CFC380-B2A5-4FFE-B609-4CC4D2946F68}" type="slidenum">
              <a:rPr lang="en-US" altLang="zh-CN"/>
              <a:t>80</a:t>
            </a:fld>
            <a:endParaRPr lang="en-US" altLang="zh-CN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215900" y="836712"/>
            <a:ext cx="8677275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MergeList_L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LinkList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la,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LinkList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lb, PLinkList lc )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Pnode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pa, pb, pc; 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pa =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la.head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  pb =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lb.head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 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lc-&gt;head = pc = pa;	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while ( pa &amp;&amp; pb ) {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        if ( pa-&gt;info &lt;= pb-&gt;info ) {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pc-&gt;link = pa; pc = pc-&gt;link; pa = pa-&gt;link;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        }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        else {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</a:rPr>
              <a:t>pc-&gt;link = pb; pc = pc-&gt;link; pb = pb-&gt;link;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        }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}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        pc-&gt;link = pa ? pa : pb;  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条件表达式，当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pa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为空时，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pc-&gt;link=pb,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否则</a:t>
            </a:r>
            <a:endParaRPr kumimoji="1" lang="en-US" altLang="zh-CN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                                                               //pc-&gt;link = pa,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也就是找到不为空的那一个</a:t>
            </a:r>
            <a:endParaRPr kumimoji="1" lang="en-US" altLang="zh-CN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179388" y="228600"/>
            <a:ext cx="8785225" cy="52322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FFFF00"/>
                </a:solidFill>
                <a:ea typeface="幼圆" panose="02010509060101010101" pitchFamily="49" charset="-122"/>
              </a:rPr>
              <a:t>Merging two sorted linked lists (with head node)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81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Arrangement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84531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1" dirty="0">
                <a:solidFill>
                  <a:srgbClr val="FFFF00"/>
                </a:solidFill>
              </a:rPr>
              <a:t>作业：</a:t>
            </a:r>
            <a:r>
              <a:rPr kumimoji="1" lang="zh-CN" altLang="en-US" sz="4000" b="1" dirty="0">
                <a:solidFill>
                  <a:schemeClr val="tx1"/>
                </a:solidFill>
              </a:rPr>
              <a:t>作业本方式提交，每周三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82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1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1.1 Data Structure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</a:t>
            </a:r>
          </a:p>
          <a:p>
            <a:pPr algn="l"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element (Data Item)</a:t>
            </a:r>
          </a:p>
          <a:p>
            <a:pPr algn="l"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object</a:t>
            </a:r>
          </a:p>
          <a:p>
            <a:pPr algn="l"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structure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  data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  relationship -&gt; linear, tree, graph/net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83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1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1.2 Abstract Data Type (ADT)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ADT (logical)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  data+relationship+operation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Data type (physical)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1.3 Problem Solving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Problem analysis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Algorithm design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Programming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Testing and Maintenance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84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2.1 ADT of Linear List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ADT LinearList{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D：D={a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|a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 in D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, i=1,2,..,n}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S：S={&lt;a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+1&gt;|a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+1 in D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, i=1,2,..,n-1}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O：...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}ADT LinearList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Logical relationship: Linear List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Physical relationship: sequential list &amp; linked list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85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59825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2.2 Sequential List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Address calculation 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Typedef struct SeqList{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DataType element[MAX];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Int length;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}SeqList, *PSeqList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Operations: insert O(n), delete O(n), locate O(n), 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charset="0"/>
              <a:buNone/>
            </a:pPr>
            <a:r>
              <a:rPr kumimoji="1" lang="en-US" altLang="zh-CN" sz="2400" dirty="0"/>
              <a:t>                            retrieve O(1) 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Sequential list with flexible length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Example: set union O(mn), set intersection o(n*(m+n)),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Example: merging two sorted list O(m+n)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86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59825" cy="4991735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2.3 Linked List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2.3.1 S-Linked list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Typedef struct node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{    DataType info;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    struct node *next;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 }Node, *PNode;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-----------------------------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Typedef struct LinkList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{    </a:t>
            </a:r>
            <a:r>
              <a:rPr kumimoji="1" lang="en-US" altLang="zh-CN" sz="2400" dirty="0" err="1"/>
              <a:t>Pnode</a:t>
            </a:r>
            <a:r>
              <a:rPr kumimoji="1" lang="en-US" altLang="zh-CN" sz="2400" dirty="0"/>
              <a:t> head;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        }LinkList, *PLinkList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87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Review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759825" cy="4991735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solidFill>
                  <a:srgbClr val="FFFF00"/>
                </a:solidFill>
              </a:rPr>
              <a:t>Chapter 2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Operations: insert O(1), delete O(1), locate O(n), </a:t>
            </a:r>
          </a:p>
          <a:p>
            <a:pPr marL="0" indent="0">
              <a:spcBef>
                <a:spcPct val="0"/>
              </a:spcBef>
              <a:buClrTx/>
              <a:buFont typeface="Wingdings" panose="05000000000000000000" charset="0"/>
              <a:buNone/>
            </a:pPr>
            <a:r>
              <a:rPr kumimoji="1" lang="en-US" altLang="zh-CN" sz="2400" dirty="0"/>
              <a:t>                        retrieve O(1/n), createNullList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Examples: merging two sorted list O(m+n)</a:t>
            </a:r>
          </a:p>
          <a:p>
            <a:pPr>
              <a:spcBef>
                <a:spcPct val="0"/>
              </a:spcBef>
              <a:buClrTx/>
              <a:buFont typeface="Wingdings" panose="05000000000000000000" charset="0"/>
              <a:buChar char="n"/>
            </a:pPr>
            <a:r>
              <a:rPr kumimoji="1" lang="en-US" altLang="zh-CN" sz="2400" dirty="0"/>
              <a:t>Compare between SeqLst and LinkList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396F5AC9-B37F-4B38-A0A6-17D8152AF974}" type="slidenum">
              <a:rPr lang="en-US" altLang="zh-CN"/>
              <a:t>88</a:t>
            </a:fld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2.3.2 Static linked list</a:t>
            </a:r>
          </a:p>
        </p:txBody>
      </p:sp>
      <p:sp>
        <p:nvSpPr>
          <p:cNvPr id="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1981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Arial Bold" panose="020B0604020202090204" charset="0"/>
                <a:cs typeface="Arial Bold" panose="020B0604020202090204" charset="0"/>
              </a:rPr>
              <a:t>Idea:</a:t>
            </a:r>
            <a:r>
              <a:rPr kumimoji="1" lang="en-US" altLang="zh-CN" sz="2400" dirty="0"/>
              <a:t> Use a </a:t>
            </a:r>
            <a:r>
              <a:rPr kumimoji="1" lang="en-US" altLang="zh-CN" sz="2400" dirty="0">
                <a:sym typeface="+mn-ea"/>
              </a:rPr>
              <a:t>contiguous storage (array) to store the data element, and link them through cursor rather than pointer</a:t>
            </a:r>
            <a:endParaRPr kumimoji="1" lang="en-US" altLang="zh-CN" sz="2400" dirty="0"/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kumimoji="1" lang="en-US" altLang="zh-CN" sz="2400" dirty="0">
              <a:solidFill>
                <a:srgbClr val="FFFF00"/>
              </a:solidFill>
            </a:endParaRP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/>
              <a:t>	</a:t>
            </a:r>
          </a:p>
        </p:txBody>
      </p:sp>
      <p:sp>
        <p:nvSpPr>
          <p:cNvPr id="28" name="椭圆 27"/>
          <p:cNvSpPr/>
          <p:nvPr/>
        </p:nvSpPr>
        <p:spPr>
          <a:xfrm>
            <a:off x="561975" y="257683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70355" y="257683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642870" y="2576830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658870" y="2577465"/>
            <a:ext cx="360045" cy="36004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2" name="直接箭头连接符 31"/>
          <p:cNvCxnSpPr>
            <a:stCxn id="28" idx="6"/>
            <a:endCxn id="29" idx="2"/>
          </p:cNvCxnSpPr>
          <p:nvPr/>
        </p:nvCxnSpPr>
        <p:spPr>
          <a:xfrm>
            <a:off x="922020" y="2757170"/>
            <a:ext cx="64833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3" name="直接箭头连接符 32"/>
          <p:cNvCxnSpPr>
            <a:stCxn id="29" idx="6"/>
            <a:endCxn id="30" idx="2"/>
          </p:cNvCxnSpPr>
          <p:nvPr/>
        </p:nvCxnSpPr>
        <p:spPr>
          <a:xfrm>
            <a:off x="1930400" y="2757170"/>
            <a:ext cx="7124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34" name="直接箭头连接符 33"/>
          <p:cNvCxnSpPr>
            <a:stCxn id="30" idx="6"/>
            <a:endCxn id="31" idx="2"/>
          </p:cNvCxnSpPr>
          <p:nvPr/>
        </p:nvCxnSpPr>
        <p:spPr>
          <a:xfrm>
            <a:off x="3002915" y="2757170"/>
            <a:ext cx="655955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54546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55384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62699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642995" y="256857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6959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86105" y="3357245"/>
            <a:ext cx="39243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117602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2</a:t>
            </a:r>
          </a:p>
        </p:txBody>
      </p:sp>
      <p:sp>
        <p:nvSpPr>
          <p:cNvPr id="4" name="矩形 3"/>
          <p:cNvSpPr/>
          <p:nvPr/>
        </p:nvSpPr>
        <p:spPr>
          <a:xfrm>
            <a:off x="357568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365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71625" y="3397250"/>
            <a:ext cx="1002030" cy="28829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75685" y="335089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73655" y="335089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78610" y="3350895"/>
            <a:ext cx="3924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4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9595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0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62100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1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73655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2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575685" y="3094355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ym typeface="+mn-ea"/>
              </a:rPr>
              <a:t>3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9786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3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19989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1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195830" y="3397250"/>
            <a:ext cx="37782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200" dirty="0">
                <a:solidFill>
                  <a:srgbClr val="00FF00"/>
                </a:solidFill>
                <a:sym typeface="+mn-ea"/>
              </a:rPr>
              <a:t>-1</a:t>
            </a: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539750" y="4365625"/>
            <a:ext cx="7485380" cy="2306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#define MaxSize  1000  </a:t>
            </a:r>
            <a:r>
              <a:rPr kumimoji="1" lang="en-US" altLang="zh-CN" sz="24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The max length of the link list */</a:t>
            </a:r>
          </a:p>
          <a:p>
            <a:pPr eaLnBrk="0" hangingPunct="0"/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typedef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struct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DataType  data;</a:t>
            </a: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400" dirty="0" err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4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cursor;</a:t>
            </a:r>
            <a:endParaRPr kumimoji="1"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eaLnBrk="0" hangingPunct="0"/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}Component,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[MaxSize];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5C3C74-A92D-4768-A5BA-38A6DCC97367}" type="slidenum">
              <a:rPr lang="en-US" altLang="zh-CN"/>
              <a:t>89</a:t>
            </a:fld>
            <a:endParaRPr lang="en-US" altLang="zh-CN"/>
          </a:p>
        </p:txBody>
      </p:sp>
      <p:sp>
        <p:nvSpPr>
          <p:cNvPr id="144475" name="Text Box 91"/>
          <p:cNvSpPr txBox="1">
            <a:spLocks noChangeArrowheads="1"/>
          </p:cNvSpPr>
          <p:nvPr/>
        </p:nvSpPr>
        <p:spPr bwMode="auto">
          <a:xfrm>
            <a:off x="523875" y="266065"/>
            <a:ext cx="81083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Example of static linked list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2135" y="6276340"/>
            <a:ext cx="781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结束标记：</a:t>
            </a:r>
            <a:r>
              <a:rPr lang="en-US" altLang="zh-CN" sz="2000" b="1" u="sng" dirty="0"/>
              <a:t>cursor=0</a:t>
            </a:r>
            <a:r>
              <a:rPr lang="zh-CN" altLang="en-US" sz="2000" b="1" u="sng" dirty="0"/>
              <a:t>（指向头结点）</a:t>
            </a:r>
            <a:r>
              <a:rPr lang="en-US" altLang="zh-CN" sz="2000" b="1" dirty="0"/>
              <a:t>or cursor=-1</a:t>
            </a:r>
            <a:r>
              <a:rPr lang="zh-CN" altLang="en-US" sz="2000" b="1" dirty="0"/>
              <a:t>（空指针）均可</a:t>
            </a: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2D5B2561-6A3A-0EED-8E0E-4C565342A22B}"/>
              </a:ext>
            </a:extLst>
          </p:cNvPr>
          <p:cNvGrpSpPr/>
          <p:nvPr/>
        </p:nvGrpSpPr>
        <p:grpSpPr bwMode="auto">
          <a:xfrm>
            <a:off x="1036320" y="1412815"/>
            <a:ext cx="1143000" cy="4191000"/>
            <a:chOff x="1152" y="768"/>
            <a:chExt cx="720" cy="2640"/>
          </a:xfrm>
        </p:grpSpPr>
        <p:sp>
          <p:nvSpPr>
            <p:cNvPr id="4" name="Rectangle 48">
              <a:extLst>
                <a:ext uri="{FF2B5EF4-FFF2-40B4-BE49-F238E27FC236}">
                  <a16:creationId xmlns:a16="http://schemas.microsoft.com/office/drawing/2014/main" id="{5075EE49-90E7-AA00-C0B1-1B52CC4D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9">
              <a:extLst>
                <a:ext uri="{FF2B5EF4-FFF2-40B4-BE49-F238E27FC236}">
                  <a16:creationId xmlns:a16="http://schemas.microsoft.com/office/drawing/2014/main" id="{FA71325D-15ED-783F-22A5-17C0FF7DC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0">
              <a:extLst>
                <a:ext uri="{FF2B5EF4-FFF2-40B4-BE49-F238E27FC236}">
                  <a16:creationId xmlns:a16="http://schemas.microsoft.com/office/drawing/2014/main" id="{7EC0362E-7CCC-0F7F-0418-7AEFD2A35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1">
              <a:extLst>
                <a:ext uri="{FF2B5EF4-FFF2-40B4-BE49-F238E27FC236}">
                  <a16:creationId xmlns:a16="http://schemas.microsoft.com/office/drawing/2014/main" id="{B575F247-2203-A533-1C0D-EC2FE6699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2">
              <a:extLst>
                <a:ext uri="{FF2B5EF4-FFF2-40B4-BE49-F238E27FC236}">
                  <a16:creationId xmlns:a16="http://schemas.microsoft.com/office/drawing/2014/main" id="{9EE593C0-23D3-5E48-D7D8-EEAE5C2F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3">
              <a:extLst>
                <a:ext uri="{FF2B5EF4-FFF2-40B4-BE49-F238E27FC236}">
                  <a16:creationId xmlns:a16="http://schemas.microsoft.com/office/drawing/2014/main" id="{5E8654E3-4B98-82D1-EF42-EC5A1CB7C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4">
              <a:extLst>
                <a:ext uri="{FF2B5EF4-FFF2-40B4-BE49-F238E27FC236}">
                  <a16:creationId xmlns:a16="http://schemas.microsoft.com/office/drawing/2014/main" id="{CF3D8858-0ABA-11AE-F23E-271BB2F6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050D21C5-EB10-33F3-CAFF-45FEF5F9C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C1A6584B-AD1C-68B8-AD9A-EE1646962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DCA2AFEA-37EB-B9E9-B1F1-8B14E8350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7016C6DF-EB3B-6DB6-DB4B-F7CDF7193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397B2057-0C3A-EE54-784E-1F0FFB73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0">
            <a:extLst>
              <a:ext uri="{FF2B5EF4-FFF2-40B4-BE49-F238E27FC236}">
                <a16:creationId xmlns:a16="http://schemas.microsoft.com/office/drawing/2014/main" id="{B27E2BCF-4D2E-A746-F4F3-4CFE0E5854C0}"/>
              </a:ext>
            </a:extLst>
          </p:cNvPr>
          <p:cNvGrpSpPr/>
          <p:nvPr/>
        </p:nvGrpSpPr>
        <p:grpSpPr bwMode="auto">
          <a:xfrm>
            <a:off x="654224" y="1364332"/>
            <a:ext cx="533400" cy="4152900"/>
            <a:chOff x="1248" y="735"/>
            <a:chExt cx="336" cy="2616"/>
          </a:xfrm>
        </p:grpSpPr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03BFDA7F-270A-3102-C023-D3690AA15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8" name="Text Box 62">
              <a:extLst>
                <a:ext uri="{FF2B5EF4-FFF2-40B4-BE49-F238E27FC236}">
                  <a16:creationId xmlns:a16="http://schemas.microsoft.com/office/drawing/2014/main" id="{6A861632-D46C-87B6-5792-D236301D2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9" name="Text Box 63">
              <a:extLst>
                <a:ext uri="{FF2B5EF4-FFF2-40B4-BE49-F238E27FC236}">
                  <a16:creationId xmlns:a16="http://schemas.microsoft.com/office/drawing/2014/main" id="{A1E14DCA-5068-E669-DF96-BE94CBA95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0" name="Text Box 64">
              <a:extLst>
                <a:ext uri="{FF2B5EF4-FFF2-40B4-BE49-F238E27FC236}">
                  <a16:creationId xmlns:a16="http://schemas.microsoft.com/office/drawing/2014/main" id="{6DB52E60-CA71-0527-3E2D-FCD88BCD8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1" name="Text Box 65">
              <a:extLst>
                <a:ext uri="{FF2B5EF4-FFF2-40B4-BE49-F238E27FC236}">
                  <a16:creationId xmlns:a16="http://schemas.microsoft.com/office/drawing/2014/main" id="{25A903A0-A543-9D7A-BE93-6CF613D7A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2" name="Text Box 66">
              <a:extLst>
                <a:ext uri="{FF2B5EF4-FFF2-40B4-BE49-F238E27FC236}">
                  <a16:creationId xmlns:a16="http://schemas.microsoft.com/office/drawing/2014/main" id="{841DBA9C-3AD7-9430-38E7-338047C7A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3" name="Text Box 67">
              <a:extLst>
                <a:ext uri="{FF2B5EF4-FFF2-40B4-BE49-F238E27FC236}">
                  <a16:creationId xmlns:a16="http://schemas.microsoft.com/office/drawing/2014/main" id="{00BFF87C-EF9A-E72E-F392-5A5735532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4" name="Text Box 68">
              <a:extLst>
                <a:ext uri="{FF2B5EF4-FFF2-40B4-BE49-F238E27FC236}">
                  <a16:creationId xmlns:a16="http://schemas.microsoft.com/office/drawing/2014/main" id="{3148E18D-2B32-D65B-A427-E5038039B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5" name="Text Box 69">
              <a:extLst>
                <a:ext uri="{FF2B5EF4-FFF2-40B4-BE49-F238E27FC236}">
                  <a16:creationId xmlns:a16="http://schemas.microsoft.com/office/drawing/2014/main" id="{2AE0C006-786E-4A75-B833-1EE00D0B2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26" name="Text Box 70">
              <a:extLst>
                <a:ext uri="{FF2B5EF4-FFF2-40B4-BE49-F238E27FC236}">
                  <a16:creationId xmlns:a16="http://schemas.microsoft.com/office/drawing/2014/main" id="{C950B8FC-02F2-A212-6F8B-3ED8C67AC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27" name="Text Box 71">
              <a:extLst>
                <a:ext uri="{FF2B5EF4-FFF2-40B4-BE49-F238E27FC236}">
                  <a16:creationId xmlns:a16="http://schemas.microsoft.com/office/drawing/2014/main" id="{3A6105C4-0719-5251-BA33-6278F9056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28" name="Text Box 72">
            <a:extLst>
              <a:ext uri="{FF2B5EF4-FFF2-40B4-BE49-F238E27FC236}">
                <a16:creationId xmlns:a16="http://schemas.microsoft.com/office/drawing/2014/main" id="{29A01209-4BF9-98AF-50F1-8A981C45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141599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29" name="Text Box 73">
            <a:extLst>
              <a:ext uri="{FF2B5EF4-FFF2-40B4-BE49-F238E27FC236}">
                <a16:creationId xmlns:a16="http://schemas.microsoft.com/office/drawing/2014/main" id="{DC65FA70-4164-4007-6911-16855A4F0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179857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30" name="Text Box 74">
            <a:extLst>
              <a:ext uri="{FF2B5EF4-FFF2-40B4-BE49-F238E27FC236}">
                <a16:creationId xmlns:a16="http://schemas.microsoft.com/office/drawing/2014/main" id="{0DB73231-08D4-BBC8-6915-FF75FBC2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218275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31" name="Text Box 75">
            <a:extLst>
              <a:ext uri="{FF2B5EF4-FFF2-40B4-BE49-F238E27FC236}">
                <a16:creationId xmlns:a16="http://schemas.microsoft.com/office/drawing/2014/main" id="{97C357A6-6DC6-213B-CD6F-197CF8FB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256692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32" name="Text Box 76">
            <a:extLst>
              <a:ext uri="{FF2B5EF4-FFF2-40B4-BE49-F238E27FC236}">
                <a16:creationId xmlns:a16="http://schemas.microsoft.com/office/drawing/2014/main" id="{A6DA3AE4-FE11-A2DB-6D1B-24AA35B19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295110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33" name="Text Box 77">
            <a:extLst>
              <a:ext uri="{FF2B5EF4-FFF2-40B4-BE49-F238E27FC236}">
                <a16:creationId xmlns:a16="http://schemas.microsoft.com/office/drawing/2014/main" id="{77A56ECB-67A3-6862-0659-79C768461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333527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34" name="Text Box 78">
            <a:extLst>
              <a:ext uri="{FF2B5EF4-FFF2-40B4-BE49-F238E27FC236}">
                <a16:creationId xmlns:a16="http://schemas.microsoft.com/office/drawing/2014/main" id="{8C88A334-0D86-D930-FEB4-68F9BC33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371945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35" name="Text Box 80">
            <a:extLst>
              <a:ext uri="{FF2B5EF4-FFF2-40B4-BE49-F238E27FC236}">
                <a16:creationId xmlns:a16="http://schemas.microsoft.com/office/drawing/2014/main" id="{A417974B-F7C2-0AA1-C7EA-F668544BD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448780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36" name="Text Box 81">
            <a:extLst>
              <a:ext uri="{FF2B5EF4-FFF2-40B4-BE49-F238E27FC236}">
                <a16:creationId xmlns:a16="http://schemas.microsoft.com/office/drawing/2014/main" id="{5C8D87F8-E3AF-0E24-8CBD-EBF6EB725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520" y="487197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37" name="Text Box 82">
            <a:extLst>
              <a:ext uri="{FF2B5EF4-FFF2-40B4-BE49-F238E27FC236}">
                <a16:creationId xmlns:a16="http://schemas.microsoft.com/office/drawing/2014/main" id="{74A2A4F8-46BD-2F91-1D17-295E6AFDB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180334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38" name="Text Box 83">
            <a:extLst>
              <a:ext uri="{FF2B5EF4-FFF2-40B4-BE49-F238E27FC236}">
                <a16:creationId xmlns:a16="http://schemas.microsoft.com/office/drawing/2014/main" id="{6198AC22-8BDB-34BB-F683-AEE61CE8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218751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39" name="Text Box 84">
            <a:extLst>
              <a:ext uri="{FF2B5EF4-FFF2-40B4-BE49-F238E27FC236}">
                <a16:creationId xmlns:a16="http://schemas.microsoft.com/office/drawing/2014/main" id="{0BDB2C17-1D26-BCC1-E66E-5BDCAE07C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257169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40" name="Text Box 85">
            <a:extLst>
              <a:ext uri="{FF2B5EF4-FFF2-40B4-BE49-F238E27FC236}">
                <a16:creationId xmlns:a16="http://schemas.microsoft.com/office/drawing/2014/main" id="{C6D2A694-01EE-EB34-9F17-0880DDA33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195" y="295586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41" name="Text Box 86">
            <a:extLst>
              <a:ext uri="{FF2B5EF4-FFF2-40B4-BE49-F238E27FC236}">
                <a16:creationId xmlns:a16="http://schemas.microsoft.com/office/drawing/2014/main" id="{04D73234-CF46-C24F-18E2-C858DBCB3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334004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42" name="Text Box 87">
            <a:extLst>
              <a:ext uri="{FF2B5EF4-FFF2-40B4-BE49-F238E27FC236}">
                <a16:creationId xmlns:a16="http://schemas.microsoft.com/office/drawing/2014/main" id="{A7886C0A-A22F-8342-05FB-A99897B0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372421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43" name="Text Box 88" descr="深色上对角线">
            <a:extLst>
              <a:ext uri="{FF2B5EF4-FFF2-40B4-BE49-F238E27FC236}">
                <a16:creationId xmlns:a16="http://schemas.microsoft.com/office/drawing/2014/main" id="{ED7EEC7E-115F-0A3E-E94B-13AC37FA5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155" y="4086165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4" name="Text Box 89">
            <a:extLst>
              <a:ext uri="{FF2B5EF4-FFF2-40B4-BE49-F238E27FC236}">
                <a16:creationId xmlns:a16="http://schemas.microsoft.com/office/drawing/2014/main" id="{ACD8F80F-51CA-062E-2B4C-9ECCD7706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449256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45" name="Text Box 90">
            <a:extLst>
              <a:ext uri="{FF2B5EF4-FFF2-40B4-BE49-F238E27FC236}">
                <a16:creationId xmlns:a16="http://schemas.microsoft.com/office/drawing/2014/main" id="{33B5B9A4-CFD2-677B-A293-6422EBB5E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20" y="487674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46" name="Rectangle 98" descr="深色上对角线">
            <a:extLst>
              <a:ext uri="{FF2B5EF4-FFF2-40B4-BE49-F238E27FC236}">
                <a16:creationId xmlns:a16="http://schemas.microsoft.com/office/drawing/2014/main" id="{460EECE3-5373-E9E2-8B93-58C70FB4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83" y="1415990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88" descr="深色上对角线">
            <a:extLst>
              <a:ext uri="{FF2B5EF4-FFF2-40B4-BE49-F238E27FC236}">
                <a16:creationId xmlns:a16="http://schemas.microsoft.com/office/drawing/2014/main" id="{4FA68030-C5E4-1D0A-C5FE-56C351283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710" y="2946975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8" name="Text Box 88" descr="深色上对角线">
            <a:extLst>
              <a:ext uri="{FF2B5EF4-FFF2-40B4-BE49-F238E27FC236}">
                <a16:creationId xmlns:a16="http://schemas.microsoft.com/office/drawing/2014/main" id="{35A07B4E-1C30-5938-E172-CEBEC9DAC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710" y="2554545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9" name="Text Box 78">
            <a:extLst>
              <a:ext uri="{FF2B5EF4-FFF2-40B4-BE49-F238E27FC236}">
                <a16:creationId xmlns:a16="http://schemas.microsoft.com/office/drawing/2014/main" id="{D485A3BA-DABC-7017-AB21-B38E6B58B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80" y="4079815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50" name="Text Box 78">
            <a:extLst>
              <a:ext uri="{FF2B5EF4-FFF2-40B4-BE49-F238E27FC236}">
                <a16:creationId xmlns:a16="http://schemas.microsoft.com/office/drawing/2014/main" id="{526B6A54-B14A-ADE4-B0E0-03893C672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915" y="5221545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51" name="Text Box 88" descr="深色上对角线">
            <a:extLst>
              <a:ext uri="{FF2B5EF4-FFF2-40B4-BE49-F238E27FC236}">
                <a16:creationId xmlns:a16="http://schemas.microsoft.com/office/drawing/2014/main" id="{6FC7400F-4CF9-CDAA-DFCC-4276ECD3B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155" y="5241477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2" name="Rectangle 93">
            <a:extLst>
              <a:ext uri="{FF2B5EF4-FFF2-40B4-BE49-F238E27FC236}">
                <a16:creationId xmlns:a16="http://schemas.microsoft.com/office/drawing/2014/main" id="{D12C1960-569C-4CB4-8196-F0445331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211" y="1415474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FF00"/>
                </a:solidFill>
              </a:rPr>
              <a:t>空闲空间的头指针</a:t>
            </a:r>
          </a:p>
        </p:txBody>
      </p:sp>
      <p:sp>
        <p:nvSpPr>
          <p:cNvPr id="53" name="箭头: 左 52">
            <a:extLst>
              <a:ext uri="{FF2B5EF4-FFF2-40B4-BE49-F238E27FC236}">
                <a16:creationId xmlns:a16="http://schemas.microsoft.com/office/drawing/2014/main" id="{65A72DE5-B61D-7FF8-1F35-38C30A5C4A8D}"/>
              </a:ext>
            </a:extLst>
          </p:cNvPr>
          <p:cNvSpPr/>
          <p:nvPr/>
        </p:nvSpPr>
        <p:spPr bwMode="auto">
          <a:xfrm>
            <a:off x="2363470" y="1496362"/>
            <a:ext cx="250825" cy="20444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箭头: 左 53">
            <a:extLst>
              <a:ext uri="{FF2B5EF4-FFF2-40B4-BE49-F238E27FC236}">
                <a16:creationId xmlns:a16="http://schemas.microsoft.com/office/drawing/2014/main" id="{A2C60251-EAA6-C4DB-A75E-E73B9C5F9871}"/>
              </a:ext>
            </a:extLst>
          </p:cNvPr>
          <p:cNvSpPr/>
          <p:nvPr/>
        </p:nvSpPr>
        <p:spPr bwMode="auto">
          <a:xfrm>
            <a:off x="2346007" y="1890994"/>
            <a:ext cx="250825" cy="20444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Rectangle 93">
            <a:extLst>
              <a:ext uri="{FF2B5EF4-FFF2-40B4-BE49-F238E27FC236}">
                <a16:creationId xmlns:a16="http://schemas.microsoft.com/office/drawing/2014/main" id="{95B5E87C-3330-1350-50A0-BDC17EFE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7115" y="1781736"/>
            <a:ext cx="203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已用空间的头指针</a:t>
            </a:r>
          </a:p>
        </p:txBody>
      </p: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C566D3ED-5AE6-122B-992E-321F132E8220}"/>
              </a:ext>
            </a:extLst>
          </p:cNvPr>
          <p:cNvGrpSpPr/>
          <p:nvPr/>
        </p:nvGrpSpPr>
        <p:grpSpPr>
          <a:xfrm>
            <a:off x="4067944" y="4005064"/>
            <a:ext cx="4716016" cy="2190618"/>
            <a:chOff x="4067944" y="3719453"/>
            <a:chExt cx="4716016" cy="2190618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A3E1AF6-3FA2-E244-36BB-CDB3F2C372B9}"/>
                </a:ext>
              </a:extLst>
            </p:cNvPr>
            <p:cNvSpPr txBox="1"/>
            <p:nvPr/>
          </p:nvSpPr>
          <p:spPr>
            <a:xfrm>
              <a:off x="4211960" y="3777669"/>
              <a:ext cx="4572000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0" hangingPunct="0"/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#define MaxSize  1000  </a:t>
              </a:r>
              <a:r>
                <a:rPr kumimoji="1" lang="en-US" altLang="zh-CN" sz="1800" dirty="0">
                  <a:solidFill>
                    <a:srgbClr val="00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/* The max length of the link list */</a:t>
              </a:r>
            </a:p>
            <a:p>
              <a:pPr eaLnBrk="0" hangingPunct="0"/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typedef struct</a:t>
              </a:r>
            </a:p>
            <a:p>
              <a:pPr eaLnBrk="0" hangingPunct="0"/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{</a:t>
              </a:r>
            </a:p>
            <a:p>
              <a:pPr eaLnBrk="0" hangingPunct="0"/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        </a:t>
              </a:r>
              <a:r>
                <a:rPr kumimoji="1" lang="en-US" altLang="zh-CN" sz="1800" dirty="0" err="1">
                  <a:latin typeface="Times New Roman" panose="02020603050405020304" pitchFamily="18" charset="0"/>
                  <a:ea typeface="幼圆" panose="02010509060101010101" pitchFamily="49" charset="-122"/>
                </a:rPr>
                <a:t>DataType</a:t>
              </a:r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  data;</a:t>
              </a:r>
            </a:p>
            <a:p>
              <a:pPr eaLnBrk="0" hangingPunct="0"/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        </a:t>
              </a:r>
              <a:r>
                <a:rPr kumimoji="1" lang="en-US" altLang="zh-CN" sz="18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int  cursor;</a:t>
              </a:r>
              <a:endParaRPr kumimoji="1" lang="en-US" altLang="zh-CN" sz="1800" dirty="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  <a:p>
              <a:pPr eaLnBrk="0" hangingPunct="0"/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}Component, </a:t>
              </a:r>
              <a:r>
                <a:rPr kumimoji="1" lang="en-US" altLang="zh-CN" sz="1800" dirty="0" err="1">
                  <a:latin typeface="Times New Roman" panose="02020603050405020304" pitchFamily="18" charset="0"/>
                  <a:ea typeface="幼圆" panose="02010509060101010101" pitchFamily="49" charset="-122"/>
                </a:rPr>
                <a:t>SLinkList</a:t>
              </a:r>
              <a:r>
                <a:rPr kumimoji="1" lang="en-US" altLang="zh-CN" sz="1800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[MaxSize];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5350F1E-8E5C-A557-DB30-EFA7DB5BC348}"/>
                </a:ext>
              </a:extLst>
            </p:cNvPr>
            <p:cNvSpPr/>
            <p:nvPr/>
          </p:nvSpPr>
          <p:spPr bwMode="auto">
            <a:xfrm>
              <a:off x="4067944" y="3719453"/>
              <a:ext cx="4572000" cy="219061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105ABF76-E24B-AB75-CADD-4E1C04B74029}"/>
              </a:ext>
            </a:extLst>
          </p:cNvPr>
          <p:cNvSpPr txBox="1"/>
          <p:nvPr/>
        </p:nvSpPr>
        <p:spPr>
          <a:xfrm>
            <a:off x="998062" y="1022528"/>
            <a:ext cx="6719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DC81040-A1D5-A58D-3A7F-F9CF26E0E4AC}"/>
              </a:ext>
            </a:extLst>
          </p:cNvPr>
          <p:cNvSpPr txBox="1"/>
          <p:nvPr/>
        </p:nvSpPr>
        <p:spPr>
          <a:xfrm>
            <a:off x="1821344" y="980028"/>
            <a:ext cx="82586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cursor</a:t>
            </a:r>
            <a:endParaRPr lang="zh-CN" altLang="en-US" dirty="0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847C6FFE-4F88-8D41-2DA6-CD1942520D54}"/>
              </a:ext>
            </a:extLst>
          </p:cNvPr>
          <p:cNvSpPr/>
          <p:nvPr/>
        </p:nvSpPr>
        <p:spPr bwMode="auto">
          <a:xfrm>
            <a:off x="418370" y="1558212"/>
            <a:ext cx="1830308" cy="4497355"/>
          </a:xfrm>
          <a:custGeom>
            <a:avLst/>
            <a:gdLst>
              <a:gd name="connsiteX0" fmla="*/ 1718340 w 1830308"/>
              <a:gd name="connsiteY0" fmla="*/ 3909527 h 4497355"/>
              <a:gd name="connsiteX1" fmla="*/ 1764993 w 1830308"/>
              <a:gd name="connsiteY1" fmla="*/ 3937519 h 4497355"/>
              <a:gd name="connsiteX2" fmla="*/ 1811646 w 1830308"/>
              <a:gd name="connsiteY2" fmla="*/ 4049486 h 4497355"/>
              <a:gd name="connsiteX3" fmla="*/ 1830308 w 1830308"/>
              <a:gd name="connsiteY3" fmla="*/ 4124131 h 4497355"/>
              <a:gd name="connsiteX4" fmla="*/ 1820977 w 1830308"/>
              <a:gd name="connsiteY4" fmla="*/ 4301412 h 4497355"/>
              <a:gd name="connsiteX5" fmla="*/ 1718340 w 1830308"/>
              <a:gd name="connsiteY5" fmla="*/ 4385388 h 4497355"/>
              <a:gd name="connsiteX6" fmla="*/ 1541059 w 1830308"/>
              <a:gd name="connsiteY6" fmla="*/ 4441372 h 4497355"/>
              <a:gd name="connsiteX7" fmla="*/ 1466414 w 1830308"/>
              <a:gd name="connsiteY7" fmla="*/ 4469364 h 4497355"/>
              <a:gd name="connsiteX8" fmla="*/ 1354446 w 1830308"/>
              <a:gd name="connsiteY8" fmla="*/ 4497355 h 4497355"/>
              <a:gd name="connsiteX9" fmla="*/ 897246 w 1830308"/>
              <a:gd name="connsiteY9" fmla="*/ 4488025 h 4497355"/>
              <a:gd name="connsiteX10" fmla="*/ 775948 w 1830308"/>
              <a:gd name="connsiteY10" fmla="*/ 4478694 h 4497355"/>
              <a:gd name="connsiteX11" fmla="*/ 729295 w 1830308"/>
              <a:gd name="connsiteY11" fmla="*/ 4460033 h 4497355"/>
              <a:gd name="connsiteX12" fmla="*/ 598667 w 1830308"/>
              <a:gd name="connsiteY12" fmla="*/ 4441372 h 4497355"/>
              <a:gd name="connsiteX13" fmla="*/ 496030 w 1830308"/>
              <a:gd name="connsiteY13" fmla="*/ 4404049 h 4497355"/>
              <a:gd name="connsiteX14" fmla="*/ 449377 w 1830308"/>
              <a:gd name="connsiteY14" fmla="*/ 4394719 h 4497355"/>
              <a:gd name="connsiteX15" fmla="*/ 346740 w 1830308"/>
              <a:gd name="connsiteY15" fmla="*/ 4329404 h 4497355"/>
              <a:gd name="connsiteX16" fmla="*/ 300087 w 1830308"/>
              <a:gd name="connsiteY16" fmla="*/ 4282751 h 4497355"/>
              <a:gd name="connsiteX17" fmla="*/ 281426 w 1830308"/>
              <a:gd name="connsiteY17" fmla="*/ 4226768 h 4497355"/>
              <a:gd name="connsiteX18" fmla="*/ 234773 w 1830308"/>
              <a:gd name="connsiteY18" fmla="*/ 4133461 h 4497355"/>
              <a:gd name="connsiteX19" fmla="*/ 216112 w 1830308"/>
              <a:gd name="connsiteY19" fmla="*/ 3965510 h 4497355"/>
              <a:gd name="connsiteX20" fmla="*/ 206781 w 1830308"/>
              <a:gd name="connsiteY20" fmla="*/ 3909527 h 4497355"/>
              <a:gd name="connsiteX21" fmla="*/ 178789 w 1830308"/>
              <a:gd name="connsiteY21" fmla="*/ 3834882 h 4497355"/>
              <a:gd name="connsiteX22" fmla="*/ 160128 w 1830308"/>
              <a:gd name="connsiteY22" fmla="*/ 3769568 h 4497355"/>
              <a:gd name="connsiteX23" fmla="*/ 141467 w 1830308"/>
              <a:gd name="connsiteY23" fmla="*/ 3713584 h 4497355"/>
              <a:gd name="connsiteX24" fmla="*/ 113475 w 1830308"/>
              <a:gd name="connsiteY24" fmla="*/ 3564294 h 4497355"/>
              <a:gd name="connsiteX25" fmla="*/ 85483 w 1830308"/>
              <a:gd name="connsiteY25" fmla="*/ 3377682 h 4497355"/>
              <a:gd name="connsiteX26" fmla="*/ 57491 w 1830308"/>
              <a:gd name="connsiteY26" fmla="*/ 3023119 h 4497355"/>
              <a:gd name="connsiteX27" fmla="*/ 38830 w 1830308"/>
              <a:gd name="connsiteY27" fmla="*/ 2817845 h 4497355"/>
              <a:gd name="connsiteX28" fmla="*/ 20169 w 1830308"/>
              <a:gd name="connsiteY28" fmla="*/ 2715208 h 4497355"/>
              <a:gd name="connsiteX29" fmla="*/ 29499 w 1830308"/>
              <a:gd name="connsiteY29" fmla="*/ 1082351 h 4497355"/>
              <a:gd name="connsiteX30" fmla="*/ 48161 w 1830308"/>
              <a:gd name="connsiteY30" fmla="*/ 419878 h 4497355"/>
              <a:gd name="connsiteX31" fmla="*/ 57491 w 1830308"/>
              <a:gd name="connsiteY31" fmla="*/ 317241 h 4497355"/>
              <a:gd name="connsiteX32" fmla="*/ 76152 w 1830308"/>
              <a:gd name="connsiteY32" fmla="*/ 195943 h 4497355"/>
              <a:gd name="connsiteX33" fmla="*/ 85483 w 1830308"/>
              <a:gd name="connsiteY33" fmla="*/ 149290 h 4497355"/>
              <a:gd name="connsiteX34" fmla="*/ 122806 w 1830308"/>
              <a:gd name="connsiteY34" fmla="*/ 55984 h 4497355"/>
              <a:gd name="connsiteX35" fmla="*/ 150797 w 1830308"/>
              <a:gd name="connsiteY35" fmla="*/ 46653 h 4497355"/>
              <a:gd name="connsiteX36" fmla="*/ 318748 w 1830308"/>
              <a:gd name="connsiteY36" fmla="*/ 0 h 4497355"/>
              <a:gd name="connsiteX37" fmla="*/ 365401 w 1830308"/>
              <a:gd name="connsiteY37" fmla="*/ 9331 h 449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0308" h="4497355">
                <a:moveTo>
                  <a:pt x="1718340" y="3909527"/>
                </a:moveTo>
                <a:cubicBezTo>
                  <a:pt x="1733891" y="3918858"/>
                  <a:pt x="1751345" y="3925577"/>
                  <a:pt x="1764993" y="3937519"/>
                </a:cubicBezTo>
                <a:cubicBezTo>
                  <a:pt x="1800257" y="3968375"/>
                  <a:pt x="1802600" y="4004258"/>
                  <a:pt x="1811646" y="4049486"/>
                </a:cubicBezTo>
                <a:cubicBezTo>
                  <a:pt x="1822906" y="4105783"/>
                  <a:pt x="1815962" y="4081094"/>
                  <a:pt x="1830308" y="4124131"/>
                </a:cubicBezTo>
                <a:cubicBezTo>
                  <a:pt x="1827198" y="4183225"/>
                  <a:pt x="1835329" y="4244003"/>
                  <a:pt x="1820977" y="4301412"/>
                </a:cubicBezTo>
                <a:cubicBezTo>
                  <a:pt x="1815363" y="4323868"/>
                  <a:pt x="1734599" y="4376717"/>
                  <a:pt x="1718340" y="4385388"/>
                </a:cubicBezTo>
                <a:cubicBezTo>
                  <a:pt x="1608418" y="4444013"/>
                  <a:pt x="1661257" y="4407983"/>
                  <a:pt x="1541059" y="4441372"/>
                </a:cubicBezTo>
                <a:cubicBezTo>
                  <a:pt x="1515455" y="4448484"/>
                  <a:pt x="1491624" y="4460961"/>
                  <a:pt x="1466414" y="4469364"/>
                </a:cubicBezTo>
                <a:cubicBezTo>
                  <a:pt x="1414623" y="4486627"/>
                  <a:pt x="1403150" y="4487615"/>
                  <a:pt x="1354446" y="4497355"/>
                </a:cubicBezTo>
                <a:lnTo>
                  <a:pt x="897246" y="4488025"/>
                </a:lnTo>
                <a:cubicBezTo>
                  <a:pt x="856715" y="4486718"/>
                  <a:pt x="815948" y="4485361"/>
                  <a:pt x="775948" y="4478694"/>
                </a:cubicBezTo>
                <a:cubicBezTo>
                  <a:pt x="759427" y="4475940"/>
                  <a:pt x="745454" y="4464440"/>
                  <a:pt x="729295" y="4460033"/>
                </a:cubicBezTo>
                <a:cubicBezTo>
                  <a:pt x="706521" y="4453822"/>
                  <a:pt x="615284" y="4443449"/>
                  <a:pt x="598667" y="4441372"/>
                </a:cubicBezTo>
                <a:cubicBezTo>
                  <a:pt x="562888" y="4427060"/>
                  <a:pt x="533683" y="4414318"/>
                  <a:pt x="496030" y="4404049"/>
                </a:cubicBezTo>
                <a:cubicBezTo>
                  <a:pt x="480730" y="4399876"/>
                  <a:pt x="464928" y="4397829"/>
                  <a:pt x="449377" y="4394719"/>
                </a:cubicBezTo>
                <a:cubicBezTo>
                  <a:pt x="423401" y="4379133"/>
                  <a:pt x="368458" y="4347173"/>
                  <a:pt x="346740" y="4329404"/>
                </a:cubicBezTo>
                <a:cubicBezTo>
                  <a:pt x="329719" y="4315478"/>
                  <a:pt x="315638" y="4298302"/>
                  <a:pt x="300087" y="4282751"/>
                </a:cubicBezTo>
                <a:cubicBezTo>
                  <a:pt x="293867" y="4264090"/>
                  <a:pt x="289310" y="4244789"/>
                  <a:pt x="281426" y="4226768"/>
                </a:cubicBezTo>
                <a:cubicBezTo>
                  <a:pt x="267488" y="4194910"/>
                  <a:pt x="234773" y="4133461"/>
                  <a:pt x="234773" y="4133461"/>
                </a:cubicBezTo>
                <a:cubicBezTo>
                  <a:pt x="225916" y="4036036"/>
                  <a:pt x="228722" y="4047475"/>
                  <a:pt x="216112" y="3965510"/>
                </a:cubicBezTo>
                <a:cubicBezTo>
                  <a:pt x="213235" y="3946812"/>
                  <a:pt x="211978" y="3927717"/>
                  <a:pt x="206781" y="3909527"/>
                </a:cubicBezTo>
                <a:cubicBezTo>
                  <a:pt x="199481" y="3883976"/>
                  <a:pt x="187192" y="3860092"/>
                  <a:pt x="178789" y="3834882"/>
                </a:cubicBezTo>
                <a:cubicBezTo>
                  <a:pt x="171629" y="3813401"/>
                  <a:pt x="166787" y="3791209"/>
                  <a:pt x="160128" y="3769568"/>
                </a:cubicBezTo>
                <a:cubicBezTo>
                  <a:pt x="154343" y="3750767"/>
                  <a:pt x="147687" y="3732245"/>
                  <a:pt x="141467" y="3713584"/>
                </a:cubicBezTo>
                <a:cubicBezTo>
                  <a:pt x="112304" y="3451128"/>
                  <a:pt x="153807" y="3782085"/>
                  <a:pt x="113475" y="3564294"/>
                </a:cubicBezTo>
                <a:cubicBezTo>
                  <a:pt x="102022" y="3502446"/>
                  <a:pt x="91955" y="3440248"/>
                  <a:pt x="85483" y="3377682"/>
                </a:cubicBezTo>
                <a:cubicBezTo>
                  <a:pt x="73284" y="3259756"/>
                  <a:pt x="66945" y="3141297"/>
                  <a:pt x="57491" y="3023119"/>
                </a:cubicBezTo>
                <a:cubicBezTo>
                  <a:pt x="55181" y="2994239"/>
                  <a:pt x="43863" y="2853076"/>
                  <a:pt x="38830" y="2817845"/>
                </a:cubicBezTo>
                <a:cubicBezTo>
                  <a:pt x="33912" y="2783421"/>
                  <a:pt x="26389" y="2749420"/>
                  <a:pt x="20169" y="2715208"/>
                </a:cubicBezTo>
                <a:cubicBezTo>
                  <a:pt x="-17412" y="2076360"/>
                  <a:pt x="4504" y="2513276"/>
                  <a:pt x="29499" y="1082351"/>
                </a:cubicBezTo>
                <a:cubicBezTo>
                  <a:pt x="33357" y="861473"/>
                  <a:pt x="40084" y="640642"/>
                  <a:pt x="48161" y="419878"/>
                </a:cubicBezTo>
                <a:cubicBezTo>
                  <a:pt x="49417" y="385548"/>
                  <a:pt x="54073" y="351424"/>
                  <a:pt x="57491" y="317241"/>
                </a:cubicBezTo>
                <a:cubicBezTo>
                  <a:pt x="69508" y="197069"/>
                  <a:pt x="59414" y="271267"/>
                  <a:pt x="76152" y="195943"/>
                </a:cubicBezTo>
                <a:cubicBezTo>
                  <a:pt x="79592" y="180462"/>
                  <a:pt x="81310" y="164590"/>
                  <a:pt x="85483" y="149290"/>
                </a:cubicBezTo>
                <a:cubicBezTo>
                  <a:pt x="88217" y="139265"/>
                  <a:pt x="109719" y="69071"/>
                  <a:pt x="122806" y="55984"/>
                </a:cubicBezTo>
                <a:cubicBezTo>
                  <a:pt x="129760" y="49030"/>
                  <a:pt x="142000" y="51051"/>
                  <a:pt x="150797" y="46653"/>
                </a:cubicBezTo>
                <a:cubicBezTo>
                  <a:pt x="256137" y="-6018"/>
                  <a:pt x="126272" y="29611"/>
                  <a:pt x="318748" y="0"/>
                </a:cubicBezTo>
                <a:lnTo>
                  <a:pt x="365401" y="9331"/>
                </a:ln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1ECBB8A6-878B-D8F3-C3F6-3A14196B2A05}"/>
              </a:ext>
            </a:extLst>
          </p:cNvPr>
          <p:cNvSpPr/>
          <p:nvPr/>
        </p:nvSpPr>
        <p:spPr bwMode="auto">
          <a:xfrm>
            <a:off x="615820" y="1950055"/>
            <a:ext cx="1586204" cy="3275088"/>
          </a:xfrm>
          <a:custGeom>
            <a:avLst/>
            <a:gdLst>
              <a:gd name="connsiteX0" fmla="*/ 1502229 w 1586204"/>
              <a:gd name="connsiteY0" fmla="*/ 3088476 h 3275088"/>
              <a:gd name="connsiteX1" fmla="*/ 1567543 w 1586204"/>
              <a:gd name="connsiteY1" fmla="*/ 3107137 h 3275088"/>
              <a:gd name="connsiteX2" fmla="*/ 1586204 w 1586204"/>
              <a:gd name="connsiteY2" fmla="*/ 3163121 h 3275088"/>
              <a:gd name="connsiteX3" fmla="*/ 1558213 w 1586204"/>
              <a:gd name="connsiteY3" fmla="*/ 3191112 h 3275088"/>
              <a:gd name="connsiteX4" fmla="*/ 1464907 w 1586204"/>
              <a:gd name="connsiteY4" fmla="*/ 3209774 h 3275088"/>
              <a:gd name="connsiteX5" fmla="*/ 1343609 w 1586204"/>
              <a:gd name="connsiteY5" fmla="*/ 3237765 h 3275088"/>
              <a:gd name="connsiteX6" fmla="*/ 1268964 w 1586204"/>
              <a:gd name="connsiteY6" fmla="*/ 3247096 h 3275088"/>
              <a:gd name="connsiteX7" fmla="*/ 998376 w 1586204"/>
              <a:gd name="connsiteY7" fmla="*/ 3275088 h 3275088"/>
              <a:gd name="connsiteX8" fmla="*/ 802433 w 1586204"/>
              <a:gd name="connsiteY8" fmla="*/ 3265757 h 3275088"/>
              <a:gd name="connsiteX9" fmla="*/ 755780 w 1586204"/>
              <a:gd name="connsiteY9" fmla="*/ 3256427 h 3275088"/>
              <a:gd name="connsiteX10" fmla="*/ 550507 w 1586204"/>
              <a:gd name="connsiteY10" fmla="*/ 3237765 h 3275088"/>
              <a:gd name="connsiteX11" fmla="*/ 354564 w 1586204"/>
              <a:gd name="connsiteY11" fmla="*/ 3200443 h 3275088"/>
              <a:gd name="connsiteX12" fmla="*/ 298580 w 1586204"/>
              <a:gd name="connsiteY12" fmla="*/ 3181782 h 3275088"/>
              <a:gd name="connsiteX13" fmla="*/ 214604 w 1586204"/>
              <a:gd name="connsiteY13" fmla="*/ 3144459 h 3275088"/>
              <a:gd name="connsiteX14" fmla="*/ 167951 w 1586204"/>
              <a:gd name="connsiteY14" fmla="*/ 3097806 h 3275088"/>
              <a:gd name="connsiteX15" fmla="*/ 149290 w 1586204"/>
              <a:gd name="connsiteY15" fmla="*/ 3060484 h 3275088"/>
              <a:gd name="connsiteX16" fmla="*/ 130629 w 1586204"/>
              <a:gd name="connsiteY16" fmla="*/ 3013831 h 3275088"/>
              <a:gd name="connsiteX17" fmla="*/ 111968 w 1586204"/>
              <a:gd name="connsiteY17" fmla="*/ 2985839 h 3275088"/>
              <a:gd name="connsiteX18" fmla="*/ 93307 w 1586204"/>
              <a:gd name="connsiteY18" fmla="*/ 2901863 h 3275088"/>
              <a:gd name="connsiteX19" fmla="*/ 83976 w 1586204"/>
              <a:gd name="connsiteY19" fmla="*/ 2864541 h 3275088"/>
              <a:gd name="connsiteX20" fmla="*/ 74645 w 1586204"/>
              <a:gd name="connsiteY20" fmla="*/ 2799227 h 3275088"/>
              <a:gd name="connsiteX21" fmla="*/ 65315 w 1586204"/>
              <a:gd name="connsiteY21" fmla="*/ 858459 h 3275088"/>
              <a:gd name="connsiteX22" fmla="*/ 46653 w 1586204"/>
              <a:gd name="connsiteY22" fmla="*/ 811806 h 3275088"/>
              <a:gd name="connsiteX23" fmla="*/ 18662 w 1586204"/>
              <a:gd name="connsiteY23" fmla="*/ 625194 h 3275088"/>
              <a:gd name="connsiteX24" fmla="*/ 9331 w 1586204"/>
              <a:gd name="connsiteY24" fmla="*/ 466574 h 3275088"/>
              <a:gd name="connsiteX25" fmla="*/ 0 w 1586204"/>
              <a:gd name="connsiteY25" fmla="*/ 382598 h 3275088"/>
              <a:gd name="connsiteX26" fmla="*/ 9331 w 1586204"/>
              <a:gd name="connsiteY26" fmla="*/ 121341 h 3275088"/>
              <a:gd name="connsiteX27" fmla="*/ 18662 w 1586204"/>
              <a:gd name="connsiteY27" fmla="*/ 93349 h 3275088"/>
              <a:gd name="connsiteX28" fmla="*/ 83976 w 1586204"/>
              <a:gd name="connsiteY28" fmla="*/ 37365 h 3275088"/>
              <a:gd name="connsiteX29" fmla="*/ 111968 w 1586204"/>
              <a:gd name="connsiteY29" fmla="*/ 28035 h 3275088"/>
              <a:gd name="connsiteX30" fmla="*/ 149290 w 1586204"/>
              <a:gd name="connsiteY30" fmla="*/ 9374 h 3275088"/>
              <a:gd name="connsiteX31" fmla="*/ 214604 w 1586204"/>
              <a:gd name="connsiteY31" fmla="*/ 43 h 327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86204" h="3275088">
                <a:moveTo>
                  <a:pt x="1502229" y="3088476"/>
                </a:moveTo>
                <a:cubicBezTo>
                  <a:pt x="1524000" y="3094696"/>
                  <a:pt x="1550620" y="3092094"/>
                  <a:pt x="1567543" y="3107137"/>
                </a:cubicBezTo>
                <a:cubicBezTo>
                  <a:pt x="1582245" y="3120206"/>
                  <a:pt x="1586204" y="3163121"/>
                  <a:pt x="1586204" y="3163121"/>
                </a:cubicBezTo>
                <a:cubicBezTo>
                  <a:pt x="1576874" y="3172451"/>
                  <a:pt x="1569192" y="3183793"/>
                  <a:pt x="1558213" y="3191112"/>
                </a:cubicBezTo>
                <a:cubicBezTo>
                  <a:pt x="1540447" y="3202956"/>
                  <a:pt x="1470441" y="3208983"/>
                  <a:pt x="1464907" y="3209774"/>
                </a:cubicBezTo>
                <a:cubicBezTo>
                  <a:pt x="1413210" y="3227005"/>
                  <a:pt x="1425968" y="3224038"/>
                  <a:pt x="1343609" y="3237765"/>
                </a:cubicBezTo>
                <a:cubicBezTo>
                  <a:pt x="1318875" y="3241887"/>
                  <a:pt x="1293658" y="3242738"/>
                  <a:pt x="1268964" y="3247096"/>
                </a:cubicBezTo>
                <a:cubicBezTo>
                  <a:pt x="1071820" y="3281886"/>
                  <a:pt x="1327373" y="3258637"/>
                  <a:pt x="998376" y="3275088"/>
                </a:cubicBezTo>
                <a:cubicBezTo>
                  <a:pt x="933062" y="3271978"/>
                  <a:pt x="867629" y="3270772"/>
                  <a:pt x="802433" y="3265757"/>
                </a:cubicBezTo>
                <a:cubicBezTo>
                  <a:pt x="786621" y="3264541"/>
                  <a:pt x="771552" y="3258087"/>
                  <a:pt x="755780" y="3256427"/>
                </a:cubicBezTo>
                <a:cubicBezTo>
                  <a:pt x="707121" y="3251305"/>
                  <a:pt x="607017" y="3249067"/>
                  <a:pt x="550507" y="3237765"/>
                </a:cubicBezTo>
                <a:cubicBezTo>
                  <a:pt x="332869" y="3194238"/>
                  <a:pt x="534131" y="3220396"/>
                  <a:pt x="354564" y="3200443"/>
                </a:cubicBezTo>
                <a:cubicBezTo>
                  <a:pt x="335903" y="3194223"/>
                  <a:pt x="316738" y="3189348"/>
                  <a:pt x="298580" y="3181782"/>
                </a:cubicBezTo>
                <a:cubicBezTo>
                  <a:pt x="169004" y="3127792"/>
                  <a:pt x="292934" y="3170570"/>
                  <a:pt x="214604" y="3144459"/>
                </a:cubicBezTo>
                <a:cubicBezTo>
                  <a:pt x="199053" y="3128908"/>
                  <a:pt x="177786" y="3117477"/>
                  <a:pt x="167951" y="3097806"/>
                </a:cubicBezTo>
                <a:cubicBezTo>
                  <a:pt x="161731" y="3085365"/>
                  <a:pt x="154939" y="3073194"/>
                  <a:pt x="149290" y="3060484"/>
                </a:cubicBezTo>
                <a:cubicBezTo>
                  <a:pt x="142488" y="3045179"/>
                  <a:pt x="138119" y="3028812"/>
                  <a:pt x="130629" y="3013831"/>
                </a:cubicBezTo>
                <a:cubicBezTo>
                  <a:pt x="125614" y="3003801"/>
                  <a:pt x="118188" y="2995170"/>
                  <a:pt x="111968" y="2985839"/>
                </a:cubicBezTo>
                <a:cubicBezTo>
                  <a:pt x="89209" y="2894807"/>
                  <a:pt x="117000" y="3008484"/>
                  <a:pt x="93307" y="2901863"/>
                </a:cubicBezTo>
                <a:cubicBezTo>
                  <a:pt x="90525" y="2889345"/>
                  <a:pt x="86270" y="2877158"/>
                  <a:pt x="83976" y="2864541"/>
                </a:cubicBezTo>
                <a:cubicBezTo>
                  <a:pt x="80042" y="2842903"/>
                  <a:pt x="77755" y="2820998"/>
                  <a:pt x="74645" y="2799227"/>
                </a:cubicBezTo>
                <a:cubicBezTo>
                  <a:pt x="71535" y="2152304"/>
                  <a:pt x="74426" y="1505325"/>
                  <a:pt x="65315" y="858459"/>
                </a:cubicBezTo>
                <a:cubicBezTo>
                  <a:pt x="65079" y="841712"/>
                  <a:pt x="49564" y="828300"/>
                  <a:pt x="46653" y="811806"/>
                </a:cubicBezTo>
                <a:cubicBezTo>
                  <a:pt x="-8362" y="500057"/>
                  <a:pt x="76233" y="855483"/>
                  <a:pt x="18662" y="625194"/>
                </a:cubicBezTo>
                <a:cubicBezTo>
                  <a:pt x="15552" y="572321"/>
                  <a:pt x="13393" y="519383"/>
                  <a:pt x="9331" y="466574"/>
                </a:cubicBezTo>
                <a:cubicBezTo>
                  <a:pt x="7171" y="438493"/>
                  <a:pt x="0" y="410762"/>
                  <a:pt x="0" y="382598"/>
                </a:cubicBezTo>
                <a:cubicBezTo>
                  <a:pt x="0" y="295457"/>
                  <a:pt x="3720" y="208301"/>
                  <a:pt x="9331" y="121341"/>
                </a:cubicBezTo>
                <a:cubicBezTo>
                  <a:pt x="9964" y="111526"/>
                  <a:pt x="13206" y="101533"/>
                  <a:pt x="18662" y="93349"/>
                </a:cubicBezTo>
                <a:cubicBezTo>
                  <a:pt x="28845" y="78075"/>
                  <a:pt x="70044" y="45326"/>
                  <a:pt x="83976" y="37365"/>
                </a:cubicBezTo>
                <a:cubicBezTo>
                  <a:pt x="92515" y="32485"/>
                  <a:pt x="102928" y="31909"/>
                  <a:pt x="111968" y="28035"/>
                </a:cubicBezTo>
                <a:cubicBezTo>
                  <a:pt x="124753" y="22556"/>
                  <a:pt x="136095" y="13772"/>
                  <a:pt x="149290" y="9374"/>
                </a:cubicBezTo>
                <a:cubicBezTo>
                  <a:pt x="180942" y="-1177"/>
                  <a:pt x="188360" y="43"/>
                  <a:pt x="214604" y="43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" name="Rectangle 93">
            <a:extLst>
              <a:ext uri="{FF2B5EF4-FFF2-40B4-BE49-F238E27FC236}">
                <a16:creationId xmlns:a16="http://schemas.microsoft.com/office/drawing/2014/main" id="{B1C8DC23-0B74-4BFD-F46E-F912F4DD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653" y="2332664"/>
            <a:ext cx="6100307" cy="134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FF00"/>
                </a:solidFill>
              </a:rPr>
              <a:t>两条线索：</a:t>
            </a:r>
            <a:endParaRPr kumimoji="1" lang="en-US" altLang="zh-CN" dirty="0">
              <a:solidFill>
                <a:srgbClr val="00FF00"/>
              </a:solidFill>
            </a:endParaRPr>
          </a:p>
          <a:p>
            <a:pPr>
              <a:lnSpc>
                <a:spcPts val="1600"/>
              </a:lnSpc>
            </a:pPr>
            <a:endParaRPr kumimoji="1" lang="en-US" altLang="zh-CN" dirty="0">
              <a:solidFill>
                <a:srgbClr val="00FF00"/>
              </a:solidFill>
            </a:endParaRPr>
          </a:p>
          <a:p>
            <a:r>
              <a:rPr kumimoji="1" lang="en-US" altLang="zh-CN" sz="1600" dirty="0">
                <a:solidFill>
                  <a:srgbClr val="00FF00"/>
                </a:solidFill>
              </a:rPr>
              <a:t>1)</a:t>
            </a:r>
            <a:r>
              <a:rPr kumimoji="1" lang="zh-CN" altLang="en-US" sz="1600" dirty="0">
                <a:solidFill>
                  <a:srgbClr val="00FF00"/>
                </a:solidFill>
              </a:rPr>
              <a:t>   </a:t>
            </a:r>
            <a:r>
              <a:rPr kumimoji="1" lang="en-US" altLang="zh-CN" sz="1600" dirty="0">
                <a:solidFill>
                  <a:srgbClr val="00FF00"/>
                </a:solidFill>
              </a:rPr>
              <a:t>0 (Null)→ 3(Null) → 4(Null) → 7(Null) →10(Null)</a:t>
            </a:r>
          </a:p>
          <a:p>
            <a:pPr marL="342900" indent="-342900">
              <a:buAutoNum type="arabicParenR" startAt="2"/>
            </a:pPr>
            <a:r>
              <a:rPr kumimoji="1" lang="en-US" altLang="zh-CN" sz="1600" dirty="0">
                <a:solidFill>
                  <a:srgbClr val="FFC000"/>
                </a:solidFill>
              </a:rPr>
              <a:t>1 (Zhao)→ 2(Qian) → 5 (Zhou)→ 6 (Wu)→ 8 (Wang) →9(Shi)</a:t>
            </a:r>
            <a:endParaRPr lang="en-US" sz="1600" dirty="0">
              <a:solidFill>
                <a:srgbClr val="FFC000"/>
              </a:solidFill>
            </a:endParaRPr>
          </a:p>
          <a:p>
            <a:endParaRPr kumimoji="1" lang="en-US" altLang="zh-CN" dirty="0">
              <a:solidFill>
                <a:srgbClr val="00FF00"/>
              </a:solidFill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F9E653F-CDF9-BB73-9484-2CD09BD47616}"/>
              </a:ext>
            </a:extLst>
          </p:cNvPr>
          <p:cNvSpPr txBox="1"/>
          <p:nvPr/>
        </p:nvSpPr>
        <p:spPr>
          <a:xfrm>
            <a:off x="4846354" y="1204003"/>
            <a:ext cx="393760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92D050"/>
                </a:solidFill>
                <a:sym typeface="+mn-ea"/>
              </a:rPr>
              <a:t>绿色部分：</a:t>
            </a:r>
            <a:endParaRPr lang="zh-CN" altLang="en-US" sz="1400" b="1" dirty="0">
              <a:solidFill>
                <a:srgbClr val="92D050"/>
              </a:solidFill>
            </a:endParaRPr>
          </a:p>
          <a:p>
            <a:pPr algn="l"/>
            <a:r>
              <a:rPr lang="zh-CN" altLang="en-US" sz="1400" b="1" dirty="0">
                <a:sym typeface="+mn-ea"/>
              </a:rPr>
              <a:t>可用空间链（头结点指向其第一个元素，尾指针指向头结点）</a:t>
            </a:r>
            <a:endParaRPr lang="zh-CN" altLang="en-US" sz="1400" b="1" dirty="0">
              <a:solidFill>
                <a:srgbClr val="FFC000"/>
              </a:solidFill>
              <a:sym typeface="+mn-ea"/>
            </a:endParaRPr>
          </a:p>
          <a:p>
            <a:pPr algn="l"/>
            <a:endParaRPr lang="zh-CN" altLang="en-US" sz="1400" b="1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altLang="en-US" sz="1400" b="1" dirty="0">
                <a:solidFill>
                  <a:srgbClr val="FFC000"/>
                </a:solidFill>
                <a:sym typeface="+mn-ea"/>
              </a:rPr>
              <a:t>橙色部分：</a:t>
            </a:r>
          </a:p>
          <a:p>
            <a:pPr algn="l"/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已用空间链（自定义指针指向其第一个元素，</a:t>
            </a:r>
            <a:r>
              <a:rPr lang="zh-CN" altLang="en-US" sz="1400" b="1" dirty="0">
                <a:sym typeface="+mn-ea"/>
              </a:rPr>
              <a:t>尾指针指向头结点</a:t>
            </a:r>
            <a:r>
              <a:rPr lang="zh-CN" altLang="en-US" sz="1400" b="1" dirty="0">
                <a:solidFill>
                  <a:schemeClr val="tx1"/>
                </a:solidFill>
                <a:sym typeface="+mn-ea"/>
              </a:rPr>
              <a:t>）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EC46C6F-1465-49B3-91DB-B0A190357205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/>
              <a:t>ADT of Linear List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755650" y="2563813"/>
            <a:ext cx="7561263" cy="2881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2125663" y="4148138"/>
            <a:ext cx="5256212" cy="936625"/>
          </a:xfrm>
          <a:prstGeom prst="rect">
            <a:avLst/>
          </a:prstGeom>
          <a:solidFill>
            <a:schemeClr val="hlink"/>
          </a:solidFill>
          <a:ln w="9525">
            <a:solidFill>
              <a:srgbClr val="CC0000"/>
            </a:solidFill>
            <a:miter lim="800000"/>
          </a:ln>
          <a:effectLst>
            <a:outerShdw dist="107763" dir="2700000" algn="ctr" rotWithShape="0">
              <a:srgbClr val="FF5050"/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800">
                <a:solidFill>
                  <a:srgbClr val="CC0000"/>
                </a:solidFill>
              </a:rPr>
              <a:t>a</a:t>
            </a:r>
            <a:r>
              <a:rPr lang="en-US" altLang="zh-CN" sz="2800" baseline="-25000">
                <a:solidFill>
                  <a:srgbClr val="CC0000"/>
                </a:solidFill>
              </a:rPr>
              <a:t>i</a:t>
            </a:r>
            <a:r>
              <a:rPr lang="en-US" altLang="zh-CN" sz="2800">
                <a:solidFill>
                  <a:srgbClr val="CC0000"/>
                </a:solidFill>
              </a:rPr>
              <a:t>, i=0,1,2,….n-1</a:t>
            </a:r>
          </a:p>
          <a:p>
            <a:pPr algn="ctr"/>
            <a:r>
              <a:rPr lang="en-US" altLang="zh-CN" sz="2800">
                <a:solidFill>
                  <a:srgbClr val="CC0000"/>
                </a:solidFill>
              </a:rPr>
              <a:t>&lt; a</a:t>
            </a:r>
            <a:r>
              <a:rPr lang="en-US" altLang="zh-CN" sz="2800" baseline="-25000">
                <a:solidFill>
                  <a:srgbClr val="CC0000"/>
                </a:solidFill>
              </a:rPr>
              <a:t>i</a:t>
            </a:r>
            <a:r>
              <a:rPr lang="en-US" altLang="zh-CN" sz="2800">
                <a:solidFill>
                  <a:srgbClr val="CC0000"/>
                </a:solidFill>
              </a:rPr>
              <a:t> , a</a:t>
            </a:r>
            <a:r>
              <a:rPr lang="en-US" altLang="zh-CN" sz="2800" baseline="-25000">
                <a:solidFill>
                  <a:srgbClr val="CC0000"/>
                </a:solidFill>
              </a:rPr>
              <a:t>i+1</a:t>
            </a:r>
            <a:r>
              <a:rPr lang="en-US" altLang="zh-CN" sz="2800">
                <a:solidFill>
                  <a:srgbClr val="CC0000"/>
                </a:solidFill>
              </a:rPr>
              <a:t> &gt;</a:t>
            </a:r>
          </a:p>
        </p:txBody>
      </p:sp>
      <p:sp>
        <p:nvSpPr>
          <p:cNvPr id="274441" name="Text Box 9"/>
          <p:cNvSpPr txBox="1">
            <a:spLocks noChangeArrowheads="1"/>
          </p:cNvSpPr>
          <p:nvPr/>
        </p:nvSpPr>
        <p:spPr bwMode="auto">
          <a:xfrm>
            <a:off x="900113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Create</a:t>
            </a:r>
          </a:p>
        </p:txBody>
      </p:sp>
      <p:sp>
        <p:nvSpPr>
          <p:cNvPr id="274442" name="Text Box 10"/>
          <p:cNvSpPr txBox="1">
            <a:spLocks noChangeArrowheads="1"/>
          </p:cNvSpPr>
          <p:nvPr/>
        </p:nvSpPr>
        <p:spPr bwMode="auto">
          <a:xfrm>
            <a:off x="1765300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IsEmpty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2773363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Insert</a:t>
            </a: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3565525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Remove</a:t>
            </a:r>
          </a:p>
        </p:txBody>
      </p:sp>
      <p:sp>
        <p:nvSpPr>
          <p:cNvPr id="274445" name="Text Box 13"/>
          <p:cNvSpPr txBox="1">
            <a:spLocks noChangeArrowheads="1"/>
          </p:cNvSpPr>
          <p:nvPr/>
        </p:nvSpPr>
        <p:spPr bwMode="auto">
          <a:xfrm>
            <a:off x="4645025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>
                <a:solidFill>
                  <a:srgbClr val="FFFF00"/>
                </a:solidFill>
              </a:rPr>
              <a:t>Locate</a:t>
            </a:r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5508625" y="2924175"/>
            <a:ext cx="11252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 dirty="0"/>
              <a:t>Traverse</a:t>
            </a:r>
          </a:p>
        </p:txBody>
      </p:sp>
      <p:cxnSp>
        <p:nvCxnSpPr>
          <p:cNvPr id="274447" name="AutoShape 15"/>
          <p:cNvCxnSpPr>
            <a:cxnSpLocks noChangeShapeType="1"/>
            <a:stCxn id="274441" idx="2"/>
            <a:endCxn id="274438" idx="0"/>
          </p:cNvCxnSpPr>
          <p:nvPr/>
        </p:nvCxnSpPr>
        <p:spPr bwMode="auto">
          <a:xfrm rot="16200000" flipH="1">
            <a:off x="2668588" y="2062163"/>
            <a:ext cx="857250" cy="331470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48" name="AutoShape 16"/>
          <p:cNvCxnSpPr>
            <a:cxnSpLocks noChangeShapeType="1"/>
            <a:stCxn id="274442" idx="2"/>
            <a:endCxn id="274438" idx="0"/>
          </p:cNvCxnSpPr>
          <p:nvPr/>
        </p:nvCxnSpPr>
        <p:spPr bwMode="auto">
          <a:xfrm rot="16200000" flipH="1">
            <a:off x="3101182" y="2494756"/>
            <a:ext cx="857250" cy="2449513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49" name="AutoShape 17"/>
          <p:cNvCxnSpPr>
            <a:cxnSpLocks noChangeShapeType="1"/>
            <a:stCxn id="274443" idx="2"/>
            <a:endCxn id="274438" idx="0"/>
          </p:cNvCxnSpPr>
          <p:nvPr/>
        </p:nvCxnSpPr>
        <p:spPr bwMode="auto">
          <a:xfrm rot="16200000" flipH="1">
            <a:off x="3605213" y="2998788"/>
            <a:ext cx="857250" cy="144145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50" name="AutoShape 18"/>
          <p:cNvCxnSpPr>
            <a:cxnSpLocks noChangeShapeType="1"/>
            <a:stCxn id="274444" idx="2"/>
            <a:endCxn id="274438" idx="0"/>
          </p:cNvCxnSpPr>
          <p:nvPr/>
        </p:nvCxnSpPr>
        <p:spPr bwMode="auto">
          <a:xfrm rot="16200000" flipH="1">
            <a:off x="4001294" y="3394869"/>
            <a:ext cx="857250" cy="649288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51" name="AutoShape 19"/>
          <p:cNvCxnSpPr>
            <a:cxnSpLocks noChangeShapeType="1"/>
            <a:stCxn id="274445" idx="2"/>
            <a:endCxn id="274438" idx="0"/>
          </p:cNvCxnSpPr>
          <p:nvPr/>
        </p:nvCxnSpPr>
        <p:spPr bwMode="auto">
          <a:xfrm rot="5400000">
            <a:off x="4541044" y="3504407"/>
            <a:ext cx="857250" cy="430212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52" name="AutoShape 20"/>
          <p:cNvCxnSpPr>
            <a:cxnSpLocks noChangeShapeType="1"/>
            <a:stCxn id="274446" idx="2"/>
            <a:endCxn id="274438" idx="0"/>
          </p:cNvCxnSpPr>
          <p:nvPr/>
        </p:nvCxnSpPr>
        <p:spPr bwMode="auto">
          <a:xfrm rot="5400000">
            <a:off x="4984750" y="3061970"/>
            <a:ext cx="855980" cy="131699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53" name="AutoShape 21"/>
          <p:cNvSpPr>
            <a:spLocks noChangeArrowheads="1"/>
          </p:cNvSpPr>
          <p:nvPr/>
        </p:nvSpPr>
        <p:spPr bwMode="auto">
          <a:xfrm>
            <a:off x="1189038" y="1987550"/>
            <a:ext cx="360362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4" name="AutoShape 22"/>
          <p:cNvSpPr>
            <a:spLocks noChangeArrowheads="1"/>
          </p:cNvSpPr>
          <p:nvPr/>
        </p:nvSpPr>
        <p:spPr bwMode="auto">
          <a:xfrm>
            <a:off x="2790825" y="1987550"/>
            <a:ext cx="360363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5" name="AutoShape 23"/>
          <p:cNvSpPr>
            <a:spLocks noChangeArrowheads="1"/>
          </p:cNvSpPr>
          <p:nvPr/>
        </p:nvSpPr>
        <p:spPr bwMode="auto">
          <a:xfrm>
            <a:off x="4392613" y="1987550"/>
            <a:ext cx="360362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6" name="AutoShape 24"/>
          <p:cNvSpPr>
            <a:spLocks noChangeArrowheads="1"/>
          </p:cNvSpPr>
          <p:nvPr/>
        </p:nvSpPr>
        <p:spPr bwMode="auto">
          <a:xfrm>
            <a:off x="5994400" y="1987550"/>
            <a:ext cx="360363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6518275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Next</a:t>
            </a: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7164388" y="2924175"/>
            <a:ext cx="107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u="sng"/>
              <a:t>Previous</a:t>
            </a:r>
          </a:p>
        </p:txBody>
      </p:sp>
      <p:cxnSp>
        <p:nvCxnSpPr>
          <p:cNvPr id="274459" name="AutoShape 27"/>
          <p:cNvCxnSpPr>
            <a:cxnSpLocks noChangeShapeType="1"/>
            <a:stCxn id="274457" idx="2"/>
            <a:endCxn id="274438" idx="0"/>
          </p:cNvCxnSpPr>
          <p:nvPr/>
        </p:nvCxnSpPr>
        <p:spPr bwMode="auto">
          <a:xfrm rot="5400000">
            <a:off x="5477669" y="2567782"/>
            <a:ext cx="857250" cy="2303462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4460" name="AutoShape 28"/>
          <p:cNvCxnSpPr>
            <a:cxnSpLocks noChangeShapeType="1"/>
            <a:stCxn id="274458" idx="2"/>
            <a:endCxn id="274438" idx="0"/>
          </p:cNvCxnSpPr>
          <p:nvPr/>
        </p:nvCxnSpPr>
        <p:spPr bwMode="auto">
          <a:xfrm rot="5400000">
            <a:off x="5800726" y="2244725"/>
            <a:ext cx="857250" cy="2949575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4461" name="AutoShape 29"/>
          <p:cNvSpPr>
            <a:spLocks noChangeArrowheads="1"/>
          </p:cNvSpPr>
          <p:nvPr/>
        </p:nvSpPr>
        <p:spPr bwMode="auto">
          <a:xfrm>
            <a:off x="7597775" y="1987550"/>
            <a:ext cx="360363" cy="576263"/>
          </a:xfrm>
          <a:prstGeom prst="downArrow">
            <a:avLst>
              <a:gd name="adj1" fmla="val 50000"/>
              <a:gd name="adj2" fmla="val 3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5C3C74-A92D-4768-A5BA-38A6DCC97367}" type="slidenum">
              <a:rPr lang="en-US" altLang="zh-CN"/>
              <a:t>90</a:t>
            </a:fld>
            <a:endParaRPr lang="en-US" altLang="zh-CN"/>
          </a:p>
        </p:txBody>
      </p:sp>
      <p:sp>
        <p:nvSpPr>
          <p:cNvPr id="144475" name="Text Box 91"/>
          <p:cNvSpPr txBox="1">
            <a:spLocks noChangeArrowheads="1"/>
          </p:cNvSpPr>
          <p:nvPr/>
        </p:nvSpPr>
        <p:spPr bwMode="auto">
          <a:xfrm>
            <a:off x="523875" y="266065"/>
            <a:ext cx="810831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Example of static linked list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endParaRPr kumimoji="1"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ctr"/>
            <a:r>
              <a:rPr kumimoji="1" lang="en-US" altLang="zh-CN" sz="3200" b="1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InitList</a:t>
            </a:r>
            <a:endParaRPr kumimoji="1"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ctr"/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2135" y="6276340"/>
            <a:ext cx="781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结束标记：</a:t>
            </a:r>
            <a:r>
              <a:rPr lang="en-US" altLang="zh-CN" sz="2000" b="1" u="sng" dirty="0"/>
              <a:t>cursor=0</a:t>
            </a:r>
            <a:r>
              <a:rPr lang="zh-CN" altLang="en-US" sz="2000" b="1" u="sng" dirty="0"/>
              <a:t>（指向头结点）</a:t>
            </a:r>
            <a:r>
              <a:rPr lang="en-US" altLang="zh-CN" sz="2000" b="1" dirty="0"/>
              <a:t>or cursor=-1</a:t>
            </a:r>
            <a:r>
              <a:rPr lang="zh-CN" altLang="en-US" sz="2000" b="1" dirty="0"/>
              <a:t>（空指针）均可</a:t>
            </a: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CFFAD6F-2531-F231-70E9-E8FD178AA9E1}"/>
              </a:ext>
            </a:extLst>
          </p:cNvPr>
          <p:cNvGrpSpPr/>
          <p:nvPr/>
        </p:nvGrpSpPr>
        <p:grpSpPr>
          <a:xfrm>
            <a:off x="654224" y="1541517"/>
            <a:ext cx="1992987" cy="4623787"/>
            <a:chOff x="654224" y="980028"/>
            <a:chExt cx="1992987" cy="4623787"/>
          </a:xfrm>
        </p:grpSpPr>
        <p:grpSp>
          <p:nvGrpSpPr>
            <p:cNvPr id="3" name="Group 47">
              <a:extLst>
                <a:ext uri="{FF2B5EF4-FFF2-40B4-BE49-F238E27FC236}">
                  <a16:creationId xmlns:a16="http://schemas.microsoft.com/office/drawing/2014/main" id="{2D5B2561-6A3A-0EED-8E0E-4C565342A22B}"/>
                </a:ext>
              </a:extLst>
            </p:cNvPr>
            <p:cNvGrpSpPr/>
            <p:nvPr/>
          </p:nvGrpSpPr>
          <p:grpSpPr bwMode="auto">
            <a:xfrm>
              <a:off x="1036320" y="1412815"/>
              <a:ext cx="1143000" cy="4191000"/>
              <a:chOff x="1152" y="768"/>
              <a:chExt cx="720" cy="2640"/>
            </a:xfrm>
          </p:grpSpPr>
          <p:sp>
            <p:nvSpPr>
              <p:cNvPr id="4" name="Rectangle 48">
                <a:extLst>
                  <a:ext uri="{FF2B5EF4-FFF2-40B4-BE49-F238E27FC236}">
                    <a16:creationId xmlns:a16="http://schemas.microsoft.com/office/drawing/2014/main" id="{5075EE49-90E7-AA00-C0B1-1B52CC4D1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68"/>
                <a:ext cx="720" cy="26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49">
                <a:extLst>
                  <a:ext uri="{FF2B5EF4-FFF2-40B4-BE49-F238E27FC236}">
                    <a16:creationId xmlns:a16="http://schemas.microsoft.com/office/drawing/2014/main" id="{FA71325D-15ED-783F-22A5-17C0FF7DC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20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Line 50">
                <a:extLst>
                  <a:ext uri="{FF2B5EF4-FFF2-40B4-BE49-F238E27FC236}">
                    <a16:creationId xmlns:a16="http://schemas.microsoft.com/office/drawing/2014/main" id="{7EC0362E-7CCC-0F7F-0418-7AEFD2A35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00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Line 51">
                <a:extLst>
                  <a:ext uri="{FF2B5EF4-FFF2-40B4-BE49-F238E27FC236}">
                    <a16:creationId xmlns:a16="http://schemas.microsoft.com/office/drawing/2014/main" id="{B575F247-2203-A533-1C0D-EC2FE6699C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52">
                <a:extLst>
                  <a:ext uri="{FF2B5EF4-FFF2-40B4-BE49-F238E27FC236}">
                    <a16:creationId xmlns:a16="http://schemas.microsoft.com/office/drawing/2014/main" id="{9EE593C0-23D3-5E48-D7D8-EEAE5C2F0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Line 53">
                <a:extLst>
                  <a:ext uri="{FF2B5EF4-FFF2-40B4-BE49-F238E27FC236}">
                    <a16:creationId xmlns:a16="http://schemas.microsoft.com/office/drawing/2014/main" id="{5E8654E3-4B98-82D1-EF42-EC5A1CB7C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54">
                <a:extLst>
                  <a:ext uri="{FF2B5EF4-FFF2-40B4-BE49-F238E27FC236}">
                    <a16:creationId xmlns:a16="http://schemas.microsoft.com/office/drawing/2014/main" id="{CF3D8858-0ABA-11AE-F23E-271BB2F6E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55">
                <a:extLst>
                  <a:ext uri="{FF2B5EF4-FFF2-40B4-BE49-F238E27FC236}">
                    <a16:creationId xmlns:a16="http://schemas.microsoft.com/office/drawing/2014/main" id="{050D21C5-EB10-33F3-CAFF-45FEF5F9C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56">
                <a:extLst>
                  <a:ext uri="{FF2B5EF4-FFF2-40B4-BE49-F238E27FC236}">
                    <a16:creationId xmlns:a16="http://schemas.microsoft.com/office/drawing/2014/main" id="{C1A6584B-AD1C-68B8-AD9A-EE1646962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57">
                <a:extLst>
                  <a:ext uri="{FF2B5EF4-FFF2-40B4-BE49-F238E27FC236}">
                    <a16:creationId xmlns:a16="http://schemas.microsoft.com/office/drawing/2014/main" id="{DCA2AFEA-37EB-B9E9-B1F1-8B14E8350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58">
                <a:extLst>
                  <a:ext uri="{FF2B5EF4-FFF2-40B4-BE49-F238E27FC236}">
                    <a16:creationId xmlns:a16="http://schemas.microsoft.com/office/drawing/2014/main" id="{7016C6DF-EB3B-6DB6-DB4B-F7CDF7193B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59">
                <a:extLst>
                  <a:ext uri="{FF2B5EF4-FFF2-40B4-BE49-F238E27FC236}">
                    <a16:creationId xmlns:a16="http://schemas.microsoft.com/office/drawing/2014/main" id="{397B2057-0C3A-EE54-784E-1F0FFB73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76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Group 60">
              <a:extLst>
                <a:ext uri="{FF2B5EF4-FFF2-40B4-BE49-F238E27FC236}">
                  <a16:creationId xmlns:a16="http://schemas.microsoft.com/office/drawing/2014/main" id="{B27E2BCF-4D2E-A746-F4F3-4CFE0E5854C0}"/>
                </a:ext>
              </a:extLst>
            </p:cNvPr>
            <p:cNvGrpSpPr/>
            <p:nvPr/>
          </p:nvGrpSpPr>
          <p:grpSpPr bwMode="auto">
            <a:xfrm>
              <a:off x="654224" y="1364332"/>
              <a:ext cx="533400" cy="4152900"/>
              <a:chOff x="1248" y="735"/>
              <a:chExt cx="336" cy="2616"/>
            </a:xfrm>
          </p:grpSpPr>
          <p:sp>
            <p:nvSpPr>
              <p:cNvPr id="17" name="Text Box 61">
                <a:extLst>
                  <a:ext uri="{FF2B5EF4-FFF2-40B4-BE49-F238E27FC236}">
                    <a16:creationId xmlns:a16="http://schemas.microsoft.com/office/drawing/2014/main" id="{03BFDA7F-270A-3102-C023-D3690AA15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73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18" name="Text Box 62">
                <a:extLst>
                  <a:ext uri="{FF2B5EF4-FFF2-40B4-BE49-F238E27FC236}">
                    <a16:creationId xmlns:a16="http://schemas.microsoft.com/office/drawing/2014/main" id="{6A861632-D46C-87B6-5792-D236301D2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97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19" name="Text Box 63">
                <a:extLst>
                  <a:ext uri="{FF2B5EF4-FFF2-40B4-BE49-F238E27FC236}">
                    <a16:creationId xmlns:a16="http://schemas.microsoft.com/office/drawing/2014/main" id="{A1E14DCA-5068-E669-DF96-BE94CBA95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20" name="Text Box 64">
                <a:extLst>
                  <a:ext uri="{FF2B5EF4-FFF2-40B4-BE49-F238E27FC236}">
                    <a16:creationId xmlns:a16="http://schemas.microsoft.com/office/drawing/2014/main" id="{6DB52E60-CA71-0527-3E2D-FCD88BCD89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45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21" name="Text Box 65">
                <a:extLst>
                  <a:ext uri="{FF2B5EF4-FFF2-40B4-BE49-F238E27FC236}">
                    <a16:creationId xmlns:a16="http://schemas.microsoft.com/office/drawing/2014/main" id="{25A903A0-A543-9D7A-BE93-6CF613D7AA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6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4</a:t>
                </a:r>
              </a:p>
            </p:txBody>
          </p:sp>
          <p:sp>
            <p:nvSpPr>
              <p:cNvPr id="22" name="Text Box 66">
                <a:extLst>
                  <a:ext uri="{FF2B5EF4-FFF2-40B4-BE49-F238E27FC236}">
                    <a16:creationId xmlns:a16="http://schemas.microsoft.com/office/drawing/2014/main" id="{841DBA9C-3AD7-9430-38E7-338047C7AB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93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23" name="Text Box 67">
                <a:extLst>
                  <a:ext uri="{FF2B5EF4-FFF2-40B4-BE49-F238E27FC236}">
                    <a16:creationId xmlns:a16="http://schemas.microsoft.com/office/drawing/2014/main" id="{00BFF87C-EF9A-E72E-F392-5A5735532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7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6</a:t>
                </a:r>
              </a:p>
            </p:txBody>
          </p:sp>
          <p:sp>
            <p:nvSpPr>
              <p:cNvPr id="24" name="Text Box 68">
                <a:extLst>
                  <a:ext uri="{FF2B5EF4-FFF2-40B4-BE49-F238E27FC236}">
                    <a16:creationId xmlns:a16="http://schemas.microsoft.com/office/drawing/2014/main" id="{3148E18D-2B32-D65B-A427-E5038039B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7</a:t>
                </a:r>
              </a:p>
            </p:txBody>
          </p:sp>
          <p:sp>
            <p:nvSpPr>
              <p:cNvPr id="25" name="Text Box 69">
                <a:extLst>
                  <a:ext uri="{FF2B5EF4-FFF2-40B4-BE49-F238E27FC236}">
                    <a16:creationId xmlns:a16="http://schemas.microsoft.com/office/drawing/2014/main" id="{2AE0C006-786E-4A75-B833-1EE00D0B2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65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8</a:t>
                </a:r>
              </a:p>
            </p:txBody>
          </p:sp>
          <p:sp>
            <p:nvSpPr>
              <p:cNvPr id="26" name="Text Box 70">
                <a:extLst>
                  <a:ext uri="{FF2B5EF4-FFF2-40B4-BE49-F238E27FC236}">
                    <a16:creationId xmlns:a16="http://schemas.microsoft.com/office/drawing/2014/main" id="{C950B8FC-02F2-A212-6F8B-3ED8C67AC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8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9</a:t>
                </a:r>
              </a:p>
            </p:txBody>
          </p:sp>
          <p:sp>
            <p:nvSpPr>
              <p:cNvPr id="27" name="Text Box 71">
                <a:extLst>
                  <a:ext uri="{FF2B5EF4-FFF2-40B4-BE49-F238E27FC236}">
                    <a16:creationId xmlns:a16="http://schemas.microsoft.com/office/drawing/2014/main" id="{3A6105C4-0719-5251-BA33-6278F90566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1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C0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10</a:t>
                </a:r>
              </a:p>
            </p:txBody>
          </p:sp>
        </p:grpSp>
        <p:sp>
          <p:nvSpPr>
            <p:cNvPr id="28" name="Text Box 72">
              <a:extLst>
                <a:ext uri="{FF2B5EF4-FFF2-40B4-BE49-F238E27FC236}">
                  <a16:creationId xmlns:a16="http://schemas.microsoft.com/office/drawing/2014/main" id="{29A01209-4BF9-98AF-50F1-8A981C45B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1415990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9" name="Text Box 73">
              <a:extLst>
                <a:ext uri="{FF2B5EF4-FFF2-40B4-BE49-F238E27FC236}">
                  <a16:creationId xmlns:a16="http://schemas.microsoft.com/office/drawing/2014/main" id="{DC65FA70-4164-4007-6911-16855A4F0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179857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30" name="Text Box 74">
              <a:extLst>
                <a:ext uri="{FF2B5EF4-FFF2-40B4-BE49-F238E27FC236}">
                  <a16:creationId xmlns:a16="http://schemas.microsoft.com/office/drawing/2014/main" id="{0DB73231-08D4-BBC8-6915-FF75FBC29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2182753"/>
              <a:ext cx="29718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31" name="Text Box 75">
              <a:extLst>
                <a:ext uri="{FF2B5EF4-FFF2-40B4-BE49-F238E27FC236}">
                  <a16:creationId xmlns:a16="http://schemas.microsoft.com/office/drawing/2014/main" id="{97C357A6-6DC6-213B-CD6F-197CF8FB1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256692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32" name="Text Box 76">
              <a:extLst>
                <a:ext uri="{FF2B5EF4-FFF2-40B4-BE49-F238E27FC236}">
                  <a16:creationId xmlns:a16="http://schemas.microsoft.com/office/drawing/2014/main" id="{A6DA3AE4-FE11-A2DB-6D1B-24AA35B19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2951103"/>
              <a:ext cx="29718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33" name="Text Box 77">
              <a:extLst>
                <a:ext uri="{FF2B5EF4-FFF2-40B4-BE49-F238E27FC236}">
                  <a16:creationId xmlns:a16="http://schemas.microsoft.com/office/drawing/2014/main" id="{77A56ECB-67A3-6862-0659-79C76846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3335278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34" name="Text Box 78">
              <a:extLst>
                <a:ext uri="{FF2B5EF4-FFF2-40B4-BE49-F238E27FC236}">
                  <a16:creationId xmlns:a16="http://schemas.microsoft.com/office/drawing/2014/main" id="{8C88A334-0D86-D930-FEB4-68F9BC335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3719453"/>
              <a:ext cx="29718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35" name="Text Box 80">
              <a:extLst>
                <a:ext uri="{FF2B5EF4-FFF2-40B4-BE49-F238E27FC236}">
                  <a16:creationId xmlns:a16="http://schemas.microsoft.com/office/drawing/2014/main" id="{A417974B-F7C2-0AA1-C7EA-F668544BD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520" y="4487803"/>
              <a:ext cx="29718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36" name="Text Box 81">
              <a:extLst>
                <a:ext uri="{FF2B5EF4-FFF2-40B4-BE49-F238E27FC236}">
                  <a16:creationId xmlns:a16="http://schemas.microsoft.com/office/drawing/2014/main" id="{5C8D87F8-E3AF-0E24-8CBD-EBF6EB725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696" y="4871978"/>
              <a:ext cx="41549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  <p:sp>
          <p:nvSpPr>
            <p:cNvPr id="46" name="Rectangle 98" descr="深色上对角线">
              <a:extLst>
                <a:ext uri="{FF2B5EF4-FFF2-40B4-BE49-F238E27FC236}">
                  <a16:creationId xmlns:a16="http://schemas.microsoft.com/office/drawing/2014/main" id="{460EECE3-5373-E9E2-8B93-58C70FB47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083" y="1415990"/>
              <a:ext cx="823912" cy="390525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88" descr="深色上对角线">
              <a:extLst>
                <a:ext uri="{FF2B5EF4-FFF2-40B4-BE49-F238E27FC236}">
                  <a16:creationId xmlns:a16="http://schemas.microsoft.com/office/drawing/2014/main" id="{35A07B4E-1C30-5938-E172-CEBEC9DAC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55" y="1855600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9" name="Text Box 78">
              <a:extLst>
                <a:ext uri="{FF2B5EF4-FFF2-40B4-BE49-F238E27FC236}">
                  <a16:creationId xmlns:a16="http://schemas.microsoft.com/office/drawing/2014/main" id="{D485A3BA-DABC-7017-AB21-B38E6B58B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495" y="4079815"/>
              <a:ext cx="4425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50" name="Text Box 78">
              <a:extLst>
                <a:ext uri="{FF2B5EF4-FFF2-40B4-BE49-F238E27FC236}">
                  <a16:creationId xmlns:a16="http://schemas.microsoft.com/office/drawing/2014/main" id="{526B6A54-B14A-ADE4-B0E0-03893C672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915" y="5221545"/>
              <a:ext cx="31940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05ABF76-E24B-AB75-CADD-4E1C04B74029}"/>
                </a:ext>
              </a:extLst>
            </p:cNvPr>
            <p:cNvSpPr txBox="1"/>
            <p:nvPr/>
          </p:nvSpPr>
          <p:spPr>
            <a:xfrm>
              <a:off x="998062" y="1022528"/>
              <a:ext cx="671979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/>
                <a:t>Data</a:t>
              </a:r>
              <a:endParaRPr lang="zh-CN" altLang="en-US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DC81040-A1D5-A58D-3A7F-F9CF26E0E4AC}"/>
                </a:ext>
              </a:extLst>
            </p:cNvPr>
            <p:cNvSpPr txBox="1"/>
            <p:nvPr/>
          </p:nvSpPr>
          <p:spPr>
            <a:xfrm>
              <a:off x="1821344" y="980028"/>
              <a:ext cx="825867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dirty="0"/>
                <a:t>cursor</a:t>
              </a:r>
              <a:endParaRPr lang="zh-CN" altLang="en-US" dirty="0"/>
            </a:p>
          </p:txBody>
        </p:sp>
        <p:sp>
          <p:nvSpPr>
            <p:cNvPr id="56" name="Text Box 88" descr="深色上对角线">
              <a:extLst>
                <a:ext uri="{FF2B5EF4-FFF2-40B4-BE49-F238E27FC236}">
                  <a16:creationId xmlns:a16="http://schemas.microsoft.com/office/drawing/2014/main" id="{1BF7FCA2-39F8-1C4A-B184-12D998323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2060" y="2232124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29" name="Text Box 88" descr="深色上对角线">
              <a:extLst>
                <a:ext uri="{FF2B5EF4-FFF2-40B4-BE49-F238E27FC236}">
                  <a16:creationId xmlns:a16="http://schemas.microsoft.com/office/drawing/2014/main" id="{379CD382-2FB5-0C63-D2B1-E54BFAD8D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540" y="2613124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0" name="Text Box 88" descr="深色上对角线">
              <a:extLst>
                <a:ext uri="{FF2B5EF4-FFF2-40B4-BE49-F238E27FC236}">
                  <a16:creationId xmlns:a16="http://schemas.microsoft.com/office/drawing/2014/main" id="{6610C341-A92F-3075-C362-6FC71D61C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679" y="2996870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1" name="Text Box 88" descr="深色上对角线">
              <a:extLst>
                <a:ext uri="{FF2B5EF4-FFF2-40B4-BE49-F238E27FC236}">
                  <a16:creationId xmlns:a16="http://schemas.microsoft.com/office/drawing/2014/main" id="{17A27C00-4DF5-4DE4-C671-B97A5D1F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2855" y="3379599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2" name="Text Box 88" descr="深色上对角线">
              <a:extLst>
                <a:ext uri="{FF2B5EF4-FFF2-40B4-BE49-F238E27FC236}">
                  <a16:creationId xmlns:a16="http://schemas.microsoft.com/office/drawing/2014/main" id="{C7804618-FD22-B8DA-FACC-D5F06CAFE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2060" y="3752661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3" name="Text Box 88" descr="深色上对角线">
              <a:extLst>
                <a:ext uri="{FF2B5EF4-FFF2-40B4-BE49-F238E27FC236}">
                  <a16:creationId xmlns:a16="http://schemas.microsoft.com/office/drawing/2014/main" id="{32BFA1A7-CBBC-707B-2C22-92286EF7B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3935" y="4135620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4" name="Text Box 88" descr="深色上对角线">
              <a:extLst>
                <a:ext uri="{FF2B5EF4-FFF2-40B4-BE49-F238E27FC236}">
                  <a16:creationId xmlns:a16="http://schemas.microsoft.com/office/drawing/2014/main" id="{0FAEDBE6-31EE-7478-8E1E-A97B0C7EB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5540" y="4526061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5" name="Text Box 88" descr="深色上对角线">
              <a:extLst>
                <a:ext uri="{FF2B5EF4-FFF2-40B4-BE49-F238E27FC236}">
                  <a16:creationId xmlns:a16="http://schemas.microsoft.com/office/drawing/2014/main" id="{0C046D62-B17A-3721-F73C-08967B760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2939" y="4909042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36" name="Text Box 88" descr="深色上对角线">
              <a:extLst>
                <a:ext uri="{FF2B5EF4-FFF2-40B4-BE49-F238E27FC236}">
                  <a16:creationId xmlns:a16="http://schemas.microsoft.com/office/drawing/2014/main" id="{8997F4F0-1E04-BE6F-F264-B3CC7F67A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406" y="5281712"/>
              <a:ext cx="814840" cy="27432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37" name="Rectangle 2">
            <a:extLst>
              <a:ext uri="{FF2B5EF4-FFF2-40B4-BE49-F238E27FC236}">
                <a16:creationId xmlns:a16="http://schemas.microsoft.com/office/drawing/2014/main" id="{B1708E6D-02CF-91CD-DC52-E9072404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0" y="2141453"/>
            <a:ext cx="4947920" cy="279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将整个数组空间初始化成一个链表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 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InitList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SLinkList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list )</a:t>
            </a: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for 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= 0;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&lt; MaxSize - 1;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++)</a:t>
            </a: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list[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 =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+ 1; 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连链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list[MaxSize-1].cursor = 0;</a:t>
            </a:r>
          </a:p>
          <a:p>
            <a:pPr algn="l"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0D8A89C-1092-07EE-8829-00BA77F413CB}"/>
              </a:ext>
            </a:extLst>
          </p:cNvPr>
          <p:cNvSpPr txBox="1"/>
          <p:nvPr/>
        </p:nvSpPr>
        <p:spPr>
          <a:xfrm>
            <a:off x="3652312" y="5764614"/>
            <a:ext cx="134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Times New Roman" panose="02020603050405020304" pitchFamily="18" charset="0"/>
              </a:rPr>
              <a:t>MaxSize - 1</a:t>
            </a:r>
            <a:endParaRPr 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1AE765A2-6708-16C5-A85B-A8E4A309519E}"/>
              </a:ext>
            </a:extLst>
          </p:cNvPr>
          <p:cNvCxnSpPr>
            <a:cxnSpLocks/>
          </p:cNvCxnSpPr>
          <p:nvPr/>
        </p:nvCxnSpPr>
        <p:spPr bwMode="auto">
          <a:xfrm flipH="1">
            <a:off x="2195736" y="5949280"/>
            <a:ext cx="144016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4" name="AutoShape 147">
            <a:extLst>
              <a:ext uri="{FF2B5EF4-FFF2-40B4-BE49-F238E27FC236}">
                <a16:creationId xmlns:a16="http://schemas.microsoft.com/office/drawing/2014/main" id="{DD36ECFA-970B-68DC-ABB4-260B59100D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84594" y="2098967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47">
            <a:extLst>
              <a:ext uri="{FF2B5EF4-FFF2-40B4-BE49-F238E27FC236}">
                <a16:creationId xmlns:a16="http://schemas.microsoft.com/office/drawing/2014/main" id="{60FE4A3B-CD92-A666-090C-48D5C7368D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08936" y="2564904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47">
            <a:extLst>
              <a:ext uri="{FF2B5EF4-FFF2-40B4-BE49-F238E27FC236}">
                <a16:creationId xmlns:a16="http://schemas.microsoft.com/office/drawing/2014/main" id="{ABA56A28-87C1-F408-4D28-6A01A144A2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34277" y="2996952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47">
            <a:extLst>
              <a:ext uri="{FF2B5EF4-FFF2-40B4-BE49-F238E27FC236}">
                <a16:creationId xmlns:a16="http://schemas.microsoft.com/office/drawing/2014/main" id="{7F89E572-25CC-226E-B8CE-6D94EF4170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9411" y="3442092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47">
            <a:extLst>
              <a:ext uri="{FF2B5EF4-FFF2-40B4-BE49-F238E27FC236}">
                <a16:creationId xmlns:a16="http://schemas.microsoft.com/office/drawing/2014/main" id="{FD047349-42DA-EE5A-7ABE-E6D3AFA6FF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47823" y="3822883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47">
            <a:extLst>
              <a:ext uri="{FF2B5EF4-FFF2-40B4-BE49-F238E27FC236}">
                <a16:creationId xmlns:a16="http://schemas.microsoft.com/office/drawing/2014/main" id="{BF549E3E-E7FD-ADD5-3D84-F45FA63FD2C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6156" y="4213593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AutoShape 147">
            <a:extLst>
              <a:ext uri="{FF2B5EF4-FFF2-40B4-BE49-F238E27FC236}">
                <a16:creationId xmlns:a16="http://schemas.microsoft.com/office/drawing/2014/main" id="{0C9D1A53-7AD5-6C77-F0FF-1A5557D475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7744" y="4596180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" name="AutoShape 147">
            <a:extLst>
              <a:ext uri="{FF2B5EF4-FFF2-40B4-BE49-F238E27FC236}">
                <a16:creationId xmlns:a16="http://schemas.microsoft.com/office/drawing/2014/main" id="{53807FA0-92D3-434D-E45D-446E925DBA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66156" y="4975838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2" name="AutoShape 147">
            <a:extLst>
              <a:ext uri="{FF2B5EF4-FFF2-40B4-BE49-F238E27FC236}">
                <a16:creationId xmlns:a16="http://schemas.microsoft.com/office/drawing/2014/main" id="{C1B8DD19-23CE-909A-D7A5-2BD50FA20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3314" y="5319882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" name="AutoShape 147">
            <a:extLst>
              <a:ext uri="{FF2B5EF4-FFF2-40B4-BE49-F238E27FC236}">
                <a16:creationId xmlns:a16="http://schemas.microsoft.com/office/drawing/2014/main" id="{8B1FD4E2-1DF5-F993-35FE-C541C144B3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2314" y="5698764"/>
            <a:ext cx="1588" cy="382587"/>
          </a:xfrm>
          <a:prstGeom prst="curved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sysDot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523060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5C3C74-A92D-4768-A5BA-38A6DCC97367}" type="slidenum">
              <a:rPr lang="en-US" altLang="zh-CN"/>
              <a:t>91</a:t>
            </a:fld>
            <a:endParaRPr lang="en-US" altLang="zh-CN"/>
          </a:p>
        </p:txBody>
      </p:sp>
      <p:sp>
        <p:nvSpPr>
          <p:cNvPr id="144475" name="Text Box 91"/>
          <p:cNvSpPr txBox="1">
            <a:spLocks noChangeArrowheads="1"/>
          </p:cNvSpPr>
          <p:nvPr/>
        </p:nvSpPr>
        <p:spPr bwMode="auto">
          <a:xfrm>
            <a:off x="523875" y="266065"/>
            <a:ext cx="810831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Example of static linked list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  <a:p>
            <a:pPr algn="ctr"/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Storage space change: Insert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2135" y="6276340"/>
            <a:ext cx="429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结束标记：</a:t>
            </a:r>
            <a:r>
              <a:rPr lang="en-US" altLang="zh-CN" sz="2000" b="1" u="sng" dirty="0"/>
              <a:t>cursor=0</a:t>
            </a:r>
            <a:r>
              <a:rPr lang="zh-CN" altLang="en-US" sz="2000" b="1" u="sng" dirty="0"/>
              <a:t>（指向头结点</a:t>
            </a:r>
            <a:r>
              <a:rPr lang="en-US" altLang="zh-CN" sz="2000" b="1" u="sng" dirty="0"/>
              <a:t>)</a:t>
            </a:r>
            <a:endParaRPr lang="zh-CN" altLang="en-US" sz="2000" b="1" dirty="0"/>
          </a:p>
        </p:txBody>
      </p:sp>
      <p:grpSp>
        <p:nvGrpSpPr>
          <p:cNvPr id="58" name="Group 47">
            <a:extLst>
              <a:ext uri="{FF2B5EF4-FFF2-40B4-BE49-F238E27FC236}">
                <a16:creationId xmlns:a16="http://schemas.microsoft.com/office/drawing/2014/main" id="{5478B911-28D6-9F7E-2170-BB2206440979}"/>
              </a:ext>
            </a:extLst>
          </p:cNvPr>
          <p:cNvGrpSpPr/>
          <p:nvPr/>
        </p:nvGrpSpPr>
        <p:grpSpPr bwMode="auto">
          <a:xfrm>
            <a:off x="1013486" y="1758110"/>
            <a:ext cx="1143000" cy="4191000"/>
            <a:chOff x="1152" y="768"/>
            <a:chExt cx="720" cy="2640"/>
          </a:xfrm>
        </p:grpSpPr>
        <p:sp>
          <p:nvSpPr>
            <p:cNvPr id="59" name="Rectangle 48">
              <a:extLst>
                <a:ext uri="{FF2B5EF4-FFF2-40B4-BE49-F238E27FC236}">
                  <a16:creationId xmlns:a16="http://schemas.microsoft.com/office/drawing/2014/main" id="{3EC5048F-1E84-5615-A332-4AC43E2E2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7F3C343D-CA19-CB6A-0314-362889D92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FAD7DF48-77E7-ABDF-D137-0EC195EA5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05D39772-3AA4-C1FC-74BE-2A3BCC461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E82D6F34-77B9-5BA7-F92F-5645B2CBC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53">
              <a:extLst>
                <a:ext uri="{FF2B5EF4-FFF2-40B4-BE49-F238E27FC236}">
                  <a16:creationId xmlns:a16="http://schemas.microsoft.com/office/drawing/2014/main" id="{7EA05606-9F48-4351-D08C-65717944E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54">
              <a:extLst>
                <a:ext uri="{FF2B5EF4-FFF2-40B4-BE49-F238E27FC236}">
                  <a16:creationId xmlns:a16="http://schemas.microsoft.com/office/drawing/2014/main" id="{29E123C7-749C-A2AE-257A-7E1DD073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55">
              <a:extLst>
                <a:ext uri="{FF2B5EF4-FFF2-40B4-BE49-F238E27FC236}">
                  <a16:creationId xmlns:a16="http://schemas.microsoft.com/office/drawing/2014/main" id="{AD2C6EAB-19F8-1ED2-5CA8-CE720CBEE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56">
              <a:extLst>
                <a:ext uri="{FF2B5EF4-FFF2-40B4-BE49-F238E27FC236}">
                  <a16:creationId xmlns:a16="http://schemas.microsoft.com/office/drawing/2014/main" id="{C58BF3F1-9B98-B78A-30A5-89311B604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57">
              <a:extLst>
                <a:ext uri="{FF2B5EF4-FFF2-40B4-BE49-F238E27FC236}">
                  <a16:creationId xmlns:a16="http://schemas.microsoft.com/office/drawing/2014/main" id="{BD9A5DE4-A1C4-E86E-7315-D5F0B34A0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58">
              <a:extLst>
                <a:ext uri="{FF2B5EF4-FFF2-40B4-BE49-F238E27FC236}">
                  <a16:creationId xmlns:a16="http://schemas.microsoft.com/office/drawing/2014/main" id="{A251BD31-BB84-A1F7-7BE1-82BA38A20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74ACBFB1-4B7E-DFA2-485B-1B7186B96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" name="Group 60">
            <a:extLst>
              <a:ext uri="{FF2B5EF4-FFF2-40B4-BE49-F238E27FC236}">
                <a16:creationId xmlns:a16="http://schemas.microsoft.com/office/drawing/2014/main" id="{E4C83052-4688-A9DD-70F8-A29E4D28DDC2}"/>
              </a:ext>
            </a:extLst>
          </p:cNvPr>
          <p:cNvGrpSpPr/>
          <p:nvPr/>
        </p:nvGrpSpPr>
        <p:grpSpPr bwMode="auto">
          <a:xfrm>
            <a:off x="631390" y="1709627"/>
            <a:ext cx="533400" cy="4152900"/>
            <a:chOff x="1248" y="735"/>
            <a:chExt cx="336" cy="2616"/>
          </a:xfrm>
        </p:grpSpPr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18B8FA50-7473-84BF-37AF-6A4F6802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7" name="Text Box 62">
              <a:extLst>
                <a:ext uri="{FF2B5EF4-FFF2-40B4-BE49-F238E27FC236}">
                  <a16:creationId xmlns:a16="http://schemas.microsoft.com/office/drawing/2014/main" id="{86500340-B989-0A16-3940-FE4A6A46E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8" name="Text Box 63">
              <a:extLst>
                <a:ext uri="{FF2B5EF4-FFF2-40B4-BE49-F238E27FC236}">
                  <a16:creationId xmlns:a16="http://schemas.microsoft.com/office/drawing/2014/main" id="{B724BBAA-9D36-A12C-C3AB-EE5C1273E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39" name="Text Box 64">
              <a:extLst>
                <a:ext uri="{FF2B5EF4-FFF2-40B4-BE49-F238E27FC236}">
                  <a16:creationId xmlns:a16="http://schemas.microsoft.com/office/drawing/2014/main" id="{3431315C-F228-FAE0-F6AB-FE50B268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40" name="Text Box 65">
              <a:extLst>
                <a:ext uri="{FF2B5EF4-FFF2-40B4-BE49-F238E27FC236}">
                  <a16:creationId xmlns:a16="http://schemas.microsoft.com/office/drawing/2014/main" id="{80C55764-53CA-1BBA-27A8-86903BA1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C35D8BB0-9052-3CFC-C195-3D36CC567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142" name="Text Box 67">
              <a:extLst>
                <a:ext uri="{FF2B5EF4-FFF2-40B4-BE49-F238E27FC236}">
                  <a16:creationId xmlns:a16="http://schemas.microsoft.com/office/drawing/2014/main" id="{25CF3B6C-9421-7216-48AE-47EDE661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143" name="Text Box 68">
              <a:extLst>
                <a:ext uri="{FF2B5EF4-FFF2-40B4-BE49-F238E27FC236}">
                  <a16:creationId xmlns:a16="http://schemas.microsoft.com/office/drawing/2014/main" id="{6808EFA7-09D3-C63E-1A80-10861B737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144" name="Text Box 69">
              <a:extLst>
                <a:ext uri="{FF2B5EF4-FFF2-40B4-BE49-F238E27FC236}">
                  <a16:creationId xmlns:a16="http://schemas.microsoft.com/office/drawing/2014/main" id="{C6DA9931-2073-47C3-0E1F-79901392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DEC111D7-F9B2-5964-6E8E-37F1B1A76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34EFB073-E814-C742-C04C-4E84D55D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147" name="Text Box 72">
            <a:extLst>
              <a:ext uri="{FF2B5EF4-FFF2-40B4-BE49-F238E27FC236}">
                <a16:creationId xmlns:a16="http://schemas.microsoft.com/office/drawing/2014/main" id="{E7AF9D1D-4520-7B85-0F10-958B45E1E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1761285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8" name="Text Box 73">
            <a:extLst>
              <a:ext uri="{FF2B5EF4-FFF2-40B4-BE49-F238E27FC236}">
                <a16:creationId xmlns:a16="http://schemas.microsoft.com/office/drawing/2014/main" id="{6350A438-D470-7ECD-412E-FBC461680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21438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9" name="Text Box 74">
            <a:extLst>
              <a:ext uri="{FF2B5EF4-FFF2-40B4-BE49-F238E27FC236}">
                <a16:creationId xmlns:a16="http://schemas.microsoft.com/office/drawing/2014/main" id="{8E457C40-9D7A-D3F3-CF86-AD71BFA1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252804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50" name="Text Box 75">
            <a:extLst>
              <a:ext uri="{FF2B5EF4-FFF2-40B4-BE49-F238E27FC236}">
                <a16:creationId xmlns:a16="http://schemas.microsoft.com/office/drawing/2014/main" id="{2D4742BB-38D1-6583-A499-A86B910C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291222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151" name="Text Box 76">
            <a:extLst>
              <a:ext uri="{FF2B5EF4-FFF2-40B4-BE49-F238E27FC236}">
                <a16:creationId xmlns:a16="http://schemas.microsoft.com/office/drawing/2014/main" id="{880BD3AC-114E-CB11-B1E5-AD6F6B75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329639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152" name="Text Box 77">
            <a:extLst>
              <a:ext uri="{FF2B5EF4-FFF2-40B4-BE49-F238E27FC236}">
                <a16:creationId xmlns:a16="http://schemas.microsoft.com/office/drawing/2014/main" id="{F4C05913-CE19-2AA5-7A32-96BCD1E0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36805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153" name="Text Box 78">
            <a:extLst>
              <a:ext uri="{FF2B5EF4-FFF2-40B4-BE49-F238E27FC236}">
                <a16:creationId xmlns:a16="http://schemas.microsoft.com/office/drawing/2014/main" id="{A1A0BABC-05F3-54E1-4C8B-C71A2E6E4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406474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54" name="Text Box 80">
            <a:extLst>
              <a:ext uri="{FF2B5EF4-FFF2-40B4-BE49-F238E27FC236}">
                <a16:creationId xmlns:a16="http://schemas.microsoft.com/office/drawing/2014/main" id="{1192550E-2042-2CC7-07DF-8C8FD4F30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483309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155" name="Text Box 81">
            <a:extLst>
              <a:ext uri="{FF2B5EF4-FFF2-40B4-BE49-F238E27FC236}">
                <a16:creationId xmlns:a16="http://schemas.microsoft.com/office/drawing/2014/main" id="{FF4D3C84-261E-61EE-0E44-3A29C824F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521727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56" name="Text Box 82">
            <a:extLst>
              <a:ext uri="{FF2B5EF4-FFF2-40B4-BE49-F238E27FC236}">
                <a16:creationId xmlns:a16="http://schemas.microsoft.com/office/drawing/2014/main" id="{E8847473-7699-436A-9FD8-D4F3F542C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214863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157" name="Text Box 83">
            <a:extLst>
              <a:ext uri="{FF2B5EF4-FFF2-40B4-BE49-F238E27FC236}">
                <a16:creationId xmlns:a16="http://schemas.microsoft.com/office/drawing/2014/main" id="{423F4D3F-C444-7826-0A43-238ECBB3F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253281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158" name="Text Box 84">
            <a:extLst>
              <a:ext uri="{FF2B5EF4-FFF2-40B4-BE49-F238E27FC236}">
                <a16:creationId xmlns:a16="http://schemas.microsoft.com/office/drawing/2014/main" id="{CE149C25-B0EF-619F-C971-320CED93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291698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159" name="Text Box 85">
            <a:extLst>
              <a:ext uri="{FF2B5EF4-FFF2-40B4-BE49-F238E27FC236}">
                <a16:creationId xmlns:a16="http://schemas.microsoft.com/office/drawing/2014/main" id="{DA5564BE-B473-2AB1-2DD4-E3B9981C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61" y="330116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160" name="Text Box 86">
            <a:extLst>
              <a:ext uri="{FF2B5EF4-FFF2-40B4-BE49-F238E27FC236}">
                <a16:creationId xmlns:a16="http://schemas.microsoft.com/office/drawing/2014/main" id="{CF2775E2-FB43-07F7-000D-D08DEE4E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368533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161" name="Text Box 87">
            <a:extLst>
              <a:ext uri="{FF2B5EF4-FFF2-40B4-BE49-F238E27FC236}">
                <a16:creationId xmlns:a16="http://schemas.microsoft.com/office/drawing/2014/main" id="{9973F3BE-9BDC-9105-5D76-291065D73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406951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162" name="Text Box 88" descr="深色上对角线">
            <a:extLst>
              <a:ext uri="{FF2B5EF4-FFF2-40B4-BE49-F238E27FC236}">
                <a16:creationId xmlns:a16="http://schemas.microsoft.com/office/drawing/2014/main" id="{470E22EE-5CE9-04AC-558F-BD0FF40FC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321" y="4431460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" name="Text Box 89">
            <a:extLst>
              <a:ext uri="{FF2B5EF4-FFF2-40B4-BE49-F238E27FC236}">
                <a16:creationId xmlns:a16="http://schemas.microsoft.com/office/drawing/2014/main" id="{A999EE37-AE93-7132-D798-A7F9ABE3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483786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165" name="Text Box 90">
            <a:extLst>
              <a:ext uri="{FF2B5EF4-FFF2-40B4-BE49-F238E27FC236}">
                <a16:creationId xmlns:a16="http://schemas.microsoft.com/office/drawing/2014/main" id="{FD32D259-A7D7-D196-CAEC-1698AD72D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522203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166" name="Rectangle 98" descr="深色上对角线">
            <a:extLst>
              <a:ext uri="{FF2B5EF4-FFF2-40B4-BE49-F238E27FC236}">
                <a16:creationId xmlns:a16="http://schemas.microsoft.com/office/drawing/2014/main" id="{94FFC95D-A96C-CEB4-FBFA-D1D7F6AB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49" y="1761285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 Box 88" descr="深色上对角线">
            <a:extLst>
              <a:ext uri="{FF2B5EF4-FFF2-40B4-BE49-F238E27FC236}">
                <a16:creationId xmlns:a16="http://schemas.microsoft.com/office/drawing/2014/main" id="{8FC8682F-C6C6-B653-9FEC-1363B907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76" y="329227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8" name="Text Box 88" descr="深色上对角线">
            <a:extLst>
              <a:ext uri="{FF2B5EF4-FFF2-40B4-BE49-F238E27FC236}">
                <a16:creationId xmlns:a16="http://schemas.microsoft.com/office/drawing/2014/main" id="{0259AD7E-DBA6-5BF8-BF8E-1AB5CB924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76" y="289984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9" name="Text Box 78">
            <a:extLst>
              <a:ext uri="{FF2B5EF4-FFF2-40B4-BE49-F238E27FC236}">
                <a16:creationId xmlns:a16="http://schemas.microsoft.com/office/drawing/2014/main" id="{3E918C50-4BDB-7B1B-3FFA-250B3886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046" y="4425110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170" name="Text Box 78">
            <a:extLst>
              <a:ext uri="{FF2B5EF4-FFF2-40B4-BE49-F238E27FC236}">
                <a16:creationId xmlns:a16="http://schemas.microsoft.com/office/drawing/2014/main" id="{CCFFDD77-22BF-4F33-580E-5A002777A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081" y="5566840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71" name="Text Box 88" descr="深色上对角线">
            <a:extLst>
              <a:ext uri="{FF2B5EF4-FFF2-40B4-BE49-F238E27FC236}">
                <a16:creationId xmlns:a16="http://schemas.microsoft.com/office/drawing/2014/main" id="{8C6A02D3-450F-C42E-EE97-0AC05BC5C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321" y="5586772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2" name="箭头: 左 171">
            <a:extLst>
              <a:ext uri="{FF2B5EF4-FFF2-40B4-BE49-F238E27FC236}">
                <a16:creationId xmlns:a16="http://schemas.microsoft.com/office/drawing/2014/main" id="{5EB9273F-E275-E846-DF5D-A2DDC3CE8FB4}"/>
              </a:ext>
            </a:extLst>
          </p:cNvPr>
          <p:cNvSpPr/>
          <p:nvPr/>
        </p:nvSpPr>
        <p:spPr bwMode="auto">
          <a:xfrm>
            <a:off x="2340636" y="1841657"/>
            <a:ext cx="250825" cy="20444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" name="箭头: 左 172">
            <a:extLst>
              <a:ext uri="{FF2B5EF4-FFF2-40B4-BE49-F238E27FC236}">
                <a16:creationId xmlns:a16="http://schemas.microsoft.com/office/drawing/2014/main" id="{A0DB65FC-AE3C-EB1D-ACD7-2E5784A6EE50}"/>
              </a:ext>
            </a:extLst>
          </p:cNvPr>
          <p:cNvSpPr/>
          <p:nvPr/>
        </p:nvSpPr>
        <p:spPr bwMode="auto">
          <a:xfrm>
            <a:off x="2323173" y="2236289"/>
            <a:ext cx="250825" cy="20444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0E8FBF4-9B70-C6E5-CFED-BB5033F1FB05}"/>
              </a:ext>
            </a:extLst>
          </p:cNvPr>
          <p:cNvSpPr txBox="1"/>
          <p:nvPr/>
        </p:nvSpPr>
        <p:spPr>
          <a:xfrm>
            <a:off x="975228" y="1367823"/>
            <a:ext cx="6719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40819B9-1BD6-BB28-34AA-F7D638C25B25}"/>
              </a:ext>
            </a:extLst>
          </p:cNvPr>
          <p:cNvSpPr txBox="1"/>
          <p:nvPr/>
        </p:nvSpPr>
        <p:spPr>
          <a:xfrm>
            <a:off x="1798510" y="1325323"/>
            <a:ext cx="82586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cursor</a:t>
            </a:r>
            <a:endParaRPr lang="zh-CN" altLang="en-US" dirty="0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4FA006CE-2846-6B67-F713-32B60EF8F403}"/>
              </a:ext>
            </a:extLst>
          </p:cNvPr>
          <p:cNvSpPr/>
          <p:nvPr/>
        </p:nvSpPr>
        <p:spPr bwMode="auto">
          <a:xfrm>
            <a:off x="395536" y="1903507"/>
            <a:ext cx="1830308" cy="4366871"/>
          </a:xfrm>
          <a:custGeom>
            <a:avLst/>
            <a:gdLst>
              <a:gd name="connsiteX0" fmla="*/ 1718340 w 1830308"/>
              <a:gd name="connsiteY0" fmla="*/ 3909527 h 4497355"/>
              <a:gd name="connsiteX1" fmla="*/ 1764993 w 1830308"/>
              <a:gd name="connsiteY1" fmla="*/ 3937519 h 4497355"/>
              <a:gd name="connsiteX2" fmla="*/ 1811646 w 1830308"/>
              <a:gd name="connsiteY2" fmla="*/ 4049486 h 4497355"/>
              <a:gd name="connsiteX3" fmla="*/ 1830308 w 1830308"/>
              <a:gd name="connsiteY3" fmla="*/ 4124131 h 4497355"/>
              <a:gd name="connsiteX4" fmla="*/ 1820977 w 1830308"/>
              <a:gd name="connsiteY4" fmla="*/ 4301412 h 4497355"/>
              <a:gd name="connsiteX5" fmla="*/ 1718340 w 1830308"/>
              <a:gd name="connsiteY5" fmla="*/ 4385388 h 4497355"/>
              <a:gd name="connsiteX6" fmla="*/ 1541059 w 1830308"/>
              <a:gd name="connsiteY6" fmla="*/ 4441372 h 4497355"/>
              <a:gd name="connsiteX7" fmla="*/ 1466414 w 1830308"/>
              <a:gd name="connsiteY7" fmla="*/ 4469364 h 4497355"/>
              <a:gd name="connsiteX8" fmla="*/ 1354446 w 1830308"/>
              <a:gd name="connsiteY8" fmla="*/ 4497355 h 4497355"/>
              <a:gd name="connsiteX9" fmla="*/ 897246 w 1830308"/>
              <a:gd name="connsiteY9" fmla="*/ 4488025 h 4497355"/>
              <a:gd name="connsiteX10" fmla="*/ 775948 w 1830308"/>
              <a:gd name="connsiteY10" fmla="*/ 4478694 h 4497355"/>
              <a:gd name="connsiteX11" fmla="*/ 729295 w 1830308"/>
              <a:gd name="connsiteY11" fmla="*/ 4460033 h 4497355"/>
              <a:gd name="connsiteX12" fmla="*/ 598667 w 1830308"/>
              <a:gd name="connsiteY12" fmla="*/ 4441372 h 4497355"/>
              <a:gd name="connsiteX13" fmla="*/ 496030 w 1830308"/>
              <a:gd name="connsiteY13" fmla="*/ 4404049 h 4497355"/>
              <a:gd name="connsiteX14" fmla="*/ 449377 w 1830308"/>
              <a:gd name="connsiteY14" fmla="*/ 4394719 h 4497355"/>
              <a:gd name="connsiteX15" fmla="*/ 346740 w 1830308"/>
              <a:gd name="connsiteY15" fmla="*/ 4329404 h 4497355"/>
              <a:gd name="connsiteX16" fmla="*/ 300087 w 1830308"/>
              <a:gd name="connsiteY16" fmla="*/ 4282751 h 4497355"/>
              <a:gd name="connsiteX17" fmla="*/ 281426 w 1830308"/>
              <a:gd name="connsiteY17" fmla="*/ 4226768 h 4497355"/>
              <a:gd name="connsiteX18" fmla="*/ 234773 w 1830308"/>
              <a:gd name="connsiteY18" fmla="*/ 4133461 h 4497355"/>
              <a:gd name="connsiteX19" fmla="*/ 216112 w 1830308"/>
              <a:gd name="connsiteY19" fmla="*/ 3965510 h 4497355"/>
              <a:gd name="connsiteX20" fmla="*/ 206781 w 1830308"/>
              <a:gd name="connsiteY20" fmla="*/ 3909527 h 4497355"/>
              <a:gd name="connsiteX21" fmla="*/ 178789 w 1830308"/>
              <a:gd name="connsiteY21" fmla="*/ 3834882 h 4497355"/>
              <a:gd name="connsiteX22" fmla="*/ 160128 w 1830308"/>
              <a:gd name="connsiteY22" fmla="*/ 3769568 h 4497355"/>
              <a:gd name="connsiteX23" fmla="*/ 141467 w 1830308"/>
              <a:gd name="connsiteY23" fmla="*/ 3713584 h 4497355"/>
              <a:gd name="connsiteX24" fmla="*/ 113475 w 1830308"/>
              <a:gd name="connsiteY24" fmla="*/ 3564294 h 4497355"/>
              <a:gd name="connsiteX25" fmla="*/ 85483 w 1830308"/>
              <a:gd name="connsiteY25" fmla="*/ 3377682 h 4497355"/>
              <a:gd name="connsiteX26" fmla="*/ 57491 w 1830308"/>
              <a:gd name="connsiteY26" fmla="*/ 3023119 h 4497355"/>
              <a:gd name="connsiteX27" fmla="*/ 38830 w 1830308"/>
              <a:gd name="connsiteY27" fmla="*/ 2817845 h 4497355"/>
              <a:gd name="connsiteX28" fmla="*/ 20169 w 1830308"/>
              <a:gd name="connsiteY28" fmla="*/ 2715208 h 4497355"/>
              <a:gd name="connsiteX29" fmla="*/ 29499 w 1830308"/>
              <a:gd name="connsiteY29" fmla="*/ 1082351 h 4497355"/>
              <a:gd name="connsiteX30" fmla="*/ 48161 w 1830308"/>
              <a:gd name="connsiteY30" fmla="*/ 419878 h 4497355"/>
              <a:gd name="connsiteX31" fmla="*/ 57491 w 1830308"/>
              <a:gd name="connsiteY31" fmla="*/ 317241 h 4497355"/>
              <a:gd name="connsiteX32" fmla="*/ 76152 w 1830308"/>
              <a:gd name="connsiteY32" fmla="*/ 195943 h 4497355"/>
              <a:gd name="connsiteX33" fmla="*/ 85483 w 1830308"/>
              <a:gd name="connsiteY33" fmla="*/ 149290 h 4497355"/>
              <a:gd name="connsiteX34" fmla="*/ 122806 w 1830308"/>
              <a:gd name="connsiteY34" fmla="*/ 55984 h 4497355"/>
              <a:gd name="connsiteX35" fmla="*/ 150797 w 1830308"/>
              <a:gd name="connsiteY35" fmla="*/ 46653 h 4497355"/>
              <a:gd name="connsiteX36" fmla="*/ 318748 w 1830308"/>
              <a:gd name="connsiteY36" fmla="*/ 0 h 4497355"/>
              <a:gd name="connsiteX37" fmla="*/ 365401 w 1830308"/>
              <a:gd name="connsiteY37" fmla="*/ 9331 h 449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0308" h="4497355">
                <a:moveTo>
                  <a:pt x="1718340" y="3909527"/>
                </a:moveTo>
                <a:cubicBezTo>
                  <a:pt x="1733891" y="3918858"/>
                  <a:pt x="1751345" y="3925577"/>
                  <a:pt x="1764993" y="3937519"/>
                </a:cubicBezTo>
                <a:cubicBezTo>
                  <a:pt x="1800257" y="3968375"/>
                  <a:pt x="1802600" y="4004258"/>
                  <a:pt x="1811646" y="4049486"/>
                </a:cubicBezTo>
                <a:cubicBezTo>
                  <a:pt x="1822906" y="4105783"/>
                  <a:pt x="1815962" y="4081094"/>
                  <a:pt x="1830308" y="4124131"/>
                </a:cubicBezTo>
                <a:cubicBezTo>
                  <a:pt x="1827198" y="4183225"/>
                  <a:pt x="1835329" y="4244003"/>
                  <a:pt x="1820977" y="4301412"/>
                </a:cubicBezTo>
                <a:cubicBezTo>
                  <a:pt x="1815363" y="4323868"/>
                  <a:pt x="1734599" y="4376717"/>
                  <a:pt x="1718340" y="4385388"/>
                </a:cubicBezTo>
                <a:cubicBezTo>
                  <a:pt x="1608418" y="4444013"/>
                  <a:pt x="1661257" y="4407983"/>
                  <a:pt x="1541059" y="4441372"/>
                </a:cubicBezTo>
                <a:cubicBezTo>
                  <a:pt x="1515455" y="4448484"/>
                  <a:pt x="1491624" y="4460961"/>
                  <a:pt x="1466414" y="4469364"/>
                </a:cubicBezTo>
                <a:cubicBezTo>
                  <a:pt x="1414623" y="4486627"/>
                  <a:pt x="1403150" y="4487615"/>
                  <a:pt x="1354446" y="4497355"/>
                </a:cubicBezTo>
                <a:lnTo>
                  <a:pt x="897246" y="4488025"/>
                </a:lnTo>
                <a:cubicBezTo>
                  <a:pt x="856715" y="4486718"/>
                  <a:pt x="815948" y="4485361"/>
                  <a:pt x="775948" y="4478694"/>
                </a:cubicBezTo>
                <a:cubicBezTo>
                  <a:pt x="759427" y="4475940"/>
                  <a:pt x="745454" y="4464440"/>
                  <a:pt x="729295" y="4460033"/>
                </a:cubicBezTo>
                <a:cubicBezTo>
                  <a:pt x="706521" y="4453822"/>
                  <a:pt x="615284" y="4443449"/>
                  <a:pt x="598667" y="4441372"/>
                </a:cubicBezTo>
                <a:cubicBezTo>
                  <a:pt x="562888" y="4427060"/>
                  <a:pt x="533683" y="4414318"/>
                  <a:pt x="496030" y="4404049"/>
                </a:cubicBezTo>
                <a:cubicBezTo>
                  <a:pt x="480730" y="4399876"/>
                  <a:pt x="464928" y="4397829"/>
                  <a:pt x="449377" y="4394719"/>
                </a:cubicBezTo>
                <a:cubicBezTo>
                  <a:pt x="423401" y="4379133"/>
                  <a:pt x="368458" y="4347173"/>
                  <a:pt x="346740" y="4329404"/>
                </a:cubicBezTo>
                <a:cubicBezTo>
                  <a:pt x="329719" y="4315478"/>
                  <a:pt x="315638" y="4298302"/>
                  <a:pt x="300087" y="4282751"/>
                </a:cubicBezTo>
                <a:cubicBezTo>
                  <a:pt x="293867" y="4264090"/>
                  <a:pt x="289310" y="4244789"/>
                  <a:pt x="281426" y="4226768"/>
                </a:cubicBezTo>
                <a:cubicBezTo>
                  <a:pt x="267488" y="4194910"/>
                  <a:pt x="234773" y="4133461"/>
                  <a:pt x="234773" y="4133461"/>
                </a:cubicBezTo>
                <a:cubicBezTo>
                  <a:pt x="225916" y="4036036"/>
                  <a:pt x="228722" y="4047475"/>
                  <a:pt x="216112" y="3965510"/>
                </a:cubicBezTo>
                <a:cubicBezTo>
                  <a:pt x="213235" y="3946812"/>
                  <a:pt x="211978" y="3927717"/>
                  <a:pt x="206781" y="3909527"/>
                </a:cubicBezTo>
                <a:cubicBezTo>
                  <a:pt x="199481" y="3883976"/>
                  <a:pt x="187192" y="3860092"/>
                  <a:pt x="178789" y="3834882"/>
                </a:cubicBezTo>
                <a:cubicBezTo>
                  <a:pt x="171629" y="3813401"/>
                  <a:pt x="166787" y="3791209"/>
                  <a:pt x="160128" y="3769568"/>
                </a:cubicBezTo>
                <a:cubicBezTo>
                  <a:pt x="154343" y="3750767"/>
                  <a:pt x="147687" y="3732245"/>
                  <a:pt x="141467" y="3713584"/>
                </a:cubicBezTo>
                <a:cubicBezTo>
                  <a:pt x="112304" y="3451128"/>
                  <a:pt x="153807" y="3782085"/>
                  <a:pt x="113475" y="3564294"/>
                </a:cubicBezTo>
                <a:cubicBezTo>
                  <a:pt x="102022" y="3502446"/>
                  <a:pt x="91955" y="3440248"/>
                  <a:pt x="85483" y="3377682"/>
                </a:cubicBezTo>
                <a:cubicBezTo>
                  <a:pt x="73284" y="3259756"/>
                  <a:pt x="66945" y="3141297"/>
                  <a:pt x="57491" y="3023119"/>
                </a:cubicBezTo>
                <a:cubicBezTo>
                  <a:pt x="55181" y="2994239"/>
                  <a:pt x="43863" y="2853076"/>
                  <a:pt x="38830" y="2817845"/>
                </a:cubicBezTo>
                <a:cubicBezTo>
                  <a:pt x="33912" y="2783421"/>
                  <a:pt x="26389" y="2749420"/>
                  <a:pt x="20169" y="2715208"/>
                </a:cubicBezTo>
                <a:cubicBezTo>
                  <a:pt x="-17412" y="2076360"/>
                  <a:pt x="4504" y="2513276"/>
                  <a:pt x="29499" y="1082351"/>
                </a:cubicBezTo>
                <a:cubicBezTo>
                  <a:pt x="33357" y="861473"/>
                  <a:pt x="40084" y="640642"/>
                  <a:pt x="48161" y="419878"/>
                </a:cubicBezTo>
                <a:cubicBezTo>
                  <a:pt x="49417" y="385548"/>
                  <a:pt x="54073" y="351424"/>
                  <a:pt x="57491" y="317241"/>
                </a:cubicBezTo>
                <a:cubicBezTo>
                  <a:pt x="69508" y="197069"/>
                  <a:pt x="59414" y="271267"/>
                  <a:pt x="76152" y="195943"/>
                </a:cubicBezTo>
                <a:cubicBezTo>
                  <a:pt x="79592" y="180462"/>
                  <a:pt x="81310" y="164590"/>
                  <a:pt x="85483" y="149290"/>
                </a:cubicBezTo>
                <a:cubicBezTo>
                  <a:pt x="88217" y="139265"/>
                  <a:pt x="109719" y="69071"/>
                  <a:pt x="122806" y="55984"/>
                </a:cubicBezTo>
                <a:cubicBezTo>
                  <a:pt x="129760" y="49030"/>
                  <a:pt x="142000" y="51051"/>
                  <a:pt x="150797" y="46653"/>
                </a:cubicBezTo>
                <a:cubicBezTo>
                  <a:pt x="256137" y="-6018"/>
                  <a:pt x="126272" y="29611"/>
                  <a:pt x="318748" y="0"/>
                </a:cubicBezTo>
                <a:lnTo>
                  <a:pt x="365401" y="9331"/>
                </a:ln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CACB3786-8530-7945-7414-B8BBCA675559}"/>
              </a:ext>
            </a:extLst>
          </p:cNvPr>
          <p:cNvSpPr/>
          <p:nvPr/>
        </p:nvSpPr>
        <p:spPr bwMode="auto">
          <a:xfrm>
            <a:off x="592986" y="2295350"/>
            <a:ext cx="1586204" cy="3275088"/>
          </a:xfrm>
          <a:custGeom>
            <a:avLst/>
            <a:gdLst>
              <a:gd name="connsiteX0" fmla="*/ 1502229 w 1586204"/>
              <a:gd name="connsiteY0" fmla="*/ 3088476 h 3275088"/>
              <a:gd name="connsiteX1" fmla="*/ 1567543 w 1586204"/>
              <a:gd name="connsiteY1" fmla="*/ 3107137 h 3275088"/>
              <a:gd name="connsiteX2" fmla="*/ 1586204 w 1586204"/>
              <a:gd name="connsiteY2" fmla="*/ 3163121 h 3275088"/>
              <a:gd name="connsiteX3" fmla="*/ 1558213 w 1586204"/>
              <a:gd name="connsiteY3" fmla="*/ 3191112 h 3275088"/>
              <a:gd name="connsiteX4" fmla="*/ 1464907 w 1586204"/>
              <a:gd name="connsiteY4" fmla="*/ 3209774 h 3275088"/>
              <a:gd name="connsiteX5" fmla="*/ 1343609 w 1586204"/>
              <a:gd name="connsiteY5" fmla="*/ 3237765 h 3275088"/>
              <a:gd name="connsiteX6" fmla="*/ 1268964 w 1586204"/>
              <a:gd name="connsiteY6" fmla="*/ 3247096 h 3275088"/>
              <a:gd name="connsiteX7" fmla="*/ 998376 w 1586204"/>
              <a:gd name="connsiteY7" fmla="*/ 3275088 h 3275088"/>
              <a:gd name="connsiteX8" fmla="*/ 802433 w 1586204"/>
              <a:gd name="connsiteY8" fmla="*/ 3265757 h 3275088"/>
              <a:gd name="connsiteX9" fmla="*/ 755780 w 1586204"/>
              <a:gd name="connsiteY9" fmla="*/ 3256427 h 3275088"/>
              <a:gd name="connsiteX10" fmla="*/ 550507 w 1586204"/>
              <a:gd name="connsiteY10" fmla="*/ 3237765 h 3275088"/>
              <a:gd name="connsiteX11" fmla="*/ 354564 w 1586204"/>
              <a:gd name="connsiteY11" fmla="*/ 3200443 h 3275088"/>
              <a:gd name="connsiteX12" fmla="*/ 298580 w 1586204"/>
              <a:gd name="connsiteY12" fmla="*/ 3181782 h 3275088"/>
              <a:gd name="connsiteX13" fmla="*/ 214604 w 1586204"/>
              <a:gd name="connsiteY13" fmla="*/ 3144459 h 3275088"/>
              <a:gd name="connsiteX14" fmla="*/ 167951 w 1586204"/>
              <a:gd name="connsiteY14" fmla="*/ 3097806 h 3275088"/>
              <a:gd name="connsiteX15" fmla="*/ 149290 w 1586204"/>
              <a:gd name="connsiteY15" fmla="*/ 3060484 h 3275088"/>
              <a:gd name="connsiteX16" fmla="*/ 130629 w 1586204"/>
              <a:gd name="connsiteY16" fmla="*/ 3013831 h 3275088"/>
              <a:gd name="connsiteX17" fmla="*/ 111968 w 1586204"/>
              <a:gd name="connsiteY17" fmla="*/ 2985839 h 3275088"/>
              <a:gd name="connsiteX18" fmla="*/ 93307 w 1586204"/>
              <a:gd name="connsiteY18" fmla="*/ 2901863 h 3275088"/>
              <a:gd name="connsiteX19" fmla="*/ 83976 w 1586204"/>
              <a:gd name="connsiteY19" fmla="*/ 2864541 h 3275088"/>
              <a:gd name="connsiteX20" fmla="*/ 74645 w 1586204"/>
              <a:gd name="connsiteY20" fmla="*/ 2799227 h 3275088"/>
              <a:gd name="connsiteX21" fmla="*/ 65315 w 1586204"/>
              <a:gd name="connsiteY21" fmla="*/ 858459 h 3275088"/>
              <a:gd name="connsiteX22" fmla="*/ 46653 w 1586204"/>
              <a:gd name="connsiteY22" fmla="*/ 811806 h 3275088"/>
              <a:gd name="connsiteX23" fmla="*/ 18662 w 1586204"/>
              <a:gd name="connsiteY23" fmla="*/ 625194 h 3275088"/>
              <a:gd name="connsiteX24" fmla="*/ 9331 w 1586204"/>
              <a:gd name="connsiteY24" fmla="*/ 466574 h 3275088"/>
              <a:gd name="connsiteX25" fmla="*/ 0 w 1586204"/>
              <a:gd name="connsiteY25" fmla="*/ 382598 h 3275088"/>
              <a:gd name="connsiteX26" fmla="*/ 9331 w 1586204"/>
              <a:gd name="connsiteY26" fmla="*/ 121341 h 3275088"/>
              <a:gd name="connsiteX27" fmla="*/ 18662 w 1586204"/>
              <a:gd name="connsiteY27" fmla="*/ 93349 h 3275088"/>
              <a:gd name="connsiteX28" fmla="*/ 83976 w 1586204"/>
              <a:gd name="connsiteY28" fmla="*/ 37365 h 3275088"/>
              <a:gd name="connsiteX29" fmla="*/ 111968 w 1586204"/>
              <a:gd name="connsiteY29" fmla="*/ 28035 h 3275088"/>
              <a:gd name="connsiteX30" fmla="*/ 149290 w 1586204"/>
              <a:gd name="connsiteY30" fmla="*/ 9374 h 3275088"/>
              <a:gd name="connsiteX31" fmla="*/ 214604 w 1586204"/>
              <a:gd name="connsiteY31" fmla="*/ 43 h 327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86204" h="3275088">
                <a:moveTo>
                  <a:pt x="1502229" y="3088476"/>
                </a:moveTo>
                <a:cubicBezTo>
                  <a:pt x="1524000" y="3094696"/>
                  <a:pt x="1550620" y="3092094"/>
                  <a:pt x="1567543" y="3107137"/>
                </a:cubicBezTo>
                <a:cubicBezTo>
                  <a:pt x="1582245" y="3120206"/>
                  <a:pt x="1586204" y="3163121"/>
                  <a:pt x="1586204" y="3163121"/>
                </a:cubicBezTo>
                <a:cubicBezTo>
                  <a:pt x="1576874" y="3172451"/>
                  <a:pt x="1569192" y="3183793"/>
                  <a:pt x="1558213" y="3191112"/>
                </a:cubicBezTo>
                <a:cubicBezTo>
                  <a:pt x="1540447" y="3202956"/>
                  <a:pt x="1470441" y="3208983"/>
                  <a:pt x="1464907" y="3209774"/>
                </a:cubicBezTo>
                <a:cubicBezTo>
                  <a:pt x="1413210" y="3227005"/>
                  <a:pt x="1425968" y="3224038"/>
                  <a:pt x="1343609" y="3237765"/>
                </a:cubicBezTo>
                <a:cubicBezTo>
                  <a:pt x="1318875" y="3241887"/>
                  <a:pt x="1293658" y="3242738"/>
                  <a:pt x="1268964" y="3247096"/>
                </a:cubicBezTo>
                <a:cubicBezTo>
                  <a:pt x="1071820" y="3281886"/>
                  <a:pt x="1327373" y="3258637"/>
                  <a:pt x="998376" y="3275088"/>
                </a:cubicBezTo>
                <a:cubicBezTo>
                  <a:pt x="933062" y="3271978"/>
                  <a:pt x="867629" y="3270772"/>
                  <a:pt x="802433" y="3265757"/>
                </a:cubicBezTo>
                <a:cubicBezTo>
                  <a:pt x="786621" y="3264541"/>
                  <a:pt x="771552" y="3258087"/>
                  <a:pt x="755780" y="3256427"/>
                </a:cubicBezTo>
                <a:cubicBezTo>
                  <a:pt x="707121" y="3251305"/>
                  <a:pt x="607017" y="3249067"/>
                  <a:pt x="550507" y="3237765"/>
                </a:cubicBezTo>
                <a:cubicBezTo>
                  <a:pt x="332869" y="3194238"/>
                  <a:pt x="534131" y="3220396"/>
                  <a:pt x="354564" y="3200443"/>
                </a:cubicBezTo>
                <a:cubicBezTo>
                  <a:pt x="335903" y="3194223"/>
                  <a:pt x="316738" y="3189348"/>
                  <a:pt x="298580" y="3181782"/>
                </a:cubicBezTo>
                <a:cubicBezTo>
                  <a:pt x="169004" y="3127792"/>
                  <a:pt x="292934" y="3170570"/>
                  <a:pt x="214604" y="3144459"/>
                </a:cubicBezTo>
                <a:cubicBezTo>
                  <a:pt x="199053" y="3128908"/>
                  <a:pt x="177786" y="3117477"/>
                  <a:pt x="167951" y="3097806"/>
                </a:cubicBezTo>
                <a:cubicBezTo>
                  <a:pt x="161731" y="3085365"/>
                  <a:pt x="154939" y="3073194"/>
                  <a:pt x="149290" y="3060484"/>
                </a:cubicBezTo>
                <a:cubicBezTo>
                  <a:pt x="142488" y="3045179"/>
                  <a:pt x="138119" y="3028812"/>
                  <a:pt x="130629" y="3013831"/>
                </a:cubicBezTo>
                <a:cubicBezTo>
                  <a:pt x="125614" y="3003801"/>
                  <a:pt x="118188" y="2995170"/>
                  <a:pt x="111968" y="2985839"/>
                </a:cubicBezTo>
                <a:cubicBezTo>
                  <a:pt x="89209" y="2894807"/>
                  <a:pt x="117000" y="3008484"/>
                  <a:pt x="93307" y="2901863"/>
                </a:cubicBezTo>
                <a:cubicBezTo>
                  <a:pt x="90525" y="2889345"/>
                  <a:pt x="86270" y="2877158"/>
                  <a:pt x="83976" y="2864541"/>
                </a:cubicBezTo>
                <a:cubicBezTo>
                  <a:pt x="80042" y="2842903"/>
                  <a:pt x="77755" y="2820998"/>
                  <a:pt x="74645" y="2799227"/>
                </a:cubicBezTo>
                <a:cubicBezTo>
                  <a:pt x="71535" y="2152304"/>
                  <a:pt x="74426" y="1505325"/>
                  <a:pt x="65315" y="858459"/>
                </a:cubicBezTo>
                <a:cubicBezTo>
                  <a:pt x="65079" y="841712"/>
                  <a:pt x="49564" y="828300"/>
                  <a:pt x="46653" y="811806"/>
                </a:cubicBezTo>
                <a:cubicBezTo>
                  <a:pt x="-8362" y="500057"/>
                  <a:pt x="76233" y="855483"/>
                  <a:pt x="18662" y="625194"/>
                </a:cubicBezTo>
                <a:cubicBezTo>
                  <a:pt x="15552" y="572321"/>
                  <a:pt x="13393" y="519383"/>
                  <a:pt x="9331" y="466574"/>
                </a:cubicBezTo>
                <a:cubicBezTo>
                  <a:pt x="7171" y="438493"/>
                  <a:pt x="0" y="410762"/>
                  <a:pt x="0" y="382598"/>
                </a:cubicBezTo>
                <a:cubicBezTo>
                  <a:pt x="0" y="295457"/>
                  <a:pt x="3720" y="208301"/>
                  <a:pt x="9331" y="121341"/>
                </a:cubicBezTo>
                <a:cubicBezTo>
                  <a:pt x="9964" y="111526"/>
                  <a:pt x="13206" y="101533"/>
                  <a:pt x="18662" y="93349"/>
                </a:cubicBezTo>
                <a:cubicBezTo>
                  <a:pt x="28845" y="78075"/>
                  <a:pt x="70044" y="45326"/>
                  <a:pt x="83976" y="37365"/>
                </a:cubicBezTo>
                <a:cubicBezTo>
                  <a:pt x="92515" y="32485"/>
                  <a:pt x="102928" y="31909"/>
                  <a:pt x="111968" y="28035"/>
                </a:cubicBezTo>
                <a:cubicBezTo>
                  <a:pt x="124753" y="22556"/>
                  <a:pt x="136095" y="13772"/>
                  <a:pt x="149290" y="9374"/>
                </a:cubicBezTo>
                <a:cubicBezTo>
                  <a:pt x="180942" y="-1177"/>
                  <a:pt x="188360" y="43"/>
                  <a:pt x="214604" y="43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4654" name="组合 144653">
            <a:extLst>
              <a:ext uri="{FF2B5EF4-FFF2-40B4-BE49-F238E27FC236}">
                <a16:creationId xmlns:a16="http://schemas.microsoft.com/office/drawing/2014/main" id="{00FE67E5-E7CB-095A-E43F-AE6CA25FCA5C}"/>
              </a:ext>
            </a:extLst>
          </p:cNvPr>
          <p:cNvGrpSpPr/>
          <p:nvPr/>
        </p:nvGrpSpPr>
        <p:grpSpPr>
          <a:xfrm>
            <a:off x="2409994" y="3008772"/>
            <a:ext cx="2471473" cy="912062"/>
            <a:chOff x="2409994" y="3008772"/>
            <a:chExt cx="2471473" cy="912062"/>
          </a:xfrm>
        </p:grpSpPr>
        <p:sp>
          <p:nvSpPr>
            <p:cNvPr id="178" name="Text Box 95">
              <a:extLst>
                <a:ext uri="{FF2B5EF4-FFF2-40B4-BE49-F238E27FC236}">
                  <a16:creationId xmlns:a16="http://schemas.microsoft.com/office/drawing/2014/main" id="{AD69C792-2B53-6EF3-857D-4C9414FA0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9994" y="3008772"/>
              <a:ext cx="247147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在“</a:t>
              </a:r>
              <a:r>
                <a: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Wu</a:t>
              </a:r>
              <a:r>
                <a:rPr lang="zh-CN" alt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”之后，“</a:t>
              </a:r>
              <a:r>
                <a: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Wang</a:t>
              </a:r>
              <a:r>
                <a:rPr lang="zh-CN" alt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”之前，插入“</a:t>
              </a:r>
              <a:r>
                <a: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Zheng</a:t>
              </a:r>
              <a:r>
                <a:rPr lang="zh-CN" alt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”</a:t>
              </a:r>
              <a:endParaRPr lang="en-US" altLang="zh-CN" sz="16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9" name="AutoShape 94">
              <a:extLst>
                <a:ext uri="{FF2B5EF4-FFF2-40B4-BE49-F238E27FC236}">
                  <a16:creationId xmlns:a16="http://schemas.microsoft.com/office/drawing/2014/main" id="{0A6C8AA2-9EAA-C977-9A0F-1DB184C4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312" y="3560472"/>
              <a:ext cx="2326712" cy="36036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" name="Group 47">
            <a:extLst>
              <a:ext uri="{FF2B5EF4-FFF2-40B4-BE49-F238E27FC236}">
                <a16:creationId xmlns:a16="http://schemas.microsoft.com/office/drawing/2014/main" id="{4A420AFD-C2F2-BBB1-6F21-0AC72FE3E9A2}"/>
              </a:ext>
            </a:extLst>
          </p:cNvPr>
          <p:cNvGrpSpPr/>
          <p:nvPr/>
        </p:nvGrpSpPr>
        <p:grpSpPr bwMode="auto">
          <a:xfrm>
            <a:off x="5148064" y="1725938"/>
            <a:ext cx="1143000" cy="4191000"/>
            <a:chOff x="1152" y="768"/>
            <a:chExt cx="720" cy="2640"/>
          </a:xfrm>
        </p:grpSpPr>
        <p:sp>
          <p:nvSpPr>
            <p:cNvPr id="181" name="Rectangle 48">
              <a:extLst>
                <a:ext uri="{FF2B5EF4-FFF2-40B4-BE49-F238E27FC236}">
                  <a16:creationId xmlns:a16="http://schemas.microsoft.com/office/drawing/2014/main" id="{CC092F59-3C2A-09DA-CB6D-15D80E4E3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Line 49">
              <a:extLst>
                <a:ext uri="{FF2B5EF4-FFF2-40B4-BE49-F238E27FC236}">
                  <a16:creationId xmlns:a16="http://schemas.microsoft.com/office/drawing/2014/main" id="{F5B6D396-6A8F-F779-7558-5CC54FD9C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0">
              <a:extLst>
                <a:ext uri="{FF2B5EF4-FFF2-40B4-BE49-F238E27FC236}">
                  <a16:creationId xmlns:a16="http://schemas.microsoft.com/office/drawing/2014/main" id="{61327AF6-BBA7-2732-0553-1EE76C03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51">
              <a:extLst>
                <a:ext uri="{FF2B5EF4-FFF2-40B4-BE49-F238E27FC236}">
                  <a16:creationId xmlns:a16="http://schemas.microsoft.com/office/drawing/2014/main" id="{310982D5-EA7F-E712-D606-D8A31057E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52">
              <a:extLst>
                <a:ext uri="{FF2B5EF4-FFF2-40B4-BE49-F238E27FC236}">
                  <a16:creationId xmlns:a16="http://schemas.microsoft.com/office/drawing/2014/main" id="{23CA1EE4-77B4-F5CA-B207-590BC69AF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53">
              <a:extLst>
                <a:ext uri="{FF2B5EF4-FFF2-40B4-BE49-F238E27FC236}">
                  <a16:creationId xmlns:a16="http://schemas.microsoft.com/office/drawing/2014/main" id="{4917F170-9E2D-72AC-2089-F96A2CCB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54">
              <a:extLst>
                <a:ext uri="{FF2B5EF4-FFF2-40B4-BE49-F238E27FC236}">
                  <a16:creationId xmlns:a16="http://schemas.microsoft.com/office/drawing/2014/main" id="{2961DE53-CAE6-8BA5-8617-5EFC8AD2F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55">
              <a:extLst>
                <a:ext uri="{FF2B5EF4-FFF2-40B4-BE49-F238E27FC236}">
                  <a16:creationId xmlns:a16="http://schemas.microsoft.com/office/drawing/2014/main" id="{16FCF43A-AC3D-DFDA-F760-70C8775CC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56">
              <a:extLst>
                <a:ext uri="{FF2B5EF4-FFF2-40B4-BE49-F238E27FC236}">
                  <a16:creationId xmlns:a16="http://schemas.microsoft.com/office/drawing/2014/main" id="{863C0330-C237-0B6C-4290-6CE461047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57">
              <a:extLst>
                <a:ext uri="{FF2B5EF4-FFF2-40B4-BE49-F238E27FC236}">
                  <a16:creationId xmlns:a16="http://schemas.microsoft.com/office/drawing/2014/main" id="{FFAA5D12-6E1F-8858-28CA-B32E1F8E1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Line 58">
              <a:extLst>
                <a:ext uri="{FF2B5EF4-FFF2-40B4-BE49-F238E27FC236}">
                  <a16:creationId xmlns:a16="http://schemas.microsoft.com/office/drawing/2014/main" id="{DB80A2D2-2D30-A0CF-AC5B-77B161184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4" name="Line 59">
              <a:extLst>
                <a:ext uri="{FF2B5EF4-FFF2-40B4-BE49-F238E27FC236}">
                  <a16:creationId xmlns:a16="http://schemas.microsoft.com/office/drawing/2014/main" id="{D6BEB5F8-B92B-1AF5-354F-C29B10651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385" name="Group 60">
            <a:extLst>
              <a:ext uri="{FF2B5EF4-FFF2-40B4-BE49-F238E27FC236}">
                <a16:creationId xmlns:a16="http://schemas.microsoft.com/office/drawing/2014/main" id="{7BC8CC95-204F-072A-7FF0-C5B1BD136676}"/>
              </a:ext>
            </a:extLst>
          </p:cNvPr>
          <p:cNvGrpSpPr/>
          <p:nvPr/>
        </p:nvGrpSpPr>
        <p:grpSpPr bwMode="auto">
          <a:xfrm>
            <a:off x="4788024" y="1677455"/>
            <a:ext cx="533400" cy="4152900"/>
            <a:chOff x="1248" y="735"/>
            <a:chExt cx="336" cy="2616"/>
          </a:xfrm>
        </p:grpSpPr>
        <p:sp>
          <p:nvSpPr>
            <p:cNvPr id="144386" name="Text Box 61">
              <a:extLst>
                <a:ext uri="{FF2B5EF4-FFF2-40B4-BE49-F238E27FC236}">
                  <a16:creationId xmlns:a16="http://schemas.microsoft.com/office/drawing/2014/main" id="{5C02E4D5-CA76-AD53-3E8A-A047DBF6E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44412" name="Text Box 62">
              <a:extLst>
                <a:ext uri="{FF2B5EF4-FFF2-40B4-BE49-F238E27FC236}">
                  <a16:creationId xmlns:a16="http://schemas.microsoft.com/office/drawing/2014/main" id="{F795F622-AC01-DE64-838F-EEF1EECAA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44430" name="Text Box 63">
              <a:extLst>
                <a:ext uri="{FF2B5EF4-FFF2-40B4-BE49-F238E27FC236}">
                  <a16:creationId xmlns:a16="http://schemas.microsoft.com/office/drawing/2014/main" id="{807182B3-03BF-7E52-341B-0498BFE0B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44476" name="Text Box 64">
              <a:extLst>
                <a:ext uri="{FF2B5EF4-FFF2-40B4-BE49-F238E27FC236}">
                  <a16:creationId xmlns:a16="http://schemas.microsoft.com/office/drawing/2014/main" id="{8189B79B-D17E-8A2D-2E3F-61DFC0CDE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44477" name="Text Box 65">
              <a:extLst>
                <a:ext uri="{FF2B5EF4-FFF2-40B4-BE49-F238E27FC236}">
                  <a16:creationId xmlns:a16="http://schemas.microsoft.com/office/drawing/2014/main" id="{1888EB2E-B338-A81B-AE5C-B370FDDBF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44480" name="Text Box 66">
              <a:extLst>
                <a:ext uri="{FF2B5EF4-FFF2-40B4-BE49-F238E27FC236}">
                  <a16:creationId xmlns:a16="http://schemas.microsoft.com/office/drawing/2014/main" id="{C926CA0C-A4C4-A821-CC13-149A05B4A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144527" name="Text Box 67">
              <a:extLst>
                <a:ext uri="{FF2B5EF4-FFF2-40B4-BE49-F238E27FC236}">
                  <a16:creationId xmlns:a16="http://schemas.microsoft.com/office/drawing/2014/main" id="{062A21E5-06E3-1CE5-E6F8-7B94C9E2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144537" name="Text Box 68">
              <a:extLst>
                <a:ext uri="{FF2B5EF4-FFF2-40B4-BE49-F238E27FC236}">
                  <a16:creationId xmlns:a16="http://schemas.microsoft.com/office/drawing/2014/main" id="{35734182-9875-EA71-58E2-F45FCAB6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144538" name="Text Box 69">
              <a:extLst>
                <a:ext uri="{FF2B5EF4-FFF2-40B4-BE49-F238E27FC236}">
                  <a16:creationId xmlns:a16="http://schemas.microsoft.com/office/drawing/2014/main" id="{8A15ABBE-92EE-7846-D73A-BB21AFE0B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144544" name="Text Box 70">
              <a:extLst>
                <a:ext uri="{FF2B5EF4-FFF2-40B4-BE49-F238E27FC236}">
                  <a16:creationId xmlns:a16="http://schemas.microsoft.com/office/drawing/2014/main" id="{FC427A43-D5AF-D8B0-6712-9D7A94E0A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144552" name="Text Box 71">
              <a:extLst>
                <a:ext uri="{FF2B5EF4-FFF2-40B4-BE49-F238E27FC236}">
                  <a16:creationId xmlns:a16="http://schemas.microsoft.com/office/drawing/2014/main" id="{822F30EC-4E08-5A14-2C5C-D0EA0FFBA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144554" name="Text Box 72">
            <a:extLst>
              <a:ext uri="{FF2B5EF4-FFF2-40B4-BE49-F238E27FC236}">
                <a16:creationId xmlns:a16="http://schemas.microsoft.com/office/drawing/2014/main" id="{67D49D73-D3BB-D5EA-132F-1ED40E21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172911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4555" name="Text Box 73">
            <a:extLst>
              <a:ext uri="{FF2B5EF4-FFF2-40B4-BE49-F238E27FC236}">
                <a16:creationId xmlns:a16="http://schemas.microsoft.com/office/drawing/2014/main" id="{85D1C139-F382-F262-3F1F-B7F703984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211170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4556" name="Text Box 74">
            <a:extLst>
              <a:ext uri="{FF2B5EF4-FFF2-40B4-BE49-F238E27FC236}">
                <a16:creationId xmlns:a16="http://schemas.microsoft.com/office/drawing/2014/main" id="{F2E8AA6D-EEBE-4357-FC72-4A0659981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2495876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44557" name="Text Box 75">
            <a:extLst>
              <a:ext uri="{FF2B5EF4-FFF2-40B4-BE49-F238E27FC236}">
                <a16:creationId xmlns:a16="http://schemas.microsoft.com/office/drawing/2014/main" id="{352A7CA5-7A84-550D-FDA8-DBD513013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288005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144558" name="Text Box 76">
            <a:extLst>
              <a:ext uri="{FF2B5EF4-FFF2-40B4-BE49-F238E27FC236}">
                <a16:creationId xmlns:a16="http://schemas.microsoft.com/office/drawing/2014/main" id="{D7E46859-09B4-4898-FF15-1847AC99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3264226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144559" name="Text Box 77">
            <a:extLst>
              <a:ext uri="{FF2B5EF4-FFF2-40B4-BE49-F238E27FC236}">
                <a16:creationId xmlns:a16="http://schemas.microsoft.com/office/drawing/2014/main" id="{163F3265-9CED-C0E3-4CF6-C729AFFA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3648401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144560" name="Text Box 78">
            <a:extLst>
              <a:ext uri="{FF2B5EF4-FFF2-40B4-BE49-F238E27FC236}">
                <a16:creationId xmlns:a16="http://schemas.microsoft.com/office/drawing/2014/main" id="{010F06AC-0C5E-B4B9-4E6A-EBD80EEA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4032576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44561" name="Text Box 80">
            <a:extLst>
              <a:ext uri="{FF2B5EF4-FFF2-40B4-BE49-F238E27FC236}">
                <a16:creationId xmlns:a16="http://schemas.microsoft.com/office/drawing/2014/main" id="{B313BB1E-F062-4109-BA50-05F3BECAB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4800926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144562" name="Text Box 81">
            <a:extLst>
              <a:ext uri="{FF2B5EF4-FFF2-40B4-BE49-F238E27FC236}">
                <a16:creationId xmlns:a16="http://schemas.microsoft.com/office/drawing/2014/main" id="{F856B236-3129-31B0-7083-FB8776CB8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264" y="518510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563" name="Text Box 82">
            <a:extLst>
              <a:ext uri="{FF2B5EF4-FFF2-40B4-BE49-F238E27FC236}">
                <a16:creationId xmlns:a16="http://schemas.microsoft.com/office/drawing/2014/main" id="{93CBF605-E071-F775-13D8-84E37A4D0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2116463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144564" name="Text Box 83">
            <a:extLst>
              <a:ext uri="{FF2B5EF4-FFF2-40B4-BE49-F238E27FC236}">
                <a16:creationId xmlns:a16="http://schemas.microsoft.com/office/drawing/2014/main" id="{032246C1-9F28-1975-A9C0-19499984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2500638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144565" name="Text Box 84">
            <a:extLst>
              <a:ext uri="{FF2B5EF4-FFF2-40B4-BE49-F238E27FC236}">
                <a16:creationId xmlns:a16="http://schemas.microsoft.com/office/drawing/2014/main" id="{6C0AD591-31D4-1F4A-E7BA-96A12D7A1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2884813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144566" name="Text Box 85">
            <a:extLst>
              <a:ext uri="{FF2B5EF4-FFF2-40B4-BE49-F238E27FC236}">
                <a16:creationId xmlns:a16="http://schemas.microsoft.com/office/drawing/2014/main" id="{139EFEDD-4BB2-DC77-2484-D06448483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939" y="3268988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144567" name="Text Box 86">
            <a:extLst>
              <a:ext uri="{FF2B5EF4-FFF2-40B4-BE49-F238E27FC236}">
                <a16:creationId xmlns:a16="http://schemas.microsoft.com/office/drawing/2014/main" id="{7F182238-FD45-7256-C1BE-D1FF49D37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3653163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144568" name="Text Box 87">
            <a:extLst>
              <a:ext uri="{FF2B5EF4-FFF2-40B4-BE49-F238E27FC236}">
                <a16:creationId xmlns:a16="http://schemas.microsoft.com/office/drawing/2014/main" id="{16474F08-A72E-7633-743A-4B78B6FE8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4037338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144569" name="Text Box 88" descr="深色上对角线">
            <a:extLst>
              <a:ext uri="{FF2B5EF4-FFF2-40B4-BE49-F238E27FC236}">
                <a16:creationId xmlns:a16="http://schemas.microsoft.com/office/drawing/2014/main" id="{F95A9CA8-6F25-635C-D644-0C83C91B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1899" y="4399288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70" name="Text Box 89">
            <a:extLst>
              <a:ext uri="{FF2B5EF4-FFF2-40B4-BE49-F238E27FC236}">
                <a16:creationId xmlns:a16="http://schemas.microsoft.com/office/drawing/2014/main" id="{9B8F9E24-1831-8677-EB96-A6D7235A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480568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144571" name="Text Box 90">
            <a:extLst>
              <a:ext uri="{FF2B5EF4-FFF2-40B4-BE49-F238E27FC236}">
                <a16:creationId xmlns:a16="http://schemas.microsoft.com/office/drawing/2014/main" id="{AE202F1B-F4ED-BEDC-5527-01AF2FB72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5189863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144572" name="Rectangle 98" descr="深色上对角线">
            <a:extLst>
              <a:ext uri="{FF2B5EF4-FFF2-40B4-BE49-F238E27FC236}">
                <a16:creationId xmlns:a16="http://schemas.microsoft.com/office/drawing/2014/main" id="{D6C4244F-6A96-DEA5-1823-4B2BDAA4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827" y="1729113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73" name="Text Box 88" descr="深色上对角线">
            <a:extLst>
              <a:ext uri="{FF2B5EF4-FFF2-40B4-BE49-F238E27FC236}">
                <a16:creationId xmlns:a16="http://schemas.microsoft.com/office/drawing/2014/main" id="{B0386CCB-A9E9-13FD-C9F8-6441D3BFB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454" y="3260098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74" name="Text Box 88" descr="深色上对角线">
            <a:extLst>
              <a:ext uri="{FF2B5EF4-FFF2-40B4-BE49-F238E27FC236}">
                <a16:creationId xmlns:a16="http://schemas.microsoft.com/office/drawing/2014/main" id="{B4F59723-6B43-F3FA-3720-C9913BCBE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454" y="2867668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75" name="Text Box 78">
            <a:extLst>
              <a:ext uri="{FF2B5EF4-FFF2-40B4-BE49-F238E27FC236}">
                <a16:creationId xmlns:a16="http://schemas.microsoft.com/office/drawing/2014/main" id="{922133E6-4D2C-94D4-AC5B-30FD8C49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016" y="4392938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144576" name="Text Box 78">
            <a:extLst>
              <a:ext uri="{FF2B5EF4-FFF2-40B4-BE49-F238E27FC236}">
                <a16:creationId xmlns:a16="http://schemas.microsoft.com/office/drawing/2014/main" id="{2C210943-6B4F-F28A-02ED-A9E3659A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659" y="5534668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577" name="Text Box 88" descr="深色上对角线">
            <a:extLst>
              <a:ext uri="{FF2B5EF4-FFF2-40B4-BE49-F238E27FC236}">
                <a16:creationId xmlns:a16="http://schemas.microsoft.com/office/drawing/2014/main" id="{709A297A-F7C8-0084-B3B4-F32B7E8D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1899" y="555460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79" name="Rectangle 93">
            <a:extLst>
              <a:ext uri="{FF2B5EF4-FFF2-40B4-BE49-F238E27FC236}">
                <a16:creationId xmlns:a16="http://schemas.microsoft.com/office/drawing/2014/main" id="{F0E5E406-DED1-E995-6A22-3872742F0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4582" y="2050170"/>
            <a:ext cx="1261884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400" dirty="0">
                <a:solidFill>
                  <a:srgbClr val="FFC000"/>
                </a:solidFill>
              </a:rPr>
              <a:t>在空闲链上找</a:t>
            </a:r>
            <a:endParaRPr kumimoji="1" lang="en-US" altLang="zh-CN" sz="1400" dirty="0">
              <a:solidFill>
                <a:srgbClr val="FFC000"/>
              </a:solidFill>
            </a:endParaRPr>
          </a:p>
          <a:p>
            <a:r>
              <a:rPr kumimoji="1" lang="zh-CN" altLang="en-US" sz="1400" dirty="0">
                <a:solidFill>
                  <a:srgbClr val="FFC000"/>
                </a:solidFill>
              </a:rPr>
              <a:t>到一个空闲块</a:t>
            </a:r>
          </a:p>
        </p:txBody>
      </p:sp>
      <p:cxnSp>
        <p:nvCxnSpPr>
          <p:cNvPr id="144581" name="直接箭头连接符 144580">
            <a:extLst>
              <a:ext uri="{FF2B5EF4-FFF2-40B4-BE49-F238E27FC236}">
                <a16:creationId xmlns:a16="http://schemas.microsoft.com/office/drawing/2014/main" id="{13290110-3D38-FBAB-98E3-6B4D85F64DDE}"/>
              </a:ext>
            </a:extLst>
          </p:cNvPr>
          <p:cNvCxnSpPr>
            <a:stCxn id="144579" idx="3"/>
          </p:cNvCxnSpPr>
          <p:nvPr/>
        </p:nvCxnSpPr>
        <p:spPr bwMode="auto">
          <a:xfrm>
            <a:off x="4396466" y="2311780"/>
            <a:ext cx="516094" cy="584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144582" name="Group 47">
            <a:extLst>
              <a:ext uri="{FF2B5EF4-FFF2-40B4-BE49-F238E27FC236}">
                <a16:creationId xmlns:a16="http://schemas.microsoft.com/office/drawing/2014/main" id="{B7B34442-A4FC-7097-68F3-F1F6E8ABF0D2}"/>
              </a:ext>
            </a:extLst>
          </p:cNvPr>
          <p:cNvGrpSpPr/>
          <p:nvPr/>
        </p:nvGrpSpPr>
        <p:grpSpPr bwMode="auto">
          <a:xfrm>
            <a:off x="7499193" y="1721842"/>
            <a:ext cx="1143000" cy="4191000"/>
            <a:chOff x="1152" y="768"/>
            <a:chExt cx="720" cy="2640"/>
          </a:xfrm>
        </p:grpSpPr>
        <p:sp>
          <p:nvSpPr>
            <p:cNvPr id="144583" name="Rectangle 48">
              <a:extLst>
                <a:ext uri="{FF2B5EF4-FFF2-40B4-BE49-F238E27FC236}">
                  <a16:creationId xmlns:a16="http://schemas.microsoft.com/office/drawing/2014/main" id="{C980B61A-ADD7-96F5-CF73-D43AC55B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4" name="Line 49">
              <a:extLst>
                <a:ext uri="{FF2B5EF4-FFF2-40B4-BE49-F238E27FC236}">
                  <a16:creationId xmlns:a16="http://schemas.microsoft.com/office/drawing/2014/main" id="{9533F9E6-41EB-F1C8-7875-ECF497113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5" name="Line 50">
              <a:extLst>
                <a:ext uri="{FF2B5EF4-FFF2-40B4-BE49-F238E27FC236}">
                  <a16:creationId xmlns:a16="http://schemas.microsoft.com/office/drawing/2014/main" id="{D21FCE12-0D09-8F92-AAC2-C17C41A8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6" name="Line 51">
              <a:extLst>
                <a:ext uri="{FF2B5EF4-FFF2-40B4-BE49-F238E27FC236}">
                  <a16:creationId xmlns:a16="http://schemas.microsoft.com/office/drawing/2014/main" id="{7B1D0B0D-FF3E-D376-AF31-78F2AA5F3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7" name="Line 52">
              <a:extLst>
                <a:ext uri="{FF2B5EF4-FFF2-40B4-BE49-F238E27FC236}">
                  <a16:creationId xmlns:a16="http://schemas.microsoft.com/office/drawing/2014/main" id="{06DF422A-D56C-0AEE-F797-3FD8251D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8" name="Line 53">
              <a:extLst>
                <a:ext uri="{FF2B5EF4-FFF2-40B4-BE49-F238E27FC236}">
                  <a16:creationId xmlns:a16="http://schemas.microsoft.com/office/drawing/2014/main" id="{F55D9A83-FD72-BAEE-8025-FA8A3AEE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9" name="Line 54">
              <a:extLst>
                <a:ext uri="{FF2B5EF4-FFF2-40B4-BE49-F238E27FC236}">
                  <a16:creationId xmlns:a16="http://schemas.microsoft.com/office/drawing/2014/main" id="{9E963343-725B-0A80-134F-19508E07A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0" name="Line 55">
              <a:extLst>
                <a:ext uri="{FF2B5EF4-FFF2-40B4-BE49-F238E27FC236}">
                  <a16:creationId xmlns:a16="http://schemas.microsoft.com/office/drawing/2014/main" id="{1306840D-271E-DE21-8B53-B83E6A9F6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1" name="Line 56">
              <a:extLst>
                <a:ext uri="{FF2B5EF4-FFF2-40B4-BE49-F238E27FC236}">
                  <a16:creationId xmlns:a16="http://schemas.microsoft.com/office/drawing/2014/main" id="{DD8D4DC2-5ADE-3D16-8C9F-C0DCF2455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2" name="Line 57">
              <a:extLst>
                <a:ext uri="{FF2B5EF4-FFF2-40B4-BE49-F238E27FC236}">
                  <a16:creationId xmlns:a16="http://schemas.microsoft.com/office/drawing/2014/main" id="{6D0FABEC-227A-F4AB-2FA1-3ADBA13E5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3" name="Line 58">
              <a:extLst>
                <a:ext uri="{FF2B5EF4-FFF2-40B4-BE49-F238E27FC236}">
                  <a16:creationId xmlns:a16="http://schemas.microsoft.com/office/drawing/2014/main" id="{B4F47D40-5C1C-C9B1-F63B-7C4FEB5C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4" name="Line 59">
              <a:extLst>
                <a:ext uri="{FF2B5EF4-FFF2-40B4-BE49-F238E27FC236}">
                  <a16:creationId xmlns:a16="http://schemas.microsoft.com/office/drawing/2014/main" id="{89AC8921-52C6-CB2D-3835-EC6EC7B8C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4595" name="Text Box 72">
            <a:extLst>
              <a:ext uri="{FF2B5EF4-FFF2-40B4-BE49-F238E27FC236}">
                <a16:creationId xmlns:a16="http://schemas.microsoft.com/office/drawing/2014/main" id="{D6B89073-014A-C7CA-CD10-F486E520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1725017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144596" name="Text Box 73">
            <a:extLst>
              <a:ext uri="{FF2B5EF4-FFF2-40B4-BE49-F238E27FC236}">
                <a16:creationId xmlns:a16="http://schemas.microsoft.com/office/drawing/2014/main" id="{5B030584-40B8-29E6-132E-A2DD874B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210760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4597" name="Text Box 74">
            <a:extLst>
              <a:ext uri="{FF2B5EF4-FFF2-40B4-BE49-F238E27FC236}">
                <a16:creationId xmlns:a16="http://schemas.microsoft.com/office/drawing/2014/main" id="{E568AF46-5140-DC7E-2A96-164596E4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249178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44598" name="Text Box 75">
            <a:extLst>
              <a:ext uri="{FF2B5EF4-FFF2-40B4-BE49-F238E27FC236}">
                <a16:creationId xmlns:a16="http://schemas.microsoft.com/office/drawing/2014/main" id="{2DC9D5BA-DEB0-3303-2C5D-F7B78A3D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287595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44599" name="Text Box 76">
            <a:extLst>
              <a:ext uri="{FF2B5EF4-FFF2-40B4-BE49-F238E27FC236}">
                <a16:creationId xmlns:a16="http://schemas.microsoft.com/office/drawing/2014/main" id="{5E3132A7-410D-D946-AE48-34DE58137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326013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144600" name="Text Box 77">
            <a:extLst>
              <a:ext uri="{FF2B5EF4-FFF2-40B4-BE49-F238E27FC236}">
                <a16:creationId xmlns:a16="http://schemas.microsoft.com/office/drawing/2014/main" id="{837BFC0C-36A6-3B01-0348-FB384FB3D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364430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144601" name="Text Box 78">
            <a:extLst>
              <a:ext uri="{FF2B5EF4-FFF2-40B4-BE49-F238E27FC236}">
                <a16:creationId xmlns:a16="http://schemas.microsoft.com/office/drawing/2014/main" id="{7308A653-6D5E-8C84-AFD5-39B498282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402848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4602" name="Text Box 80">
            <a:extLst>
              <a:ext uri="{FF2B5EF4-FFF2-40B4-BE49-F238E27FC236}">
                <a16:creationId xmlns:a16="http://schemas.microsoft.com/office/drawing/2014/main" id="{5770FA94-119B-D17D-2344-FAB228A3A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479683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144603" name="Text Box 81">
            <a:extLst>
              <a:ext uri="{FF2B5EF4-FFF2-40B4-BE49-F238E27FC236}">
                <a16:creationId xmlns:a16="http://schemas.microsoft.com/office/drawing/2014/main" id="{78B29622-DABA-71EC-5FBC-70542915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5181005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604" name="Text Box 82">
            <a:extLst>
              <a:ext uri="{FF2B5EF4-FFF2-40B4-BE49-F238E27FC236}">
                <a16:creationId xmlns:a16="http://schemas.microsoft.com/office/drawing/2014/main" id="{DCDC2702-7FDB-AEC0-B320-D512766D9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2112367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144605" name="Text Box 83">
            <a:extLst>
              <a:ext uri="{FF2B5EF4-FFF2-40B4-BE49-F238E27FC236}">
                <a16:creationId xmlns:a16="http://schemas.microsoft.com/office/drawing/2014/main" id="{4AC5B9EA-EB0B-9718-67EF-9257EB55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2496542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144606" name="Text Box 84">
            <a:extLst>
              <a:ext uri="{FF2B5EF4-FFF2-40B4-BE49-F238E27FC236}">
                <a16:creationId xmlns:a16="http://schemas.microsoft.com/office/drawing/2014/main" id="{B665C74A-1693-2446-2440-E977AF1E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845" y="2880717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Zheng</a:t>
            </a:r>
          </a:p>
        </p:txBody>
      </p:sp>
      <p:sp>
        <p:nvSpPr>
          <p:cNvPr id="144607" name="Text Box 85">
            <a:extLst>
              <a:ext uri="{FF2B5EF4-FFF2-40B4-BE49-F238E27FC236}">
                <a16:creationId xmlns:a16="http://schemas.microsoft.com/office/drawing/2014/main" id="{E15E3677-E810-566B-A591-6E82E4D6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068" y="3264892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144608" name="Text Box 86">
            <a:extLst>
              <a:ext uri="{FF2B5EF4-FFF2-40B4-BE49-F238E27FC236}">
                <a16:creationId xmlns:a16="http://schemas.microsoft.com/office/drawing/2014/main" id="{544320F5-8382-DB16-C0DD-8D4AF13D7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3649067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144609" name="Text Box 87">
            <a:extLst>
              <a:ext uri="{FF2B5EF4-FFF2-40B4-BE49-F238E27FC236}">
                <a16:creationId xmlns:a16="http://schemas.microsoft.com/office/drawing/2014/main" id="{91865E95-0B1B-A2B6-5F20-04284B0E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4033242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144610" name="Text Box 88" descr="深色上对角线">
            <a:extLst>
              <a:ext uri="{FF2B5EF4-FFF2-40B4-BE49-F238E27FC236}">
                <a16:creationId xmlns:a16="http://schemas.microsoft.com/office/drawing/2014/main" id="{C9A1D33E-1BA5-7D12-1750-96D81B51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028" y="4395192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611" name="Text Box 89">
            <a:extLst>
              <a:ext uri="{FF2B5EF4-FFF2-40B4-BE49-F238E27FC236}">
                <a16:creationId xmlns:a16="http://schemas.microsoft.com/office/drawing/2014/main" id="{682CE05B-A148-ACB4-3C7A-12A6D1CBD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4801592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144612" name="Text Box 90">
            <a:extLst>
              <a:ext uri="{FF2B5EF4-FFF2-40B4-BE49-F238E27FC236}">
                <a16:creationId xmlns:a16="http://schemas.microsoft.com/office/drawing/2014/main" id="{85610C32-A30D-1AA9-CE76-13F981AD6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5185767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144613" name="Rectangle 98" descr="深色上对角线">
            <a:extLst>
              <a:ext uri="{FF2B5EF4-FFF2-40B4-BE49-F238E27FC236}">
                <a16:creationId xmlns:a16="http://schemas.microsoft.com/office/drawing/2014/main" id="{9BB721E5-F5A7-4951-D1F0-348EE5BA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956" y="1725017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14" name="Text Box 88" descr="深色上对角线">
            <a:extLst>
              <a:ext uri="{FF2B5EF4-FFF2-40B4-BE49-F238E27FC236}">
                <a16:creationId xmlns:a16="http://schemas.microsoft.com/office/drawing/2014/main" id="{43DC3FBB-3E6A-E7CF-20A9-BD359BAD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583" y="3256002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616" name="Text Box 78">
            <a:extLst>
              <a:ext uri="{FF2B5EF4-FFF2-40B4-BE49-F238E27FC236}">
                <a16:creationId xmlns:a16="http://schemas.microsoft.com/office/drawing/2014/main" id="{1AC7EBC3-1334-F667-C4F6-BC73ACD0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753" y="4388842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144617" name="Text Box 78">
            <a:extLst>
              <a:ext uri="{FF2B5EF4-FFF2-40B4-BE49-F238E27FC236}">
                <a16:creationId xmlns:a16="http://schemas.microsoft.com/office/drawing/2014/main" id="{67D3934F-0124-BA7E-62C8-5C276C83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788" y="5530572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618" name="Text Box 88" descr="深色上对角线">
            <a:extLst>
              <a:ext uri="{FF2B5EF4-FFF2-40B4-BE49-F238E27FC236}">
                <a16:creationId xmlns:a16="http://schemas.microsoft.com/office/drawing/2014/main" id="{611CE3C6-D4E0-0029-DFF4-948738BF8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028" y="5550504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619" name="AutoShape 94">
            <a:extLst>
              <a:ext uri="{FF2B5EF4-FFF2-40B4-BE49-F238E27FC236}">
                <a16:creationId xmlns:a16="http://schemas.microsoft.com/office/drawing/2014/main" id="{6BF1018B-2468-5826-5D4F-580F31F6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61" y="3564311"/>
            <a:ext cx="709895" cy="360362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20" name="Rectangle 93">
            <a:extLst>
              <a:ext uri="{FF2B5EF4-FFF2-40B4-BE49-F238E27FC236}">
                <a16:creationId xmlns:a16="http://schemas.microsoft.com/office/drawing/2014/main" id="{71D355CB-4B63-78D6-A34E-9445B9773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00" y="1878750"/>
            <a:ext cx="82396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rgbClr val="FFC000"/>
                </a:solidFill>
              </a:rPr>
              <a:t>向空闲块</a:t>
            </a:r>
            <a:endParaRPr kumimoji="1" lang="en-US" altLang="zh-CN" sz="1200" dirty="0">
              <a:solidFill>
                <a:srgbClr val="FFC000"/>
              </a:solidFill>
            </a:endParaRPr>
          </a:p>
          <a:p>
            <a:r>
              <a:rPr kumimoji="1" lang="zh-CN" altLang="en-US" sz="1200" dirty="0">
                <a:solidFill>
                  <a:srgbClr val="FFC000"/>
                </a:solidFill>
              </a:rPr>
              <a:t>插入数据，</a:t>
            </a:r>
            <a:endParaRPr kumimoji="1" lang="en-US" altLang="zh-CN" sz="1200" dirty="0">
              <a:solidFill>
                <a:srgbClr val="FFC000"/>
              </a:solidFill>
            </a:endParaRPr>
          </a:p>
          <a:p>
            <a:r>
              <a:rPr kumimoji="1" lang="zh-CN" altLang="en-US" sz="1200" dirty="0">
                <a:solidFill>
                  <a:srgbClr val="FFC000"/>
                </a:solidFill>
              </a:rPr>
              <a:t>修改上下</a:t>
            </a:r>
            <a:endParaRPr kumimoji="1" lang="en-US" altLang="zh-CN" sz="1200" dirty="0">
              <a:solidFill>
                <a:srgbClr val="FFC000"/>
              </a:solidFill>
            </a:endParaRPr>
          </a:p>
          <a:p>
            <a:r>
              <a:rPr kumimoji="1" lang="zh-CN" altLang="en-US" sz="1200" dirty="0">
                <a:solidFill>
                  <a:srgbClr val="FFC000"/>
                </a:solidFill>
              </a:rPr>
              <a:t>游标</a:t>
            </a:r>
          </a:p>
        </p:txBody>
      </p:sp>
      <p:cxnSp>
        <p:nvCxnSpPr>
          <p:cNvPr id="144621" name="直接箭头连接符 144620">
            <a:extLst>
              <a:ext uri="{FF2B5EF4-FFF2-40B4-BE49-F238E27FC236}">
                <a16:creationId xmlns:a16="http://schemas.microsoft.com/office/drawing/2014/main" id="{05197AD2-DA25-3C5C-B975-DA95CA94A5A0}"/>
              </a:ext>
            </a:extLst>
          </p:cNvPr>
          <p:cNvCxnSpPr>
            <a:cxnSpLocks/>
            <a:stCxn id="144620" idx="2"/>
            <a:endCxn id="144627" idx="1"/>
          </p:cNvCxnSpPr>
          <p:nvPr/>
        </p:nvCxnSpPr>
        <p:spPr bwMode="auto">
          <a:xfrm>
            <a:off x="6784185" y="2709747"/>
            <a:ext cx="399296" cy="3354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grpSp>
        <p:nvGrpSpPr>
          <p:cNvPr id="144623" name="Group 60">
            <a:extLst>
              <a:ext uri="{FF2B5EF4-FFF2-40B4-BE49-F238E27FC236}">
                <a16:creationId xmlns:a16="http://schemas.microsoft.com/office/drawing/2014/main" id="{69639B61-248C-2525-6425-4729F8B823F0}"/>
              </a:ext>
            </a:extLst>
          </p:cNvPr>
          <p:cNvGrpSpPr/>
          <p:nvPr/>
        </p:nvGrpSpPr>
        <p:grpSpPr bwMode="auto">
          <a:xfrm>
            <a:off x="7107281" y="1718799"/>
            <a:ext cx="533400" cy="4152900"/>
            <a:chOff x="1248" y="735"/>
            <a:chExt cx="336" cy="2616"/>
          </a:xfrm>
        </p:grpSpPr>
        <p:sp>
          <p:nvSpPr>
            <p:cNvPr id="144624" name="Text Box 61">
              <a:extLst>
                <a:ext uri="{FF2B5EF4-FFF2-40B4-BE49-F238E27FC236}">
                  <a16:creationId xmlns:a16="http://schemas.microsoft.com/office/drawing/2014/main" id="{9C790B72-3178-DA1F-65F4-C1279BC8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44625" name="Text Box 62">
              <a:extLst>
                <a:ext uri="{FF2B5EF4-FFF2-40B4-BE49-F238E27FC236}">
                  <a16:creationId xmlns:a16="http://schemas.microsoft.com/office/drawing/2014/main" id="{96BDA8C3-E5B1-01EB-12CA-33F657C50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44626" name="Text Box 63">
              <a:extLst>
                <a:ext uri="{FF2B5EF4-FFF2-40B4-BE49-F238E27FC236}">
                  <a16:creationId xmlns:a16="http://schemas.microsoft.com/office/drawing/2014/main" id="{1CA8CD03-1C8D-9DE8-73E6-9205A215C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44627" name="Text Box 64">
              <a:extLst>
                <a:ext uri="{FF2B5EF4-FFF2-40B4-BE49-F238E27FC236}">
                  <a16:creationId xmlns:a16="http://schemas.microsoft.com/office/drawing/2014/main" id="{4E3B6BE1-A4D7-549C-03B4-FF4E2CA5B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44628" name="Text Box 65">
              <a:extLst>
                <a:ext uri="{FF2B5EF4-FFF2-40B4-BE49-F238E27FC236}">
                  <a16:creationId xmlns:a16="http://schemas.microsoft.com/office/drawing/2014/main" id="{4C6A9F8B-F692-0B56-4955-92CE84E84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44629" name="Text Box 66">
              <a:extLst>
                <a:ext uri="{FF2B5EF4-FFF2-40B4-BE49-F238E27FC236}">
                  <a16:creationId xmlns:a16="http://schemas.microsoft.com/office/drawing/2014/main" id="{51C4A81C-5771-FCE8-EA1C-BBDD6AC66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144630" name="Text Box 67">
              <a:extLst>
                <a:ext uri="{FF2B5EF4-FFF2-40B4-BE49-F238E27FC236}">
                  <a16:creationId xmlns:a16="http://schemas.microsoft.com/office/drawing/2014/main" id="{627AFE6C-9ACA-7A84-F60C-08DA07046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144631" name="Text Box 68">
              <a:extLst>
                <a:ext uri="{FF2B5EF4-FFF2-40B4-BE49-F238E27FC236}">
                  <a16:creationId xmlns:a16="http://schemas.microsoft.com/office/drawing/2014/main" id="{00FFF411-951D-F020-8AE1-FCEED69A0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144632" name="Text Box 69">
              <a:extLst>
                <a:ext uri="{FF2B5EF4-FFF2-40B4-BE49-F238E27FC236}">
                  <a16:creationId xmlns:a16="http://schemas.microsoft.com/office/drawing/2014/main" id="{47C241DA-2707-7A31-3FE8-833F50F2A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144633" name="Text Box 70">
              <a:extLst>
                <a:ext uri="{FF2B5EF4-FFF2-40B4-BE49-F238E27FC236}">
                  <a16:creationId xmlns:a16="http://schemas.microsoft.com/office/drawing/2014/main" id="{0154CD55-BCC9-77B8-624E-3B6A61347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144634" name="Text Box 71">
              <a:extLst>
                <a:ext uri="{FF2B5EF4-FFF2-40B4-BE49-F238E27FC236}">
                  <a16:creationId xmlns:a16="http://schemas.microsoft.com/office/drawing/2014/main" id="{0F14B923-CF54-EA96-0B16-738A061C0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144638" name="文本框 144637">
            <a:extLst>
              <a:ext uri="{FF2B5EF4-FFF2-40B4-BE49-F238E27FC236}">
                <a16:creationId xmlns:a16="http://schemas.microsoft.com/office/drawing/2014/main" id="{0FB9726A-034A-2D5F-FAD3-ABC553C9722C}"/>
              </a:ext>
            </a:extLst>
          </p:cNvPr>
          <p:cNvSpPr txBox="1"/>
          <p:nvPr/>
        </p:nvSpPr>
        <p:spPr>
          <a:xfrm>
            <a:off x="8640266" y="28825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144639" name="文本框 144638">
            <a:extLst>
              <a:ext uri="{FF2B5EF4-FFF2-40B4-BE49-F238E27FC236}">
                <a16:creationId xmlns:a16="http://schemas.microsoft.com/office/drawing/2014/main" id="{63D0ECEF-4195-DBC6-685B-8708C6303E34}"/>
              </a:ext>
            </a:extLst>
          </p:cNvPr>
          <p:cNvSpPr txBox="1"/>
          <p:nvPr/>
        </p:nvSpPr>
        <p:spPr>
          <a:xfrm>
            <a:off x="8632190" y="40388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144652" name="文本框 144651">
            <a:extLst>
              <a:ext uri="{FF2B5EF4-FFF2-40B4-BE49-F238E27FC236}">
                <a16:creationId xmlns:a16="http://schemas.microsoft.com/office/drawing/2014/main" id="{8AB05D2C-A4B9-3871-0B61-D4D548472C9B}"/>
              </a:ext>
            </a:extLst>
          </p:cNvPr>
          <p:cNvSpPr txBox="1"/>
          <p:nvPr/>
        </p:nvSpPr>
        <p:spPr>
          <a:xfrm>
            <a:off x="8693006" y="1736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③</a:t>
            </a:r>
          </a:p>
        </p:txBody>
      </p:sp>
      <p:sp>
        <p:nvSpPr>
          <p:cNvPr id="144653" name="文本框 144652">
            <a:extLst>
              <a:ext uri="{FF2B5EF4-FFF2-40B4-BE49-F238E27FC236}">
                <a16:creationId xmlns:a16="http://schemas.microsoft.com/office/drawing/2014/main" id="{BA9D9853-10EE-406C-7397-1D649D96D474}"/>
              </a:ext>
            </a:extLst>
          </p:cNvPr>
          <p:cNvSpPr txBox="1"/>
          <p:nvPr/>
        </p:nvSpPr>
        <p:spPr>
          <a:xfrm>
            <a:off x="4900936" y="6106636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</a:rPr>
              <a:t>思考：静态链表插入元素需要移动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r>
              <a:rPr lang="zh-CN" altLang="en-US" sz="1800" b="1" dirty="0">
                <a:solidFill>
                  <a:srgbClr val="FFC000"/>
                </a:solidFill>
              </a:rPr>
              <a:t>其他元素吗？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4655" name="任意多边形: 形状 144654">
            <a:extLst>
              <a:ext uri="{FF2B5EF4-FFF2-40B4-BE49-F238E27FC236}">
                <a16:creationId xmlns:a16="http://schemas.microsoft.com/office/drawing/2014/main" id="{D696414B-7BB1-74D5-A6FE-7D05DFC752A9}"/>
              </a:ext>
            </a:extLst>
          </p:cNvPr>
          <p:cNvSpPr/>
          <p:nvPr/>
        </p:nvSpPr>
        <p:spPr bwMode="auto">
          <a:xfrm>
            <a:off x="7145561" y="3153747"/>
            <a:ext cx="1942455" cy="1941943"/>
          </a:xfrm>
          <a:custGeom>
            <a:avLst/>
            <a:gdLst>
              <a:gd name="connsiteX0" fmla="*/ 1447933 w 1942455"/>
              <a:gd name="connsiteY0" fmla="*/ 0 h 1941943"/>
              <a:gd name="connsiteX1" fmla="*/ 1494586 w 1942455"/>
              <a:gd name="connsiteY1" fmla="*/ 46653 h 1941943"/>
              <a:gd name="connsiteX2" fmla="*/ 1541239 w 1942455"/>
              <a:gd name="connsiteY2" fmla="*/ 121298 h 1941943"/>
              <a:gd name="connsiteX3" fmla="*/ 1569231 w 1942455"/>
              <a:gd name="connsiteY3" fmla="*/ 158620 h 1941943"/>
              <a:gd name="connsiteX4" fmla="*/ 1606553 w 1942455"/>
              <a:gd name="connsiteY4" fmla="*/ 223935 h 1941943"/>
              <a:gd name="connsiteX5" fmla="*/ 1634545 w 1942455"/>
              <a:gd name="connsiteY5" fmla="*/ 298580 h 1941943"/>
              <a:gd name="connsiteX6" fmla="*/ 1643876 w 1942455"/>
              <a:gd name="connsiteY6" fmla="*/ 335902 h 1941943"/>
              <a:gd name="connsiteX7" fmla="*/ 1662537 w 1942455"/>
              <a:gd name="connsiteY7" fmla="*/ 373224 h 1941943"/>
              <a:gd name="connsiteX8" fmla="*/ 1690529 w 1942455"/>
              <a:gd name="connsiteY8" fmla="*/ 438539 h 1941943"/>
              <a:gd name="connsiteX9" fmla="*/ 1718521 w 1942455"/>
              <a:gd name="connsiteY9" fmla="*/ 503853 h 1941943"/>
              <a:gd name="connsiteX10" fmla="*/ 1755843 w 1942455"/>
              <a:gd name="connsiteY10" fmla="*/ 559837 h 1941943"/>
              <a:gd name="connsiteX11" fmla="*/ 1793166 w 1942455"/>
              <a:gd name="connsiteY11" fmla="*/ 653143 h 1941943"/>
              <a:gd name="connsiteX12" fmla="*/ 1830488 w 1942455"/>
              <a:gd name="connsiteY12" fmla="*/ 718457 h 1941943"/>
              <a:gd name="connsiteX13" fmla="*/ 1849149 w 1942455"/>
              <a:gd name="connsiteY13" fmla="*/ 774441 h 1941943"/>
              <a:gd name="connsiteX14" fmla="*/ 1858480 w 1942455"/>
              <a:gd name="connsiteY14" fmla="*/ 802433 h 1941943"/>
              <a:gd name="connsiteX15" fmla="*/ 1867810 w 1942455"/>
              <a:gd name="connsiteY15" fmla="*/ 830424 h 1941943"/>
              <a:gd name="connsiteX16" fmla="*/ 1886472 w 1942455"/>
              <a:gd name="connsiteY16" fmla="*/ 867747 h 1941943"/>
              <a:gd name="connsiteX17" fmla="*/ 1914463 w 1942455"/>
              <a:gd name="connsiteY17" fmla="*/ 1026367 h 1941943"/>
              <a:gd name="connsiteX18" fmla="*/ 1923794 w 1942455"/>
              <a:gd name="connsiteY18" fmla="*/ 1110343 h 1941943"/>
              <a:gd name="connsiteX19" fmla="*/ 1933125 w 1942455"/>
              <a:gd name="connsiteY19" fmla="*/ 1147665 h 1941943"/>
              <a:gd name="connsiteX20" fmla="*/ 1942455 w 1942455"/>
              <a:gd name="connsiteY20" fmla="*/ 1212980 h 1941943"/>
              <a:gd name="connsiteX21" fmla="*/ 1923794 w 1942455"/>
              <a:gd name="connsiteY21" fmla="*/ 1418253 h 1941943"/>
              <a:gd name="connsiteX22" fmla="*/ 1895802 w 1942455"/>
              <a:gd name="connsiteY22" fmla="*/ 1446245 h 1941943"/>
              <a:gd name="connsiteX23" fmla="*/ 1830488 w 1942455"/>
              <a:gd name="connsiteY23" fmla="*/ 1511559 h 1941943"/>
              <a:gd name="connsiteX24" fmla="*/ 1802496 w 1942455"/>
              <a:gd name="connsiteY24" fmla="*/ 1539551 h 1941943"/>
              <a:gd name="connsiteX25" fmla="*/ 1765174 w 1942455"/>
              <a:gd name="connsiteY25" fmla="*/ 1548882 h 1941943"/>
              <a:gd name="connsiteX26" fmla="*/ 1737182 w 1942455"/>
              <a:gd name="connsiteY26" fmla="*/ 1567543 h 1941943"/>
              <a:gd name="connsiteX27" fmla="*/ 1699859 w 1942455"/>
              <a:gd name="connsiteY27" fmla="*/ 1576873 h 1941943"/>
              <a:gd name="connsiteX28" fmla="*/ 1597223 w 1942455"/>
              <a:gd name="connsiteY28" fmla="*/ 1595535 h 1941943"/>
              <a:gd name="connsiteX29" fmla="*/ 1363957 w 1942455"/>
              <a:gd name="connsiteY29" fmla="*/ 1604865 h 1941943"/>
              <a:gd name="connsiteX30" fmla="*/ 1205337 w 1942455"/>
              <a:gd name="connsiteY30" fmla="*/ 1623526 h 1941943"/>
              <a:gd name="connsiteX31" fmla="*/ 1158684 w 1942455"/>
              <a:gd name="connsiteY31" fmla="*/ 1632857 h 1941943"/>
              <a:gd name="connsiteX32" fmla="*/ 1121361 w 1942455"/>
              <a:gd name="connsiteY32" fmla="*/ 1642188 h 1941943"/>
              <a:gd name="connsiteX33" fmla="*/ 1009394 w 1942455"/>
              <a:gd name="connsiteY33" fmla="*/ 1651518 h 1941943"/>
              <a:gd name="connsiteX34" fmla="*/ 916088 w 1942455"/>
              <a:gd name="connsiteY34" fmla="*/ 1660849 h 1941943"/>
              <a:gd name="connsiteX35" fmla="*/ 878766 w 1942455"/>
              <a:gd name="connsiteY35" fmla="*/ 1670180 h 1941943"/>
              <a:gd name="connsiteX36" fmla="*/ 300268 w 1942455"/>
              <a:gd name="connsiteY36" fmla="*/ 1698171 h 1941943"/>
              <a:gd name="connsiteX37" fmla="*/ 244284 w 1942455"/>
              <a:gd name="connsiteY37" fmla="*/ 1716833 h 1941943"/>
              <a:gd name="connsiteX38" fmla="*/ 29680 w 1942455"/>
              <a:gd name="connsiteY38" fmla="*/ 1772816 h 1941943"/>
              <a:gd name="connsiteX39" fmla="*/ 1688 w 1942455"/>
              <a:gd name="connsiteY39" fmla="*/ 1819469 h 1941943"/>
              <a:gd name="connsiteX40" fmla="*/ 11019 w 1942455"/>
              <a:gd name="connsiteY40" fmla="*/ 1912775 h 1941943"/>
              <a:gd name="connsiteX41" fmla="*/ 76333 w 1942455"/>
              <a:gd name="connsiteY41" fmla="*/ 1940767 h 1941943"/>
              <a:gd name="connsiteX42" fmla="*/ 290937 w 1942455"/>
              <a:gd name="connsiteY42" fmla="*/ 1940767 h 194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42455" h="1941943">
                <a:moveTo>
                  <a:pt x="1447933" y="0"/>
                </a:moveTo>
                <a:cubicBezTo>
                  <a:pt x="1463484" y="15551"/>
                  <a:pt x="1480104" y="30102"/>
                  <a:pt x="1494586" y="46653"/>
                </a:cubicBezTo>
                <a:cubicBezTo>
                  <a:pt x="1504326" y="57784"/>
                  <a:pt x="1538174" y="116700"/>
                  <a:pt x="1541239" y="121298"/>
                </a:cubicBezTo>
                <a:cubicBezTo>
                  <a:pt x="1549865" y="134237"/>
                  <a:pt x="1561679" y="145026"/>
                  <a:pt x="1569231" y="158620"/>
                </a:cubicBezTo>
                <a:cubicBezTo>
                  <a:pt x="1610349" y="232632"/>
                  <a:pt x="1565970" y="183350"/>
                  <a:pt x="1606553" y="223935"/>
                </a:cubicBezTo>
                <a:cubicBezTo>
                  <a:pt x="1630504" y="319734"/>
                  <a:pt x="1597951" y="200996"/>
                  <a:pt x="1634545" y="298580"/>
                </a:cubicBezTo>
                <a:cubicBezTo>
                  <a:pt x="1639048" y="310587"/>
                  <a:pt x="1639373" y="323895"/>
                  <a:pt x="1643876" y="335902"/>
                </a:cubicBezTo>
                <a:cubicBezTo>
                  <a:pt x="1648760" y="348925"/>
                  <a:pt x="1657653" y="360201"/>
                  <a:pt x="1662537" y="373224"/>
                </a:cubicBezTo>
                <a:cubicBezTo>
                  <a:pt x="1688360" y="442084"/>
                  <a:pt x="1652712" y="381812"/>
                  <a:pt x="1690529" y="438539"/>
                </a:cubicBezTo>
                <a:cubicBezTo>
                  <a:pt x="1700182" y="467501"/>
                  <a:pt x="1701223" y="475023"/>
                  <a:pt x="1718521" y="503853"/>
                </a:cubicBezTo>
                <a:cubicBezTo>
                  <a:pt x="1730060" y="523085"/>
                  <a:pt x="1748750" y="538560"/>
                  <a:pt x="1755843" y="559837"/>
                </a:cubicBezTo>
                <a:cubicBezTo>
                  <a:pt x="1768254" y="597068"/>
                  <a:pt x="1771922" y="610655"/>
                  <a:pt x="1793166" y="653143"/>
                </a:cubicBezTo>
                <a:cubicBezTo>
                  <a:pt x="1826827" y="720465"/>
                  <a:pt x="1797776" y="636677"/>
                  <a:pt x="1830488" y="718457"/>
                </a:cubicBezTo>
                <a:cubicBezTo>
                  <a:pt x="1837793" y="736721"/>
                  <a:pt x="1842929" y="755780"/>
                  <a:pt x="1849149" y="774441"/>
                </a:cubicBezTo>
                <a:lnTo>
                  <a:pt x="1858480" y="802433"/>
                </a:lnTo>
                <a:cubicBezTo>
                  <a:pt x="1861590" y="811763"/>
                  <a:pt x="1863412" y="821627"/>
                  <a:pt x="1867810" y="830424"/>
                </a:cubicBezTo>
                <a:lnTo>
                  <a:pt x="1886472" y="867747"/>
                </a:lnTo>
                <a:cubicBezTo>
                  <a:pt x="1912628" y="1103162"/>
                  <a:pt x="1876228" y="809703"/>
                  <a:pt x="1914463" y="1026367"/>
                </a:cubicBezTo>
                <a:cubicBezTo>
                  <a:pt x="1919358" y="1054103"/>
                  <a:pt x="1919511" y="1082506"/>
                  <a:pt x="1923794" y="1110343"/>
                </a:cubicBezTo>
                <a:cubicBezTo>
                  <a:pt x="1925744" y="1123017"/>
                  <a:pt x="1930831" y="1135048"/>
                  <a:pt x="1933125" y="1147665"/>
                </a:cubicBezTo>
                <a:cubicBezTo>
                  <a:pt x="1937059" y="1169303"/>
                  <a:pt x="1939345" y="1191208"/>
                  <a:pt x="1942455" y="1212980"/>
                </a:cubicBezTo>
                <a:cubicBezTo>
                  <a:pt x="1936235" y="1281404"/>
                  <a:pt x="1937268" y="1350881"/>
                  <a:pt x="1923794" y="1418253"/>
                </a:cubicBezTo>
                <a:cubicBezTo>
                  <a:pt x="1921206" y="1431192"/>
                  <a:pt x="1904390" y="1436226"/>
                  <a:pt x="1895802" y="1446245"/>
                </a:cubicBezTo>
                <a:cubicBezTo>
                  <a:pt x="1821157" y="1533330"/>
                  <a:pt x="1917573" y="1436914"/>
                  <a:pt x="1830488" y="1511559"/>
                </a:cubicBezTo>
                <a:cubicBezTo>
                  <a:pt x="1820469" y="1520147"/>
                  <a:pt x="1813953" y="1533004"/>
                  <a:pt x="1802496" y="1539551"/>
                </a:cubicBezTo>
                <a:cubicBezTo>
                  <a:pt x="1791362" y="1545913"/>
                  <a:pt x="1777615" y="1545772"/>
                  <a:pt x="1765174" y="1548882"/>
                </a:cubicBezTo>
                <a:cubicBezTo>
                  <a:pt x="1755843" y="1555102"/>
                  <a:pt x="1747489" y="1563126"/>
                  <a:pt x="1737182" y="1567543"/>
                </a:cubicBezTo>
                <a:cubicBezTo>
                  <a:pt x="1725395" y="1572594"/>
                  <a:pt x="1712189" y="1573350"/>
                  <a:pt x="1699859" y="1576873"/>
                </a:cubicBezTo>
                <a:cubicBezTo>
                  <a:pt x="1646591" y="1592092"/>
                  <a:pt x="1685422" y="1590190"/>
                  <a:pt x="1597223" y="1595535"/>
                </a:cubicBezTo>
                <a:cubicBezTo>
                  <a:pt x="1519548" y="1600243"/>
                  <a:pt x="1441712" y="1601755"/>
                  <a:pt x="1363957" y="1604865"/>
                </a:cubicBezTo>
                <a:cubicBezTo>
                  <a:pt x="1269697" y="1613435"/>
                  <a:pt x="1280218" y="1609911"/>
                  <a:pt x="1205337" y="1623526"/>
                </a:cubicBezTo>
                <a:cubicBezTo>
                  <a:pt x="1189734" y="1626363"/>
                  <a:pt x="1174165" y="1629417"/>
                  <a:pt x="1158684" y="1632857"/>
                </a:cubicBezTo>
                <a:cubicBezTo>
                  <a:pt x="1146165" y="1635639"/>
                  <a:pt x="1134086" y="1640597"/>
                  <a:pt x="1121361" y="1642188"/>
                </a:cubicBezTo>
                <a:cubicBezTo>
                  <a:pt x="1084199" y="1646833"/>
                  <a:pt x="1046692" y="1648127"/>
                  <a:pt x="1009394" y="1651518"/>
                </a:cubicBezTo>
                <a:lnTo>
                  <a:pt x="916088" y="1660849"/>
                </a:lnTo>
                <a:cubicBezTo>
                  <a:pt x="903647" y="1663959"/>
                  <a:pt x="891433" y="1668180"/>
                  <a:pt x="878766" y="1670180"/>
                </a:cubicBezTo>
                <a:cubicBezTo>
                  <a:pt x="645100" y="1707075"/>
                  <a:pt x="626735" y="1691225"/>
                  <a:pt x="300268" y="1698171"/>
                </a:cubicBezTo>
                <a:cubicBezTo>
                  <a:pt x="281607" y="1704392"/>
                  <a:pt x="263318" y="1711868"/>
                  <a:pt x="244284" y="1716833"/>
                </a:cubicBezTo>
                <a:cubicBezTo>
                  <a:pt x="3763" y="1779578"/>
                  <a:pt x="159918" y="1729403"/>
                  <a:pt x="29680" y="1772816"/>
                </a:cubicBezTo>
                <a:cubicBezTo>
                  <a:pt x="20349" y="1788367"/>
                  <a:pt x="4085" y="1801493"/>
                  <a:pt x="1688" y="1819469"/>
                </a:cubicBezTo>
                <a:cubicBezTo>
                  <a:pt x="-2443" y="1850452"/>
                  <a:pt x="1135" y="1883122"/>
                  <a:pt x="11019" y="1912775"/>
                </a:cubicBezTo>
                <a:cubicBezTo>
                  <a:pt x="16206" y="1928335"/>
                  <a:pt x="66411" y="1940400"/>
                  <a:pt x="76333" y="1940767"/>
                </a:cubicBezTo>
                <a:cubicBezTo>
                  <a:pt x="147819" y="1943414"/>
                  <a:pt x="219402" y="1940767"/>
                  <a:pt x="290937" y="194076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657" name="任意多边形: 形状 144656">
            <a:extLst>
              <a:ext uri="{FF2B5EF4-FFF2-40B4-BE49-F238E27FC236}">
                <a16:creationId xmlns:a16="http://schemas.microsoft.com/office/drawing/2014/main" id="{88704754-2E03-F961-F998-BF5D81B4C544}"/>
              </a:ext>
            </a:extLst>
          </p:cNvPr>
          <p:cNvSpPr/>
          <p:nvPr/>
        </p:nvSpPr>
        <p:spPr bwMode="auto">
          <a:xfrm>
            <a:off x="7237576" y="3203952"/>
            <a:ext cx="1408210" cy="1010616"/>
          </a:xfrm>
          <a:custGeom>
            <a:avLst/>
            <a:gdLst>
              <a:gd name="connsiteX0" fmla="*/ 1166326 w 1306285"/>
              <a:gd name="connsiteY0" fmla="*/ 1083691 h 1083691"/>
              <a:gd name="connsiteX1" fmla="*/ 1287624 w 1306285"/>
              <a:gd name="connsiteY1" fmla="*/ 1065030 h 1083691"/>
              <a:gd name="connsiteX2" fmla="*/ 1306285 w 1306285"/>
              <a:gd name="connsiteY2" fmla="*/ 1009046 h 1083691"/>
              <a:gd name="connsiteX3" fmla="*/ 1268963 w 1306285"/>
              <a:gd name="connsiteY3" fmla="*/ 962393 h 1083691"/>
              <a:gd name="connsiteX4" fmla="*/ 1240971 w 1306285"/>
              <a:gd name="connsiteY4" fmla="*/ 953062 h 1083691"/>
              <a:gd name="connsiteX5" fmla="*/ 233265 w 1306285"/>
              <a:gd name="connsiteY5" fmla="*/ 943732 h 1083691"/>
              <a:gd name="connsiteX6" fmla="*/ 186612 w 1306285"/>
              <a:gd name="connsiteY6" fmla="*/ 953062 h 1083691"/>
              <a:gd name="connsiteX7" fmla="*/ 18661 w 1306285"/>
              <a:gd name="connsiteY7" fmla="*/ 943732 h 1083691"/>
              <a:gd name="connsiteX8" fmla="*/ 9330 w 1306285"/>
              <a:gd name="connsiteY8" fmla="*/ 813103 h 1083691"/>
              <a:gd name="connsiteX9" fmla="*/ 0 w 1306285"/>
              <a:gd name="connsiteY9" fmla="*/ 710466 h 1083691"/>
              <a:gd name="connsiteX10" fmla="*/ 9330 w 1306285"/>
              <a:gd name="connsiteY10" fmla="*/ 402556 h 1083691"/>
              <a:gd name="connsiteX11" fmla="*/ 18661 w 1306285"/>
              <a:gd name="connsiteY11" fmla="*/ 355903 h 1083691"/>
              <a:gd name="connsiteX12" fmla="*/ 27991 w 1306285"/>
              <a:gd name="connsiteY12" fmla="*/ 178621 h 1083691"/>
              <a:gd name="connsiteX13" fmla="*/ 55983 w 1306285"/>
              <a:gd name="connsiteY13" fmla="*/ 1340 h 1083691"/>
              <a:gd name="connsiteX14" fmla="*/ 93306 w 1306285"/>
              <a:gd name="connsiteY14" fmla="*/ 1340 h 1083691"/>
              <a:gd name="connsiteX0" fmla="*/ 1166326 w 1306285"/>
              <a:gd name="connsiteY0" fmla="*/ 1091682 h 1091682"/>
              <a:gd name="connsiteX1" fmla="*/ 1287624 w 1306285"/>
              <a:gd name="connsiteY1" fmla="*/ 1073021 h 1091682"/>
              <a:gd name="connsiteX2" fmla="*/ 1306285 w 1306285"/>
              <a:gd name="connsiteY2" fmla="*/ 1017037 h 1091682"/>
              <a:gd name="connsiteX3" fmla="*/ 1268963 w 1306285"/>
              <a:gd name="connsiteY3" fmla="*/ 970384 h 1091682"/>
              <a:gd name="connsiteX4" fmla="*/ 1240971 w 1306285"/>
              <a:gd name="connsiteY4" fmla="*/ 961053 h 1091682"/>
              <a:gd name="connsiteX5" fmla="*/ 233265 w 1306285"/>
              <a:gd name="connsiteY5" fmla="*/ 951723 h 1091682"/>
              <a:gd name="connsiteX6" fmla="*/ 186612 w 1306285"/>
              <a:gd name="connsiteY6" fmla="*/ 961053 h 1091682"/>
              <a:gd name="connsiteX7" fmla="*/ 18661 w 1306285"/>
              <a:gd name="connsiteY7" fmla="*/ 951723 h 1091682"/>
              <a:gd name="connsiteX8" fmla="*/ 9330 w 1306285"/>
              <a:gd name="connsiteY8" fmla="*/ 821094 h 1091682"/>
              <a:gd name="connsiteX9" fmla="*/ 0 w 1306285"/>
              <a:gd name="connsiteY9" fmla="*/ 718457 h 1091682"/>
              <a:gd name="connsiteX10" fmla="*/ 9330 w 1306285"/>
              <a:gd name="connsiteY10" fmla="*/ 410547 h 1091682"/>
              <a:gd name="connsiteX11" fmla="*/ 18661 w 1306285"/>
              <a:gd name="connsiteY11" fmla="*/ 363894 h 1091682"/>
              <a:gd name="connsiteX12" fmla="*/ 27991 w 1306285"/>
              <a:gd name="connsiteY12" fmla="*/ 186612 h 1091682"/>
              <a:gd name="connsiteX13" fmla="*/ 55983 w 1306285"/>
              <a:gd name="connsiteY13" fmla="*/ 9331 h 1091682"/>
              <a:gd name="connsiteX14" fmla="*/ 231790 w 1306285"/>
              <a:gd name="connsiteY14" fmla="*/ 0 h 1091682"/>
              <a:gd name="connsiteX0" fmla="*/ 1218257 w 1306285"/>
              <a:gd name="connsiteY0" fmla="*/ 1112219 h 1112219"/>
              <a:gd name="connsiteX1" fmla="*/ 1287624 w 1306285"/>
              <a:gd name="connsiteY1" fmla="*/ 1073021 h 1112219"/>
              <a:gd name="connsiteX2" fmla="*/ 1306285 w 1306285"/>
              <a:gd name="connsiteY2" fmla="*/ 1017037 h 1112219"/>
              <a:gd name="connsiteX3" fmla="*/ 1268963 w 1306285"/>
              <a:gd name="connsiteY3" fmla="*/ 970384 h 1112219"/>
              <a:gd name="connsiteX4" fmla="*/ 1240971 w 1306285"/>
              <a:gd name="connsiteY4" fmla="*/ 961053 h 1112219"/>
              <a:gd name="connsiteX5" fmla="*/ 233265 w 1306285"/>
              <a:gd name="connsiteY5" fmla="*/ 951723 h 1112219"/>
              <a:gd name="connsiteX6" fmla="*/ 186612 w 1306285"/>
              <a:gd name="connsiteY6" fmla="*/ 961053 h 1112219"/>
              <a:gd name="connsiteX7" fmla="*/ 18661 w 1306285"/>
              <a:gd name="connsiteY7" fmla="*/ 951723 h 1112219"/>
              <a:gd name="connsiteX8" fmla="*/ 9330 w 1306285"/>
              <a:gd name="connsiteY8" fmla="*/ 821094 h 1112219"/>
              <a:gd name="connsiteX9" fmla="*/ 0 w 1306285"/>
              <a:gd name="connsiteY9" fmla="*/ 718457 h 1112219"/>
              <a:gd name="connsiteX10" fmla="*/ 9330 w 1306285"/>
              <a:gd name="connsiteY10" fmla="*/ 410547 h 1112219"/>
              <a:gd name="connsiteX11" fmla="*/ 18661 w 1306285"/>
              <a:gd name="connsiteY11" fmla="*/ 363894 h 1112219"/>
              <a:gd name="connsiteX12" fmla="*/ 27991 w 1306285"/>
              <a:gd name="connsiteY12" fmla="*/ 186612 h 1112219"/>
              <a:gd name="connsiteX13" fmla="*/ 55983 w 1306285"/>
              <a:gd name="connsiteY13" fmla="*/ 9331 h 1112219"/>
              <a:gd name="connsiteX14" fmla="*/ 231790 w 1306285"/>
              <a:gd name="connsiteY14" fmla="*/ 0 h 111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6285" h="1112219">
                <a:moveTo>
                  <a:pt x="1218257" y="1112219"/>
                </a:moveTo>
                <a:cubicBezTo>
                  <a:pt x="1258690" y="1105999"/>
                  <a:pt x="1272953" y="1088885"/>
                  <a:pt x="1287624" y="1073021"/>
                </a:cubicBezTo>
                <a:cubicBezTo>
                  <a:pt x="1302295" y="1057157"/>
                  <a:pt x="1306285" y="1017037"/>
                  <a:pt x="1306285" y="1017037"/>
                </a:cubicBezTo>
                <a:cubicBezTo>
                  <a:pt x="1293844" y="1001486"/>
                  <a:pt x="1284083" y="983345"/>
                  <a:pt x="1268963" y="970384"/>
                </a:cubicBezTo>
                <a:cubicBezTo>
                  <a:pt x="1261495" y="963983"/>
                  <a:pt x="1250805" y="961230"/>
                  <a:pt x="1240971" y="961053"/>
                </a:cubicBezTo>
                <a:lnTo>
                  <a:pt x="233265" y="951723"/>
                </a:lnTo>
                <a:cubicBezTo>
                  <a:pt x="217714" y="954833"/>
                  <a:pt x="202471" y="961053"/>
                  <a:pt x="186612" y="961053"/>
                </a:cubicBezTo>
                <a:cubicBezTo>
                  <a:pt x="130542" y="961053"/>
                  <a:pt x="62669" y="986466"/>
                  <a:pt x="18661" y="951723"/>
                </a:cubicBezTo>
                <a:cubicBezTo>
                  <a:pt x="-15602" y="924673"/>
                  <a:pt x="12811" y="864609"/>
                  <a:pt x="9330" y="821094"/>
                </a:cubicBezTo>
                <a:cubicBezTo>
                  <a:pt x="6591" y="786850"/>
                  <a:pt x="3110" y="752669"/>
                  <a:pt x="0" y="718457"/>
                </a:cubicBezTo>
                <a:cubicBezTo>
                  <a:pt x="3110" y="615820"/>
                  <a:pt x="3933" y="513089"/>
                  <a:pt x="9330" y="410547"/>
                </a:cubicBezTo>
                <a:cubicBezTo>
                  <a:pt x="10164" y="394710"/>
                  <a:pt x="17344" y="379698"/>
                  <a:pt x="18661" y="363894"/>
                </a:cubicBezTo>
                <a:cubicBezTo>
                  <a:pt x="23575" y="304923"/>
                  <a:pt x="24881" y="245706"/>
                  <a:pt x="27991" y="186612"/>
                </a:cubicBezTo>
                <a:cubicBezTo>
                  <a:pt x="22518" y="93568"/>
                  <a:pt x="-29939" y="30811"/>
                  <a:pt x="55983" y="9331"/>
                </a:cubicBezTo>
                <a:cubicBezTo>
                  <a:pt x="68053" y="6314"/>
                  <a:pt x="219349" y="0"/>
                  <a:pt x="231790" y="0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658" name="任意多边形: 形状 144657">
            <a:extLst>
              <a:ext uri="{FF2B5EF4-FFF2-40B4-BE49-F238E27FC236}">
                <a16:creationId xmlns:a16="http://schemas.microsoft.com/office/drawing/2014/main" id="{C5713EA7-D935-AAE4-5848-19750AE48F59}"/>
              </a:ext>
            </a:extLst>
          </p:cNvPr>
          <p:cNvSpPr/>
          <p:nvPr/>
        </p:nvSpPr>
        <p:spPr bwMode="auto">
          <a:xfrm>
            <a:off x="7011905" y="1931423"/>
            <a:ext cx="1717897" cy="1670721"/>
          </a:xfrm>
          <a:custGeom>
            <a:avLst/>
            <a:gdLst>
              <a:gd name="connsiteX0" fmla="*/ 1558213 w 1717897"/>
              <a:gd name="connsiteY0" fmla="*/ 0 h 1502228"/>
              <a:gd name="connsiteX1" fmla="*/ 1660849 w 1717897"/>
              <a:gd name="connsiteY1" fmla="*/ 9330 h 1502228"/>
              <a:gd name="connsiteX2" fmla="*/ 1698172 w 1717897"/>
              <a:gd name="connsiteY2" fmla="*/ 18661 h 1502228"/>
              <a:gd name="connsiteX3" fmla="*/ 1707502 w 1717897"/>
              <a:gd name="connsiteY3" fmla="*/ 55984 h 1502228"/>
              <a:gd name="connsiteX4" fmla="*/ 1707502 w 1717897"/>
              <a:gd name="connsiteY4" fmla="*/ 429208 h 1502228"/>
              <a:gd name="connsiteX5" fmla="*/ 1586204 w 1717897"/>
              <a:gd name="connsiteY5" fmla="*/ 419877 h 1502228"/>
              <a:gd name="connsiteX6" fmla="*/ 1352939 w 1717897"/>
              <a:gd name="connsiteY6" fmla="*/ 429208 h 1502228"/>
              <a:gd name="connsiteX7" fmla="*/ 1324947 w 1717897"/>
              <a:gd name="connsiteY7" fmla="*/ 438539 h 1502228"/>
              <a:gd name="connsiteX8" fmla="*/ 1212980 w 1717897"/>
              <a:gd name="connsiteY8" fmla="*/ 447869 h 1502228"/>
              <a:gd name="connsiteX9" fmla="*/ 326572 w 1717897"/>
              <a:gd name="connsiteY9" fmla="*/ 457200 h 1502228"/>
              <a:gd name="connsiteX10" fmla="*/ 289249 w 1717897"/>
              <a:gd name="connsiteY10" fmla="*/ 513184 h 1502228"/>
              <a:gd name="connsiteX11" fmla="*/ 261258 w 1717897"/>
              <a:gd name="connsiteY11" fmla="*/ 569167 h 1502228"/>
              <a:gd name="connsiteX12" fmla="*/ 242596 w 1717897"/>
              <a:gd name="connsiteY12" fmla="*/ 643812 h 1502228"/>
              <a:gd name="connsiteX13" fmla="*/ 214604 w 1717897"/>
              <a:gd name="connsiteY13" fmla="*/ 746449 h 1502228"/>
              <a:gd name="connsiteX14" fmla="*/ 186613 w 1717897"/>
              <a:gd name="connsiteY14" fmla="*/ 793102 h 1502228"/>
              <a:gd name="connsiteX15" fmla="*/ 158621 w 1717897"/>
              <a:gd name="connsiteY15" fmla="*/ 858416 h 1502228"/>
              <a:gd name="connsiteX16" fmla="*/ 149290 w 1717897"/>
              <a:gd name="connsiteY16" fmla="*/ 895739 h 1502228"/>
              <a:gd name="connsiteX17" fmla="*/ 139960 w 1717897"/>
              <a:gd name="connsiteY17" fmla="*/ 923730 h 1502228"/>
              <a:gd name="connsiteX18" fmla="*/ 130629 w 1717897"/>
              <a:gd name="connsiteY18" fmla="*/ 961053 h 1502228"/>
              <a:gd name="connsiteX19" fmla="*/ 102637 w 1717897"/>
              <a:gd name="connsiteY19" fmla="*/ 1017037 h 1502228"/>
              <a:gd name="connsiteX20" fmla="*/ 93307 w 1717897"/>
              <a:gd name="connsiteY20" fmla="*/ 1054359 h 1502228"/>
              <a:gd name="connsiteX21" fmla="*/ 74645 w 1717897"/>
              <a:gd name="connsiteY21" fmla="*/ 1129004 h 1502228"/>
              <a:gd name="connsiteX22" fmla="*/ 55984 w 1717897"/>
              <a:gd name="connsiteY22" fmla="*/ 1156996 h 1502228"/>
              <a:gd name="connsiteX23" fmla="*/ 27992 w 1717897"/>
              <a:gd name="connsiteY23" fmla="*/ 1296955 h 1502228"/>
              <a:gd name="connsiteX24" fmla="*/ 18662 w 1717897"/>
              <a:gd name="connsiteY24" fmla="*/ 1324947 h 1502228"/>
              <a:gd name="connsiteX25" fmla="*/ 0 w 1717897"/>
              <a:gd name="connsiteY25" fmla="*/ 1362269 h 1502228"/>
              <a:gd name="connsiteX26" fmla="*/ 18662 w 1717897"/>
              <a:gd name="connsiteY26" fmla="*/ 1436914 h 1502228"/>
              <a:gd name="connsiteX27" fmla="*/ 74645 w 1717897"/>
              <a:gd name="connsiteY27" fmla="*/ 1483567 h 1502228"/>
              <a:gd name="connsiteX28" fmla="*/ 167951 w 1717897"/>
              <a:gd name="connsiteY28" fmla="*/ 1492898 h 1502228"/>
              <a:gd name="connsiteX29" fmla="*/ 335902 w 1717897"/>
              <a:gd name="connsiteY29" fmla="*/ 1502228 h 1502228"/>
              <a:gd name="connsiteX30" fmla="*/ 485192 w 1717897"/>
              <a:gd name="connsiteY30" fmla="*/ 1492898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17897" h="1502228">
                <a:moveTo>
                  <a:pt x="1558213" y="0"/>
                </a:moveTo>
                <a:cubicBezTo>
                  <a:pt x="1592425" y="3110"/>
                  <a:pt x="1626797" y="4790"/>
                  <a:pt x="1660849" y="9330"/>
                </a:cubicBezTo>
                <a:cubicBezTo>
                  <a:pt x="1673560" y="11025"/>
                  <a:pt x="1689104" y="9593"/>
                  <a:pt x="1698172" y="18661"/>
                </a:cubicBezTo>
                <a:cubicBezTo>
                  <a:pt x="1707240" y="27729"/>
                  <a:pt x="1704392" y="43543"/>
                  <a:pt x="1707502" y="55984"/>
                </a:cubicBezTo>
                <a:cubicBezTo>
                  <a:pt x="1708434" y="75547"/>
                  <a:pt x="1730419" y="399744"/>
                  <a:pt x="1707502" y="429208"/>
                </a:cubicBezTo>
                <a:cubicBezTo>
                  <a:pt x="1682605" y="461218"/>
                  <a:pt x="1626637" y="422987"/>
                  <a:pt x="1586204" y="419877"/>
                </a:cubicBezTo>
                <a:cubicBezTo>
                  <a:pt x="1508449" y="422987"/>
                  <a:pt x="1430558" y="423664"/>
                  <a:pt x="1352939" y="429208"/>
                </a:cubicBezTo>
                <a:cubicBezTo>
                  <a:pt x="1343129" y="429909"/>
                  <a:pt x="1334696" y="437239"/>
                  <a:pt x="1324947" y="438539"/>
                </a:cubicBezTo>
                <a:cubicBezTo>
                  <a:pt x="1287824" y="443489"/>
                  <a:pt x="1250425" y="447169"/>
                  <a:pt x="1212980" y="447869"/>
                </a:cubicBezTo>
                <a:lnTo>
                  <a:pt x="326572" y="457200"/>
                </a:lnTo>
                <a:cubicBezTo>
                  <a:pt x="314131" y="475861"/>
                  <a:pt x="296341" y="491907"/>
                  <a:pt x="289249" y="513184"/>
                </a:cubicBezTo>
                <a:cubicBezTo>
                  <a:pt x="276373" y="551814"/>
                  <a:pt x="285374" y="532992"/>
                  <a:pt x="261258" y="569167"/>
                </a:cubicBezTo>
                <a:cubicBezTo>
                  <a:pt x="255037" y="594049"/>
                  <a:pt x="248363" y="618821"/>
                  <a:pt x="242596" y="643812"/>
                </a:cubicBezTo>
                <a:cubicBezTo>
                  <a:pt x="232443" y="687810"/>
                  <a:pt x="234518" y="702638"/>
                  <a:pt x="214604" y="746449"/>
                </a:cubicBezTo>
                <a:cubicBezTo>
                  <a:pt x="207100" y="762959"/>
                  <a:pt x="195943" y="777551"/>
                  <a:pt x="186613" y="793102"/>
                </a:cubicBezTo>
                <a:cubicBezTo>
                  <a:pt x="159824" y="900254"/>
                  <a:pt x="197284" y="768202"/>
                  <a:pt x="158621" y="858416"/>
                </a:cubicBezTo>
                <a:cubicBezTo>
                  <a:pt x="153569" y="870203"/>
                  <a:pt x="152813" y="883408"/>
                  <a:pt x="149290" y="895739"/>
                </a:cubicBezTo>
                <a:cubicBezTo>
                  <a:pt x="146588" y="905196"/>
                  <a:pt x="142662" y="914273"/>
                  <a:pt x="139960" y="923730"/>
                </a:cubicBezTo>
                <a:cubicBezTo>
                  <a:pt x="136437" y="936061"/>
                  <a:pt x="135392" y="949146"/>
                  <a:pt x="130629" y="961053"/>
                </a:cubicBezTo>
                <a:cubicBezTo>
                  <a:pt x="122880" y="980425"/>
                  <a:pt x="111968" y="998376"/>
                  <a:pt x="102637" y="1017037"/>
                </a:cubicBezTo>
                <a:cubicBezTo>
                  <a:pt x="99527" y="1029478"/>
                  <a:pt x="96089" y="1041841"/>
                  <a:pt x="93307" y="1054359"/>
                </a:cubicBezTo>
                <a:cubicBezTo>
                  <a:pt x="89048" y="1073525"/>
                  <a:pt x="84649" y="1108995"/>
                  <a:pt x="74645" y="1129004"/>
                </a:cubicBezTo>
                <a:cubicBezTo>
                  <a:pt x="69630" y="1139034"/>
                  <a:pt x="62204" y="1147665"/>
                  <a:pt x="55984" y="1156996"/>
                </a:cubicBezTo>
                <a:cubicBezTo>
                  <a:pt x="48169" y="1211695"/>
                  <a:pt x="45988" y="1242962"/>
                  <a:pt x="27992" y="1296955"/>
                </a:cubicBezTo>
                <a:cubicBezTo>
                  <a:pt x="24882" y="1306286"/>
                  <a:pt x="22536" y="1315907"/>
                  <a:pt x="18662" y="1324947"/>
                </a:cubicBezTo>
                <a:cubicBezTo>
                  <a:pt x="13183" y="1337732"/>
                  <a:pt x="6221" y="1349828"/>
                  <a:pt x="0" y="1362269"/>
                </a:cubicBezTo>
                <a:cubicBezTo>
                  <a:pt x="1346" y="1369000"/>
                  <a:pt x="10464" y="1424617"/>
                  <a:pt x="18662" y="1436914"/>
                </a:cubicBezTo>
                <a:cubicBezTo>
                  <a:pt x="24684" y="1445948"/>
                  <a:pt x="61082" y="1480437"/>
                  <a:pt x="74645" y="1483567"/>
                </a:cubicBezTo>
                <a:cubicBezTo>
                  <a:pt x="105102" y="1490596"/>
                  <a:pt x="136773" y="1490671"/>
                  <a:pt x="167951" y="1492898"/>
                </a:cubicBezTo>
                <a:cubicBezTo>
                  <a:pt x="223878" y="1496893"/>
                  <a:pt x="279918" y="1499118"/>
                  <a:pt x="335902" y="1502228"/>
                </a:cubicBezTo>
                <a:cubicBezTo>
                  <a:pt x="466503" y="1492182"/>
                  <a:pt x="416648" y="1492898"/>
                  <a:pt x="485192" y="1492898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7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446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5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5C3C74-A92D-4768-A5BA-38A6DCC97367}" type="slidenum">
              <a:rPr lang="en-US" altLang="zh-CN"/>
              <a:t>92</a:t>
            </a:fld>
            <a:endParaRPr lang="en-US" altLang="zh-CN"/>
          </a:p>
        </p:txBody>
      </p:sp>
      <p:sp>
        <p:nvSpPr>
          <p:cNvPr id="144475" name="Text Box 91"/>
          <p:cNvSpPr txBox="1">
            <a:spLocks noChangeArrowheads="1"/>
          </p:cNvSpPr>
          <p:nvPr/>
        </p:nvSpPr>
        <p:spPr bwMode="auto">
          <a:xfrm>
            <a:off x="523875" y="266065"/>
            <a:ext cx="810831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Example of static linked list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  <a:p>
            <a:pPr algn="ctr"/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Storage space change: Insert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2135" y="6276340"/>
            <a:ext cx="429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结束标记：</a:t>
            </a:r>
            <a:r>
              <a:rPr lang="en-US" altLang="zh-CN" sz="2000" b="1" u="sng" dirty="0"/>
              <a:t>cursor=0</a:t>
            </a:r>
            <a:r>
              <a:rPr lang="zh-CN" altLang="en-US" sz="2000" b="1" u="sng" dirty="0"/>
              <a:t>（指向头结点</a:t>
            </a:r>
            <a:r>
              <a:rPr lang="en-US" altLang="zh-CN" sz="2000" b="1" u="sng" dirty="0"/>
              <a:t>)</a:t>
            </a:r>
            <a:endParaRPr lang="zh-CN" altLang="en-US" sz="2000" b="1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0E8FBF4-9B70-C6E5-CFED-BB5033F1FB05}"/>
              </a:ext>
            </a:extLst>
          </p:cNvPr>
          <p:cNvSpPr txBox="1"/>
          <p:nvPr/>
        </p:nvSpPr>
        <p:spPr>
          <a:xfrm>
            <a:off x="7432456" y="1368716"/>
            <a:ext cx="6719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40819B9-1BD6-BB28-34AA-F7D638C25B25}"/>
              </a:ext>
            </a:extLst>
          </p:cNvPr>
          <p:cNvSpPr txBox="1"/>
          <p:nvPr/>
        </p:nvSpPr>
        <p:spPr>
          <a:xfrm>
            <a:off x="8262149" y="1361319"/>
            <a:ext cx="82586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cursor</a:t>
            </a:r>
            <a:endParaRPr lang="zh-CN" altLang="en-US" dirty="0"/>
          </a:p>
        </p:txBody>
      </p:sp>
      <p:grpSp>
        <p:nvGrpSpPr>
          <p:cNvPr id="144582" name="Group 47">
            <a:extLst>
              <a:ext uri="{FF2B5EF4-FFF2-40B4-BE49-F238E27FC236}">
                <a16:creationId xmlns:a16="http://schemas.microsoft.com/office/drawing/2014/main" id="{B7B34442-A4FC-7097-68F3-F1F6E8ABF0D2}"/>
              </a:ext>
            </a:extLst>
          </p:cNvPr>
          <p:cNvGrpSpPr/>
          <p:nvPr/>
        </p:nvGrpSpPr>
        <p:grpSpPr bwMode="auto">
          <a:xfrm>
            <a:off x="7499193" y="1721842"/>
            <a:ext cx="1143000" cy="4191000"/>
            <a:chOff x="1152" y="768"/>
            <a:chExt cx="720" cy="2640"/>
          </a:xfrm>
        </p:grpSpPr>
        <p:sp>
          <p:nvSpPr>
            <p:cNvPr id="144583" name="Rectangle 48">
              <a:extLst>
                <a:ext uri="{FF2B5EF4-FFF2-40B4-BE49-F238E27FC236}">
                  <a16:creationId xmlns:a16="http://schemas.microsoft.com/office/drawing/2014/main" id="{C980B61A-ADD7-96F5-CF73-D43AC55B6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4" name="Line 49">
              <a:extLst>
                <a:ext uri="{FF2B5EF4-FFF2-40B4-BE49-F238E27FC236}">
                  <a16:creationId xmlns:a16="http://schemas.microsoft.com/office/drawing/2014/main" id="{9533F9E6-41EB-F1C8-7875-ECF497113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5" name="Line 50">
              <a:extLst>
                <a:ext uri="{FF2B5EF4-FFF2-40B4-BE49-F238E27FC236}">
                  <a16:creationId xmlns:a16="http://schemas.microsoft.com/office/drawing/2014/main" id="{D21FCE12-0D09-8F92-AAC2-C17C41A8B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6" name="Line 51">
              <a:extLst>
                <a:ext uri="{FF2B5EF4-FFF2-40B4-BE49-F238E27FC236}">
                  <a16:creationId xmlns:a16="http://schemas.microsoft.com/office/drawing/2014/main" id="{7B1D0B0D-FF3E-D376-AF31-78F2AA5F3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7" name="Line 52">
              <a:extLst>
                <a:ext uri="{FF2B5EF4-FFF2-40B4-BE49-F238E27FC236}">
                  <a16:creationId xmlns:a16="http://schemas.microsoft.com/office/drawing/2014/main" id="{06DF422A-D56C-0AEE-F797-3FD8251D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8" name="Line 53">
              <a:extLst>
                <a:ext uri="{FF2B5EF4-FFF2-40B4-BE49-F238E27FC236}">
                  <a16:creationId xmlns:a16="http://schemas.microsoft.com/office/drawing/2014/main" id="{F55D9A83-FD72-BAEE-8025-FA8A3AEE4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89" name="Line 54">
              <a:extLst>
                <a:ext uri="{FF2B5EF4-FFF2-40B4-BE49-F238E27FC236}">
                  <a16:creationId xmlns:a16="http://schemas.microsoft.com/office/drawing/2014/main" id="{9E963343-725B-0A80-134F-19508E07A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0" name="Line 55">
              <a:extLst>
                <a:ext uri="{FF2B5EF4-FFF2-40B4-BE49-F238E27FC236}">
                  <a16:creationId xmlns:a16="http://schemas.microsoft.com/office/drawing/2014/main" id="{1306840D-271E-DE21-8B53-B83E6A9F6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1" name="Line 56">
              <a:extLst>
                <a:ext uri="{FF2B5EF4-FFF2-40B4-BE49-F238E27FC236}">
                  <a16:creationId xmlns:a16="http://schemas.microsoft.com/office/drawing/2014/main" id="{DD8D4DC2-5ADE-3D16-8C9F-C0DCF2455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2" name="Line 57">
              <a:extLst>
                <a:ext uri="{FF2B5EF4-FFF2-40B4-BE49-F238E27FC236}">
                  <a16:creationId xmlns:a16="http://schemas.microsoft.com/office/drawing/2014/main" id="{6D0FABEC-227A-F4AB-2FA1-3ADBA13E5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3" name="Line 58">
              <a:extLst>
                <a:ext uri="{FF2B5EF4-FFF2-40B4-BE49-F238E27FC236}">
                  <a16:creationId xmlns:a16="http://schemas.microsoft.com/office/drawing/2014/main" id="{B4F47D40-5C1C-C9B1-F63B-7C4FEB5C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594" name="Line 59">
              <a:extLst>
                <a:ext uri="{FF2B5EF4-FFF2-40B4-BE49-F238E27FC236}">
                  <a16:creationId xmlns:a16="http://schemas.microsoft.com/office/drawing/2014/main" id="{89AC8921-52C6-CB2D-3835-EC6EC7B8C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4595" name="Text Box 72">
            <a:extLst>
              <a:ext uri="{FF2B5EF4-FFF2-40B4-BE49-F238E27FC236}">
                <a16:creationId xmlns:a16="http://schemas.microsoft.com/office/drawing/2014/main" id="{D6B89073-014A-C7CA-CD10-F486E5201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1725017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144596" name="Text Box 73">
            <a:extLst>
              <a:ext uri="{FF2B5EF4-FFF2-40B4-BE49-F238E27FC236}">
                <a16:creationId xmlns:a16="http://schemas.microsoft.com/office/drawing/2014/main" id="{5B030584-40B8-29E6-132E-A2DD874B2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210760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4597" name="Text Box 74">
            <a:extLst>
              <a:ext uri="{FF2B5EF4-FFF2-40B4-BE49-F238E27FC236}">
                <a16:creationId xmlns:a16="http://schemas.microsoft.com/office/drawing/2014/main" id="{E568AF46-5140-DC7E-2A96-164596E4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249178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44598" name="Text Box 75">
            <a:extLst>
              <a:ext uri="{FF2B5EF4-FFF2-40B4-BE49-F238E27FC236}">
                <a16:creationId xmlns:a16="http://schemas.microsoft.com/office/drawing/2014/main" id="{2DC9D5BA-DEB0-3303-2C5D-F7B78A3D1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287595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44599" name="Text Box 76">
            <a:extLst>
              <a:ext uri="{FF2B5EF4-FFF2-40B4-BE49-F238E27FC236}">
                <a16:creationId xmlns:a16="http://schemas.microsoft.com/office/drawing/2014/main" id="{5E3132A7-410D-D946-AE48-34DE58137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326013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144600" name="Text Box 77">
            <a:extLst>
              <a:ext uri="{FF2B5EF4-FFF2-40B4-BE49-F238E27FC236}">
                <a16:creationId xmlns:a16="http://schemas.microsoft.com/office/drawing/2014/main" id="{837BFC0C-36A6-3B01-0348-FB384FB3D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364430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144601" name="Text Box 78">
            <a:extLst>
              <a:ext uri="{FF2B5EF4-FFF2-40B4-BE49-F238E27FC236}">
                <a16:creationId xmlns:a16="http://schemas.microsoft.com/office/drawing/2014/main" id="{7308A653-6D5E-8C84-AFD5-39B498282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402848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4602" name="Text Box 80">
            <a:extLst>
              <a:ext uri="{FF2B5EF4-FFF2-40B4-BE49-F238E27FC236}">
                <a16:creationId xmlns:a16="http://schemas.microsoft.com/office/drawing/2014/main" id="{5770FA94-119B-D17D-2344-FAB228A3A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479683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144603" name="Text Box 81">
            <a:extLst>
              <a:ext uri="{FF2B5EF4-FFF2-40B4-BE49-F238E27FC236}">
                <a16:creationId xmlns:a16="http://schemas.microsoft.com/office/drawing/2014/main" id="{78B29622-DABA-71EC-5FBC-70542915B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7393" y="5181005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604" name="Text Box 82">
            <a:extLst>
              <a:ext uri="{FF2B5EF4-FFF2-40B4-BE49-F238E27FC236}">
                <a16:creationId xmlns:a16="http://schemas.microsoft.com/office/drawing/2014/main" id="{DCDC2702-7FDB-AEC0-B320-D512766D9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2112367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144605" name="Text Box 83">
            <a:extLst>
              <a:ext uri="{FF2B5EF4-FFF2-40B4-BE49-F238E27FC236}">
                <a16:creationId xmlns:a16="http://schemas.microsoft.com/office/drawing/2014/main" id="{4AC5B9EA-EB0B-9718-67EF-9257EB559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2496542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144606" name="Text Box 84">
            <a:extLst>
              <a:ext uri="{FF2B5EF4-FFF2-40B4-BE49-F238E27FC236}">
                <a16:creationId xmlns:a16="http://schemas.microsoft.com/office/drawing/2014/main" id="{B665C74A-1693-2446-2440-E977AF1EC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845" y="2880717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Zheng</a:t>
            </a:r>
          </a:p>
        </p:txBody>
      </p:sp>
      <p:sp>
        <p:nvSpPr>
          <p:cNvPr id="144607" name="Text Box 85">
            <a:extLst>
              <a:ext uri="{FF2B5EF4-FFF2-40B4-BE49-F238E27FC236}">
                <a16:creationId xmlns:a16="http://schemas.microsoft.com/office/drawing/2014/main" id="{E15E3677-E810-566B-A591-6E82E4D64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068" y="3264892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144608" name="Text Box 86">
            <a:extLst>
              <a:ext uri="{FF2B5EF4-FFF2-40B4-BE49-F238E27FC236}">
                <a16:creationId xmlns:a16="http://schemas.microsoft.com/office/drawing/2014/main" id="{544320F5-8382-DB16-C0DD-8D4AF13D7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3649067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144609" name="Text Box 87">
            <a:extLst>
              <a:ext uri="{FF2B5EF4-FFF2-40B4-BE49-F238E27FC236}">
                <a16:creationId xmlns:a16="http://schemas.microsoft.com/office/drawing/2014/main" id="{91865E95-0B1B-A2B6-5F20-04284B0E4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4033242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144610" name="Text Box 88" descr="深色上对角线">
            <a:extLst>
              <a:ext uri="{FF2B5EF4-FFF2-40B4-BE49-F238E27FC236}">
                <a16:creationId xmlns:a16="http://schemas.microsoft.com/office/drawing/2014/main" id="{C9A1D33E-1BA5-7D12-1750-96D81B51B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028" y="4395192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611" name="Text Box 89">
            <a:extLst>
              <a:ext uri="{FF2B5EF4-FFF2-40B4-BE49-F238E27FC236}">
                <a16:creationId xmlns:a16="http://schemas.microsoft.com/office/drawing/2014/main" id="{682CE05B-A148-ACB4-3C7A-12A6D1CBD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4801592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144612" name="Text Box 90">
            <a:extLst>
              <a:ext uri="{FF2B5EF4-FFF2-40B4-BE49-F238E27FC236}">
                <a16:creationId xmlns:a16="http://schemas.microsoft.com/office/drawing/2014/main" id="{85610C32-A30D-1AA9-CE76-13F981AD6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193" y="5185767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144613" name="Rectangle 98" descr="深色上对角线">
            <a:extLst>
              <a:ext uri="{FF2B5EF4-FFF2-40B4-BE49-F238E27FC236}">
                <a16:creationId xmlns:a16="http://schemas.microsoft.com/office/drawing/2014/main" id="{9BB721E5-F5A7-4951-D1F0-348EE5BA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956" y="1725017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14" name="Text Box 88" descr="深色上对角线">
            <a:extLst>
              <a:ext uri="{FF2B5EF4-FFF2-40B4-BE49-F238E27FC236}">
                <a16:creationId xmlns:a16="http://schemas.microsoft.com/office/drawing/2014/main" id="{43DC3FBB-3E6A-E7CF-20A9-BD359BAD7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583" y="3256002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616" name="Text Box 78">
            <a:extLst>
              <a:ext uri="{FF2B5EF4-FFF2-40B4-BE49-F238E27FC236}">
                <a16:creationId xmlns:a16="http://schemas.microsoft.com/office/drawing/2014/main" id="{1AC7EBC3-1334-F667-C4F6-BC73ACD0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6753" y="4388842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144617" name="Text Box 78">
            <a:extLst>
              <a:ext uri="{FF2B5EF4-FFF2-40B4-BE49-F238E27FC236}">
                <a16:creationId xmlns:a16="http://schemas.microsoft.com/office/drawing/2014/main" id="{67D3934F-0124-BA7E-62C8-5C276C83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2788" y="5530572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618" name="Text Box 88" descr="深色上对角线">
            <a:extLst>
              <a:ext uri="{FF2B5EF4-FFF2-40B4-BE49-F238E27FC236}">
                <a16:creationId xmlns:a16="http://schemas.microsoft.com/office/drawing/2014/main" id="{611CE3C6-D4E0-0029-DFF4-948738BF8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028" y="5550504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144623" name="Group 60">
            <a:extLst>
              <a:ext uri="{FF2B5EF4-FFF2-40B4-BE49-F238E27FC236}">
                <a16:creationId xmlns:a16="http://schemas.microsoft.com/office/drawing/2014/main" id="{69639B61-248C-2525-6425-4729F8B823F0}"/>
              </a:ext>
            </a:extLst>
          </p:cNvPr>
          <p:cNvGrpSpPr/>
          <p:nvPr/>
        </p:nvGrpSpPr>
        <p:grpSpPr bwMode="auto">
          <a:xfrm>
            <a:off x="7107281" y="1718799"/>
            <a:ext cx="533400" cy="4152900"/>
            <a:chOff x="1248" y="735"/>
            <a:chExt cx="336" cy="2616"/>
          </a:xfrm>
        </p:grpSpPr>
        <p:sp>
          <p:nvSpPr>
            <p:cNvPr id="144624" name="Text Box 61">
              <a:extLst>
                <a:ext uri="{FF2B5EF4-FFF2-40B4-BE49-F238E27FC236}">
                  <a16:creationId xmlns:a16="http://schemas.microsoft.com/office/drawing/2014/main" id="{9C790B72-3178-DA1F-65F4-C1279BC8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44625" name="Text Box 62">
              <a:extLst>
                <a:ext uri="{FF2B5EF4-FFF2-40B4-BE49-F238E27FC236}">
                  <a16:creationId xmlns:a16="http://schemas.microsoft.com/office/drawing/2014/main" id="{96BDA8C3-E5B1-01EB-12CA-33F657C50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44626" name="Text Box 63">
              <a:extLst>
                <a:ext uri="{FF2B5EF4-FFF2-40B4-BE49-F238E27FC236}">
                  <a16:creationId xmlns:a16="http://schemas.microsoft.com/office/drawing/2014/main" id="{1CA8CD03-1C8D-9DE8-73E6-9205A215C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44627" name="Text Box 64">
              <a:extLst>
                <a:ext uri="{FF2B5EF4-FFF2-40B4-BE49-F238E27FC236}">
                  <a16:creationId xmlns:a16="http://schemas.microsoft.com/office/drawing/2014/main" id="{4E3B6BE1-A4D7-549C-03B4-FF4E2CA5B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44628" name="Text Box 65">
              <a:extLst>
                <a:ext uri="{FF2B5EF4-FFF2-40B4-BE49-F238E27FC236}">
                  <a16:creationId xmlns:a16="http://schemas.microsoft.com/office/drawing/2014/main" id="{4C6A9F8B-F692-0B56-4955-92CE84E84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44629" name="Text Box 66">
              <a:extLst>
                <a:ext uri="{FF2B5EF4-FFF2-40B4-BE49-F238E27FC236}">
                  <a16:creationId xmlns:a16="http://schemas.microsoft.com/office/drawing/2014/main" id="{51C4A81C-5771-FCE8-EA1C-BBDD6AC66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144630" name="Text Box 67">
              <a:extLst>
                <a:ext uri="{FF2B5EF4-FFF2-40B4-BE49-F238E27FC236}">
                  <a16:creationId xmlns:a16="http://schemas.microsoft.com/office/drawing/2014/main" id="{627AFE6C-9ACA-7A84-F60C-08DA07046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144631" name="Text Box 68">
              <a:extLst>
                <a:ext uri="{FF2B5EF4-FFF2-40B4-BE49-F238E27FC236}">
                  <a16:creationId xmlns:a16="http://schemas.microsoft.com/office/drawing/2014/main" id="{00FFF411-951D-F020-8AE1-FCEED69A0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144632" name="Text Box 69">
              <a:extLst>
                <a:ext uri="{FF2B5EF4-FFF2-40B4-BE49-F238E27FC236}">
                  <a16:creationId xmlns:a16="http://schemas.microsoft.com/office/drawing/2014/main" id="{47C241DA-2707-7A31-3FE8-833F50F2A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144633" name="Text Box 70">
              <a:extLst>
                <a:ext uri="{FF2B5EF4-FFF2-40B4-BE49-F238E27FC236}">
                  <a16:creationId xmlns:a16="http://schemas.microsoft.com/office/drawing/2014/main" id="{0154CD55-BCC9-77B8-624E-3B6A61347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144634" name="Text Box 71">
              <a:extLst>
                <a:ext uri="{FF2B5EF4-FFF2-40B4-BE49-F238E27FC236}">
                  <a16:creationId xmlns:a16="http://schemas.microsoft.com/office/drawing/2014/main" id="{0F14B923-CF54-EA96-0B16-738A061C0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144638" name="文本框 144637">
            <a:extLst>
              <a:ext uri="{FF2B5EF4-FFF2-40B4-BE49-F238E27FC236}">
                <a16:creationId xmlns:a16="http://schemas.microsoft.com/office/drawing/2014/main" id="{0FB9726A-034A-2D5F-FAD3-ABC553C9722C}"/>
              </a:ext>
            </a:extLst>
          </p:cNvPr>
          <p:cNvSpPr txBox="1"/>
          <p:nvPr/>
        </p:nvSpPr>
        <p:spPr>
          <a:xfrm>
            <a:off x="8731603" y="19308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144639" name="文本框 144638">
            <a:extLst>
              <a:ext uri="{FF2B5EF4-FFF2-40B4-BE49-F238E27FC236}">
                <a16:creationId xmlns:a16="http://schemas.microsoft.com/office/drawing/2014/main" id="{63D0ECEF-4195-DBC6-685B-8708C6303E34}"/>
              </a:ext>
            </a:extLst>
          </p:cNvPr>
          <p:cNvSpPr txBox="1"/>
          <p:nvPr/>
        </p:nvSpPr>
        <p:spPr>
          <a:xfrm>
            <a:off x="8736921" y="4692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144652" name="文本框 144651">
            <a:extLst>
              <a:ext uri="{FF2B5EF4-FFF2-40B4-BE49-F238E27FC236}">
                <a16:creationId xmlns:a16="http://schemas.microsoft.com/office/drawing/2014/main" id="{8AB05D2C-A4B9-3871-0B61-D4D548472C9B}"/>
              </a:ext>
            </a:extLst>
          </p:cNvPr>
          <p:cNvSpPr txBox="1"/>
          <p:nvPr/>
        </p:nvSpPr>
        <p:spPr>
          <a:xfrm>
            <a:off x="8594632" y="40034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③</a:t>
            </a:r>
          </a:p>
        </p:txBody>
      </p:sp>
      <p:sp>
        <p:nvSpPr>
          <p:cNvPr id="144653" name="文本框 144652">
            <a:extLst>
              <a:ext uri="{FF2B5EF4-FFF2-40B4-BE49-F238E27FC236}">
                <a16:creationId xmlns:a16="http://schemas.microsoft.com/office/drawing/2014/main" id="{BA9D9853-10EE-406C-7397-1D649D96D474}"/>
              </a:ext>
            </a:extLst>
          </p:cNvPr>
          <p:cNvSpPr txBox="1"/>
          <p:nvPr/>
        </p:nvSpPr>
        <p:spPr>
          <a:xfrm>
            <a:off x="4900936" y="6165304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</a:rPr>
              <a:t>思考：静态链表插入元素需要移动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r>
              <a:rPr lang="zh-CN" altLang="en-US" sz="1800" b="1" dirty="0">
                <a:solidFill>
                  <a:srgbClr val="FFC000"/>
                </a:solidFill>
              </a:rPr>
              <a:t>其他元素吗？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44655" name="任意多边形: 形状 144654">
            <a:extLst>
              <a:ext uri="{FF2B5EF4-FFF2-40B4-BE49-F238E27FC236}">
                <a16:creationId xmlns:a16="http://schemas.microsoft.com/office/drawing/2014/main" id="{D696414B-7BB1-74D5-A6FE-7D05DFC752A9}"/>
              </a:ext>
            </a:extLst>
          </p:cNvPr>
          <p:cNvSpPr/>
          <p:nvPr/>
        </p:nvSpPr>
        <p:spPr bwMode="auto">
          <a:xfrm>
            <a:off x="7145561" y="3153747"/>
            <a:ext cx="1942455" cy="1941943"/>
          </a:xfrm>
          <a:custGeom>
            <a:avLst/>
            <a:gdLst>
              <a:gd name="connsiteX0" fmla="*/ 1447933 w 1942455"/>
              <a:gd name="connsiteY0" fmla="*/ 0 h 1941943"/>
              <a:gd name="connsiteX1" fmla="*/ 1494586 w 1942455"/>
              <a:gd name="connsiteY1" fmla="*/ 46653 h 1941943"/>
              <a:gd name="connsiteX2" fmla="*/ 1541239 w 1942455"/>
              <a:gd name="connsiteY2" fmla="*/ 121298 h 1941943"/>
              <a:gd name="connsiteX3" fmla="*/ 1569231 w 1942455"/>
              <a:gd name="connsiteY3" fmla="*/ 158620 h 1941943"/>
              <a:gd name="connsiteX4" fmla="*/ 1606553 w 1942455"/>
              <a:gd name="connsiteY4" fmla="*/ 223935 h 1941943"/>
              <a:gd name="connsiteX5" fmla="*/ 1634545 w 1942455"/>
              <a:gd name="connsiteY5" fmla="*/ 298580 h 1941943"/>
              <a:gd name="connsiteX6" fmla="*/ 1643876 w 1942455"/>
              <a:gd name="connsiteY6" fmla="*/ 335902 h 1941943"/>
              <a:gd name="connsiteX7" fmla="*/ 1662537 w 1942455"/>
              <a:gd name="connsiteY7" fmla="*/ 373224 h 1941943"/>
              <a:gd name="connsiteX8" fmla="*/ 1690529 w 1942455"/>
              <a:gd name="connsiteY8" fmla="*/ 438539 h 1941943"/>
              <a:gd name="connsiteX9" fmla="*/ 1718521 w 1942455"/>
              <a:gd name="connsiteY9" fmla="*/ 503853 h 1941943"/>
              <a:gd name="connsiteX10" fmla="*/ 1755843 w 1942455"/>
              <a:gd name="connsiteY10" fmla="*/ 559837 h 1941943"/>
              <a:gd name="connsiteX11" fmla="*/ 1793166 w 1942455"/>
              <a:gd name="connsiteY11" fmla="*/ 653143 h 1941943"/>
              <a:gd name="connsiteX12" fmla="*/ 1830488 w 1942455"/>
              <a:gd name="connsiteY12" fmla="*/ 718457 h 1941943"/>
              <a:gd name="connsiteX13" fmla="*/ 1849149 w 1942455"/>
              <a:gd name="connsiteY13" fmla="*/ 774441 h 1941943"/>
              <a:gd name="connsiteX14" fmla="*/ 1858480 w 1942455"/>
              <a:gd name="connsiteY14" fmla="*/ 802433 h 1941943"/>
              <a:gd name="connsiteX15" fmla="*/ 1867810 w 1942455"/>
              <a:gd name="connsiteY15" fmla="*/ 830424 h 1941943"/>
              <a:gd name="connsiteX16" fmla="*/ 1886472 w 1942455"/>
              <a:gd name="connsiteY16" fmla="*/ 867747 h 1941943"/>
              <a:gd name="connsiteX17" fmla="*/ 1914463 w 1942455"/>
              <a:gd name="connsiteY17" fmla="*/ 1026367 h 1941943"/>
              <a:gd name="connsiteX18" fmla="*/ 1923794 w 1942455"/>
              <a:gd name="connsiteY18" fmla="*/ 1110343 h 1941943"/>
              <a:gd name="connsiteX19" fmla="*/ 1933125 w 1942455"/>
              <a:gd name="connsiteY19" fmla="*/ 1147665 h 1941943"/>
              <a:gd name="connsiteX20" fmla="*/ 1942455 w 1942455"/>
              <a:gd name="connsiteY20" fmla="*/ 1212980 h 1941943"/>
              <a:gd name="connsiteX21" fmla="*/ 1923794 w 1942455"/>
              <a:gd name="connsiteY21" fmla="*/ 1418253 h 1941943"/>
              <a:gd name="connsiteX22" fmla="*/ 1895802 w 1942455"/>
              <a:gd name="connsiteY22" fmla="*/ 1446245 h 1941943"/>
              <a:gd name="connsiteX23" fmla="*/ 1830488 w 1942455"/>
              <a:gd name="connsiteY23" fmla="*/ 1511559 h 1941943"/>
              <a:gd name="connsiteX24" fmla="*/ 1802496 w 1942455"/>
              <a:gd name="connsiteY24" fmla="*/ 1539551 h 1941943"/>
              <a:gd name="connsiteX25" fmla="*/ 1765174 w 1942455"/>
              <a:gd name="connsiteY25" fmla="*/ 1548882 h 1941943"/>
              <a:gd name="connsiteX26" fmla="*/ 1737182 w 1942455"/>
              <a:gd name="connsiteY26" fmla="*/ 1567543 h 1941943"/>
              <a:gd name="connsiteX27" fmla="*/ 1699859 w 1942455"/>
              <a:gd name="connsiteY27" fmla="*/ 1576873 h 1941943"/>
              <a:gd name="connsiteX28" fmla="*/ 1597223 w 1942455"/>
              <a:gd name="connsiteY28" fmla="*/ 1595535 h 1941943"/>
              <a:gd name="connsiteX29" fmla="*/ 1363957 w 1942455"/>
              <a:gd name="connsiteY29" fmla="*/ 1604865 h 1941943"/>
              <a:gd name="connsiteX30" fmla="*/ 1205337 w 1942455"/>
              <a:gd name="connsiteY30" fmla="*/ 1623526 h 1941943"/>
              <a:gd name="connsiteX31" fmla="*/ 1158684 w 1942455"/>
              <a:gd name="connsiteY31" fmla="*/ 1632857 h 1941943"/>
              <a:gd name="connsiteX32" fmla="*/ 1121361 w 1942455"/>
              <a:gd name="connsiteY32" fmla="*/ 1642188 h 1941943"/>
              <a:gd name="connsiteX33" fmla="*/ 1009394 w 1942455"/>
              <a:gd name="connsiteY33" fmla="*/ 1651518 h 1941943"/>
              <a:gd name="connsiteX34" fmla="*/ 916088 w 1942455"/>
              <a:gd name="connsiteY34" fmla="*/ 1660849 h 1941943"/>
              <a:gd name="connsiteX35" fmla="*/ 878766 w 1942455"/>
              <a:gd name="connsiteY35" fmla="*/ 1670180 h 1941943"/>
              <a:gd name="connsiteX36" fmla="*/ 300268 w 1942455"/>
              <a:gd name="connsiteY36" fmla="*/ 1698171 h 1941943"/>
              <a:gd name="connsiteX37" fmla="*/ 244284 w 1942455"/>
              <a:gd name="connsiteY37" fmla="*/ 1716833 h 1941943"/>
              <a:gd name="connsiteX38" fmla="*/ 29680 w 1942455"/>
              <a:gd name="connsiteY38" fmla="*/ 1772816 h 1941943"/>
              <a:gd name="connsiteX39" fmla="*/ 1688 w 1942455"/>
              <a:gd name="connsiteY39" fmla="*/ 1819469 h 1941943"/>
              <a:gd name="connsiteX40" fmla="*/ 11019 w 1942455"/>
              <a:gd name="connsiteY40" fmla="*/ 1912775 h 1941943"/>
              <a:gd name="connsiteX41" fmla="*/ 76333 w 1942455"/>
              <a:gd name="connsiteY41" fmla="*/ 1940767 h 1941943"/>
              <a:gd name="connsiteX42" fmla="*/ 290937 w 1942455"/>
              <a:gd name="connsiteY42" fmla="*/ 1940767 h 194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42455" h="1941943">
                <a:moveTo>
                  <a:pt x="1447933" y="0"/>
                </a:moveTo>
                <a:cubicBezTo>
                  <a:pt x="1463484" y="15551"/>
                  <a:pt x="1480104" y="30102"/>
                  <a:pt x="1494586" y="46653"/>
                </a:cubicBezTo>
                <a:cubicBezTo>
                  <a:pt x="1504326" y="57784"/>
                  <a:pt x="1538174" y="116700"/>
                  <a:pt x="1541239" y="121298"/>
                </a:cubicBezTo>
                <a:cubicBezTo>
                  <a:pt x="1549865" y="134237"/>
                  <a:pt x="1561679" y="145026"/>
                  <a:pt x="1569231" y="158620"/>
                </a:cubicBezTo>
                <a:cubicBezTo>
                  <a:pt x="1610349" y="232632"/>
                  <a:pt x="1565970" y="183350"/>
                  <a:pt x="1606553" y="223935"/>
                </a:cubicBezTo>
                <a:cubicBezTo>
                  <a:pt x="1630504" y="319734"/>
                  <a:pt x="1597951" y="200996"/>
                  <a:pt x="1634545" y="298580"/>
                </a:cubicBezTo>
                <a:cubicBezTo>
                  <a:pt x="1639048" y="310587"/>
                  <a:pt x="1639373" y="323895"/>
                  <a:pt x="1643876" y="335902"/>
                </a:cubicBezTo>
                <a:cubicBezTo>
                  <a:pt x="1648760" y="348925"/>
                  <a:pt x="1657653" y="360201"/>
                  <a:pt x="1662537" y="373224"/>
                </a:cubicBezTo>
                <a:cubicBezTo>
                  <a:pt x="1688360" y="442084"/>
                  <a:pt x="1652712" y="381812"/>
                  <a:pt x="1690529" y="438539"/>
                </a:cubicBezTo>
                <a:cubicBezTo>
                  <a:pt x="1700182" y="467501"/>
                  <a:pt x="1701223" y="475023"/>
                  <a:pt x="1718521" y="503853"/>
                </a:cubicBezTo>
                <a:cubicBezTo>
                  <a:pt x="1730060" y="523085"/>
                  <a:pt x="1748750" y="538560"/>
                  <a:pt x="1755843" y="559837"/>
                </a:cubicBezTo>
                <a:cubicBezTo>
                  <a:pt x="1768254" y="597068"/>
                  <a:pt x="1771922" y="610655"/>
                  <a:pt x="1793166" y="653143"/>
                </a:cubicBezTo>
                <a:cubicBezTo>
                  <a:pt x="1826827" y="720465"/>
                  <a:pt x="1797776" y="636677"/>
                  <a:pt x="1830488" y="718457"/>
                </a:cubicBezTo>
                <a:cubicBezTo>
                  <a:pt x="1837793" y="736721"/>
                  <a:pt x="1842929" y="755780"/>
                  <a:pt x="1849149" y="774441"/>
                </a:cubicBezTo>
                <a:lnTo>
                  <a:pt x="1858480" y="802433"/>
                </a:lnTo>
                <a:cubicBezTo>
                  <a:pt x="1861590" y="811763"/>
                  <a:pt x="1863412" y="821627"/>
                  <a:pt x="1867810" y="830424"/>
                </a:cubicBezTo>
                <a:lnTo>
                  <a:pt x="1886472" y="867747"/>
                </a:lnTo>
                <a:cubicBezTo>
                  <a:pt x="1912628" y="1103162"/>
                  <a:pt x="1876228" y="809703"/>
                  <a:pt x="1914463" y="1026367"/>
                </a:cubicBezTo>
                <a:cubicBezTo>
                  <a:pt x="1919358" y="1054103"/>
                  <a:pt x="1919511" y="1082506"/>
                  <a:pt x="1923794" y="1110343"/>
                </a:cubicBezTo>
                <a:cubicBezTo>
                  <a:pt x="1925744" y="1123017"/>
                  <a:pt x="1930831" y="1135048"/>
                  <a:pt x="1933125" y="1147665"/>
                </a:cubicBezTo>
                <a:cubicBezTo>
                  <a:pt x="1937059" y="1169303"/>
                  <a:pt x="1939345" y="1191208"/>
                  <a:pt x="1942455" y="1212980"/>
                </a:cubicBezTo>
                <a:cubicBezTo>
                  <a:pt x="1936235" y="1281404"/>
                  <a:pt x="1937268" y="1350881"/>
                  <a:pt x="1923794" y="1418253"/>
                </a:cubicBezTo>
                <a:cubicBezTo>
                  <a:pt x="1921206" y="1431192"/>
                  <a:pt x="1904390" y="1436226"/>
                  <a:pt x="1895802" y="1446245"/>
                </a:cubicBezTo>
                <a:cubicBezTo>
                  <a:pt x="1821157" y="1533330"/>
                  <a:pt x="1917573" y="1436914"/>
                  <a:pt x="1830488" y="1511559"/>
                </a:cubicBezTo>
                <a:cubicBezTo>
                  <a:pt x="1820469" y="1520147"/>
                  <a:pt x="1813953" y="1533004"/>
                  <a:pt x="1802496" y="1539551"/>
                </a:cubicBezTo>
                <a:cubicBezTo>
                  <a:pt x="1791362" y="1545913"/>
                  <a:pt x="1777615" y="1545772"/>
                  <a:pt x="1765174" y="1548882"/>
                </a:cubicBezTo>
                <a:cubicBezTo>
                  <a:pt x="1755843" y="1555102"/>
                  <a:pt x="1747489" y="1563126"/>
                  <a:pt x="1737182" y="1567543"/>
                </a:cubicBezTo>
                <a:cubicBezTo>
                  <a:pt x="1725395" y="1572594"/>
                  <a:pt x="1712189" y="1573350"/>
                  <a:pt x="1699859" y="1576873"/>
                </a:cubicBezTo>
                <a:cubicBezTo>
                  <a:pt x="1646591" y="1592092"/>
                  <a:pt x="1685422" y="1590190"/>
                  <a:pt x="1597223" y="1595535"/>
                </a:cubicBezTo>
                <a:cubicBezTo>
                  <a:pt x="1519548" y="1600243"/>
                  <a:pt x="1441712" y="1601755"/>
                  <a:pt x="1363957" y="1604865"/>
                </a:cubicBezTo>
                <a:cubicBezTo>
                  <a:pt x="1269697" y="1613435"/>
                  <a:pt x="1280218" y="1609911"/>
                  <a:pt x="1205337" y="1623526"/>
                </a:cubicBezTo>
                <a:cubicBezTo>
                  <a:pt x="1189734" y="1626363"/>
                  <a:pt x="1174165" y="1629417"/>
                  <a:pt x="1158684" y="1632857"/>
                </a:cubicBezTo>
                <a:cubicBezTo>
                  <a:pt x="1146165" y="1635639"/>
                  <a:pt x="1134086" y="1640597"/>
                  <a:pt x="1121361" y="1642188"/>
                </a:cubicBezTo>
                <a:cubicBezTo>
                  <a:pt x="1084199" y="1646833"/>
                  <a:pt x="1046692" y="1648127"/>
                  <a:pt x="1009394" y="1651518"/>
                </a:cubicBezTo>
                <a:lnTo>
                  <a:pt x="916088" y="1660849"/>
                </a:lnTo>
                <a:cubicBezTo>
                  <a:pt x="903647" y="1663959"/>
                  <a:pt x="891433" y="1668180"/>
                  <a:pt x="878766" y="1670180"/>
                </a:cubicBezTo>
                <a:cubicBezTo>
                  <a:pt x="645100" y="1707075"/>
                  <a:pt x="626735" y="1691225"/>
                  <a:pt x="300268" y="1698171"/>
                </a:cubicBezTo>
                <a:cubicBezTo>
                  <a:pt x="281607" y="1704392"/>
                  <a:pt x="263318" y="1711868"/>
                  <a:pt x="244284" y="1716833"/>
                </a:cubicBezTo>
                <a:cubicBezTo>
                  <a:pt x="3763" y="1779578"/>
                  <a:pt x="159918" y="1729403"/>
                  <a:pt x="29680" y="1772816"/>
                </a:cubicBezTo>
                <a:cubicBezTo>
                  <a:pt x="20349" y="1788367"/>
                  <a:pt x="4085" y="1801493"/>
                  <a:pt x="1688" y="1819469"/>
                </a:cubicBezTo>
                <a:cubicBezTo>
                  <a:pt x="-2443" y="1850452"/>
                  <a:pt x="1135" y="1883122"/>
                  <a:pt x="11019" y="1912775"/>
                </a:cubicBezTo>
                <a:cubicBezTo>
                  <a:pt x="16206" y="1928335"/>
                  <a:pt x="66411" y="1940400"/>
                  <a:pt x="76333" y="1940767"/>
                </a:cubicBezTo>
                <a:cubicBezTo>
                  <a:pt x="147819" y="1943414"/>
                  <a:pt x="219402" y="1940767"/>
                  <a:pt x="290937" y="1940767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657" name="任意多边形: 形状 144656">
            <a:extLst>
              <a:ext uri="{FF2B5EF4-FFF2-40B4-BE49-F238E27FC236}">
                <a16:creationId xmlns:a16="http://schemas.microsoft.com/office/drawing/2014/main" id="{88704754-2E03-F961-F998-BF5D81B4C544}"/>
              </a:ext>
            </a:extLst>
          </p:cNvPr>
          <p:cNvSpPr/>
          <p:nvPr/>
        </p:nvSpPr>
        <p:spPr bwMode="auto">
          <a:xfrm>
            <a:off x="7237576" y="3203952"/>
            <a:ext cx="1408210" cy="1010616"/>
          </a:xfrm>
          <a:custGeom>
            <a:avLst/>
            <a:gdLst>
              <a:gd name="connsiteX0" fmla="*/ 1166326 w 1306285"/>
              <a:gd name="connsiteY0" fmla="*/ 1083691 h 1083691"/>
              <a:gd name="connsiteX1" fmla="*/ 1287624 w 1306285"/>
              <a:gd name="connsiteY1" fmla="*/ 1065030 h 1083691"/>
              <a:gd name="connsiteX2" fmla="*/ 1306285 w 1306285"/>
              <a:gd name="connsiteY2" fmla="*/ 1009046 h 1083691"/>
              <a:gd name="connsiteX3" fmla="*/ 1268963 w 1306285"/>
              <a:gd name="connsiteY3" fmla="*/ 962393 h 1083691"/>
              <a:gd name="connsiteX4" fmla="*/ 1240971 w 1306285"/>
              <a:gd name="connsiteY4" fmla="*/ 953062 h 1083691"/>
              <a:gd name="connsiteX5" fmla="*/ 233265 w 1306285"/>
              <a:gd name="connsiteY5" fmla="*/ 943732 h 1083691"/>
              <a:gd name="connsiteX6" fmla="*/ 186612 w 1306285"/>
              <a:gd name="connsiteY6" fmla="*/ 953062 h 1083691"/>
              <a:gd name="connsiteX7" fmla="*/ 18661 w 1306285"/>
              <a:gd name="connsiteY7" fmla="*/ 943732 h 1083691"/>
              <a:gd name="connsiteX8" fmla="*/ 9330 w 1306285"/>
              <a:gd name="connsiteY8" fmla="*/ 813103 h 1083691"/>
              <a:gd name="connsiteX9" fmla="*/ 0 w 1306285"/>
              <a:gd name="connsiteY9" fmla="*/ 710466 h 1083691"/>
              <a:gd name="connsiteX10" fmla="*/ 9330 w 1306285"/>
              <a:gd name="connsiteY10" fmla="*/ 402556 h 1083691"/>
              <a:gd name="connsiteX11" fmla="*/ 18661 w 1306285"/>
              <a:gd name="connsiteY11" fmla="*/ 355903 h 1083691"/>
              <a:gd name="connsiteX12" fmla="*/ 27991 w 1306285"/>
              <a:gd name="connsiteY12" fmla="*/ 178621 h 1083691"/>
              <a:gd name="connsiteX13" fmla="*/ 55983 w 1306285"/>
              <a:gd name="connsiteY13" fmla="*/ 1340 h 1083691"/>
              <a:gd name="connsiteX14" fmla="*/ 93306 w 1306285"/>
              <a:gd name="connsiteY14" fmla="*/ 1340 h 1083691"/>
              <a:gd name="connsiteX0" fmla="*/ 1166326 w 1306285"/>
              <a:gd name="connsiteY0" fmla="*/ 1091682 h 1091682"/>
              <a:gd name="connsiteX1" fmla="*/ 1287624 w 1306285"/>
              <a:gd name="connsiteY1" fmla="*/ 1073021 h 1091682"/>
              <a:gd name="connsiteX2" fmla="*/ 1306285 w 1306285"/>
              <a:gd name="connsiteY2" fmla="*/ 1017037 h 1091682"/>
              <a:gd name="connsiteX3" fmla="*/ 1268963 w 1306285"/>
              <a:gd name="connsiteY3" fmla="*/ 970384 h 1091682"/>
              <a:gd name="connsiteX4" fmla="*/ 1240971 w 1306285"/>
              <a:gd name="connsiteY4" fmla="*/ 961053 h 1091682"/>
              <a:gd name="connsiteX5" fmla="*/ 233265 w 1306285"/>
              <a:gd name="connsiteY5" fmla="*/ 951723 h 1091682"/>
              <a:gd name="connsiteX6" fmla="*/ 186612 w 1306285"/>
              <a:gd name="connsiteY6" fmla="*/ 961053 h 1091682"/>
              <a:gd name="connsiteX7" fmla="*/ 18661 w 1306285"/>
              <a:gd name="connsiteY7" fmla="*/ 951723 h 1091682"/>
              <a:gd name="connsiteX8" fmla="*/ 9330 w 1306285"/>
              <a:gd name="connsiteY8" fmla="*/ 821094 h 1091682"/>
              <a:gd name="connsiteX9" fmla="*/ 0 w 1306285"/>
              <a:gd name="connsiteY9" fmla="*/ 718457 h 1091682"/>
              <a:gd name="connsiteX10" fmla="*/ 9330 w 1306285"/>
              <a:gd name="connsiteY10" fmla="*/ 410547 h 1091682"/>
              <a:gd name="connsiteX11" fmla="*/ 18661 w 1306285"/>
              <a:gd name="connsiteY11" fmla="*/ 363894 h 1091682"/>
              <a:gd name="connsiteX12" fmla="*/ 27991 w 1306285"/>
              <a:gd name="connsiteY12" fmla="*/ 186612 h 1091682"/>
              <a:gd name="connsiteX13" fmla="*/ 55983 w 1306285"/>
              <a:gd name="connsiteY13" fmla="*/ 9331 h 1091682"/>
              <a:gd name="connsiteX14" fmla="*/ 231790 w 1306285"/>
              <a:gd name="connsiteY14" fmla="*/ 0 h 1091682"/>
              <a:gd name="connsiteX0" fmla="*/ 1218257 w 1306285"/>
              <a:gd name="connsiteY0" fmla="*/ 1112219 h 1112219"/>
              <a:gd name="connsiteX1" fmla="*/ 1287624 w 1306285"/>
              <a:gd name="connsiteY1" fmla="*/ 1073021 h 1112219"/>
              <a:gd name="connsiteX2" fmla="*/ 1306285 w 1306285"/>
              <a:gd name="connsiteY2" fmla="*/ 1017037 h 1112219"/>
              <a:gd name="connsiteX3" fmla="*/ 1268963 w 1306285"/>
              <a:gd name="connsiteY3" fmla="*/ 970384 h 1112219"/>
              <a:gd name="connsiteX4" fmla="*/ 1240971 w 1306285"/>
              <a:gd name="connsiteY4" fmla="*/ 961053 h 1112219"/>
              <a:gd name="connsiteX5" fmla="*/ 233265 w 1306285"/>
              <a:gd name="connsiteY5" fmla="*/ 951723 h 1112219"/>
              <a:gd name="connsiteX6" fmla="*/ 186612 w 1306285"/>
              <a:gd name="connsiteY6" fmla="*/ 961053 h 1112219"/>
              <a:gd name="connsiteX7" fmla="*/ 18661 w 1306285"/>
              <a:gd name="connsiteY7" fmla="*/ 951723 h 1112219"/>
              <a:gd name="connsiteX8" fmla="*/ 9330 w 1306285"/>
              <a:gd name="connsiteY8" fmla="*/ 821094 h 1112219"/>
              <a:gd name="connsiteX9" fmla="*/ 0 w 1306285"/>
              <a:gd name="connsiteY9" fmla="*/ 718457 h 1112219"/>
              <a:gd name="connsiteX10" fmla="*/ 9330 w 1306285"/>
              <a:gd name="connsiteY10" fmla="*/ 410547 h 1112219"/>
              <a:gd name="connsiteX11" fmla="*/ 18661 w 1306285"/>
              <a:gd name="connsiteY11" fmla="*/ 363894 h 1112219"/>
              <a:gd name="connsiteX12" fmla="*/ 27991 w 1306285"/>
              <a:gd name="connsiteY12" fmla="*/ 186612 h 1112219"/>
              <a:gd name="connsiteX13" fmla="*/ 55983 w 1306285"/>
              <a:gd name="connsiteY13" fmla="*/ 9331 h 1112219"/>
              <a:gd name="connsiteX14" fmla="*/ 231790 w 1306285"/>
              <a:gd name="connsiteY14" fmla="*/ 0 h 1112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306285" h="1112219">
                <a:moveTo>
                  <a:pt x="1218257" y="1112219"/>
                </a:moveTo>
                <a:cubicBezTo>
                  <a:pt x="1258690" y="1105999"/>
                  <a:pt x="1272953" y="1088885"/>
                  <a:pt x="1287624" y="1073021"/>
                </a:cubicBezTo>
                <a:cubicBezTo>
                  <a:pt x="1302295" y="1057157"/>
                  <a:pt x="1306285" y="1017037"/>
                  <a:pt x="1306285" y="1017037"/>
                </a:cubicBezTo>
                <a:cubicBezTo>
                  <a:pt x="1293844" y="1001486"/>
                  <a:pt x="1284083" y="983345"/>
                  <a:pt x="1268963" y="970384"/>
                </a:cubicBezTo>
                <a:cubicBezTo>
                  <a:pt x="1261495" y="963983"/>
                  <a:pt x="1250805" y="961230"/>
                  <a:pt x="1240971" y="961053"/>
                </a:cubicBezTo>
                <a:lnTo>
                  <a:pt x="233265" y="951723"/>
                </a:lnTo>
                <a:cubicBezTo>
                  <a:pt x="217714" y="954833"/>
                  <a:pt x="202471" y="961053"/>
                  <a:pt x="186612" y="961053"/>
                </a:cubicBezTo>
                <a:cubicBezTo>
                  <a:pt x="130542" y="961053"/>
                  <a:pt x="62669" y="986466"/>
                  <a:pt x="18661" y="951723"/>
                </a:cubicBezTo>
                <a:cubicBezTo>
                  <a:pt x="-15602" y="924673"/>
                  <a:pt x="12811" y="864609"/>
                  <a:pt x="9330" y="821094"/>
                </a:cubicBezTo>
                <a:cubicBezTo>
                  <a:pt x="6591" y="786850"/>
                  <a:pt x="3110" y="752669"/>
                  <a:pt x="0" y="718457"/>
                </a:cubicBezTo>
                <a:cubicBezTo>
                  <a:pt x="3110" y="615820"/>
                  <a:pt x="3933" y="513089"/>
                  <a:pt x="9330" y="410547"/>
                </a:cubicBezTo>
                <a:cubicBezTo>
                  <a:pt x="10164" y="394710"/>
                  <a:pt x="17344" y="379698"/>
                  <a:pt x="18661" y="363894"/>
                </a:cubicBezTo>
                <a:cubicBezTo>
                  <a:pt x="23575" y="304923"/>
                  <a:pt x="24881" y="245706"/>
                  <a:pt x="27991" y="186612"/>
                </a:cubicBezTo>
                <a:cubicBezTo>
                  <a:pt x="22518" y="93568"/>
                  <a:pt x="-29939" y="30811"/>
                  <a:pt x="55983" y="9331"/>
                </a:cubicBezTo>
                <a:cubicBezTo>
                  <a:pt x="68053" y="6314"/>
                  <a:pt x="219349" y="0"/>
                  <a:pt x="231790" y="0"/>
                </a:cubicBezTo>
              </a:path>
            </a:pathLst>
          </a:custGeom>
          <a:noFill/>
          <a:ln w="158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658" name="任意多边形: 形状 144657">
            <a:extLst>
              <a:ext uri="{FF2B5EF4-FFF2-40B4-BE49-F238E27FC236}">
                <a16:creationId xmlns:a16="http://schemas.microsoft.com/office/drawing/2014/main" id="{C5713EA7-D935-AAE4-5848-19750AE48F59}"/>
              </a:ext>
            </a:extLst>
          </p:cNvPr>
          <p:cNvSpPr/>
          <p:nvPr/>
        </p:nvSpPr>
        <p:spPr bwMode="auto">
          <a:xfrm>
            <a:off x="7011905" y="1931423"/>
            <a:ext cx="1717897" cy="1670721"/>
          </a:xfrm>
          <a:custGeom>
            <a:avLst/>
            <a:gdLst>
              <a:gd name="connsiteX0" fmla="*/ 1558213 w 1717897"/>
              <a:gd name="connsiteY0" fmla="*/ 0 h 1502228"/>
              <a:gd name="connsiteX1" fmla="*/ 1660849 w 1717897"/>
              <a:gd name="connsiteY1" fmla="*/ 9330 h 1502228"/>
              <a:gd name="connsiteX2" fmla="*/ 1698172 w 1717897"/>
              <a:gd name="connsiteY2" fmla="*/ 18661 h 1502228"/>
              <a:gd name="connsiteX3" fmla="*/ 1707502 w 1717897"/>
              <a:gd name="connsiteY3" fmla="*/ 55984 h 1502228"/>
              <a:gd name="connsiteX4" fmla="*/ 1707502 w 1717897"/>
              <a:gd name="connsiteY4" fmla="*/ 429208 h 1502228"/>
              <a:gd name="connsiteX5" fmla="*/ 1586204 w 1717897"/>
              <a:gd name="connsiteY5" fmla="*/ 419877 h 1502228"/>
              <a:gd name="connsiteX6" fmla="*/ 1352939 w 1717897"/>
              <a:gd name="connsiteY6" fmla="*/ 429208 h 1502228"/>
              <a:gd name="connsiteX7" fmla="*/ 1324947 w 1717897"/>
              <a:gd name="connsiteY7" fmla="*/ 438539 h 1502228"/>
              <a:gd name="connsiteX8" fmla="*/ 1212980 w 1717897"/>
              <a:gd name="connsiteY8" fmla="*/ 447869 h 1502228"/>
              <a:gd name="connsiteX9" fmla="*/ 326572 w 1717897"/>
              <a:gd name="connsiteY9" fmla="*/ 457200 h 1502228"/>
              <a:gd name="connsiteX10" fmla="*/ 289249 w 1717897"/>
              <a:gd name="connsiteY10" fmla="*/ 513184 h 1502228"/>
              <a:gd name="connsiteX11" fmla="*/ 261258 w 1717897"/>
              <a:gd name="connsiteY11" fmla="*/ 569167 h 1502228"/>
              <a:gd name="connsiteX12" fmla="*/ 242596 w 1717897"/>
              <a:gd name="connsiteY12" fmla="*/ 643812 h 1502228"/>
              <a:gd name="connsiteX13" fmla="*/ 214604 w 1717897"/>
              <a:gd name="connsiteY13" fmla="*/ 746449 h 1502228"/>
              <a:gd name="connsiteX14" fmla="*/ 186613 w 1717897"/>
              <a:gd name="connsiteY14" fmla="*/ 793102 h 1502228"/>
              <a:gd name="connsiteX15" fmla="*/ 158621 w 1717897"/>
              <a:gd name="connsiteY15" fmla="*/ 858416 h 1502228"/>
              <a:gd name="connsiteX16" fmla="*/ 149290 w 1717897"/>
              <a:gd name="connsiteY16" fmla="*/ 895739 h 1502228"/>
              <a:gd name="connsiteX17" fmla="*/ 139960 w 1717897"/>
              <a:gd name="connsiteY17" fmla="*/ 923730 h 1502228"/>
              <a:gd name="connsiteX18" fmla="*/ 130629 w 1717897"/>
              <a:gd name="connsiteY18" fmla="*/ 961053 h 1502228"/>
              <a:gd name="connsiteX19" fmla="*/ 102637 w 1717897"/>
              <a:gd name="connsiteY19" fmla="*/ 1017037 h 1502228"/>
              <a:gd name="connsiteX20" fmla="*/ 93307 w 1717897"/>
              <a:gd name="connsiteY20" fmla="*/ 1054359 h 1502228"/>
              <a:gd name="connsiteX21" fmla="*/ 74645 w 1717897"/>
              <a:gd name="connsiteY21" fmla="*/ 1129004 h 1502228"/>
              <a:gd name="connsiteX22" fmla="*/ 55984 w 1717897"/>
              <a:gd name="connsiteY22" fmla="*/ 1156996 h 1502228"/>
              <a:gd name="connsiteX23" fmla="*/ 27992 w 1717897"/>
              <a:gd name="connsiteY23" fmla="*/ 1296955 h 1502228"/>
              <a:gd name="connsiteX24" fmla="*/ 18662 w 1717897"/>
              <a:gd name="connsiteY24" fmla="*/ 1324947 h 1502228"/>
              <a:gd name="connsiteX25" fmla="*/ 0 w 1717897"/>
              <a:gd name="connsiteY25" fmla="*/ 1362269 h 1502228"/>
              <a:gd name="connsiteX26" fmla="*/ 18662 w 1717897"/>
              <a:gd name="connsiteY26" fmla="*/ 1436914 h 1502228"/>
              <a:gd name="connsiteX27" fmla="*/ 74645 w 1717897"/>
              <a:gd name="connsiteY27" fmla="*/ 1483567 h 1502228"/>
              <a:gd name="connsiteX28" fmla="*/ 167951 w 1717897"/>
              <a:gd name="connsiteY28" fmla="*/ 1492898 h 1502228"/>
              <a:gd name="connsiteX29" fmla="*/ 335902 w 1717897"/>
              <a:gd name="connsiteY29" fmla="*/ 1502228 h 1502228"/>
              <a:gd name="connsiteX30" fmla="*/ 485192 w 1717897"/>
              <a:gd name="connsiteY30" fmla="*/ 1492898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717897" h="1502228">
                <a:moveTo>
                  <a:pt x="1558213" y="0"/>
                </a:moveTo>
                <a:cubicBezTo>
                  <a:pt x="1592425" y="3110"/>
                  <a:pt x="1626797" y="4790"/>
                  <a:pt x="1660849" y="9330"/>
                </a:cubicBezTo>
                <a:cubicBezTo>
                  <a:pt x="1673560" y="11025"/>
                  <a:pt x="1689104" y="9593"/>
                  <a:pt x="1698172" y="18661"/>
                </a:cubicBezTo>
                <a:cubicBezTo>
                  <a:pt x="1707240" y="27729"/>
                  <a:pt x="1704392" y="43543"/>
                  <a:pt x="1707502" y="55984"/>
                </a:cubicBezTo>
                <a:cubicBezTo>
                  <a:pt x="1708434" y="75547"/>
                  <a:pt x="1730419" y="399744"/>
                  <a:pt x="1707502" y="429208"/>
                </a:cubicBezTo>
                <a:cubicBezTo>
                  <a:pt x="1682605" y="461218"/>
                  <a:pt x="1626637" y="422987"/>
                  <a:pt x="1586204" y="419877"/>
                </a:cubicBezTo>
                <a:cubicBezTo>
                  <a:pt x="1508449" y="422987"/>
                  <a:pt x="1430558" y="423664"/>
                  <a:pt x="1352939" y="429208"/>
                </a:cubicBezTo>
                <a:cubicBezTo>
                  <a:pt x="1343129" y="429909"/>
                  <a:pt x="1334696" y="437239"/>
                  <a:pt x="1324947" y="438539"/>
                </a:cubicBezTo>
                <a:cubicBezTo>
                  <a:pt x="1287824" y="443489"/>
                  <a:pt x="1250425" y="447169"/>
                  <a:pt x="1212980" y="447869"/>
                </a:cubicBezTo>
                <a:lnTo>
                  <a:pt x="326572" y="457200"/>
                </a:lnTo>
                <a:cubicBezTo>
                  <a:pt x="314131" y="475861"/>
                  <a:pt x="296341" y="491907"/>
                  <a:pt x="289249" y="513184"/>
                </a:cubicBezTo>
                <a:cubicBezTo>
                  <a:pt x="276373" y="551814"/>
                  <a:pt x="285374" y="532992"/>
                  <a:pt x="261258" y="569167"/>
                </a:cubicBezTo>
                <a:cubicBezTo>
                  <a:pt x="255037" y="594049"/>
                  <a:pt x="248363" y="618821"/>
                  <a:pt x="242596" y="643812"/>
                </a:cubicBezTo>
                <a:cubicBezTo>
                  <a:pt x="232443" y="687810"/>
                  <a:pt x="234518" y="702638"/>
                  <a:pt x="214604" y="746449"/>
                </a:cubicBezTo>
                <a:cubicBezTo>
                  <a:pt x="207100" y="762959"/>
                  <a:pt x="195943" y="777551"/>
                  <a:pt x="186613" y="793102"/>
                </a:cubicBezTo>
                <a:cubicBezTo>
                  <a:pt x="159824" y="900254"/>
                  <a:pt x="197284" y="768202"/>
                  <a:pt x="158621" y="858416"/>
                </a:cubicBezTo>
                <a:cubicBezTo>
                  <a:pt x="153569" y="870203"/>
                  <a:pt x="152813" y="883408"/>
                  <a:pt x="149290" y="895739"/>
                </a:cubicBezTo>
                <a:cubicBezTo>
                  <a:pt x="146588" y="905196"/>
                  <a:pt x="142662" y="914273"/>
                  <a:pt x="139960" y="923730"/>
                </a:cubicBezTo>
                <a:cubicBezTo>
                  <a:pt x="136437" y="936061"/>
                  <a:pt x="135392" y="949146"/>
                  <a:pt x="130629" y="961053"/>
                </a:cubicBezTo>
                <a:cubicBezTo>
                  <a:pt x="122880" y="980425"/>
                  <a:pt x="111968" y="998376"/>
                  <a:pt x="102637" y="1017037"/>
                </a:cubicBezTo>
                <a:cubicBezTo>
                  <a:pt x="99527" y="1029478"/>
                  <a:pt x="96089" y="1041841"/>
                  <a:pt x="93307" y="1054359"/>
                </a:cubicBezTo>
                <a:cubicBezTo>
                  <a:pt x="89048" y="1073525"/>
                  <a:pt x="84649" y="1108995"/>
                  <a:pt x="74645" y="1129004"/>
                </a:cubicBezTo>
                <a:cubicBezTo>
                  <a:pt x="69630" y="1139034"/>
                  <a:pt x="62204" y="1147665"/>
                  <a:pt x="55984" y="1156996"/>
                </a:cubicBezTo>
                <a:cubicBezTo>
                  <a:pt x="48169" y="1211695"/>
                  <a:pt x="45988" y="1242962"/>
                  <a:pt x="27992" y="1296955"/>
                </a:cubicBezTo>
                <a:cubicBezTo>
                  <a:pt x="24882" y="1306286"/>
                  <a:pt x="22536" y="1315907"/>
                  <a:pt x="18662" y="1324947"/>
                </a:cubicBezTo>
                <a:cubicBezTo>
                  <a:pt x="13183" y="1337732"/>
                  <a:pt x="6221" y="1349828"/>
                  <a:pt x="0" y="1362269"/>
                </a:cubicBezTo>
                <a:cubicBezTo>
                  <a:pt x="1346" y="1369000"/>
                  <a:pt x="10464" y="1424617"/>
                  <a:pt x="18662" y="1436914"/>
                </a:cubicBezTo>
                <a:cubicBezTo>
                  <a:pt x="24684" y="1445948"/>
                  <a:pt x="61082" y="1480437"/>
                  <a:pt x="74645" y="1483567"/>
                </a:cubicBezTo>
                <a:cubicBezTo>
                  <a:pt x="105102" y="1490596"/>
                  <a:pt x="136773" y="1490671"/>
                  <a:pt x="167951" y="1492898"/>
                </a:cubicBezTo>
                <a:cubicBezTo>
                  <a:pt x="223878" y="1496893"/>
                  <a:pt x="279918" y="1499118"/>
                  <a:pt x="335902" y="1502228"/>
                </a:cubicBezTo>
                <a:cubicBezTo>
                  <a:pt x="466503" y="1492182"/>
                  <a:pt x="416648" y="1492898"/>
                  <a:pt x="485192" y="1492898"/>
                </a:cubicBezTo>
              </a:path>
            </a:pathLst>
          </a:custGeom>
          <a:noFill/>
          <a:ln w="25400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2B16A1-6420-ADE3-1F08-A36E861F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22149"/>
            <a:ext cx="85217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从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空闲链上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取得一个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空闲</a:t>
            </a:r>
            <a:r>
              <a:rPr kumimoji="1" lang="en-US" altLang="zh-CN" sz="22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结点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 */</a:t>
            </a:r>
            <a:endParaRPr kumimoji="1" lang="en-US" altLang="zh-CN" sz="22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2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SLinkList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list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/* Always return the first available unit */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 = list[0].cursor;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if (list[0].cursor != 0)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list[0].cursor = list[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].cursor; 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return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  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若表满，返回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0*/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 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E7BE5D-AA4F-974D-95CD-97A902CEA762}"/>
              </a:ext>
            </a:extLst>
          </p:cNvPr>
          <p:cNvSpPr txBox="1"/>
          <p:nvPr/>
        </p:nvSpPr>
        <p:spPr>
          <a:xfrm>
            <a:off x="3349781" y="3477716"/>
            <a:ext cx="2160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</a:t>
            </a:r>
            <a:r>
              <a:rPr kumimoji="1" lang="zh-CN" altLang="en-US" sz="14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返回分配的结点下标</a:t>
            </a:r>
            <a:r>
              <a:rPr kumimoji="1" lang="en-US" altLang="zh-CN" sz="14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*/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6" name="Text Box 83">
            <a:extLst>
              <a:ext uri="{FF2B5EF4-FFF2-40B4-BE49-F238E27FC236}">
                <a16:creationId xmlns:a16="http://schemas.microsoft.com/office/drawing/2014/main" id="{2A520367-4FDD-98AA-5A7B-BA37EA0B8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595644"/>
            <a:ext cx="4819114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分析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 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= list[0].cursor; 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list[0].cursor = 3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则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= 3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list[0].cursor != 0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，又因为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list[3].cursor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4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则 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list[0].cursor = 4   //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空闲头结点直接跳到分                      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	                            //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配结点的下一个位置</a:t>
            </a:r>
            <a:endParaRPr kumimoji="1" lang="en-US" altLang="zh-CN" sz="1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return </a:t>
            </a:r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;  //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返回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D4144A21-5EDF-CCCC-F82A-6FEE4BCC556D}"/>
              </a:ext>
            </a:extLst>
          </p:cNvPr>
          <p:cNvGrpSpPr/>
          <p:nvPr/>
        </p:nvGrpSpPr>
        <p:grpSpPr bwMode="auto">
          <a:xfrm>
            <a:off x="5768614" y="1671485"/>
            <a:ext cx="1143000" cy="4191000"/>
            <a:chOff x="1152" y="768"/>
            <a:chExt cx="720" cy="2640"/>
          </a:xfrm>
        </p:grpSpPr>
        <p:sp>
          <p:nvSpPr>
            <p:cNvPr id="8" name="Rectangle 48">
              <a:extLst>
                <a:ext uri="{FF2B5EF4-FFF2-40B4-BE49-F238E27FC236}">
                  <a16:creationId xmlns:a16="http://schemas.microsoft.com/office/drawing/2014/main" id="{7BEC3176-069B-ECB9-4EAE-9F3DC1CDD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9">
              <a:extLst>
                <a:ext uri="{FF2B5EF4-FFF2-40B4-BE49-F238E27FC236}">
                  <a16:creationId xmlns:a16="http://schemas.microsoft.com/office/drawing/2014/main" id="{5AF10A9D-3B3E-9632-4042-78FE61BE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0">
              <a:extLst>
                <a:ext uri="{FF2B5EF4-FFF2-40B4-BE49-F238E27FC236}">
                  <a16:creationId xmlns:a16="http://schemas.microsoft.com/office/drawing/2014/main" id="{E2A49841-FC2B-9675-58E8-BCBFED504D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1">
              <a:extLst>
                <a:ext uri="{FF2B5EF4-FFF2-40B4-BE49-F238E27FC236}">
                  <a16:creationId xmlns:a16="http://schemas.microsoft.com/office/drawing/2014/main" id="{1DFBA687-FBEE-93E8-9943-DCC0D438B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52">
              <a:extLst>
                <a:ext uri="{FF2B5EF4-FFF2-40B4-BE49-F238E27FC236}">
                  <a16:creationId xmlns:a16="http://schemas.microsoft.com/office/drawing/2014/main" id="{B0BE3325-0489-BB80-B1DA-247BFD4DE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3">
              <a:extLst>
                <a:ext uri="{FF2B5EF4-FFF2-40B4-BE49-F238E27FC236}">
                  <a16:creationId xmlns:a16="http://schemas.microsoft.com/office/drawing/2014/main" id="{7CCC230F-7FEC-8435-8389-A5EE11B33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4">
              <a:extLst>
                <a:ext uri="{FF2B5EF4-FFF2-40B4-BE49-F238E27FC236}">
                  <a16:creationId xmlns:a16="http://schemas.microsoft.com/office/drawing/2014/main" id="{48328843-28E4-B2B5-BDF2-8141FAF37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5">
              <a:extLst>
                <a:ext uri="{FF2B5EF4-FFF2-40B4-BE49-F238E27FC236}">
                  <a16:creationId xmlns:a16="http://schemas.microsoft.com/office/drawing/2014/main" id="{0E829392-E41B-21CA-ACB1-230518A12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56">
              <a:extLst>
                <a:ext uri="{FF2B5EF4-FFF2-40B4-BE49-F238E27FC236}">
                  <a16:creationId xmlns:a16="http://schemas.microsoft.com/office/drawing/2014/main" id="{C5890396-D287-52FE-2792-3ED4A0087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57">
              <a:extLst>
                <a:ext uri="{FF2B5EF4-FFF2-40B4-BE49-F238E27FC236}">
                  <a16:creationId xmlns:a16="http://schemas.microsoft.com/office/drawing/2014/main" id="{B787CB99-3FB1-48A6-83EA-0DC2561C7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8">
              <a:extLst>
                <a:ext uri="{FF2B5EF4-FFF2-40B4-BE49-F238E27FC236}">
                  <a16:creationId xmlns:a16="http://schemas.microsoft.com/office/drawing/2014/main" id="{0978182B-AFB0-3CE9-5E6B-D6A4BDCEC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59">
              <a:extLst>
                <a:ext uri="{FF2B5EF4-FFF2-40B4-BE49-F238E27FC236}">
                  <a16:creationId xmlns:a16="http://schemas.microsoft.com/office/drawing/2014/main" id="{79F2A6A0-48EB-F09F-F705-3B1D5D9AA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60">
            <a:extLst>
              <a:ext uri="{FF2B5EF4-FFF2-40B4-BE49-F238E27FC236}">
                <a16:creationId xmlns:a16="http://schemas.microsoft.com/office/drawing/2014/main" id="{E7D8193A-E846-0CE4-2790-AC1B7E428DD8}"/>
              </a:ext>
            </a:extLst>
          </p:cNvPr>
          <p:cNvGrpSpPr/>
          <p:nvPr/>
        </p:nvGrpSpPr>
        <p:grpSpPr bwMode="auto">
          <a:xfrm>
            <a:off x="5386518" y="1623002"/>
            <a:ext cx="533400" cy="4152900"/>
            <a:chOff x="1248" y="735"/>
            <a:chExt cx="336" cy="2616"/>
          </a:xfrm>
        </p:grpSpPr>
        <p:sp>
          <p:nvSpPr>
            <p:cNvPr id="21" name="Text Box 61">
              <a:extLst>
                <a:ext uri="{FF2B5EF4-FFF2-40B4-BE49-F238E27FC236}">
                  <a16:creationId xmlns:a16="http://schemas.microsoft.com/office/drawing/2014/main" id="{B0BA48AC-5230-6B5C-6C71-37F2363F9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3B5B90A8-8DD5-9823-CBF3-3C79A3443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3" name="Text Box 63">
              <a:extLst>
                <a:ext uri="{FF2B5EF4-FFF2-40B4-BE49-F238E27FC236}">
                  <a16:creationId xmlns:a16="http://schemas.microsoft.com/office/drawing/2014/main" id="{EBAE0441-1E63-D621-0C65-CE53CCFE7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887ABCF3-DB17-FBF9-0B28-D53552D1B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3F4AAFAB-6A6F-4753-A4FA-D3DF4F07E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C635D442-3060-54A4-B069-7F94D369C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B3F8CAA0-F6F9-B252-7EDE-0C3F6AD7A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6201B33-DD82-C745-3029-ACE69BD57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9" name="Text Box 69">
              <a:extLst>
                <a:ext uri="{FF2B5EF4-FFF2-40B4-BE49-F238E27FC236}">
                  <a16:creationId xmlns:a16="http://schemas.microsoft.com/office/drawing/2014/main" id="{CF811BF2-CF42-F564-F92D-3A0138474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BC3D6124-658D-2B58-6AF0-9FF6055ED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31" name="Text Box 71">
              <a:extLst>
                <a:ext uri="{FF2B5EF4-FFF2-40B4-BE49-F238E27FC236}">
                  <a16:creationId xmlns:a16="http://schemas.microsoft.com/office/drawing/2014/main" id="{28D6A5A5-FA00-97EB-6D9B-FCD38B8C7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32" name="Text Box 72">
            <a:extLst>
              <a:ext uri="{FF2B5EF4-FFF2-40B4-BE49-F238E27FC236}">
                <a16:creationId xmlns:a16="http://schemas.microsoft.com/office/drawing/2014/main" id="{50A9FB48-4B90-75D8-40DF-F6C2A7CB8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167466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33" name="Text Box 73">
            <a:extLst>
              <a:ext uri="{FF2B5EF4-FFF2-40B4-BE49-F238E27FC236}">
                <a16:creationId xmlns:a16="http://schemas.microsoft.com/office/drawing/2014/main" id="{1FBAAE7F-3CD1-8EB0-3A28-BC34799BF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205724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34" name="Text Box 74">
            <a:extLst>
              <a:ext uri="{FF2B5EF4-FFF2-40B4-BE49-F238E27FC236}">
                <a16:creationId xmlns:a16="http://schemas.microsoft.com/office/drawing/2014/main" id="{2FED0AF8-4DF5-15DE-5BF0-91B4F1483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244142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35" name="Text Box 75">
            <a:extLst>
              <a:ext uri="{FF2B5EF4-FFF2-40B4-BE49-F238E27FC236}">
                <a16:creationId xmlns:a16="http://schemas.microsoft.com/office/drawing/2014/main" id="{064B7CEB-E622-A3AD-D20D-BB1D24D2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282559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36" name="Text Box 76">
            <a:extLst>
              <a:ext uri="{FF2B5EF4-FFF2-40B4-BE49-F238E27FC236}">
                <a16:creationId xmlns:a16="http://schemas.microsoft.com/office/drawing/2014/main" id="{D2F06A79-FE00-C2FA-0E4F-9AB52926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320977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37" name="Text Box 77">
            <a:extLst>
              <a:ext uri="{FF2B5EF4-FFF2-40B4-BE49-F238E27FC236}">
                <a16:creationId xmlns:a16="http://schemas.microsoft.com/office/drawing/2014/main" id="{91170309-0C34-BF6A-E9EC-89C92882A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359394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38" name="Text Box 78">
            <a:extLst>
              <a:ext uri="{FF2B5EF4-FFF2-40B4-BE49-F238E27FC236}">
                <a16:creationId xmlns:a16="http://schemas.microsoft.com/office/drawing/2014/main" id="{81218D03-4A67-213C-4F5F-2D6B35FB4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397812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39" name="Text Box 80">
            <a:extLst>
              <a:ext uri="{FF2B5EF4-FFF2-40B4-BE49-F238E27FC236}">
                <a16:creationId xmlns:a16="http://schemas.microsoft.com/office/drawing/2014/main" id="{8414E934-52E3-0362-5185-AD73F9A6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474647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40" name="Text Box 81">
            <a:extLst>
              <a:ext uri="{FF2B5EF4-FFF2-40B4-BE49-F238E27FC236}">
                <a16:creationId xmlns:a16="http://schemas.microsoft.com/office/drawing/2014/main" id="{96A58527-08C6-BC0C-62ED-D5BDAEDE0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814" y="513064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41" name="Text Box 82">
            <a:extLst>
              <a:ext uri="{FF2B5EF4-FFF2-40B4-BE49-F238E27FC236}">
                <a16:creationId xmlns:a16="http://schemas.microsoft.com/office/drawing/2014/main" id="{ADCA3670-1F5F-90AD-2B21-5978386C6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614" y="2062010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42" name="Text Box 83">
            <a:extLst>
              <a:ext uri="{FF2B5EF4-FFF2-40B4-BE49-F238E27FC236}">
                <a16:creationId xmlns:a16="http://schemas.microsoft.com/office/drawing/2014/main" id="{E39B6CE7-79AE-0EB5-B593-3316718DB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614" y="2446185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43" name="Text Box 84">
            <a:extLst>
              <a:ext uri="{FF2B5EF4-FFF2-40B4-BE49-F238E27FC236}">
                <a16:creationId xmlns:a16="http://schemas.microsoft.com/office/drawing/2014/main" id="{88BD0147-C164-F41A-1F03-95FA56A2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614" y="283036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44" name="Text Box 85">
            <a:extLst>
              <a:ext uri="{FF2B5EF4-FFF2-40B4-BE49-F238E27FC236}">
                <a16:creationId xmlns:a16="http://schemas.microsoft.com/office/drawing/2014/main" id="{ADFFC1F4-BFDD-7ED3-D271-430652999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489" y="321453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45" name="Text Box 86">
            <a:extLst>
              <a:ext uri="{FF2B5EF4-FFF2-40B4-BE49-F238E27FC236}">
                <a16:creationId xmlns:a16="http://schemas.microsoft.com/office/drawing/2014/main" id="{79872935-6B2D-F646-2EB1-BB06FA5E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614" y="359871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46" name="Text Box 87">
            <a:extLst>
              <a:ext uri="{FF2B5EF4-FFF2-40B4-BE49-F238E27FC236}">
                <a16:creationId xmlns:a16="http://schemas.microsoft.com/office/drawing/2014/main" id="{675F2A08-77B7-8D40-C9D0-3F7B51DE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614" y="3982885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47" name="Text Box 88" descr="深色上对角线">
            <a:extLst>
              <a:ext uri="{FF2B5EF4-FFF2-40B4-BE49-F238E27FC236}">
                <a16:creationId xmlns:a16="http://schemas.microsoft.com/office/drawing/2014/main" id="{5DCA5C64-E127-2DF0-9708-E626FD3C4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49" y="4344835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48" name="Text Box 89">
            <a:extLst>
              <a:ext uri="{FF2B5EF4-FFF2-40B4-BE49-F238E27FC236}">
                <a16:creationId xmlns:a16="http://schemas.microsoft.com/office/drawing/2014/main" id="{0B5E0F5B-9734-BDEA-E2D9-9BEFD3D0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614" y="4751235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49" name="Text Box 90">
            <a:extLst>
              <a:ext uri="{FF2B5EF4-FFF2-40B4-BE49-F238E27FC236}">
                <a16:creationId xmlns:a16="http://schemas.microsoft.com/office/drawing/2014/main" id="{296DE4C6-AB30-6608-BB59-E478EDFE5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614" y="513541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50" name="Rectangle 98" descr="深色上对角线">
            <a:extLst>
              <a:ext uri="{FF2B5EF4-FFF2-40B4-BE49-F238E27FC236}">
                <a16:creationId xmlns:a16="http://schemas.microsoft.com/office/drawing/2014/main" id="{AE64B3FE-8EB8-260B-FB0E-44D56B8C8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377" y="1674660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88" descr="深色上对角线">
            <a:extLst>
              <a:ext uri="{FF2B5EF4-FFF2-40B4-BE49-F238E27FC236}">
                <a16:creationId xmlns:a16="http://schemas.microsoft.com/office/drawing/2014/main" id="{39F01D29-C0A0-5EC6-C3F0-44BB4B747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004" y="3205645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2" name="Text Box 88" descr="深色上对角线">
            <a:extLst>
              <a:ext uri="{FF2B5EF4-FFF2-40B4-BE49-F238E27FC236}">
                <a16:creationId xmlns:a16="http://schemas.microsoft.com/office/drawing/2014/main" id="{3EEEEB8E-857C-C397-FE30-ADAC0057C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004" y="2813215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3" name="Text Box 78">
            <a:extLst>
              <a:ext uri="{FF2B5EF4-FFF2-40B4-BE49-F238E27FC236}">
                <a16:creationId xmlns:a16="http://schemas.microsoft.com/office/drawing/2014/main" id="{9E3C8761-6B05-C99C-D5FF-2FFE5CF7B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174" y="4338485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54" name="Text Box 78">
            <a:extLst>
              <a:ext uri="{FF2B5EF4-FFF2-40B4-BE49-F238E27FC236}">
                <a16:creationId xmlns:a16="http://schemas.microsoft.com/office/drawing/2014/main" id="{7257DDE1-A72A-DB6F-9951-D26240F9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209" y="5480215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55" name="Text Box 88" descr="深色上对角线">
            <a:extLst>
              <a:ext uri="{FF2B5EF4-FFF2-40B4-BE49-F238E27FC236}">
                <a16:creationId xmlns:a16="http://schemas.microsoft.com/office/drawing/2014/main" id="{6A3673A0-0E2B-7D32-C0B0-1E86D9479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49" y="5500147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2EC16D8-6494-213B-DB87-CDA56BD79A54}"/>
              </a:ext>
            </a:extLst>
          </p:cNvPr>
          <p:cNvSpPr txBox="1"/>
          <p:nvPr/>
        </p:nvSpPr>
        <p:spPr>
          <a:xfrm>
            <a:off x="5730356" y="1281198"/>
            <a:ext cx="6719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3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446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53" grpId="0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88" descr="深色上对角线">
            <a:extLst>
              <a:ext uri="{FF2B5EF4-FFF2-40B4-BE49-F238E27FC236}">
                <a16:creationId xmlns:a16="http://schemas.microsoft.com/office/drawing/2014/main" id="{90CDE135-AA05-9108-E9AD-F55B68EE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3391" y="3646647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5C3C74-A92D-4768-A5BA-38A6DCC97367}" type="slidenum">
              <a:rPr lang="en-US" altLang="zh-CN"/>
              <a:t>93</a:t>
            </a:fld>
            <a:endParaRPr lang="en-US" altLang="zh-CN"/>
          </a:p>
        </p:txBody>
      </p:sp>
      <p:sp>
        <p:nvSpPr>
          <p:cNvPr id="144475" name="Text Box 91"/>
          <p:cNvSpPr txBox="1">
            <a:spLocks noChangeArrowheads="1"/>
          </p:cNvSpPr>
          <p:nvPr/>
        </p:nvSpPr>
        <p:spPr bwMode="auto">
          <a:xfrm>
            <a:off x="523875" y="266065"/>
            <a:ext cx="810831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Example of static linked list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  <a:p>
            <a:pPr algn="ctr"/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Storage space change: delete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2135" y="6276340"/>
            <a:ext cx="429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结束标记：</a:t>
            </a:r>
            <a:r>
              <a:rPr lang="en-US" altLang="zh-CN" sz="2000" b="1" u="sng" dirty="0"/>
              <a:t>cursor=0</a:t>
            </a:r>
            <a:r>
              <a:rPr lang="zh-CN" altLang="en-US" sz="2000" b="1" u="sng" dirty="0"/>
              <a:t>（指向头结点</a:t>
            </a:r>
            <a:r>
              <a:rPr lang="en-US" altLang="zh-CN" sz="2000" b="1" u="sng" dirty="0"/>
              <a:t>)</a:t>
            </a:r>
            <a:endParaRPr lang="zh-CN" altLang="en-US" sz="2000" b="1" dirty="0"/>
          </a:p>
        </p:txBody>
      </p:sp>
      <p:grpSp>
        <p:nvGrpSpPr>
          <p:cNvPr id="58" name="Group 47">
            <a:extLst>
              <a:ext uri="{FF2B5EF4-FFF2-40B4-BE49-F238E27FC236}">
                <a16:creationId xmlns:a16="http://schemas.microsoft.com/office/drawing/2014/main" id="{5478B911-28D6-9F7E-2170-BB2206440979}"/>
              </a:ext>
            </a:extLst>
          </p:cNvPr>
          <p:cNvGrpSpPr/>
          <p:nvPr/>
        </p:nvGrpSpPr>
        <p:grpSpPr bwMode="auto">
          <a:xfrm>
            <a:off x="1013486" y="1758110"/>
            <a:ext cx="1143000" cy="4191000"/>
            <a:chOff x="1152" y="768"/>
            <a:chExt cx="720" cy="2640"/>
          </a:xfrm>
        </p:grpSpPr>
        <p:sp>
          <p:nvSpPr>
            <p:cNvPr id="59" name="Rectangle 48">
              <a:extLst>
                <a:ext uri="{FF2B5EF4-FFF2-40B4-BE49-F238E27FC236}">
                  <a16:creationId xmlns:a16="http://schemas.microsoft.com/office/drawing/2014/main" id="{3EC5048F-1E84-5615-A332-4AC43E2E2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49">
              <a:extLst>
                <a:ext uri="{FF2B5EF4-FFF2-40B4-BE49-F238E27FC236}">
                  <a16:creationId xmlns:a16="http://schemas.microsoft.com/office/drawing/2014/main" id="{7F3C343D-CA19-CB6A-0314-362889D92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0">
              <a:extLst>
                <a:ext uri="{FF2B5EF4-FFF2-40B4-BE49-F238E27FC236}">
                  <a16:creationId xmlns:a16="http://schemas.microsoft.com/office/drawing/2014/main" id="{FAD7DF48-77E7-ABDF-D137-0EC195EA5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51">
              <a:extLst>
                <a:ext uri="{FF2B5EF4-FFF2-40B4-BE49-F238E27FC236}">
                  <a16:creationId xmlns:a16="http://schemas.microsoft.com/office/drawing/2014/main" id="{05D39772-3AA4-C1FC-74BE-2A3BCC461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2">
              <a:extLst>
                <a:ext uri="{FF2B5EF4-FFF2-40B4-BE49-F238E27FC236}">
                  <a16:creationId xmlns:a16="http://schemas.microsoft.com/office/drawing/2014/main" id="{E82D6F34-77B9-5BA7-F92F-5645B2CBC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53">
              <a:extLst>
                <a:ext uri="{FF2B5EF4-FFF2-40B4-BE49-F238E27FC236}">
                  <a16:creationId xmlns:a16="http://schemas.microsoft.com/office/drawing/2014/main" id="{7EA05606-9F48-4351-D08C-65717944E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54">
              <a:extLst>
                <a:ext uri="{FF2B5EF4-FFF2-40B4-BE49-F238E27FC236}">
                  <a16:creationId xmlns:a16="http://schemas.microsoft.com/office/drawing/2014/main" id="{29E123C7-749C-A2AE-257A-7E1DD073B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Line 55">
              <a:extLst>
                <a:ext uri="{FF2B5EF4-FFF2-40B4-BE49-F238E27FC236}">
                  <a16:creationId xmlns:a16="http://schemas.microsoft.com/office/drawing/2014/main" id="{AD2C6EAB-19F8-1ED2-5CA8-CE720CBEE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" name="Line 56">
              <a:extLst>
                <a:ext uri="{FF2B5EF4-FFF2-40B4-BE49-F238E27FC236}">
                  <a16:creationId xmlns:a16="http://schemas.microsoft.com/office/drawing/2014/main" id="{C58BF3F1-9B98-B78A-30A5-89311B604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57">
              <a:extLst>
                <a:ext uri="{FF2B5EF4-FFF2-40B4-BE49-F238E27FC236}">
                  <a16:creationId xmlns:a16="http://schemas.microsoft.com/office/drawing/2014/main" id="{BD9A5DE4-A1C4-E86E-7315-D5F0B34A0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58">
              <a:extLst>
                <a:ext uri="{FF2B5EF4-FFF2-40B4-BE49-F238E27FC236}">
                  <a16:creationId xmlns:a16="http://schemas.microsoft.com/office/drawing/2014/main" id="{A251BD31-BB84-A1F7-7BE1-82BA38A20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59">
              <a:extLst>
                <a:ext uri="{FF2B5EF4-FFF2-40B4-BE49-F238E27FC236}">
                  <a16:creationId xmlns:a16="http://schemas.microsoft.com/office/drawing/2014/main" id="{74ACBFB1-4B7E-DFA2-485B-1B7186B96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5" name="Group 60">
            <a:extLst>
              <a:ext uri="{FF2B5EF4-FFF2-40B4-BE49-F238E27FC236}">
                <a16:creationId xmlns:a16="http://schemas.microsoft.com/office/drawing/2014/main" id="{E4C83052-4688-A9DD-70F8-A29E4D28DDC2}"/>
              </a:ext>
            </a:extLst>
          </p:cNvPr>
          <p:cNvGrpSpPr/>
          <p:nvPr/>
        </p:nvGrpSpPr>
        <p:grpSpPr bwMode="auto">
          <a:xfrm>
            <a:off x="631390" y="1709627"/>
            <a:ext cx="533400" cy="4152900"/>
            <a:chOff x="1248" y="735"/>
            <a:chExt cx="336" cy="2616"/>
          </a:xfrm>
        </p:grpSpPr>
        <p:sp>
          <p:nvSpPr>
            <p:cNvPr id="136" name="Text Box 61">
              <a:extLst>
                <a:ext uri="{FF2B5EF4-FFF2-40B4-BE49-F238E27FC236}">
                  <a16:creationId xmlns:a16="http://schemas.microsoft.com/office/drawing/2014/main" id="{18B8FA50-7473-84BF-37AF-6A4F6802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37" name="Text Box 62">
              <a:extLst>
                <a:ext uri="{FF2B5EF4-FFF2-40B4-BE49-F238E27FC236}">
                  <a16:creationId xmlns:a16="http://schemas.microsoft.com/office/drawing/2014/main" id="{86500340-B989-0A16-3940-FE4A6A46E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38" name="Text Box 63">
              <a:extLst>
                <a:ext uri="{FF2B5EF4-FFF2-40B4-BE49-F238E27FC236}">
                  <a16:creationId xmlns:a16="http://schemas.microsoft.com/office/drawing/2014/main" id="{B724BBAA-9D36-A12C-C3AB-EE5C1273E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39" name="Text Box 64">
              <a:extLst>
                <a:ext uri="{FF2B5EF4-FFF2-40B4-BE49-F238E27FC236}">
                  <a16:creationId xmlns:a16="http://schemas.microsoft.com/office/drawing/2014/main" id="{3431315C-F228-FAE0-F6AB-FE50B268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40" name="Text Box 65">
              <a:extLst>
                <a:ext uri="{FF2B5EF4-FFF2-40B4-BE49-F238E27FC236}">
                  <a16:creationId xmlns:a16="http://schemas.microsoft.com/office/drawing/2014/main" id="{80C55764-53CA-1BBA-27A8-86903BA18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41" name="Text Box 66">
              <a:extLst>
                <a:ext uri="{FF2B5EF4-FFF2-40B4-BE49-F238E27FC236}">
                  <a16:creationId xmlns:a16="http://schemas.microsoft.com/office/drawing/2014/main" id="{C35D8BB0-9052-3CFC-C195-3D36CC567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142" name="Text Box 67">
              <a:extLst>
                <a:ext uri="{FF2B5EF4-FFF2-40B4-BE49-F238E27FC236}">
                  <a16:creationId xmlns:a16="http://schemas.microsoft.com/office/drawing/2014/main" id="{25CF3B6C-9421-7216-48AE-47EDE661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143" name="Text Box 68">
              <a:extLst>
                <a:ext uri="{FF2B5EF4-FFF2-40B4-BE49-F238E27FC236}">
                  <a16:creationId xmlns:a16="http://schemas.microsoft.com/office/drawing/2014/main" id="{6808EFA7-09D3-C63E-1A80-10861B737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144" name="Text Box 69">
              <a:extLst>
                <a:ext uri="{FF2B5EF4-FFF2-40B4-BE49-F238E27FC236}">
                  <a16:creationId xmlns:a16="http://schemas.microsoft.com/office/drawing/2014/main" id="{C6DA9931-2073-47C3-0E1F-79901392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DEC111D7-F9B2-5964-6E8E-37F1B1A76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146" name="Text Box 71">
              <a:extLst>
                <a:ext uri="{FF2B5EF4-FFF2-40B4-BE49-F238E27FC236}">
                  <a16:creationId xmlns:a16="http://schemas.microsoft.com/office/drawing/2014/main" id="{34EFB073-E814-C742-C04C-4E84D55D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147" name="Text Box 72">
            <a:extLst>
              <a:ext uri="{FF2B5EF4-FFF2-40B4-BE49-F238E27FC236}">
                <a16:creationId xmlns:a16="http://schemas.microsoft.com/office/drawing/2014/main" id="{E7AF9D1D-4520-7B85-0F10-958B45E1E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1761285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8" name="Text Box 73">
            <a:extLst>
              <a:ext uri="{FF2B5EF4-FFF2-40B4-BE49-F238E27FC236}">
                <a16:creationId xmlns:a16="http://schemas.microsoft.com/office/drawing/2014/main" id="{6350A438-D470-7ECD-412E-FBC461680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21438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9" name="Text Box 74">
            <a:extLst>
              <a:ext uri="{FF2B5EF4-FFF2-40B4-BE49-F238E27FC236}">
                <a16:creationId xmlns:a16="http://schemas.microsoft.com/office/drawing/2014/main" id="{8E457C40-9D7A-D3F3-CF86-AD71BFA1A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252804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50" name="Text Box 75">
            <a:extLst>
              <a:ext uri="{FF2B5EF4-FFF2-40B4-BE49-F238E27FC236}">
                <a16:creationId xmlns:a16="http://schemas.microsoft.com/office/drawing/2014/main" id="{2D4742BB-38D1-6583-A499-A86B910C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291222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151" name="Text Box 76">
            <a:extLst>
              <a:ext uri="{FF2B5EF4-FFF2-40B4-BE49-F238E27FC236}">
                <a16:creationId xmlns:a16="http://schemas.microsoft.com/office/drawing/2014/main" id="{880BD3AC-114E-CB11-B1E5-AD6F6B75A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329639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152" name="Text Box 77">
            <a:extLst>
              <a:ext uri="{FF2B5EF4-FFF2-40B4-BE49-F238E27FC236}">
                <a16:creationId xmlns:a16="http://schemas.microsoft.com/office/drawing/2014/main" id="{F4C05913-CE19-2AA5-7A32-96BCD1E07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36805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153" name="Text Box 78">
            <a:extLst>
              <a:ext uri="{FF2B5EF4-FFF2-40B4-BE49-F238E27FC236}">
                <a16:creationId xmlns:a16="http://schemas.microsoft.com/office/drawing/2014/main" id="{A1A0BABC-05F3-54E1-4C8B-C71A2E6E4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406474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54" name="Text Box 80">
            <a:extLst>
              <a:ext uri="{FF2B5EF4-FFF2-40B4-BE49-F238E27FC236}">
                <a16:creationId xmlns:a16="http://schemas.microsoft.com/office/drawing/2014/main" id="{1192550E-2042-2CC7-07DF-8C8FD4F30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483309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155" name="Text Box 81">
            <a:extLst>
              <a:ext uri="{FF2B5EF4-FFF2-40B4-BE49-F238E27FC236}">
                <a16:creationId xmlns:a16="http://schemas.microsoft.com/office/drawing/2014/main" id="{FF4D3C84-261E-61EE-0E44-3A29C824F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686" y="5217273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56" name="Text Box 82">
            <a:extLst>
              <a:ext uri="{FF2B5EF4-FFF2-40B4-BE49-F238E27FC236}">
                <a16:creationId xmlns:a16="http://schemas.microsoft.com/office/drawing/2014/main" id="{E8847473-7699-436A-9FD8-D4F3F542C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2148635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157" name="Text Box 83">
            <a:extLst>
              <a:ext uri="{FF2B5EF4-FFF2-40B4-BE49-F238E27FC236}">
                <a16:creationId xmlns:a16="http://schemas.microsoft.com/office/drawing/2014/main" id="{423F4D3F-C444-7826-0A43-238ECBB3F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253281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158" name="Text Box 84">
            <a:extLst>
              <a:ext uri="{FF2B5EF4-FFF2-40B4-BE49-F238E27FC236}">
                <a16:creationId xmlns:a16="http://schemas.microsoft.com/office/drawing/2014/main" id="{CE149C25-B0EF-619F-C971-320CED932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291698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159" name="Text Box 85">
            <a:extLst>
              <a:ext uri="{FF2B5EF4-FFF2-40B4-BE49-F238E27FC236}">
                <a16:creationId xmlns:a16="http://schemas.microsoft.com/office/drawing/2014/main" id="{DA5564BE-B473-2AB1-2DD4-E3B9981C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361" y="330116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160" name="Text Box 86">
            <a:extLst>
              <a:ext uri="{FF2B5EF4-FFF2-40B4-BE49-F238E27FC236}">
                <a16:creationId xmlns:a16="http://schemas.microsoft.com/office/drawing/2014/main" id="{CF2775E2-FB43-07F7-000D-D08DEE4E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3685335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161" name="Text Box 87">
            <a:extLst>
              <a:ext uri="{FF2B5EF4-FFF2-40B4-BE49-F238E27FC236}">
                <a16:creationId xmlns:a16="http://schemas.microsoft.com/office/drawing/2014/main" id="{9973F3BE-9BDC-9105-5D76-291065D73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406951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162" name="Text Box 88" descr="深色上对角线">
            <a:extLst>
              <a:ext uri="{FF2B5EF4-FFF2-40B4-BE49-F238E27FC236}">
                <a16:creationId xmlns:a16="http://schemas.microsoft.com/office/drawing/2014/main" id="{470E22EE-5CE9-04AC-558F-BD0FF40FC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321" y="4431460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3" name="Text Box 89">
            <a:extLst>
              <a:ext uri="{FF2B5EF4-FFF2-40B4-BE49-F238E27FC236}">
                <a16:creationId xmlns:a16="http://schemas.microsoft.com/office/drawing/2014/main" id="{A999EE37-AE93-7132-D798-A7F9ABE3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483786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165" name="Text Box 90">
            <a:extLst>
              <a:ext uri="{FF2B5EF4-FFF2-40B4-BE49-F238E27FC236}">
                <a16:creationId xmlns:a16="http://schemas.microsoft.com/office/drawing/2014/main" id="{FD32D259-A7D7-D196-CAEC-1698AD72D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522203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166" name="Rectangle 98" descr="深色上对角线">
            <a:extLst>
              <a:ext uri="{FF2B5EF4-FFF2-40B4-BE49-F238E27FC236}">
                <a16:creationId xmlns:a16="http://schemas.microsoft.com/office/drawing/2014/main" id="{94FFC95D-A96C-CEB4-FBFA-D1D7F6AB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49" y="1761285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Text Box 88" descr="深色上对角线">
            <a:extLst>
              <a:ext uri="{FF2B5EF4-FFF2-40B4-BE49-F238E27FC236}">
                <a16:creationId xmlns:a16="http://schemas.microsoft.com/office/drawing/2014/main" id="{8FC8682F-C6C6-B653-9FEC-1363B9078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76" y="329227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8" name="Text Box 88" descr="深色上对角线">
            <a:extLst>
              <a:ext uri="{FF2B5EF4-FFF2-40B4-BE49-F238E27FC236}">
                <a16:creationId xmlns:a16="http://schemas.microsoft.com/office/drawing/2014/main" id="{0259AD7E-DBA6-5BF8-BF8E-1AB5CB924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76" y="289984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9" name="Text Box 78">
            <a:extLst>
              <a:ext uri="{FF2B5EF4-FFF2-40B4-BE49-F238E27FC236}">
                <a16:creationId xmlns:a16="http://schemas.microsoft.com/office/drawing/2014/main" id="{3E918C50-4BDB-7B1B-3FFA-250B3886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046" y="4425110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170" name="Text Box 78">
            <a:extLst>
              <a:ext uri="{FF2B5EF4-FFF2-40B4-BE49-F238E27FC236}">
                <a16:creationId xmlns:a16="http://schemas.microsoft.com/office/drawing/2014/main" id="{CCFFDD77-22BF-4F33-580E-5A002777A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081" y="5566840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71" name="Text Box 88" descr="深色上对角线">
            <a:extLst>
              <a:ext uri="{FF2B5EF4-FFF2-40B4-BE49-F238E27FC236}">
                <a16:creationId xmlns:a16="http://schemas.microsoft.com/office/drawing/2014/main" id="{8C6A02D3-450F-C42E-EE97-0AC05BC5C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321" y="5586772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72" name="箭头: 左 171">
            <a:extLst>
              <a:ext uri="{FF2B5EF4-FFF2-40B4-BE49-F238E27FC236}">
                <a16:creationId xmlns:a16="http://schemas.microsoft.com/office/drawing/2014/main" id="{5EB9273F-E275-E846-DF5D-A2DDC3CE8FB4}"/>
              </a:ext>
            </a:extLst>
          </p:cNvPr>
          <p:cNvSpPr/>
          <p:nvPr/>
        </p:nvSpPr>
        <p:spPr bwMode="auto">
          <a:xfrm>
            <a:off x="2340636" y="1841657"/>
            <a:ext cx="250825" cy="20444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" name="箭头: 左 172">
            <a:extLst>
              <a:ext uri="{FF2B5EF4-FFF2-40B4-BE49-F238E27FC236}">
                <a16:creationId xmlns:a16="http://schemas.microsoft.com/office/drawing/2014/main" id="{A0DB65FC-AE3C-EB1D-ACD7-2E5784A6EE50}"/>
              </a:ext>
            </a:extLst>
          </p:cNvPr>
          <p:cNvSpPr/>
          <p:nvPr/>
        </p:nvSpPr>
        <p:spPr bwMode="auto">
          <a:xfrm>
            <a:off x="2323173" y="2236289"/>
            <a:ext cx="250825" cy="20444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E0E8FBF4-9B70-C6E5-CFED-BB5033F1FB05}"/>
              </a:ext>
            </a:extLst>
          </p:cNvPr>
          <p:cNvSpPr txBox="1"/>
          <p:nvPr/>
        </p:nvSpPr>
        <p:spPr>
          <a:xfrm>
            <a:off x="975228" y="1367823"/>
            <a:ext cx="671979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40819B9-1BD6-BB28-34AA-F7D638C25B25}"/>
              </a:ext>
            </a:extLst>
          </p:cNvPr>
          <p:cNvSpPr txBox="1"/>
          <p:nvPr/>
        </p:nvSpPr>
        <p:spPr>
          <a:xfrm>
            <a:off x="1798510" y="1325323"/>
            <a:ext cx="82586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cursor</a:t>
            </a:r>
            <a:endParaRPr lang="zh-CN" altLang="en-US" dirty="0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4FA006CE-2846-6B67-F713-32B60EF8F403}"/>
              </a:ext>
            </a:extLst>
          </p:cNvPr>
          <p:cNvSpPr/>
          <p:nvPr/>
        </p:nvSpPr>
        <p:spPr bwMode="auto">
          <a:xfrm>
            <a:off x="395536" y="1903507"/>
            <a:ext cx="1830308" cy="4366871"/>
          </a:xfrm>
          <a:custGeom>
            <a:avLst/>
            <a:gdLst>
              <a:gd name="connsiteX0" fmla="*/ 1718340 w 1830308"/>
              <a:gd name="connsiteY0" fmla="*/ 3909527 h 4497355"/>
              <a:gd name="connsiteX1" fmla="*/ 1764993 w 1830308"/>
              <a:gd name="connsiteY1" fmla="*/ 3937519 h 4497355"/>
              <a:gd name="connsiteX2" fmla="*/ 1811646 w 1830308"/>
              <a:gd name="connsiteY2" fmla="*/ 4049486 h 4497355"/>
              <a:gd name="connsiteX3" fmla="*/ 1830308 w 1830308"/>
              <a:gd name="connsiteY3" fmla="*/ 4124131 h 4497355"/>
              <a:gd name="connsiteX4" fmla="*/ 1820977 w 1830308"/>
              <a:gd name="connsiteY4" fmla="*/ 4301412 h 4497355"/>
              <a:gd name="connsiteX5" fmla="*/ 1718340 w 1830308"/>
              <a:gd name="connsiteY5" fmla="*/ 4385388 h 4497355"/>
              <a:gd name="connsiteX6" fmla="*/ 1541059 w 1830308"/>
              <a:gd name="connsiteY6" fmla="*/ 4441372 h 4497355"/>
              <a:gd name="connsiteX7" fmla="*/ 1466414 w 1830308"/>
              <a:gd name="connsiteY7" fmla="*/ 4469364 h 4497355"/>
              <a:gd name="connsiteX8" fmla="*/ 1354446 w 1830308"/>
              <a:gd name="connsiteY8" fmla="*/ 4497355 h 4497355"/>
              <a:gd name="connsiteX9" fmla="*/ 897246 w 1830308"/>
              <a:gd name="connsiteY9" fmla="*/ 4488025 h 4497355"/>
              <a:gd name="connsiteX10" fmla="*/ 775948 w 1830308"/>
              <a:gd name="connsiteY10" fmla="*/ 4478694 h 4497355"/>
              <a:gd name="connsiteX11" fmla="*/ 729295 w 1830308"/>
              <a:gd name="connsiteY11" fmla="*/ 4460033 h 4497355"/>
              <a:gd name="connsiteX12" fmla="*/ 598667 w 1830308"/>
              <a:gd name="connsiteY12" fmla="*/ 4441372 h 4497355"/>
              <a:gd name="connsiteX13" fmla="*/ 496030 w 1830308"/>
              <a:gd name="connsiteY13" fmla="*/ 4404049 h 4497355"/>
              <a:gd name="connsiteX14" fmla="*/ 449377 w 1830308"/>
              <a:gd name="connsiteY14" fmla="*/ 4394719 h 4497355"/>
              <a:gd name="connsiteX15" fmla="*/ 346740 w 1830308"/>
              <a:gd name="connsiteY15" fmla="*/ 4329404 h 4497355"/>
              <a:gd name="connsiteX16" fmla="*/ 300087 w 1830308"/>
              <a:gd name="connsiteY16" fmla="*/ 4282751 h 4497355"/>
              <a:gd name="connsiteX17" fmla="*/ 281426 w 1830308"/>
              <a:gd name="connsiteY17" fmla="*/ 4226768 h 4497355"/>
              <a:gd name="connsiteX18" fmla="*/ 234773 w 1830308"/>
              <a:gd name="connsiteY18" fmla="*/ 4133461 h 4497355"/>
              <a:gd name="connsiteX19" fmla="*/ 216112 w 1830308"/>
              <a:gd name="connsiteY19" fmla="*/ 3965510 h 4497355"/>
              <a:gd name="connsiteX20" fmla="*/ 206781 w 1830308"/>
              <a:gd name="connsiteY20" fmla="*/ 3909527 h 4497355"/>
              <a:gd name="connsiteX21" fmla="*/ 178789 w 1830308"/>
              <a:gd name="connsiteY21" fmla="*/ 3834882 h 4497355"/>
              <a:gd name="connsiteX22" fmla="*/ 160128 w 1830308"/>
              <a:gd name="connsiteY22" fmla="*/ 3769568 h 4497355"/>
              <a:gd name="connsiteX23" fmla="*/ 141467 w 1830308"/>
              <a:gd name="connsiteY23" fmla="*/ 3713584 h 4497355"/>
              <a:gd name="connsiteX24" fmla="*/ 113475 w 1830308"/>
              <a:gd name="connsiteY24" fmla="*/ 3564294 h 4497355"/>
              <a:gd name="connsiteX25" fmla="*/ 85483 w 1830308"/>
              <a:gd name="connsiteY25" fmla="*/ 3377682 h 4497355"/>
              <a:gd name="connsiteX26" fmla="*/ 57491 w 1830308"/>
              <a:gd name="connsiteY26" fmla="*/ 3023119 h 4497355"/>
              <a:gd name="connsiteX27" fmla="*/ 38830 w 1830308"/>
              <a:gd name="connsiteY27" fmla="*/ 2817845 h 4497355"/>
              <a:gd name="connsiteX28" fmla="*/ 20169 w 1830308"/>
              <a:gd name="connsiteY28" fmla="*/ 2715208 h 4497355"/>
              <a:gd name="connsiteX29" fmla="*/ 29499 w 1830308"/>
              <a:gd name="connsiteY29" fmla="*/ 1082351 h 4497355"/>
              <a:gd name="connsiteX30" fmla="*/ 48161 w 1830308"/>
              <a:gd name="connsiteY30" fmla="*/ 419878 h 4497355"/>
              <a:gd name="connsiteX31" fmla="*/ 57491 w 1830308"/>
              <a:gd name="connsiteY31" fmla="*/ 317241 h 4497355"/>
              <a:gd name="connsiteX32" fmla="*/ 76152 w 1830308"/>
              <a:gd name="connsiteY32" fmla="*/ 195943 h 4497355"/>
              <a:gd name="connsiteX33" fmla="*/ 85483 w 1830308"/>
              <a:gd name="connsiteY33" fmla="*/ 149290 h 4497355"/>
              <a:gd name="connsiteX34" fmla="*/ 122806 w 1830308"/>
              <a:gd name="connsiteY34" fmla="*/ 55984 h 4497355"/>
              <a:gd name="connsiteX35" fmla="*/ 150797 w 1830308"/>
              <a:gd name="connsiteY35" fmla="*/ 46653 h 4497355"/>
              <a:gd name="connsiteX36" fmla="*/ 318748 w 1830308"/>
              <a:gd name="connsiteY36" fmla="*/ 0 h 4497355"/>
              <a:gd name="connsiteX37" fmla="*/ 365401 w 1830308"/>
              <a:gd name="connsiteY37" fmla="*/ 9331 h 449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0308" h="4497355">
                <a:moveTo>
                  <a:pt x="1718340" y="3909527"/>
                </a:moveTo>
                <a:cubicBezTo>
                  <a:pt x="1733891" y="3918858"/>
                  <a:pt x="1751345" y="3925577"/>
                  <a:pt x="1764993" y="3937519"/>
                </a:cubicBezTo>
                <a:cubicBezTo>
                  <a:pt x="1800257" y="3968375"/>
                  <a:pt x="1802600" y="4004258"/>
                  <a:pt x="1811646" y="4049486"/>
                </a:cubicBezTo>
                <a:cubicBezTo>
                  <a:pt x="1822906" y="4105783"/>
                  <a:pt x="1815962" y="4081094"/>
                  <a:pt x="1830308" y="4124131"/>
                </a:cubicBezTo>
                <a:cubicBezTo>
                  <a:pt x="1827198" y="4183225"/>
                  <a:pt x="1835329" y="4244003"/>
                  <a:pt x="1820977" y="4301412"/>
                </a:cubicBezTo>
                <a:cubicBezTo>
                  <a:pt x="1815363" y="4323868"/>
                  <a:pt x="1734599" y="4376717"/>
                  <a:pt x="1718340" y="4385388"/>
                </a:cubicBezTo>
                <a:cubicBezTo>
                  <a:pt x="1608418" y="4444013"/>
                  <a:pt x="1661257" y="4407983"/>
                  <a:pt x="1541059" y="4441372"/>
                </a:cubicBezTo>
                <a:cubicBezTo>
                  <a:pt x="1515455" y="4448484"/>
                  <a:pt x="1491624" y="4460961"/>
                  <a:pt x="1466414" y="4469364"/>
                </a:cubicBezTo>
                <a:cubicBezTo>
                  <a:pt x="1414623" y="4486627"/>
                  <a:pt x="1403150" y="4487615"/>
                  <a:pt x="1354446" y="4497355"/>
                </a:cubicBezTo>
                <a:lnTo>
                  <a:pt x="897246" y="4488025"/>
                </a:lnTo>
                <a:cubicBezTo>
                  <a:pt x="856715" y="4486718"/>
                  <a:pt x="815948" y="4485361"/>
                  <a:pt x="775948" y="4478694"/>
                </a:cubicBezTo>
                <a:cubicBezTo>
                  <a:pt x="759427" y="4475940"/>
                  <a:pt x="745454" y="4464440"/>
                  <a:pt x="729295" y="4460033"/>
                </a:cubicBezTo>
                <a:cubicBezTo>
                  <a:pt x="706521" y="4453822"/>
                  <a:pt x="615284" y="4443449"/>
                  <a:pt x="598667" y="4441372"/>
                </a:cubicBezTo>
                <a:cubicBezTo>
                  <a:pt x="562888" y="4427060"/>
                  <a:pt x="533683" y="4414318"/>
                  <a:pt x="496030" y="4404049"/>
                </a:cubicBezTo>
                <a:cubicBezTo>
                  <a:pt x="480730" y="4399876"/>
                  <a:pt x="464928" y="4397829"/>
                  <a:pt x="449377" y="4394719"/>
                </a:cubicBezTo>
                <a:cubicBezTo>
                  <a:pt x="423401" y="4379133"/>
                  <a:pt x="368458" y="4347173"/>
                  <a:pt x="346740" y="4329404"/>
                </a:cubicBezTo>
                <a:cubicBezTo>
                  <a:pt x="329719" y="4315478"/>
                  <a:pt x="315638" y="4298302"/>
                  <a:pt x="300087" y="4282751"/>
                </a:cubicBezTo>
                <a:cubicBezTo>
                  <a:pt x="293867" y="4264090"/>
                  <a:pt x="289310" y="4244789"/>
                  <a:pt x="281426" y="4226768"/>
                </a:cubicBezTo>
                <a:cubicBezTo>
                  <a:pt x="267488" y="4194910"/>
                  <a:pt x="234773" y="4133461"/>
                  <a:pt x="234773" y="4133461"/>
                </a:cubicBezTo>
                <a:cubicBezTo>
                  <a:pt x="225916" y="4036036"/>
                  <a:pt x="228722" y="4047475"/>
                  <a:pt x="216112" y="3965510"/>
                </a:cubicBezTo>
                <a:cubicBezTo>
                  <a:pt x="213235" y="3946812"/>
                  <a:pt x="211978" y="3927717"/>
                  <a:pt x="206781" y="3909527"/>
                </a:cubicBezTo>
                <a:cubicBezTo>
                  <a:pt x="199481" y="3883976"/>
                  <a:pt x="187192" y="3860092"/>
                  <a:pt x="178789" y="3834882"/>
                </a:cubicBezTo>
                <a:cubicBezTo>
                  <a:pt x="171629" y="3813401"/>
                  <a:pt x="166787" y="3791209"/>
                  <a:pt x="160128" y="3769568"/>
                </a:cubicBezTo>
                <a:cubicBezTo>
                  <a:pt x="154343" y="3750767"/>
                  <a:pt x="147687" y="3732245"/>
                  <a:pt x="141467" y="3713584"/>
                </a:cubicBezTo>
                <a:cubicBezTo>
                  <a:pt x="112304" y="3451128"/>
                  <a:pt x="153807" y="3782085"/>
                  <a:pt x="113475" y="3564294"/>
                </a:cubicBezTo>
                <a:cubicBezTo>
                  <a:pt x="102022" y="3502446"/>
                  <a:pt x="91955" y="3440248"/>
                  <a:pt x="85483" y="3377682"/>
                </a:cubicBezTo>
                <a:cubicBezTo>
                  <a:pt x="73284" y="3259756"/>
                  <a:pt x="66945" y="3141297"/>
                  <a:pt x="57491" y="3023119"/>
                </a:cubicBezTo>
                <a:cubicBezTo>
                  <a:pt x="55181" y="2994239"/>
                  <a:pt x="43863" y="2853076"/>
                  <a:pt x="38830" y="2817845"/>
                </a:cubicBezTo>
                <a:cubicBezTo>
                  <a:pt x="33912" y="2783421"/>
                  <a:pt x="26389" y="2749420"/>
                  <a:pt x="20169" y="2715208"/>
                </a:cubicBezTo>
                <a:cubicBezTo>
                  <a:pt x="-17412" y="2076360"/>
                  <a:pt x="4504" y="2513276"/>
                  <a:pt x="29499" y="1082351"/>
                </a:cubicBezTo>
                <a:cubicBezTo>
                  <a:pt x="33357" y="861473"/>
                  <a:pt x="40084" y="640642"/>
                  <a:pt x="48161" y="419878"/>
                </a:cubicBezTo>
                <a:cubicBezTo>
                  <a:pt x="49417" y="385548"/>
                  <a:pt x="54073" y="351424"/>
                  <a:pt x="57491" y="317241"/>
                </a:cubicBezTo>
                <a:cubicBezTo>
                  <a:pt x="69508" y="197069"/>
                  <a:pt x="59414" y="271267"/>
                  <a:pt x="76152" y="195943"/>
                </a:cubicBezTo>
                <a:cubicBezTo>
                  <a:pt x="79592" y="180462"/>
                  <a:pt x="81310" y="164590"/>
                  <a:pt x="85483" y="149290"/>
                </a:cubicBezTo>
                <a:cubicBezTo>
                  <a:pt x="88217" y="139265"/>
                  <a:pt x="109719" y="69071"/>
                  <a:pt x="122806" y="55984"/>
                </a:cubicBezTo>
                <a:cubicBezTo>
                  <a:pt x="129760" y="49030"/>
                  <a:pt x="142000" y="51051"/>
                  <a:pt x="150797" y="46653"/>
                </a:cubicBezTo>
                <a:cubicBezTo>
                  <a:pt x="256137" y="-6018"/>
                  <a:pt x="126272" y="29611"/>
                  <a:pt x="318748" y="0"/>
                </a:cubicBezTo>
                <a:lnTo>
                  <a:pt x="365401" y="9331"/>
                </a:lnTo>
              </a:path>
            </a:pathLst>
          </a:custGeom>
          <a:noFill/>
          <a:ln w="22225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" name="任意多边形: 形状 176">
            <a:extLst>
              <a:ext uri="{FF2B5EF4-FFF2-40B4-BE49-F238E27FC236}">
                <a16:creationId xmlns:a16="http://schemas.microsoft.com/office/drawing/2014/main" id="{CACB3786-8530-7945-7414-B8BBCA675559}"/>
              </a:ext>
            </a:extLst>
          </p:cNvPr>
          <p:cNvSpPr/>
          <p:nvPr/>
        </p:nvSpPr>
        <p:spPr bwMode="auto">
          <a:xfrm>
            <a:off x="592986" y="2295350"/>
            <a:ext cx="1586204" cy="3275088"/>
          </a:xfrm>
          <a:custGeom>
            <a:avLst/>
            <a:gdLst>
              <a:gd name="connsiteX0" fmla="*/ 1502229 w 1586204"/>
              <a:gd name="connsiteY0" fmla="*/ 3088476 h 3275088"/>
              <a:gd name="connsiteX1" fmla="*/ 1567543 w 1586204"/>
              <a:gd name="connsiteY1" fmla="*/ 3107137 h 3275088"/>
              <a:gd name="connsiteX2" fmla="*/ 1586204 w 1586204"/>
              <a:gd name="connsiteY2" fmla="*/ 3163121 h 3275088"/>
              <a:gd name="connsiteX3" fmla="*/ 1558213 w 1586204"/>
              <a:gd name="connsiteY3" fmla="*/ 3191112 h 3275088"/>
              <a:gd name="connsiteX4" fmla="*/ 1464907 w 1586204"/>
              <a:gd name="connsiteY4" fmla="*/ 3209774 h 3275088"/>
              <a:gd name="connsiteX5" fmla="*/ 1343609 w 1586204"/>
              <a:gd name="connsiteY5" fmla="*/ 3237765 h 3275088"/>
              <a:gd name="connsiteX6" fmla="*/ 1268964 w 1586204"/>
              <a:gd name="connsiteY6" fmla="*/ 3247096 h 3275088"/>
              <a:gd name="connsiteX7" fmla="*/ 998376 w 1586204"/>
              <a:gd name="connsiteY7" fmla="*/ 3275088 h 3275088"/>
              <a:gd name="connsiteX8" fmla="*/ 802433 w 1586204"/>
              <a:gd name="connsiteY8" fmla="*/ 3265757 h 3275088"/>
              <a:gd name="connsiteX9" fmla="*/ 755780 w 1586204"/>
              <a:gd name="connsiteY9" fmla="*/ 3256427 h 3275088"/>
              <a:gd name="connsiteX10" fmla="*/ 550507 w 1586204"/>
              <a:gd name="connsiteY10" fmla="*/ 3237765 h 3275088"/>
              <a:gd name="connsiteX11" fmla="*/ 354564 w 1586204"/>
              <a:gd name="connsiteY11" fmla="*/ 3200443 h 3275088"/>
              <a:gd name="connsiteX12" fmla="*/ 298580 w 1586204"/>
              <a:gd name="connsiteY12" fmla="*/ 3181782 h 3275088"/>
              <a:gd name="connsiteX13" fmla="*/ 214604 w 1586204"/>
              <a:gd name="connsiteY13" fmla="*/ 3144459 h 3275088"/>
              <a:gd name="connsiteX14" fmla="*/ 167951 w 1586204"/>
              <a:gd name="connsiteY14" fmla="*/ 3097806 h 3275088"/>
              <a:gd name="connsiteX15" fmla="*/ 149290 w 1586204"/>
              <a:gd name="connsiteY15" fmla="*/ 3060484 h 3275088"/>
              <a:gd name="connsiteX16" fmla="*/ 130629 w 1586204"/>
              <a:gd name="connsiteY16" fmla="*/ 3013831 h 3275088"/>
              <a:gd name="connsiteX17" fmla="*/ 111968 w 1586204"/>
              <a:gd name="connsiteY17" fmla="*/ 2985839 h 3275088"/>
              <a:gd name="connsiteX18" fmla="*/ 93307 w 1586204"/>
              <a:gd name="connsiteY18" fmla="*/ 2901863 h 3275088"/>
              <a:gd name="connsiteX19" fmla="*/ 83976 w 1586204"/>
              <a:gd name="connsiteY19" fmla="*/ 2864541 h 3275088"/>
              <a:gd name="connsiteX20" fmla="*/ 74645 w 1586204"/>
              <a:gd name="connsiteY20" fmla="*/ 2799227 h 3275088"/>
              <a:gd name="connsiteX21" fmla="*/ 65315 w 1586204"/>
              <a:gd name="connsiteY21" fmla="*/ 858459 h 3275088"/>
              <a:gd name="connsiteX22" fmla="*/ 46653 w 1586204"/>
              <a:gd name="connsiteY22" fmla="*/ 811806 h 3275088"/>
              <a:gd name="connsiteX23" fmla="*/ 18662 w 1586204"/>
              <a:gd name="connsiteY23" fmla="*/ 625194 h 3275088"/>
              <a:gd name="connsiteX24" fmla="*/ 9331 w 1586204"/>
              <a:gd name="connsiteY24" fmla="*/ 466574 h 3275088"/>
              <a:gd name="connsiteX25" fmla="*/ 0 w 1586204"/>
              <a:gd name="connsiteY25" fmla="*/ 382598 h 3275088"/>
              <a:gd name="connsiteX26" fmla="*/ 9331 w 1586204"/>
              <a:gd name="connsiteY26" fmla="*/ 121341 h 3275088"/>
              <a:gd name="connsiteX27" fmla="*/ 18662 w 1586204"/>
              <a:gd name="connsiteY27" fmla="*/ 93349 h 3275088"/>
              <a:gd name="connsiteX28" fmla="*/ 83976 w 1586204"/>
              <a:gd name="connsiteY28" fmla="*/ 37365 h 3275088"/>
              <a:gd name="connsiteX29" fmla="*/ 111968 w 1586204"/>
              <a:gd name="connsiteY29" fmla="*/ 28035 h 3275088"/>
              <a:gd name="connsiteX30" fmla="*/ 149290 w 1586204"/>
              <a:gd name="connsiteY30" fmla="*/ 9374 h 3275088"/>
              <a:gd name="connsiteX31" fmla="*/ 214604 w 1586204"/>
              <a:gd name="connsiteY31" fmla="*/ 43 h 327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586204" h="3275088">
                <a:moveTo>
                  <a:pt x="1502229" y="3088476"/>
                </a:moveTo>
                <a:cubicBezTo>
                  <a:pt x="1524000" y="3094696"/>
                  <a:pt x="1550620" y="3092094"/>
                  <a:pt x="1567543" y="3107137"/>
                </a:cubicBezTo>
                <a:cubicBezTo>
                  <a:pt x="1582245" y="3120206"/>
                  <a:pt x="1586204" y="3163121"/>
                  <a:pt x="1586204" y="3163121"/>
                </a:cubicBezTo>
                <a:cubicBezTo>
                  <a:pt x="1576874" y="3172451"/>
                  <a:pt x="1569192" y="3183793"/>
                  <a:pt x="1558213" y="3191112"/>
                </a:cubicBezTo>
                <a:cubicBezTo>
                  <a:pt x="1540447" y="3202956"/>
                  <a:pt x="1470441" y="3208983"/>
                  <a:pt x="1464907" y="3209774"/>
                </a:cubicBezTo>
                <a:cubicBezTo>
                  <a:pt x="1413210" y="3227005"/>
                  <a:pt x="1425968" y="3224038"/>
                  <a:pt x="1343609" y="3237765"/>
                </a:cubicBezTo>
                <a:cubicBezTo>
                  <a:pt x="1318875" y="3241887"/>
                  <a:pt x="1293658" y="3242738"/>
                  <a:pt x="1268964" y="3247096"/>
                </a:cubicBezTo>
                <a:cubicBezTo>
                  <a:pt x="1071820" y="3281886"/>
                  <a:pt x="1327373" y="3258637"/>
                  <a:pt x="998376" y="3275088"/>
                </a:cubicBezTo>
                <a:cubicBezTo>
                  <a:pt x="933062" y="3271978"/>
                  <a:pt x="867629" y="3270772"/>
                  <a:pt x="802433" y="3265757"/>
                </a:cubicBezTo>
                <a:cubicBezTo>
                  <a:pt x="786621" y="3264541"/>
                  <a:pt x="771552" y="3258087"/>
                  <a:pt x="755780" y="3256427"/>
                </a:cubicBezTo>
                <a:cubicBezTo>
                  <a:pt x="707121" y="3251305"/>
                  <a:pt x="607017" y="3249067"/>
                  <a:pt x="550507" y="3237765"/>
                </a:cubicBezTo>
                <a:cubicBezTo>
                  <a:pt x="332869" y="3194238"/>
                  <a:pt x="534131" y="3220396"/>
                  <a:pt x="354564" y="3200443"/>
                </a:cubicBezTo>
                <a:cubicBezTo>
                  <a:pt x="335903" y="3194223"/>
                  <a:pt x="316738" y="3189348"/>
                  <a:pt x="298580" y="3181782"/>
                </a:cubicBezTo>
                <a:cubicBezTo>
                  <a:pt x="169004" y="3127792"/>
                  <a:pt x="292934" y="3170570"/>
                  <a:pt x="214604" y="3144459"/>
                </a:cubicBezTo>
                <a:cubicBezTo>
                  <a:pt x="199053" y="3128908"/>
                  <a:pt x="177786" y="3117477"/>
                  <a:pt x="167951" y="3097806"/>
                </a:cubicBezTo>
                <a:cubicBezTo>
                  <a:pt x="161731" y="3085365"/>
                  <a:pt x="154939" y="3073194"/>
                  <a:pt x="149290" y="3060484"/>
                </a:cubicBezTo>
                <a:cubicBezTo>
                  <a:pt x="142488" y="3045179"/>
                  <a:pt x="138119" y="3028812"/>
                  <a:pt x="130629" y="3013831"/>
                </a:cubicBezTo>
                <a:cubicBezTo>
                  <a:pt x="125614" y="3003801"/>
                  <a:pt x="118188" y="2995170"/>
                  <a:pt x="111968" y="2985839"/>
                </a:cubicBezTo>
                <a:cubicBezTo>
                  <a:pt x="89209" y="2894807"/>
                  <a:pt x="117000" y="3008484"/>
                  <a:pt x="93307" y="2901863"/>
                </a:cubicBezTo>
                <a:cubicBezTo>
                  <a:pt x="90525" y="2889345"/>
                  <a:pt x="86270" y="2877158"/>
                  <a:pt x="83976" y="2864541"/>
                </a:cubicBezTo>
                <a:cubicBezTo>
                  <a:pt x="80042" y="2842903"/>
                  <a:pt x="77755" y="2820998"/>
                  <a:pt x="74645" y="2799227"/>
                </a:cubicBezTo>
                <a:cubicBezTo>
                  <a:pt x="71535" y="2152304"/>
                  <a:pt x="74426" y="1505325"/>
                  <a:pt x="65315" y="858459"/>
                </a:cubicBezTo>
                <a:cubicBezTo>
                  <a:pt x="65079" y="841712"/>
                  <a:pt x="49564" y="828300"/>
                  <a:pt x="46653" y="811806"/>
                </a:cubicBezTo>
                <a:cubicBezTo>
                  <a:pt x="-8362" y="500057"/>
                  <a:pt x="76233" y="855483"/>
                  <a:pt x="18662" y="625194"/>
                </a:cubicBezTo>
                <a:cubicBezTo>
                  <a:pt x="15552" y="572321"/>
                  <a:pt x="13393" y="519383"/>
                  <a:pt x="9331" y="466574"/>
                </a:cubicBezTo>
                <a:cubicBezTo>
                  <a:pt x="7171" y="438493"/>
                  <a:pt x="0" y="410762"/>
                  <a:pt x="0" y="382598"/>
                </a:cubicBezTo>
                <a:cubicBezTo>
                  <a:pt x="0" y="295457"/>
                  <a:pt x="3720" y="208301"/>
                  <a:pt x="9331" y="121341"/>
                </a:cubicBezTo>
                <a:cubicBezTo>
                  <a:pt x="9964" y="111526"/>
                  <a:pt x="13206" y="101533"/>
                  <a:pt x="18662" y="93349"/>
                </a:cubicBezTo>
                <a:cubicBezTo>
                  <a:pt x="28845" y="78075"/>
                  <a:pt x="70044" y="45326"/>
                  <a:pt x="83976" y="37365"/>
                </a:cubicBezTo>
                <a:cubicBezTo>
                  <a:pt x="92515" y="32485"/>
                  <a:pt x="102928" y="31909"/>
                  <a:pt x="111968" y="28035"/>
                </a:cubicBezTo>
                <a:cubicBezTo>
                  <a:pt x="124753" y="22556"/>
                  <a:pt x="136095" y="13772"/>
                  <a:pt x="149290" y="9374"/>
                </a:cubicBezTo>
                <a:cubicBezTo>
                  <a:pt x="180942" y="-1177"/>
                  <a:pt x="188360" y="43"/>
                  <a:pt x="214604" y="43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4654" name="组合 144653">
            <a:extLst>
              <a:ext uri="{FF2B5EF4-FFF2-40B4-BE49-F238E27FC236}">
                <a16:creationId xmlns:a16="http://schemas.microsoft.com/office/drawing/2014/main" id="{00FE67E5-E7CB-095A-E43F-AE6CA25FCA5C}"/>
              </a:ext>
            </a:extLst>
          </p:cNvPr>
          <p:cNvGrpSpPr/>
          <p:nvPr/>
        </p:nvGrpSpPr>
        <p:grpSpPr>
          <a:xfrm>
            <a:off x="2461312" y="3269887"/>
            <a:ext cx="2569661" cy="650947"/>
            <a:chOff x="2461312" y="3269887"/>
            <a:chExt cx="2569661" cy="650947"/>
          </a:xfrm>
        </p:grpSpPr>
        <p:sp>
          <p:nvSpPr>
            <p:cNvPr id="178" name="Text Box 95">
              <a:extLst>
                <a:ext uri="{FF2B5EF4-FFF2-40B4-BE49-F238E27FC236}">
                  <a16:creationId xmlns:a16="http://schemas.microsoft.com/office/drawing/2014/main" id="{AD69C792-2B53-6EF3-857D-4C9414FA0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500" y="3269887"/>
              <a:ext cx="247147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删除结点“</a:t>
              </a:r>
              <a:r>
                <a:rPr lang="en-US" altLang="zh-CN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Zhou</a:t>
              </a:r>
              <a:r>
                <a:rPr lang="zh-CN" alt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”</a:t>
              </a:r>
              <a:endParaRPr lang="en-US" altLang="zh-CN" sz="1600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179" name="AutoShape 94">
              <a:extLst>
                <a:ext uri="{FF2B5EF4-FFF2-40B4-BE49-F238E27FC236}">
                  <a16:creationId xmlns:a16="http://schemas.microsoft.com/office/drawing/2014/main" id="{0A6C8AA2-9EAA-C977-9A0F-1DB184C4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312" y="3560472"/>
              <a:ext cx="2326712" cy="36036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0" name="Group 47">
            <a:extLst>
              <a:ext uri="{FF2B5EF4-FFF2-40B4-BE49-F238E27FC236}">
                <a16:creationId xmlns:a16="http://schemas.microsoft.com/office/drawing/2014/main" id="{4A420AFD-C2F2-BBB1-6F21-0AC72FE3E9A2}"/>
              </a:ext>
            </a:extLst>
          </p:cNvPr>
          <p:cNvGrpSpPr/>
          <p:nvPr/>
        </p:nvGrpSpPr>
        <p:grpSpPr bwMode="auto">
          <a:xfrm>
            <a:off x="7740352" y="1749291"/>
            <a:ext cx="1143000" cy="4191000"/>
            <a:chOff x="1152" y="768"/>
            <a:chExt cx="720" cy="2640"/>
          </a:xfrm>
        </p:grpSpPr>
        <p:sp>
          <p:nvSpPr>
            <p:cNvPr id="181" name="Rectangle 48">
              <a:extLst>
                <a:ext uri="{FF2B5EF4-FFF2-40B4-BE49-F238E27FC236}">
                  <a16:creationId xmlns:a16="http://schemas.microsoft.com/office/drawing/2014/main" id="{CC092F59-3C2A-09DA-CB6D-15D80E4E3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" name="Line 49">
              <a:extLst>
                <a:ext uri="{FF2B5EF4-FFF2-40B4-BE49-F238E27FC236}">
                  <a16:creationId xmlns:a16="http://schemas.microsoft.com/office/drawing/2014/main" id="{F5B6D396-6A8F-F779-7558-5CC54FD9C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" name="Line 50">
              <a:extLst>
                <a:ext uri="{FF2B5EF4-FFF2-40B4-BE49-F238E27FC236}">
                  <a16:creationId xmlns:a16="http://schemas.microsoft.com/office/drawing/2014/main" id="{61327AF6-BBA7-2732-0553-1EE76C03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51">
              <a:extLst>
                <a:ext uri="{FF2B5EF4-FFF2-40B4-BE49-F238E27FC236}">
                  <a16:creationId xmlns:a16="http://schemas.microsoft.com/office/drawing/2014/main" id="{310982D5-EA7F-E712-D606-D8A31057E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5" name="Line 52">
              <a:extLst>
                <a:ext uri="{FF2B5EF4-FFF2-40B4-BE49-F238E27FC236}">
                  <a16:creationId xmlns:a16="http://schemas.microsoft.com/office/drawing/2014/main" id="{23CA1EE4-77B4-F5CA-B207-590BC69AF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" name="Line 53">
              <a:extLst>
                <a:ext uri="{FF2B5EF4-FFF2-40B4-BE49-F238E27FC236}">
                  <a16:creationId xmlns:a16="http://schemas.microsoft.com/office/drawing/2014/main" id="{4917F170-9E2D-72AC-2089-F96A2CCB6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7" name="Line 54">
              <a:extLst>
                <a:ext uri="{FF2B5EF4-FFF2-40B4-BE49-F238E27FC236}">
                  <a16:creationId xmlns:a16="http://schemas.microsoft.com/office/drawing/2014/main" id="{2961DE53-CAE6-8BA5-8617-5EFC8AD2F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55">
              <a:extLst>
                <a:ext uri="{FF2B5EF4-FFF2-40B4-BE49-F238E27FC236}">
                  <a16:creationId xmlns:a16="http://schemas.microsoft.com/office/drawing/2014/main" id="{16FCF43A-AC3D-DFDA-F760-70C8775CC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9" name="Line 56">
              <a:extLst>
                <a:ext uri="{FF2B5EF4-FFF2-40B4-BE49-F238E27FC236}">
                  <a16:creationId xmlns:a16="http://schemas.microsoft.com/office/drawing/2014/main" id="{863C0330-C237-0B6C-4290-6CE461047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0" name="Line 57">
              <a:extLst>
                <a:ext uri="{FF2B5EF4-FFF2-40B4-BE49-F238E27FC236}">
                  <a16:creationId xmlns:a16="http://schemas.microsoft.com/office/drawing/2014/main" id="{FFAA5D12-6E1F-8858-28CA-B32E1F8E1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1" name="Line 58">
              <a:extLst>
                <a:ext uri="{FF2B5EF4-FFF2-40B4-BE49-F238E27FC236}">
                  <a16:creationId xmlns:a16="http://schemas.microsoft.com/office/drawing/2014/main" id="{DB80A2D2-2D30-A0CF-AC5B-77B161184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84" name="Line 59">
              <a:extLst>
                <a:ext uri="{FF2B5EF4-FFF2-40B4-BE49-F238E27FC236}">
                  <a16:creationId xmlns:a16="http://schemas.microsoft.com/office/drawing/2014/main" id="{D6BEB5F8-B92B-1AF5-354F-C29B10651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4385" name="Group 60">
            <a:extLst>
              <a:ext uri="{FF2B5EF4-FFF2-40B4-BE49-F238E27FC236}">
                <a16:creationId xmlns:a16="http://schemas.microsoft.com/office/drawing/2014/main" id="{7BC8CC95-204F-072A-7FF0-C5B1BD136676}"/>
              </a:ext>
            </a:extLst>
          </p:cNvPr>
          <p:cNvGrpSpPr/>
          <p:nvPr/>
        </p:nvGrpSpPr>
        <p:grpSpPr bwMode="auto">
          <a:xfrm>
            <a:off x="7380312" y="1700808"/>
            <a:ext cx="533400" cy="4152900"/>
            <a:chOff x="1248" y="735"/>
            <a:chExt cx="336" cy="2616"/>
          </a:xfrm>
        </p:grpSpPr>
        <p:sp>
          <p:nvSpPr>
            <p:cNvPr id="144386" name="Text Box 61">
              <a:extLst>
                <a:ext uri="{FF2B5EF4-FFF2-40B4-BE49-F238E27FC236}">
                  <a16:creationId xmlns:a16="http://schemas.microsoft.com/office/drawing/2014/main" id="{5C02E4D5-CA76-AD53-3E8A-A047DBF6E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144412" name="Text Box 62">
              <a:extLst>
                <a:ext uri="{FF2B5EF4-FFF2-40B4-BE49-F238E27FC236}">
                  <a16:creationId xmlns:a16="http://schemas.microsoft.com/office/drawing/2014/main" id="{F795F622-AC01-DE64-838F-EEF1EECAA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44430" name="Text Box 63">
              <a:extLst>
                <a:ext uri="{FF2B5EF4-FFF2-40B4-BE49-F238E27FC236}">
                  <a16:creationId xmlns:a16="http://schemas.microsoft.com/office/drawing/2014/main" id="{807182B3-03BF-7E52-341B-0498BFE0B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44476" name="Text Box 64">
              <a:extLst>
                <a:ext uri="{FF2B5EF4-FFF2-40B4-BE49-F238E27FC236}">
                  <a16:creationId xmlns:a16="http://schemas.microsoft.com/office/drawing/2014/main" id="{8189B79B-D17E-8A2D-2E3F-61DFC0CDE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144477" name="Text Box 65">
              <a:extLst>
                <a:ext uri="{FF2B5EF4-FFF2-40B4-BE49-F238E27FC236}">
                  <a16:creationId xmlns:a16="http://schemas.microsoft.com/office/drawing/2014/main" id="{1888EB2E-B338-A81B-AE5C-B370FDDBF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144480" name="Text Box 66">
              <a:extLst>
                <a:ext uri="{FF2B5EF4-FFF2-40B4-BE49-F238E27FC236}">
                  <a16:creationId xmlns:a16="http://schemas.microsoft.com/office/drawing/2014/main" id="{C926CA0C-A4C4-A821-CC13-149A05B4A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144527" name="Text Box 67">
              <a:extLst>
                <a:ext uri="{FF2B5EF4-FFF2-40B4-BE49-F238E27FC236}">
                  <a16:creationId xmlns:a16="http://schemas.microsoft.com/office/drawing/2014/main" id="{062A21E5-06E3-1CE5-E6F8-7B94C9E23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144537" name="Text Box 68">
              <a:extLst>
                <a:ext uri="{FF2B5EF4-FFF2-40B4-BE49-F238E27FC236}">
                  <a16:creationId xmlns:a16="http://schemas.microsoft.com/office/drawing/2014/main" id="{35734182-9875-EA71-58E2-F45FCAB67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144538" name="Text Box 69">
              <a:extLst>
                <a:ext uri="{FF2B5EF4-FFF2-40B4-BE49-F238E27FC236}">
                  <a16:creationId xmlns:a16="http://schemas.microsoft.com/office/drawing/2014/main" id="{8A15ABBE-92EE-7846-D73A-BB21AFE0B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144544" name="Text Box 70">
              <a:extLst>
                <a:ext uri="{FF2B5EF4-FFF2-40B4-BE49-F238E27FC236}">
                  <a16:creationId xmlns:a16="http://schemas.microsoft.com/office/drawing/2014/main" id="{FC427A43-D5AF-D8B0-6712-9D7A94E0A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144552" name="Text Box 71">
              <a:extLst>
                <a:ext uri="{FF2B5EF4-FFF2-40B4-BE49-F238E27FC236}">
                  <a16:creationId xmlns:a16="http://schemas.microsoft.com/office/drawing/2014/main" id="{822F30EC-4E08-5A14-2C5C-D0EA0FFBA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144554" name="Text Box 72">
            <a:extLst>
              <a:ext uri="{FF2B5EF4-FFF2-40B4-BE49-F238E27FC236}">
                <a16:creationId xmlns:a16="http://schemas.microsoft.com/office/drawing/2014/main" id="{67D49D73-D3BB-D5EA-132F-1ED40E21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1752466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44555" name="Text Box 73">
            <a:extLst>
              <a:ext uri="{FF2B5EF4-FFF2-40B4-BE49-F238E27FC236}">
                <a16:creationId xmlns:a16="http://schemas.microsoft.com/office/drawing/2014/main" id="{85D1C139-F382-F262-3F1F-B7F703984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213505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44556" name="Text Box 74">
            <a:extLst>
              <a:ext uri="{FF2B5EF4-FFF2-40B4-BE49-F238E27FC236}">
                <a16:creationId xmlns:a16="http://schemas.microsoft.com/office/drawing/2014/main" id="{F2E8AA6D-EEBE-4357-FC72-4A0659981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2519229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144557" name="Text Box 75">
            <a:extLst>
              <a:ext uri="{FF2B5EF4-FFF2-40B4-BE49-F238E27FC236}">
                <a16:creationId xmlns:a16="http://schemas.microsoft.com/office/drawing/2014/main" id="{352A7CA5-7A84-550D-FDA8-DBD513013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290340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144558" name="Text Box 76">
            <a:extLst>
              <a:ext uri="{FF2B5EF4-FFF2-40B4-BE49-F238E27FC236}">
                <a16:creationId xmlns:a16="http://schemas.microsoft.com/office/drawing/2014/main" id="{D7E46859-09B4-4898-FF15-1847AC997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3287579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144559" name="Text Box 77">
            <a:extLst>
              <a:ext uri="{FF2B5EF4-FFF2-40B4-BE49-F238E27FC236}">
                <a16:creationId xmlns:a16="http://schemas.microsoft.com/office/drawing/2014/main" id="{163F3265-9CED-C0E3-4CF6-C729AFFA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367175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560" name="Text Box 78">
            <a:extLst>
              <a:ext uri="{FF2B5EF4-FFF2-40B4-BE49-F238E27FC236}">
                <a16:creationId xmlns:a16="http://schemas.microsoft.com/office/drawing/2014/main" id="{010F06AC-0C5E-B4B9-4E6A-EBD80EEA4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4055929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144561" name="Text Box 80">
            <a:extLst>
              <a:ext uri="{FF2B5EF4-FFF2-40B4-BE49-F238E27FC236}">
                <a16:creationId xmlns:a16="http://schemas.microsoft.com/office/drawing/2014/main" id="{B313BB1E-F062-4109-BA50-05F3BECAB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4824279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144562" name="Text Box 81">
            <a:extLst>
              <a:ext uri="{FF2B5EF4-FFF2-40B4-BE49-F238E27FC236}">
                <a16:creationId xmlns:a16="http://schemas.microsoft.com/office/drawing/2014/main" id="{F856B236-3129-31B0-7083-FB8776CB8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52" y="5208454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144563" name="Text Box 82">
            <a:extLst>
              <a:ext uri="{FF2B5EF4-FFF2-40B4-BE49-F238E27FC236}">
                <a16:creationId xmlns:a16="http://schemas.microsoft.com/office/drawing/2014/main" id="{93CBF605-E071-F775-13D8-84E37A4D0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13981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144564" name="Text Box 83">
            <a:extLst>
              <a:ext uri="{FF2B5EF4-FFF2-40B4-BE49-F238E27FC236}">
                <a16:creationId xmlns:a16="http://schemas.microsoft.com/office/drawing/2014/main" id="{032246C1-9F28-1975-A9C0-19499984C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523991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144565" name="Text Box 84">
            <a:extLst>
              <a:ext uri="{FF2B5EF4-FFF2-40B4-BE49-F238E27FC236}">
                <a16:creationId xmlns:a16="http://schemas.microsoft.com/office/drawing/2014/main" id="{6C0AD591-31D4-1F4A-E7BA-96A12D7A1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2908166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144566" name="Text Box 85">
            <a:extLst>
              <a:ext uri="{FF2B5EF4-FFF2-40B4-BE49-F238E27FC236}">
                <a16:creationId xmlns:a16="http://schemas.microsoft.com/office/drawing/2014/main" id="{139EFEDD-4BB2-DC77-2484-D06448483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227" y="3292341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144568" name="Text Box 87">
            <a:extLst>
              <a:ext uri="{FF2B5EF4-FFF2-40B4-BE49-F238E27FC236}">
                <a16:creationId xmlns:a16="http://schemas.microsoft.com/office/drawing/2014/main" id="{16474F08-A72E-7633-743A-4B78B6FE8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4060691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144569" name="Text Box 88" descr="深色上对角线">
            <a:extLst>
              <a:ext uri="{FF2B5EF4-FFF2-40B4-BE49-F238E27FC236}">
                <a16:creationId xmlns:a16="http://schemas.microsoft.com/office/drawing/2014/main" id="{F95A9CA8-6F25-635C-D644-0C83C91B9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187" y="4422641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70" name="Text Box 89">
            <a:extLst>
              <a:ext uri="{FF2B5EF4-FFF2-40B4-BE49-F238E27FC236}">
                <a16:creationId xmlns:a16="http://schemas.microsoft.com/office/drawing/2014/main" id="{9B8F9E24-1831-8677-EB96-A6D7235A2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4829041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144571" name="Text Box 90">
            <a:extLst>
              <a:ext uri="{FF2B5EF4-FFF2-40B4-BE49-F238E27FC236}">
                <a16:creationId xmlns:a16="http://schemas.microsoft.com/office/drawing/2014/main" id="{AE202F1B-F4ED-BEDC-5527-01AF2FB72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352" y="5213216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144572" name="Rectangle 98" descr="深色上对角线">
            <a:extLst>
              <a:ext uri="{FF2B5EF4-FFF2-40B4-BE49-F238E27FC236}">
                <a16:creationId xmlns:a16="http://schemas.microsoft.com/office/drawing/2014/main" id="{D6C4244F-6A96-DEA5-1823-4B2BDAA42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115" y="1752466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73" name="Text Box 88" descr="深色上对角线">
            <a:extLst>
              <a:ext uri="{FF2B5EF4-FFF2-40B4-BE49-F238E27FC236}">
                <a16:creationId xmlns:a16="http://schemas.microsoft.com/office/drawing/2014/main" id="{B0386CCB-A9E9-13FD-C9F8-6441D3BFB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742" y="3283451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74" name="Text Box 88" descr="深色上对角线">
            <a:extLst>
              <a:ext uri="{FF2B5EF4-FFF2-40B4-BE49-F238E27FC236}">
                <a16:creationId xmlns:a16="http://schemas.microsoft.com/office/drawing/2014/main" id="{B4F59723-6B43-F3FA-3720-C9913BCBE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9742" y="2891021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575" name="Text Box 78">
            <a:extLst>
              <a:ext uri="{FF2B5EF4-FFF2-40B4-BE49-F238E27FC236}">
                <a16:creationId xmlns:a16="http://schemas.microsoft.com/office/drawing/2014/main" id="{922133E6-4D2C-94D4-AC5B-30FD8C49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440" y="4416291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144576" name="Text Box 78">
            <a:extLst>
              <a:ext uri="{FF2B5EF4-FFF2-40B4-BE49-F238E27FC236}">
                <a16:creationId xmlns:a16="http://schemas.microsoft.com/office/drawing/2014/main" id="{2C210943-6B4F-F28A-02ED-A9E3659AD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947" y="5558021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44577" name="Text Box 88" descr="深色上对角线">
            <a:extLst>
              <a:ext uri="{FF2B5EF4-FFF2-40B4-BE49-F238E27FC236}">
                <a16:creationId xmlns:a16="http://schemas.microsoft.com/office/drawing/2014/main" id="{709A297A-F7C8-0084-B3B4-F32B7E8D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187" y="5577953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44619" name="AutoShape 94">
            <a:extLst>
              <a:ext uri="{FF2B5EF4-FFF2-40B4-BE49-F238E27FC236}">
                <a16:creationId xmlns:a16="http://schemas.microsoft.com/office/drawing/2014/main" id="{6BF1018B-2468-5826-5D4F-580F31F66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831" y="3985590"/>
            <a:ext cx="709895" cy="360362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653" name="文本框 144652">
            <a:extLst>
              <a:ext uri="{FF2B5EF4-FFF2-40B4-BE49-F238E27FC236}">
                <a16:creationId xmlns:a16="http://schemas.microsoft.com/office/drawing/2014/main" id="{BA9D9853-10EE-406C-7397-1D649D96D474}"/>
              </a:ext>
            </a:extLst>
          </p:cNvPr>
          <p:cNvSpPr txBox="1"/>
          <p:nvPr/>
        </p:nvSpPr>
        <p:spPr>
          <a:xfrm>
            <a:off x="4900936" y="6106636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</a:rPr>
              <a:t>思考：静态链表插入元素需要移动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r>
              <a:rPr lang="zh-CN" altLang="en-US" sz="1800" b="1" dirty="0">
                <a:solidFill>
                  <a:srgbClr val="FFC000"/>
                </a:solidFill>
              </a:rPr>
              <a:t>其他元素吗？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7A2233B7-388B-D68E-03EB-711C22DD3448}"/>
              </a:ext>
            </a:extLst>
          </p:cNvPr>
          <p:cNvGrpSpPr/>
          <p:nvPr/>
        </p:nvGrpSpPr>
        <p:grpSpPr bwMode="auto">
          <a:xfrm>
            <a:off x="5281770" y="1727553"/>
            <a:ext cx="1143000" cy="4191000"/>
            <a:chOff x="1152" y="768"/>
            <a:chExt cx="720" cy="2640"/>
          </a:xfrm>
        </p:grpSpPr>
        <p:sp>
          <p:nvSpPr>
            <p:cNvPr id="4" name="Rectangle 48">
              <a:extLst>
                <a:ext uri="{FF2B5EF4-FFF2-40B4-BE49-F238E27FC236}">
                  <a16:creationId xmlns:a16="http://schemas.microsoft.com/office/drawing/2014/main" id="{543B4B33-00FA-23CF-2BC5-8E162859C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9">
              <a:extLst>
                <a:ext uri="{FF2B5EF4-FFF2-40B4-BE49-F238E27FC236}">
                  <a16:creationId xmlns:a16="http://schemas.microsoft.com/office/drawing/2014/main" id="{274CACCC-8320-A2B6-3768-B35BEB01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0">
              <a:extLst>
                <a:ext uri="{FF2B5EF4-FFF2-40B4-BE49-F238E27FC236}">
                  <a16:creationId xmlns:a16="http://schemas.microsoft.com/office/drawing/2014/main" id="{84A7DB93-79D7-C627-4FB7-B9044050B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1">
              <a:extLst>
                <a:ext uri="{FF2B5EF4-FFF2-40B4-BE49-F238E27FC236}">
                  <a16:creationId xmlns:a16="http://schemas.microsoft.com/office/drawing/2014/main" id="{32549137-3A99-47E4-364D-78D703F4C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2">
              <a:extLst>
                <a:ext uri="{FF2B5EF4-FFF2-40B4-BE49-F238E27FC236}">
                  <a16:creationId xmlns:a16="http://schemas.microsoft.com/office/drawing/2014/main" id="{ED8F2612-044B-94BD-F3B5-021C1E21C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3">
              <a:extLst>
                <a:ext uri="{FF2B5EF4-FFF2-40B4-BE49-F238E27FC236}">
                  <a16:creationId xmlns:a16="http://schemas.microsoft.com/office/drawing/2014/main" id="{3CF0A0ED-4E21-B437-772C-EF651BC94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4">
              <a:extLst>
                <a:ext uri="{FF2B5EF4-FFF2-40B4-BE49-F238E27FC236}">
                  <a16:creationId xmlns:a16="http://schemas.microsoft.com/office/drawing/2014/main" id="{9294291A-D849-4925-59BF-5FD5BEEC9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4C905F38-421D-6CC2-91E3-68D6B09E1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F2BB5A22-463A-A509-A09E-83D26C1D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D4EC82A2-588E-CE61-4ED0-344B9F362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ABE5AEDA-89D2-B3B7-76F4-2E107E90D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C534BD37-59AB-76B0-9A9E-7BE9ADBEA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 Box 72">
            <a:extLst>
              <a:ext uri="{FF2B5EF4-FFF2-40B4-BE49-F238E27FC236}">
                <a16:creationId xmlns:a16="http://schemas.microsoft.com/office/drawing/2014/main" id="{84DC87F0-358F-6AD5-61F5-1E04C3BBD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173072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CC77ADB5-07D9-FE4F-DCF4-3C2C4622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211331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8" name="Text Box 74">
            <a:extLst>
              <a:ext uri="{FF2B5EF4-FFF2-40B4-BE49-F238E27FC236}">
                <a16:creationId xmlns:a16="http://schemas.microsoft.com/office/drawing/2014/main" id="{62951F4F-B452-318B-408A-DE72BAF25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249749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9" name="Text Box 75">
            <a:extLst>
              <a:ext uri="{FF2B5EF4-FFF2-40B4-BE49-F238E27FC236}">
                <a16:creationId xmlns:a16="http://schemas.microsoft.com/office/drawing/2014/main" id="{8BF8460C-6CC1-1D95-893C-72A80A7C2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28816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20" name="Text Box 76">
            <a:extLst>
              <a:ext uri="{FF2B5EF4-FFF2-40B4-BE49-F238E27FC236}">
                <a16:creationId xmlns:a16="http://schemas.microsoft.com/office/drawing/2014/main" id="{1AC03038-4B07-6EFE-5AB6-59A58D39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326584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D606169B-AB9D-9BBA-377A-43D3FF29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365001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22" name="Text Box 78">
            <a:extLst>
              <a:ext uri="{FF2B5EF4-FFF2-40B4-BE49-F238E27FC236}">
                <a16:creationId xmlns:a16="http://schemas.microsoft.com/office/drawing/2014/main" id="{D64B1F28-C425-8C2D-294F-934DA3A1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403419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23" name="Text Box 80">
            <a:extLst>
              <a:ext uri="{FF2B5EF4-FFF2-40B4-BE49-F238E27FC236}">
                <a16:creationId xmlns:a16="http://schemas.microsoft.com/office/drawing/2014/main" id="{E966F39A-F46A-B905-2097-D8844768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480254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24" name="Text Box 81">
            <a:extLst>
              <a:ext uri="{FF2B5EF4-FFF2-40B4-BE49-F238E27FC236}">
                <a16:creationId xmlns:a16="http://schemas.microsoft.com/office/drawing/2014/main" id="{B59D1486-21C0-2CF8-6E43-0EAB27655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9970" y="5186716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25" name="Text Box 82">
            <a:extLst>
              <a:ext uri="{FF2B5EF4-FFF2-40B4-BE49-F238E27FC236}">
                <a16:creationId xmlns:a16="http://schemas.microsoft.com/office/drawing/2014/main" id="{83393CA4-0D25-B3A0-8126-3103446A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770" y="2118078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26" name="Text Box 83">
            <a:extLst>
              <a:ext uri="{FF2B5EF4-FFF2-40B4-BE49-F238E27FC236}">
                <a16:creationId xmlns:a16="http://schemas.microsoft.com/office/drawing/2014/main" id="{6950FD02-C3E1-F836-FB65-A40313E7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770" y="250225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27" name="Text Box 84">
            <a:extLst>
              <a:ext uri="{FF2B5EF4-FFF2-40B4-BE49-F238E27FC236}">
                <a16:creationId xmlns:a16="http://schemas.microsoft.com/office/drawing/2014/main" id="{257B1150-7F14-AE19-262E-342465BC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770" y="2886428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28" name="Text Box 85">
            <a:extLst>
              <a:ext uri="{FF2B5EF4-FFF2-40B4-BE49-F238E27FC236}">
                <a16:creationId xmlns:a16="http://schemas.microsoft.com/office/drawing/2014/main" id="{93AB7FBD-B412-E5DE-3012-E4BBCE1F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645" y="327060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29" name="Text Box 86">
            <a:extLst>
              <a:ext uri="{FF2B5EF4-FFF2-40B4-BE49-F238E27FC236}">
                <a16:creationId xmlns:a16="http://schemas.microsoft.com/office/drawing/2014/main" id="{52E1A759-EB91-4FC2-BA96-43746F667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055" y="3644696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30" name="Text Box 87">
            <a:extLst>
              <a:ext uri="{FF2B5EF4-FFF2-40B4-BE49-F238E27FC236}">
                <a16:creationId xmlns:a16="http://schemas.microsoft.com/office/drawing/2014/main" id="{A764CD1E-E7C9-F778-D3BB-78E11314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770" y="4038953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31" name="Text Box 88" descr="深色上对角线">
            <a:extLst>
              <a:ext uri="{FF2B5EF4-FFF2-40B4-BE49-F238E27FC236}">
                <a16:creationId xmlns:a16="http://schemas.microsoft.com/office/drawing/2014/main" id="{963BDC45-F03B-B6A6-2E17-6AECBF8B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605" y="4400903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2" name="Text Box 89">
            <a:extLst>
              <a:ext uri="{FF2B5EF4-FFF2-40B4-BE49-F238E27FC236}">
                <a16:creationId xmlns:a16="http://schemas.microsoft.com/office/drawing/2014/main" id="{989AA4BF-BE87-8E72-D2E8-026FA69F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770" y="4807303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33" name="Text Box 90">
            <a:extLst>
              <a:ext uri="{FF2B5EF4-FFF2-40B4-BE49-F238E27FC236}">
                <a16:creationId xmlns:a16="http://schemas.microsoft.com/office/drawing/2014/main" id="{C45954B3-481A-C540-9BED-74A367DA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770" y="519147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34" name="Rectangle 98" descr="深色上对角线">
            <a:extLst>
              <a:ext uri="{FF2B5EF4-FFF2-40B4-BE49-F238E27FC236}">
                <a16:creationId xmlns:a16="http://schemas.microsoft.com/office/drawing/2014/main" id="{9737FAC9-C08F-7606-FD6D-1DD9A93D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533" y="1730728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88" descr="深色上对角线">
            <a:extLst>
              <a:ext uri="{FF2B5EF4-FFF2-40B4-BE49-F238E27FC236}">
                <a16:creationId xmlns:a16="http://schemas.microsoft.com/office/drawing/2014/main" id="{FE2BD2C5-9442-06BA-0F83-BAD4E0007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60" y="3261713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6" name="Text Box 88" descr="深色上对角线">
            <a:extLst>
              <a:ext uri="{FF2B5EF4-FFF2-40B4-BE49-F238E27FC236}">
                <a16:creationId xmlns:a16="http://schemas.microsoft.com/office/drawing/2014/main" id="{D9579E75-415D-2CD7-8DF0-57F89E85B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60" y="2869283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7" name="Text Box 78">
            <a:extLst>
              <a:ext uri="{FF2B5EF4-FFF2-40B4-BE49-F238E27FC236}">
                <a16:creationId xmlns:a16="http://schemas.microsoft.com/office/drawing/2014/main" id="{9159B35D-AD99-1BF5-5A45-92B210E81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416" y="4394553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38" name="Text Box 78">
            <a:extLst>
              <a:ext uri="{FF2B5EF4-FFF2-40B4-BE49-F238E27FC236}">
                <a16:creationId xmlns:a16="http://schemas.microsoft.com/office/drawing/2014/main" id="{B6688FD3-D296-1D17-023E-F0FC33B4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365" y="5536283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39" name="Text Box 88" descr="深色上对角线">
            <a:extLst>
              <a:ext uri="{FF2B5EF4-FFF2-40B4-BE49-F238E27FC236}">
                <a16:creationId xmlns:a16="http://schemas.microsoft.com/office/drawing/2014/main" id="{498F7C56-532D-C106-0FEA-9D2558C3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605" y="5556215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40" name="Group 60">
            <a:extLst>
              <a:ext uri="{FF2B5EF4-FFF2-40B4-BE49-F238E27FC236}">
                <a16:creationId xmlns:a16="http://schemas.microsoft.com/office/drawing/2014/main" id="{896841AF-DC0B-84E3-C054-5C497470727E}"/>
              </a:ext>
            </a:extLst>
          </p:cNvPr>
          <p:cNvGrpSpPr/>
          <p:nvPr/>
        </p:nvGrpSpPr>
        <p:grpSpPr bwMode="auto">
          <a:xfrm>
            <a:off x="4909560" y="1737155"/>
            <a:ext cx="533400" cy="4152900"/>
            <a:chOff x="1248" y="735"/>
            <a:chExt cx="336" cy="2616"/>
          </a:xfrm>
        </p:grpSpPr>
        <p:sp>
          <p:nvSpPr>
            <p:cNvPr id="41" name="Text Box 61">
              <a:extLst>
                <a:ext uri="{FF2B5EF4-FFF2-40B4-BE49-F238E27FC236}">
                  <a16:creationId xmlns:a16="http://schemas.microsoft.com/office/drawing/2014/main" id="{725A2838-45A7-5F28-AA72-1D12039B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42" name="Text Box 62">
              <a:extLst>
                <a:ext uri="{FF2B5EF4-FFF2-40B4-BE49-F238E27FC236}">
                  <a16:creationId xmlns:a16="http://schemas.microsoft.com/office/drawing/2014/main" id="{5F2A3380-E4B4-41F7-4280-1D086607F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43" name="Text Box 63">
              <a:extLst>
                <a:ext uri="{FF2B5EF4-FFF2-40B4-BE49-F238E27FC236}">
                  <a16:creationId xmlns:a16="http://schemas.microsoft.com/office/drawing/2014/main" id="{E991110F-4D37-1930-86DE-511429DAE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44" name="Text Box 64">
              <a:extLst>
                <a:ext uri="{FF2B5EF4-FFF2-40B4-BE49-F238E27FC236}">
                  <a16:creationId xmlns:a16="http://schemas.microsoft.com/office/drawing/2014/main" id="{7571C7DF-D4EA-BAF2-5A94-F27290198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45" name="Text Box 65">
              <a:extLst>
                <a:ext uri="{FF2B5EF4-FFF2-40B4-BE49-F238E27FC236}">
                  <a16:creationId xmlns:a16="http://schemas.microsoft.com/office/drawing/2014/main" id="{8D5FD0B5-E2E6-3337-BA0A-F468F73A8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46" name="Text Box 66">
              <a:extLst>
                <a:ext uri="{FF2B5EF4-FFF2-40B4-BE49-F238E27FC236}">
                  <a16:creationId xmlns:a16="http://schemas.microsoft.com/office/drawing/2014/main" id="{D92E67AA-9CFE-7665-C1A3-58E42DD28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47" name="Text Box 67">
              <a:extLst>
                <a:ext uri="{FF2B5EF4-FFF2-40B4-BE49-F238E27FC236}">
                  <a16:creationId xmlns:a16="http://schemas.microsoft.com/office/drawing/2014/main" id="{FCF3A90B-0B27-42C7-18E3-B3DBEB7A4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48" name="Text Box 68">
              <a:extLst>
                <a:ext uri="{FF2B5EF4-FFF2-40B4-BE49-F238E27FC236}">
                  <a16:creationId xmlns:a16="http://schemas.microsoft.com/office/drawing/2014/main" id="{C93381E2-88D1-8BFD-9CB0-16B1657D4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49" name="Text Box 69">
              <a:extLst>
                <a:ext uri="{FF2B5EF4-FFF2-40B4-BE49-F238E27FC236}">
                  <a16:creationId xmlns:a16="http://schemas.microsoft.com/office/drawing/2014/main" id="{7DF8CE90-F445-436E-E168-BA6E3AB4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50" name="Text Box 70">
              <a:extLst>
                <a:ext uri="{FF2B5EF4-FFF2-40B4-BE49-F238E27FC236}">
                  <a16:creationId xmlns:a16="http://schemas.microsoft.com/office/drawing/2014/main" id="{A5D1FD49-CCCF-870E-59CD-A373A9E1E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51" name="Text Box 71">
              <a:extLst>
                <a:ext uri="{FF2B5EF4-FFF2-40B4-BE49-F238E27FC236}">
                  <a16:creationId xmlns:a16="http://schemas.microsoft.com/office/drawing/2014/main" id="{90F60E27-91A5-AC63-DEEF-57BBDC176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4842A1DA-63EF-00B5-7571-F94E0FD3EAFA}"/>
              </a:ext>
            </a:extLst>
          </p:cNvPr>
          <p:cNvSpPr txBox="1"/>
          <p:nvPr/>
        </p:nvSpPr>
        <p:spPr>
          <a:xfrm>
            <a:off x="6143785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27BC01-0DEF-E02F-6C09-5DB0622E4207}"/>
              </a:ext>
            </a:extLst>
          </p:cNvPr>
          <p:cNvSpPr txBox="1"/>
          <p:nvPr/>
        </p:nvSpPr>
        <p:spPr>
          <a:xfrm>
            <a:off x="6136267" y="55439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0B1BE3C-2D4B-DE82-10A1-351F645EA523}"/>
              </a:ext>
            </a:extLst>
          </p:cNvPr>
          <p:cNvSpPr txBox="1"/>
          <p:nvPr/>
        </p:nvSpPr>
        <p:spPr>
          <a:xfrm>
            <a:off x="6140076" y="25043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CDECFEE-7623-DFBE-2902-05D489620F60}"/>
              </a:ext>
            </a:extLst>
          </p:cNvPr>
          <p:cNvSpPr/>
          <p:nvPr/>
        </p:nvSpPr>
        <p:spPr bwMode="auto">
          <a:xfrm>
            <a:off x="4962145" y="2792899"/>
            <a:ext cx="1613661" cy="1550253"/>
          </a:xfrm>
          <a:custGeom>
            <a:avLst/>
            <a:gdLst>
              <a:gd name="connsiteX0" fmla="*/ 1398696 w 1613661"/>
              <a:gd name="connsiteY0" fmla="*/ 0 h 1550253"/>
              <a:gd name="connsiteX1" fmla="*/ 1510663 w 1613661"/>
              <a:gd name="connsiteY1" fmla="*/ 9331 h 1550253"/>
              <a:gd name="connsiteX2" fmla="*/ 1538655 w 1613661"/>
              <a:gd name="connsiteY2" fmla="*/ 37323 h 1550253"/>
              <a:gd name="connsiteX3" fmla="*/ 1557316 w 1613661"/>
              <a:gd name="connsiteY3" fmla="*/ 93306 h 1550253"/>
              <a:gd name="connsiteX4" fmla="*/ 1585308 w 1613661"/>
              <a:gd name="connsiteY4" fmla="*/ 186612 h 1550253"/>
              <a:gd name="connsiteX5" fmla="*/ 1594639 w 1613661"/>
              <a:gd name="connsiteY5" fmla="*/ 401216 h 1550253"/>
              <a:gd name="connsiteX6" fmla="*/ 1613300 w 1613661"/>
              <a:gd name="connsiteY6" fmla="*/ 457200 h 1550253"/>
              <a:gd name="connsiteX7" fmla="*/ 1603969 w 1613661"/>
              <a:gd name="connsiteY7" fmla="*/ 597159 h 1550253"/>
              <a:gd name="connsiteX8" fmla="*/ 1594639 w 1613661"/>
              <a:gd name="connsiteY8" fmla="*/ 755780 h 1550253"/>
              <a:gd name="connsiteX9" fmla="*/ 1566647 w 1613661"/>
              <a:gd name="connsiteY9" fmla="*/ 774441 h 1550253"/>
              <a:gd name="connsiteX10" fmla="*/ 642916 w 1613661"/>
              <a:gd name="connsiteY10" fmla="*/ 783771 h 1550253"/>
              <a:gd name="connsiteX11" fmla="*/ 474965 w 1613661"/>
              <a:gd name="connsiteY11" fmla="*/ 811763 h 1550253"/>
              <a:gd name="connsiteX12" fmla="*/ 353667 w 1613661"/>
              <a:gd name="connsiteY12" fmla="*/ 830425 h 1550253"/>
              <a:gd name="connsiteX13" fmla="*/ 64418 w 1613661"/>
              <a:gd name="connsiteY13" fmla="*/ 839755 h 1550253"/>
              <a:gd name="connsiteX14" fmla="*/ 55087 w 1613661"/>
              <a:gd name="connsiteY14" fmla="*/ 979714 h 1550253"/>
              <a:gd name="connsiteX15" fmla="*/ 45757 w 1613661"/>
              <a:gd name="connsiteY15" fmla="*/ 1007706 h 1550253"/>
              <a:gd name="connsiteX16" fmla="*/ 36426 w 1613661"/>
              <a:gd name="connsiteY16" fmla="*/ 1091682 h 1550253"/>
              <a:gd name="connsiteX17" fmla="*/ 27096 w 1613661"/>
              <a:gd name="connsiteY17" fmla="*/ 1129004 h 1550253"/>
              <a:gd name="connsiteX18" fmla="*/ 17765 w 1613661"/>
              <a:gd name="connsiteY18" fmla="*/ 1184988 h 1550253"/>
              <a:gd name="connsiteX19" fmla="*/ 185716 w 1613661"/>
              <a:gd name="connsiteY19" fmla="*/ 1539551 h 1550253"/>
              <a:gd name="connsiteX20" fmla="*/ 288353 w 1613661"/>
              <a:gd name="connsiteY20" fmla="*/ 1530220 h 1550253"/>
              <a:gd name="connsiteX0" fmla="*/ 1398696 w 1613661"/>
              <a:gd name="connsiteY0" fmla="*/ 0 h 1550253"/>
              <a:gd name="connsiteX1" fmla="*/ 1510663 w 1613661"/>
              <a:gd name="connsiteY1" fmla="*/ 9331 h 1550253"/>
              <a:gd name="connsiteX2" fmla="*/ 1538655 w 1613661"/>
              <a:gd name="connsiteY2" fmla="*/ 37323 h 1550253"/>
              <a:gd name="connsiteX3" fmla="*/ 1557316 w 1613661"/>
              <a:gd name="connsiteY3" fmla="*/ 93306 h 1550253"/>
              <a:gd name="connsiteX4" fmla="*/ 1585308 w 1613661"/>
              <a:gd name="connsiteY4" fmla="*/ 186612 h 1550253"/>
              <a:gd name="connsiteX5" fmla="*/ 1594639 w 1613661"/>
              <a:gd name="connsiteY5" fmla="*/ 401216 h 1550253"/>
              <a:gd name="connsiteX6" fmla="*/ 1613300 w 1613661"/>
              <a:gd name="connsiteY6" fmla="*/ 457200 h 1550253"/>
              <a:gd name="connsiteX7" fmla="*/ 1603969 w 1613661"/>
              <a:gd name="connsiteY7" fmla="*/ 597159 h 1550253"/>
              <a:gd name="connsiteX8" fmla="*/ 1594639 w 1613661"/>
              <a:gd name="connsiteY8" fmla="*/ 755780 h 1550253"/>
              <a:gd name="connsiteX9" fmla="*/ 1566647 w 1613661"/>
              <a:gd name="connsiteY9" fmla="*/ 774441 h 1550253"/>
              <a:gd name="connsiteX10" fmla="*/ 642916 w 1613661"/>
              <a:gd name="connsiteY10" fmla="*/ 783771 h 1550253"/>
              <a:gd name="connsiteX11" fmla="*/ 474965 w 1613661"/>
              <a:gd name="connsiteY11" fmla="*/ 811763 h 1550253"/>
              <a:gd name="connsiteX12" fmla="*/ 353667 w 1613661"/>
              <a:gd name="connsiteY12" fmla="*/ 774441 h 1550253"/>
              <a:gd name="connsiteX13" fmla="*/ 64418 w 1613661"/>
              <a:gd name="connsiteY13" fmla="*/ 839755 h 1550253"/>
              <a:gd name="connsiteX14" fmla="*/ 55087 w 1613661"/>
              <a:gd name="connsiteY14" fmla="*/ 979714 h 1550253"/>
              <a:gd name="connsiteX15" fmla="*/ 45757 w 1613661"/>
              <a:gd name="connsiteY15" fmla="*/ 1007706 h 1550253"/>
              <a:gd name="connsiteX16" fmla="*/ 36426 w 1613661"/>
              <a:gd name="connsiteY16" fmla="*/ 1091682 h 1550253"/>
              <a:gd name="connsiteX17" fmla="*/ 27096 w 1613661"/>
              <a:gd name="connsiteY17" fmla="*/ 1129004 h 1550253"/>
              <a:gd name="connsiteX18" fmla="*/ 17765 w 1613661"/>
              <a:gd name="connsiteY18" fmla="*/ 1184988 h 1550253"/>
              <a:gd name="connsiteX19" fmla="*/ 185716 w 1613661"/>
              <a:gd name="connsiteY19" fmla="*/ 1539551 h 1550253"/>
              <a:gd name="connsiteX20" fmla="*/ 288353 w 1613661"/>
              <a:gd name="connsiteY20" fmla="*/ 1530220 h 1550253"/>
              <a:gd name="connsiteX0" fmla="*/ 1398696 w 1613661"/>
              <a:gd name="connsiteY0" fmla="*/ 0 h 1550253"/>
              <a:gd name="connsiteX1" fmla="*/ 1510663 w 1613661"/>
              <a:gd name="connsiteY1" fmla="*/ 9331 h 1550253"/>
              <a:gd name="connsiteX2" fmla="*/ 1538655 w 1613661"/>
              <a:gd name="connsiteY2" fmla="*/ 37323 h 1550253"/>
              <a:gd name="connsiteX3" fmla="*/ 1557316 w 1613661"/>
              <a:gd name="connsiteY3" fmla="*/ 93306 h 1550253"/>
              <a:gd name="connsiteX4" fmla="*/ 1585308 w 1613661"/>
              <a:gd name="connsiteY4" fmla="*/ 186612 h 1550253"/>
              <a:gd name="connsiteX5" fmla="*/ 1594639 w 1613661"/>
              <a:gd name="connsiteY5" fmla="*/ 401216 h 1550253"/>
              <a:gd name="connsiteX6" fmla="*/ 1613300 w 1613661"/>
              <a:gd name="connsiteY6" fmla="*/ 457200 h 1550253"/>
              <a:gd name="connsiteX7" fmla="*/ 1603969 w 1613661"/>
              <a:gd name="connsiteY7" fmla="*/ 597159 h 1550253"/>
              <a:gd name="connsiteX8" fmla="*/ 1594639 w 1613661"/>
              <a:gd name="connsiteY8" fmla="*/ 755780 h 1550253"/>
              <a:gd name="connsiteX9" fmla="*/ 1566647 w 1613661"/>
              <a:gd name="connsiteY9" fmla="*/ 774441 h 1550253"/>
              <a:gd name="connsiteX10" fmla="*/ 642916 w 1613661"/>
              <a:gd name="connsiteY10" fmla="*/ 783771 h 1550253"/>
              <a:gd name="connsiteX11" fmla="*/ 474965 w 1613661"/>
              <a:gd name="connsiteY11" fmla="*/ 811763 h 1550253"/>
              <a:gd name="connsiteX12" fmla="*/ 353667 w 1613661"/>
              <a:gd name="connsiteY12" fmla="*/ 774441 h 1550253"/>
              <a:gd name="connsiteX13" fmla="*/ 8434 w 1613661"/>
              <a:gd name="connsiteY13" fmla="*/ 802432 h 1550253"/>
              <a:gd name="connsiteX14" fmla="*/ 55087 w 1613661"/>
              <a:gd name="connsiteY14" fmla="*/ 979714 h 1550253"/>
              <a:gd name="connsiteX15" fmla="*/ 45757 w 1613661"/>
              <a:gd name="connsiteY15" fmla="*/ 1007706 h 1550253"/>
              <a:gd name="connsiteX16" fmla="*/ 36426 w 1613661"/>
              <a:gd name="connsiteY16" fmla="*/ 1091682 h 1550253"/>
              <a:gd name="connsiteX17" fmla="*/ 27096 w 1613661"/>
              <a:gd name="connsiteY17" fmla="*/ 1129004 h 1550253"/>
              <a:gd name="connsiteX18" fmla="*/ 17765 w 1613661"/>
              <a:gd name="connsiteY18" fmla="*/ 1184988 h 1550253"/>
              <a:gd name="connsiteX19" fmla="*/ 185716 w 1613661"/>
              <a:gd name="connsiteY19" fmla="*/ 1539551 h 1550253"/>
              <a:gd name="connsiteX20" fmla="*/ 288353 w 1613661"/>
              <a:gd name="connsiteY20" fmla="*/ 1530220 h 155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13661" h="1550253">
                <a:moveTo>
                  <a:pt x="1398696" y="0"/>
                </a:moveTo>
                <a:cubicBezTo>
                  <a:pt x="1436018" y="3110"/>
                  <a:pt x="1474476" y="-319"/>
                  <a:pt x="1510663" y="9331"/>
                </a:cubicBezTo>
                <a:cubicBezTo>
                  <a:pt x="1523413" y="12731"/>
                  <a:pt x="1532247" y="25788"/>
                  <a:pt x="1538655" y="37323"/>
                </a:cubicBezTo>
                <a:cubicBezTo>
                  <a:pt x="1548208" y="54518"/>
                  <a:pt x="1551096" y="74645"/>
                  <a:pt x="1557316" y="93306"/>
                </a:cubicBezTo>
                <a:cubicBezTo>
                  <a:pt x="1573810" y="142787"/>
                  <a:pt x="1563940" y="111822"/>
                  <a:pt x="1585308" y="186612"/>
                </a:cubicBezTo>
                <a:cubicBezTo>
                  <a:pt x="1588418" y="258147"/>
                  <a:pt x="1587271" y="329994"/>
                  <a:pt x="1594639" y="401216"/>
                </a:cubicBezTo>
                <a:cubicBezTo>
                  <a:pt x="1596663" y="420782"/>
                  <a:pt x="1612364" y="437552"/>
                  <a:pt x="1613300" y="457200"/>
                </a:cubicBezTo>
                <a:cubicBezTo>
                  <a:pt x="1615524" y="503904"/>
                  <a:pt x="1606886" y="550493"/>
                  <a:pt x="1603969" y="597159"/>
                </a:cubicBezTo>
                <a:cubicBezTo>
                  <a:pt x="1600665" y="650021"/>
                  <a:pt x="1605550" y="703951"/>
                  <a:pt x="1594639" y="755780"/>
                </a:cubicBezTo>
                <a:cubicBezTo>
                  <a:pt x="1592329" y="766753"/>
                  <a:pt x="1577856" y="774111"/>
                  <a:pt x="1566647" y="774441"/>
                </a:cubicBezTo>
                <a:cubicBezTo>
                  <a:pt x="1258854" y="783493"/>
                  <a:pt x="950826" y="780661"/>
                  <a:pt x="642916" y="783771"/>
                </a:cubicBezTo>
                <a:cubicBezTo>
                  <a:pt x="550981" y="806756"/>
                  <a:pt x="523173" y="813318"/>
                  <a:pt x="474965" y="811763"/>
                </a:cubicBezTo>
                <a:cubicBezTo>
                  <a:pt x="426757" y="810208"/>
                  <a:pt x="431422" y="775996"/>
                  <a:pt x="353667" y="774441"/>
                </a:cubicBezTo>
                <a:cubicBezTo>
                  <a:pt x="275912" y="772886"/>
                  <a:pt x="104850" y="799322"/>
                  <a:pt x="8434" y="802432"/>
                </a:cubicBezTo>
                <a:cubicBezTo>
                  <a:pt x="5324" y="849085"/>
                  <a:pt x="48867" y="945502"/>
                  <a:pt x="55087" y="979714"/>
                </a:cubicBezTo>
                <a:cubicBezTo>
                  <a:pt x="61308" y="1013926"/>
                  <a:pt x="47374" y="998004"/>
                  <a:pt x="45757" y="1007706"/>
                </a:cubicBezTo>
                <a:cubicBezTo>
                  <a:pt x="41127" y="1035487"/>
                  <a:pt x="40709" y="1063845"/>
                  <a:pt x="36426" y="1091682"/>
                </a:cubicBezTo>
                <a:cubicBezTo>
                  <a:pt x="34476" y="1104356"/>
                  <a:pt x="29611" y="1116430"/>
                  <a:pt x="27096" y="1129004"/>
                </a:cubicBezTo>
                <a:cubicBezTo>
                  <a:pt x="23386" y="1147555"/>
                  <a:pt x="20875" y="1166327"/>
                  <a:pt x="17765" y="1184988"/>
                </a:cubicBezTo>
                <a:cubicBezTo>
                  <a:pt x="28157" y="1590252"/>
                  <a:pt x="-93903" y="1561061"/>
                  <a:pt x="185716" y="1539551"/>
                </a:cubicBezTo>
                <a:cubicBezTo>
                  <a:pt x="315944" y="1529533"/>
                  <a:pt x="232678" y="1530220"/>
                  <a:pt x="288353" y="1530220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DBE484D8-8417-5B61-6204-1F382856F86F}"/>
              </a:ext>
            </a:extLst>
          </p:cNvPr>
          <p:cNvSpPr/>
          <p:nvPr/>
        </p:nvSpPr>
        <p:spPr bwMode="auto">
          <a:xfrm>
            <a:off x="4644008" y="3982890"/>
            <a:ext cx="1734691" cy="2160657"/>
          </a:xfrm>
          <a:custGeom>
            <a:avLst/>
            <a:gdLst>
              <a:gd name="connsiteX0" fmla="*/ 1707502 w 1734691"/>
              <a:gd name="connsiteY0" fmla="*/ 1858073 h 2160657"/>
              <a:gd name="connsiteX1" fmla="*/ 1716833 w 1734691"/>
              <a:gd name="connsiteY1" fmla="*/ 2044686 h 2160657"/>
              <a:gd name="connsiteX2" fmla="*/ 1726163 w 1734691"/>
              <a:gd name="connsiteY2" fmla="*/ 2119330 h 2160657"/>
              <a:gd name="connsiteX3" fmla="*/ 1567543 w 1734691"/>
              <a:gd name="connsiteY3" fmla="*/ 2110000 h 2160657"/>
              <a:gd name="connsiteX4" fmla="*/ 1203649 w 1734691"/>
              <a:gd name="connsiteY4" fmla="*/ 2119330 h 2160657"/>
              <a:gd name="connsiteX5" fmla="*/ 1166327 w 1734691"/>
              <a:gd name="connsiteY5" fmla="*/ 2128661 h 2160657"/>
              <a:gd name="connsiteX6" fmla="*/ 1101012 w 1734691"/>
              <a:gd name="connsiteY6" fmla="*/ 2137992 h 2160657"/>
              <a:gd name="connsiteX7" fmla="*/ 746449 w 1734691"/>
              <a:gd name="connsiteY7" fmla="*/ 2137992 h 2160657"/>
              <a:gd name="connsiteX8" fmla="*/ 625151 w 1734691"/>
              <a:gd name="connsiteY8" fmla="*/ 2128661 h 2160657"/>
              <a:gd name="connsiteX9" fmla="*/ 326571 w 1734691"/>
              <a:gd name="connsiteY9" fmla="*/ 2119330 h 2160657"/>
              <a:gd name="connsiteX10" fmla="*/ 65314 w 1734691"/>
              <a:gd name="connsiteY10" fmla="*/ 2072677 h 2160657"/>
              <a:gd name="connsiteX11" fmla="*/ 55984 w 1734691"/>
              <a:gd name="connsiteY11" fmla="*/ 1830081 h 2160657"/>
              <a:gd name="connsiteX12" fmla="*/ 46653 w 1734691"/>
              <a:gd name="connsiteY12" fmla="*/ 1624808 h 2160657"/>
              <a:gd name="connsiteX13" fmla="*/ 27992 w 1734691"/>
              <a:gd name="connsiteY13" fmla="*/ 1568824 h 2160657"/>
              <a:gd name="connsiteX14" fmla="*/ 18661 w 1734691"/>
              <a:gd name="connsiteY14" fmla="*/ 1475518 h 2160657"/>
              <a:gd name="connsiteX15" fmla="*/ 9331 w 1734691"/>
              <a:gd name="connsiteY15" fmla="*/ 1438196 h 2160657"/>
              <a:gd name="connsiteX16" fmla="*/ 0 w 1734691"/>
              <a:gd name="connsiteY16" fmla="*/ 1372881 h 2160657"/>
              <a:gd name="connsiteX17" fmla="*/ 37322 w 1734691"/>
              <a:gd name="connsiteY17" fmla="*/ 19943 h 2160657"/>
              <a:gd name="connsiteX18" fmla="*/ 65314 w 1734691"/>
              <a:gd name="connsiteY18" fmla="*/ 10612 h 2160657"/>
              <a:gd name="connsiteX19" fmla="*/ 102637 w 1734691"/>
              <a:gd name="connsiteY19" fmla="*/ 1281 h 2160657"/>
              <a:gd name="connsiteX20" fmla="*/ 578498 w 1734691"/>
              <a:gd name="connsiteY20" fmla="*/ 1281 h 21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34691" h="2160657">
                <a:moveTo>
                  <a:pt x="1707502" y="1858073"/>
                </a:moveTo>
                <a:cubicBezTo>
                  <a:pt x="1710612" y="1920277"/>
                  <a:pt x="1712396" y="1982562"/>
                  <a:pt x="1716833" y="2044686"/>
                </a:cubicBezTo>
                <a:cubicBezTo>
                  <a:pt x="1718619" y="2069697"/>
                  <a:pt x="1749136" y="2109280"/>
                  <a:pt x="1726163" y="2119330"/>
                </a:cubicBezTo>
                <a:cubicBezTo>
                  <a:pt x="1677639" y="2140559"/>
                  <a:pt x="1620416" y="2113110"/>
                  <a:pt x="1567543" y="2110000"/>
                </a:cubicBezTo>
                <a:cubicBezTo>
                  <a:pt x="1446245" y="2113110"/>
                  <a:pt x="1324856" y="2113693"/>
                  <a:pt x="1203649" y="2119330"/>
                </a:cubicBezTo>
                <a:cubicBezTo>
                  <a:pt x="1190839" y="2119926"/>
                  <a:pt x="1178944" y="2126367"/>
                  <a:pt x="1166327" y="2128661"/>
                </a:cubicBezTo>
                <a:cubicBezTo>
                  <a:pt x="1144689" y="2132595"/>
                  <a:pt x="1122784" y="2134882"/>
                  <a:pt x="1101012" y="2137992"/>
                </a:cubicBezTo>
                <a:cubicBezTo>
                  <a:pt x="970767" y="2181404"/>
                  <a:pt x="1071102" y="2151519"/>
                  <a:pt x="746449" y="2137992"/>
                </a:cubicBezTo>
                <a:cubicBezTo>
                  <a:pt x="705932" y="2136304"/>
                  <a:pt x="665663" y="2130462"/>
                  <a:pt x="625151" y="2128661"/>
                </a:cubicBezTo>
                <a:cubicBezTo>
                  <a:pt x="525674" y="2124240"/>
                  <a:pt x="426098" y="2122440"/>
                  <a:pt x="326571" y="2119330"/>
                </a:cubicBezTo>
                <a:cubicBezTo>
                  <a:pt x="190905" y="2085413"/>
                  <a:pt x="277290" y="2104474"/>
                  <a:pt x="65314" y="2072677"/>
                </a:cubicBezTo>
                <a:cubicBezTo>
                  <a:pt x="62204" y="1991812"/>
                  <a:pt x="59353" y="1910936"/>
                  <a:pt x="55984" y="1830081"/>
                </a:cubicBezTo>
                <a:cubicBezTo>
                  <a:pt x="53133" y="1761645"/>
                  <a:pt x="53950" y="1692913"/>
                  <a:pt x="46653" y="1624808"/>
                </a:cubicBezTo>
                <a:cubicBezTo>
                  <a:pt x="44557" y="1605249"/>
                  <a:pt x="27992" y="1568824"/>
                  <a:pt x="27992" y="1568824"/>
                </a:cubicBezTo>
                <a:cubicBezTo>
                  <a:pt x="24882" y="1537722"/>
                  <a:pt x="23081" y="1506461"/>
                  <a:pt x="18661" y="1475518"/>
                </a:cubicBezTo>
                <a:cubicBezTo>
                  <a:pt x="16847" y="1462823"/>
                  <a:pt x="11625" y="1450813"/>
                  <a:pt x="9331" y="1438196"/>
                </a:cubicBezTo>
                <a:cubicBezTo>
                  <a:pt x="5397" y="1416558"/>
                  <a:pt x="3110" y="1394653"/>
                  <a:pt x="0" y="1372881"/>
                </a:cubicBezTo>
                <a:cubicBezTo>
                  <a:pt x="12441" y="921902"/>
                  <a:pt x="15716" y="470576"/>
                  <a:pt x="37322" y="19943"/>
                </a:cubicBezTo>
                <a:cubicBezTo>
                  <a:pt x="37793" y="10119"/>
                  <a:pt x="55857" y="13314"/>
                  <a:pt x="65314" y="10612"/>
                </a:cubicBezTo>
                <a:cubicBezTo>
                  <a:pt x="77644" y="7089"/>
                  <a:pt x="89815" y="1514"/>
                  <a:pt x="102637" y="1281"/>
                </a:cubicBezTo>
                <a:cubicBezTo>
                  <a:pt x="261231" y="-1603"/>
                  <a:pt x="419878" y="1281"/>
                  <a:pt x="578498" y="1281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388" name="任意多边形: 形状 144387">
            <a:extLst>
              <a:ext uri="{FF2B5EF4-FFF2-40B4-BE49-F238E27FC236}">
                <a16:creationId xmlns:a16="http://schemas.microsoft.com/office/drawing/2014/main" id="{3F31A7AA-627B-5741-E079-01B55FA350DA}"/>
              </a:ext>
            </a:extLst>
          </p:cNvPr>
          <p:cNvSpPr/>
          <p:nvPr/>
        </p:nvSpPr>
        <p:spPr bwMode="auto">
          <a:xfrm>
            <a:off x="4972877" y="1594438"/>
            <a:ext cx="1770519" cy="2371072"/>
          </a:xfrm>
          <a:custGeom>
            <a:avLst/>
            <a:gdLst>
              <a:gd name="connsiteX0" fmla="*/ 1369302 w 1770519"/>
              <a:gd name="connsiteY0" fmla="*/ 2371072 h 2371072"/>
              <a:gd name="connsiteX1" fmla="*/ 1733196 w 1770519"/>
              <a:gd name="connsiteY1" fmla="*/ 2343080 h 2371072"/>
              <a:gd name="connsiteX2" fmla="*/ 1742527 w 1770519"/>
              <a:gd name="connsiteY2" fmla="*/ 2305758 h 2371072"/>
              <a:gd name="connsiteX3" fmla="*/ 1751858 w 1770519"/>
              <a:gd name="connsiteY3" fmla="*/ 2231113 h 2371072"/>
              <a:gd name="connsiteX4" fmla="*/ 1761188 w 1770519"/>
              <a:gd name="connsiteY4" fmla="*/ 2203121 h 2371072"/>
              <a:gd name="connsiteX5" fmla="*/ 1770519 w 1770519"/>
              <a:gd name="connsiteY5" fmla="*/ 2147137 h 2371072"/>
              <a:gd name="connsiteX6" fmla="*/ 1761188 w 1770519"/>
              <a:gd name="connsiteY6" fmla="*/ 318337 h 2371072"/>
              <a:gd name="connsiteX7" fmla="*/ 1742527 w 1770519"/>
              <a:gd name="connsiteY7" fmla="*/ 131725 h 2371072"/>
              <a:gd name="connsiteX8" fmla="*/ 1733196 w 1770519"/>
              <a:gd name="connsiteY8" fmla="*/ 94402 h 2371072"/>
              <a:gd name="connsiteX9" fmla="*/ 1723866 w 1770519"/>
              <a:gd name="connsiteY9" fmla="*/ 29088 h 2371072"/>
              <a:gd name="connsiteX10" fmla="*/ 1350641 w 1770519"/>
              <a:gd name="connsiteY10" fmla="*/ 10427 h 2371072"/>
              <a:gd name="connsiteX11" fmla="*/ 1275996 w 1770519"/>
              <a:gd name="connsiteY11" fmla="*/ 1096 h 2371072"/>
              <a:gd name="connsiteX12" fmla="*/ 417580 w 1770519"/>
              <a:gd name="connsiteY12" fmla="*/ 19758 h 2371072"/>
              <a:gd name="connsiteX13" fmla="*/ 249629 w 1770519"/>
              <a:gd name="connsiteY13" fmla="*/ 47749 h 2371072"/>
              <a:gd name="connsiteX14" fmla="*/ 212307 w 1770519"/>
              <a:gd name="connsiteY14" fmla="*/ 57080 h 2371072"/>
              <a:gd name="connsiteX15" fmla="*/ 128331 w 1770519"/>
              <a:gd name="connsiteY15" fmla="*/ 66411 h 2371072"/>
              <a:gd name="connsiteX16" fmla="*/ 16364 w 1770519"/>
              <a:gd name="connsiteY16" fmla="*/ 113064 h 2371072"/>
              <a:gd name="connsiteX17" fmla="*/ 16364 w 1770519"/>
              <a:gd name="connsiteY17" fmla="*/ 206370 h 2371072"/>
              <a:gd name="connsiteX18" fmla="*/ 296282 w 1770519"/>
              <a:gd name="connsiteY18" fmla="*/ 197039 h 237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70519" h="2371072">
                <a:moveTo>
                  <a:pt x="1369302" y="2371072"/>
                </a:moveTo>
                <a:cubicBezTo>
                  <a:pt x="1490600" y="2361741"/>
                  <a:pt x="1613361" y="2364051"/>
                  <a:pt x="1733196" y="2343080"/>
                </a:cubicBezTo>
                <a:cubicBezTo>
                  <a:pt x="1745828" y="2340869"/>
                  <a:pt x="1740419" y="2318407"/>
                  <a:pt x="1742527" y="2305758"/>
                </a:cubicBezTo>
                <a:cubicBezTo>
                  <a:pt x="1746650" y="2281024"/>
                  <a:pt x="1747372" y="2255784"/>
                  <a:pt x="1751858" y="2231113"/>
                </a:cubicBezTo>
                <a:cubicBezTo>
                  <a:pt x="1753617" y="2221436"/>
                  <a:pt x="1759054" y="2212722"/>
                  <a:pt x="1761188" y="2203121"/>
                </a:cubicBezTo>
                <a:cubicBezTo>
                  <a:pt x="1765292" y="2184653"/>
                  <a:pt x="1767409" y="2165798"/>
                  <a:pt x="1770519" y="2147137"/>
                </a:cubicBezTo>
                <a:cubicBezTo>
                  <a:pt x="1767409" y="1537537"/>
                  <a:pt x="1767049" y="927917"/>
                  <a:pt x="1761188" y="318337"/>
                </a:cubicBezTo>
                <a:cubicBezTo>
                  <a:pt x="1760915" y="289963"/>
                  <a:pt x="1749045" y="170833"/>
                  <a:pt x="1742527" y="131725"/>
                </a:cubicBezTo>
                <a:cubicBezTo>
                  <a:pt x="1740419" y="119076"/>
                  <a:pt x="1735490" y="107019"/>
                  <a:pt x="1733196" y="94402"/>
                </a:cubicBezTo>
                <a:cubicBezTo>
                  <a:pt x="1729262" y="72764"/>
                  <a:pt x="1745347" y="33803"/>
                  <a:pt x="1723866" y="29088"/>
                </a:cubicBezTo>
                <a:cubicBezTo>
                  <a:pt x="1602199" y="2381"/>
                  <a:pt x="1475049" y="16647"/>
                  <a:pt x="1350641" y="10427"/>
                </a:cubicBezTo>
                <a:cubicBezTo>
                  <a:pt x="1325759" y="7317"/>
                  <a:pt x="1301071" y="1096"/>
                  <a:pt x="1275996" y="1096"/>
                </a:cubicBezTo>
                <a:cubicBezTo>
                  <a:pt x="626300" y="1096"/>
                  <a:pt x="762761" y="-6795"/>
                  <a:pt x="417580" y="19758"/>
                </a:cubicBezTo>
                <a:cubicBezTo>
                  <a:pt x="234525" y="60436"/>
                  <a:pt x="432413" y="19628"/>
                  <a:pt x="249629" y="47749"/>
                </a:cubicBezTo>
                <a:cubicBezTo>
                  <a:pt x="236955" y="49699"/>
                  <a:pt x="224981" y="55130"/>
                  <a:pt x="212307" y="57080"/>
                </a:cubicBezTo>
                <a:cubicBezTo>
                  <a:pt x="184470" y="61363"/>
                  <a:pt x="156323" y="63301"/>
                  <a:pt x="128331" y="66411"/>
                </a:cubicBezTo>
                <a:cubicBezTo>
                  <a:pt x="33717" y="97948"/>
                  <a:pt x="68905" y="78034"/>
                  <a:pt x="16364" y="113064"/>
                </a:cubicBezTo>
                <a:cubicBezTo>
                  <a:pt x="10297" y="131262"/>
                  <a:pt x="-17211" y="199872"/>
                  <a:pt x="16364" y="206370"/>
                </a:cubicBezTo>
                <a:cubicBezTo>
                  <a:pt x="108021" y="224110"/>
                  <a:pt x="296282" y="197039"/>
                  <a:pt x="296282" y="197039"/>
                </a:cubicBezTo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389" name="Text Box 88" descr="深色上对角线">
            <a:extLst>
              <a:ext uri="{FF2B5EF4-FFF2-40B4-BE49-F238E27FC236}">
                <a16:creationId xmlns:a16="http://schemas.microsoft.com/office/drawing/2014/main" id="{6A76EB1D-D600-939A-74EE-76EAAF596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3630" y="3659495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6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446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5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88" descr="深色上对角线">
            <a:extLst>
              <a:ext uri="{FF2B5EF4-FFF2-40B4-BE49-F238E27FC236}">
                <a16:creationId xmlns:a16="http://schemas.microsoft.com/office/drawing/2014/main" id="{90CDE135-AA05-9108-E9AD-F55B68EED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927" y="3646647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165C3C74-A92D-4768-A5BA-38A6DCC97367}" type="slidenum">
              <a:rPr lang="en-US" altLang="zh-CN"/>
              <a:t>94</a:t>
            </a:fld>
            <a:endParaRPr lang="en-US" altLang="zh-CN"/>
          </a:p>
        </p:txBody>
      </p:sp>
      <p:sp>
        <p:nvSpPr>
          <p:cNvPr id="144475" name="Text Box 91"/>
          <p:cNvSpPr txBox="1">
            <a:spLocks noChangeArrowheads="1"/>
          </p:cNvSpPr>
          <p:nvPr/>
        </p:nvSpPr>
        <p:spPr bwMode="auto">
          <a:xfrm>
            <a:off x="523875" y="266065"/>
            <a:ext cx="810831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Example of static linked list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</a:t>
            </a: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  <a:p>
            <a:pPr algn="ctr"/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Storage space change: delete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2135" y="6276340"/>
            <a:ext cx="4292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</a:rPr>
              <a:t>结束标记：</a:t>
            </a:r>
            <a:r>
              <a:rPr lang="en-US" altLang="zh-CN" sz="2000" b="1" u="sng" dirty="0"/>
              <a:t>cursor=0</a:t>
            </a:r>
            <a:r>
              <a:rPr lang="zh-CN" altLang="en-US" sz="2000" b="1" u="sng" dirty="0"/>
              <a:t>（指向头结点</a:t>
            </a:r>
            <a:r>
              <a:rPr lang="en-US" altLang="zh-CN" sz="2000" b="1" u="sng" dirty="0"/>
              <a:t>)</a:t>
            </a:r>
            <a:endParaRPr lang="zh-CN" altLang="en-US" sz="2000" b="1" dirty="0"/>
          </a:p>
        </p:txBody>
      </p:sp>
      <p:sp>
        <p:nvSpPr>
          <p:cNvPr id="144653" name="文本框 144652">
            <a:extLst>
              <a:ext uri="{FF2B5EF4-FFF2-40B4-BE49-F238E27FC236}">
                <a16:creationId xmlns:a16="http://schemas.microsoft.com/office/drawing/2014/main" id="{BA9D9853-10EE-406C-7397-1D649D96D474}"/>
              </a:ext>
            </a:extLst>
          </p:cNvPr>
          <p:cNvSpPr txBox="1"/>
          <p:nvPr/>
        </p:nvSpPr>
        <p:spPr>
          <a:xfrm>
            <a:off x="4900936" y="6106636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</a:rPr>
              <a:t>思考：静态链表</a:t>
            </a:r>
            <a:r>
              <a:rPr lang="zh-CN" altLang="en-US" b="1" dirty="0">
                <a:solidFill>
                  <a:srgbClr val="FFC000"/>
                </a:solidFill>
              </a:rPr>
              <a:t>删除</a:t>
            </a:r>
            <a:r>
              <a:rPr lang="zh-CN" altLang="en-US" sz="1800" b="1" dirty="0">
                <a:solidFill>
                  <a:srgbClr val="FFC000"/>
                </a:solidFill>
              </a:rPr>
              <a:t>元素需要移动</a:t>
            </a:r>
            <a:endParaRPr lang="en-US" altLang="zh-CN" sz="1800" b="1" dirty="0">
              <a:solidFill>
                <a:srgbClr val="FFC000"/>
              </a:solidFill>
            </a:endParaRPr>
          </a:p>
          <a:p>
            <a:r>
              <a:rPr lang="zh-CN" altLang="en-US" sz="1800" b="1" dirty="0">
                <a:solidFill>
                  <a:srgbClr val="FFC000"/>
                </a:solidFill>
              </a:rPr>
              <a:t>其他元素吗？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7A2233B7-388B-D68E-03EB-711C22DD3448}"/>
              </a:ext>
            </a:extLst>
          </p:cNvPr>
          <p:cNvGrpSpPr/>
          <p:nvPr/>
        </p:nvGrpSpPr>
        <p:grpSpPr bwMode="auto">
          <a:xfrm>
            <a:off x="1105306" y="1727553"/>
            <a:ext cx="1143000" cy="4191000"/>
            <a:chOff x="1152" y="768"/>
            <a:chExt cx="720" cy="2640"/>
          </a:xfrm>
        </p:grpSpPr>
        <p:sp>
          <p:nvSpPr>
            <p:cNvPr id="4" name="Rectangle 48">
              <a:extLst>
                <a:ext uri="{FF2B5EF4-FFF2-40B4-BE49-F238E27FC236}">
                  <a16:creationId xmlns:a16="http://schemas.microsoft.com/office/drawing/2014/main" id="{543B4B33-00FA-23CF-2BC5-8E162859C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Line 49">
              <a:extLst>
                <a:ext uri="{FF2B5EF4-FFF2-40B4-BE49-F238E27FC236}">
                  <a16:creationId xmlns:a16="http://schemas.microsoft.com/office/drawing/2014/main" id="{274CACCC-8320-A2B6-3768-B35BEB01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0">
              <a:extLst>
                <a:ext uri="{FF2B5EF4-FFF2-40B4-BE49-F238E27FC236}">
                  <a16:creationId xmlns:a16="http://schemas.microsoft.com/office/drawing/2014/main" id="{84A7DB93-79D7-C627-4FB7-B9044050B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1">
              <a:extLst>
                <a:ext uri="{FF2B5EF4-FFF2-40B4-BE49-F238E27FC236}">
                  <a16:creationId xmlns:a16="http://schemas.microsoft.com/office/drawing/2014/main" id="{32549137-3A99-47E4-364D-78D703F4C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2">
              <a:extLst>
                <a:ext uri="{FF2B5EF4-FFF2-40B4-BE49-F238E27FC236}">
                  <a16:creationId xmlns:a16="http://schemas.microsoft.com/office/drawing/2014/main" id="{ED8F2612-044B-94BD-F3B5-021C1E21C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3">
              <a:extLst>
                <a:ext uri="{FF2B5EF4-FFF2-40B4-BE49-F238E27FC236}">
                  <a16:creationId xmlns:a16="http://schemas.microsoft.com/office/drawing/2014/main" id="{3CF0A0ED-4E21-B437-772C-EF651BC94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54">
              <a:extLst>
                <a:ext uri="{FF2B5EF4-FFF2-40B4-BE49-F238E27FC236}">
                  <a16:creationId xmlns:a16="http://schemas.microsoft.com/office/drawing/2014/main" id="{9294291A-D849-4925-59BF-5FD5BEEC9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5">
              <a:extLst>
                <a:ext uri="{FF2B5EF4-FFF2-40B4-BE49-F238E27FC236}">
                  <a16:creationId xmlns:a16="http://schemas.microsoft.com/office/drawing/2014/main" id="{4C905F38-421D-6CC2-91E3-68D6B09E1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56">
              <a:extLst>
                <a:ext uri="{FF2B5EF4-FFF2-40B4-BE49-F238E27FC236}">
                  <a16:creationId xmlns:a16="http://schemas.microsoft.com/office/drawing/2014/main" id="{F2BB5A22-463A-A509-A09E-83D26C1D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7">
              <a:extLst>
                <a:ext uri="{FF2B5EF4-FFF2-40B4-BE49-F238E27FC236}">
                  <a16:creationId xmlns:a16="http://schemas.microsoft.com/office/drawing/2014/main" id="{D4EC82A2-588E-CE61-4ED0-344B9F362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8">
              <a:extLst>
                <a:ext uri="{FF2B5EF4-FFF2-40B4-BE49-F238E27FC236}">
                  <a16:creationId xmlns:a16="http://schemas.microsoft.com/office/drawing/2014/main" id="{ABE5AEDA-89D2-B3B7-76F4-2E107E90D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9">
              <a:extLst>
                <a:ext uri="{FF2B5EF4-FFF2-40B4-BE49-F238E27FC236}">
                  <a16:creationId xmlns:a16="http://schemas.microsoft.com/office/drawing/2014/main" id="{C534BD37-59AB-76B0-9A9E-7BE9ADBEA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 Box 72">
            <a:extLst>
              <a:ext uri="{FF2B5EF4-FFF2-40B4-BE49-F238E27FC236}">
                <a16:creationId xmlns:a16="http://schemas.microsoft.com/office/drawing/2014/main" id="{84DC87F0-358F-6AD5-61F5-1E04C3BBD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1730728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CC77ADB5-07D9-FE4F-DCF4-3C2C46221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211331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18" name="Text Box 74">
            <a:extLst>
              <a:ext uri="{FF2B5EF4-FFF2-40B4-BE49-F238E27FC236}">
                <a16:creationId xmlns:a16="http://schemas.microsoft.com/office/drawing/2014/main" id="{62951F4F-B452-318B-408A-DE72BAF25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249749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19" name="Text Box 75">
            <a:extLst>
              <a:ext uri="{FF2B5EF4-FFF2-40B4-BE49-F238E27FC236}">
                <a16:creationId xmlns:a16="http://schemas.microsoft.com/office/drawing/2014/main" id="{8BF8460C-6CC1-1D95-893C-72A80A7C2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288166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20" name="Text Box 76">
            <a:extLst>
              <a:ext uri="{FF2B5EF4-FFF2-40B4-BE49-F238E27FC236}">
                <a16:creationId xmlns:a16="http://schemas.microsoft.com/office/drawing/2014/main" id="{1AC03038-4B07-6EFE-5AB6-59A58D39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326584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D606169B-AB9D-9BBA-377A-43D3FF29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3650016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22" name="Text Box 78">
            <a:extLst>
              <a:ext uri="{FF2B5EF4-FFF2-40B4-BE49-F238E27FC236}">
                <a16:creationId xmlns:a16="http://schemas.microsoft.com/office/drawing/2014/main" id="{D64B1F28-C425-8C2D-294F-934DA3A15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403419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23" name="Text Box 80">
            <a:extLst>
              <a:ext uri="{FF2B5EF4-FFF2-40B4-BE49-F238E27FC236}">
                <a16:creationId xmlns:a16="http://schemas.microsoft.com/office/drawing/2014/main" id="{E966F39A-F46A-B905-2097-D8844768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4802541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24" name="Text Box 81">
            <a:extLst>
              <a:ext uri="{FF2B5EF4-FFF2-40B4-BE49-F238E27FC236}">
                <a16:creationId xmlns:a16="http://schemas.microsoft.com/office/drawing/2014/main" id="{B59D1486-21C0-2CF8-6E43-0EAB27655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506" y="5186716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25" name="Text Box 82">
            <a:extLst>
              <a:ext uri="{FF2B5EF4-FFF2-40B4-BE49-F238E27FC236}">
                <a16:creationId xmlns:a16="http://schemas.microsoft.com/office/drawing/2014/main" id="{83393CA4-0D25-B3A0-8126-3103446A7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06" y="2118078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Zhao</a:t>
            </a:r>
          </a:p>
        </p:txBody>
      </p:sp>
      <p:sp>
        <p:nvSpPr>
          <p:cNvPr id="26" name="Text Box 83">
            <a:extLst>
              <a:ext uri="{FF2B5EF4-FFF2-40B4-BE49-F238E27FC236}">
                <a16:creationId xmlns:a16="http://schemas.microsoft.com/office/drawing/2014/main" id="{6950FD02-C3E1-F836-FB65-A40313E77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06" y="2502253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Qian</a:t>
            </a:r>
          </a:p>
        </p:txBody>
      </p:sp>
      <p:sp>
        <p:nvSpPr>
          <p:cNvPr id="27" name="Text Box 84">
            <a:extLst>
              <a:ext uri="{FF2B5EF4-FFF2-40B4-BE49-F238E27FC236}">
                <a16:creationId xmlns:a16="http://schemas.microsoft.com/office/drawing/2014/main" id="{257B1150-7F14-AE19-262E-342465BC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06" y="2886428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Sun</a:t>
            </a:r>
          </a:p>
        </p:txBody>
      </p:sp>
      <p:sp>
        <p:nvSpPr>
          <p:cNvPr id="28" name="Text Box 85">
            <a:extLst>
              <a:ext uri="{FF2B5EF4-FFF2-40B4-BE49-F238E27FC236}">
                <a16:creationId xmlns:a16="http://schemas.microsoft.com/office/drawing/2014/main" id="{93AB7FBD-B412-E5DE-3012-E4BBCE1F9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181" y="3270603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Li</a:t>
            </a:r>
          </a:p>
        </p:txBody>
      </p:sp>
      <p:sp>
        <p:nvSpPr>
          <p:cNvPr id="29" name="Text Box 86">
            <a:extLst>
              <a:ext uri="{FF2B5EF4-FFF2-40B4-BE49-F238E27FC236}">
                <a16:creationId xmlns:a16="http://schemas.microsoft.com/office/drawing/2014/main" id="{52E1A759-EB91-4FC2-BA96-43746F667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591" y="3644696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Zhou</a:t>
            </a:r>
          </a:p>
        </p:txBody>
      </p:sp>
      <p:sp>
        <p:nvSpPr>
          <p:cNvPr id="30" name="Text Box 87">
            <a:extLst>
              <a:ext uri="{FF2B5EF4-FFF2-40B4-BE49-F238E27FC236}">
                <a16:creationId xmlns:a16="http://schemas.microsoft.com/office/drawing/2014/main" id="{A764CD1E-E7C9-F778-D3BB-78E113147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06" y="4038953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Wu</a:t>
            </a:r>
          </a:p>
        </p:txBody>
      </p:sp>
      <p:sp>
        <p:nvSpPr>
          <p:cNvPr id="31" name="Text Box 88" descr="深色上对角线">
            <a:extLst>
              <a:ext uri="{FF2B5EF4-FFF2-40B4-BE49-F238E27FC236}">
                <a16:creationId xmlns:a16="http://schemas.microsoft.com/office/drawing/2014/main" id="{963BDC45-F03B-B6A6-2E17-6AECBF8BE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41" y="4400903"/>
            <a:ext cx="814840" cy="366713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2" name="Text Box 89">
            <a:extLst>
              <a:ext uri="{FF2B5EF4-FFF2-40B4-BE49-F238E27FC236}">
                <a16:creationId xmlns:a16="http://schemas.microsoft.com/office/drawing/2014/main" id="{989AA4BF-BE87-8E72-D2E8-026FA69FD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06" y="4807303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Wang</a:t>
            </a:r>
          </a:p>
        </p:txBody>
      </p:sp>
      <p:sp>
        <p:nvSpPr>
          <p:cNvPr id="33" name="Text Box 90">
            <a:extLst>
              <a:ext uri="{FF2B5EF4-FFF2-40B4-BE49-F238E27FC236}">
                <a16:creationId xmlns:a16="http://schemas.microsoft.com/office/drawing/2014/main" id="{C45954B3-481A-C540-9BED-74A367DA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06" y="5191478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Shi</a:t>
            </a:r>
          </a:p>
        </p:txBody>
      </p:sp>
      <p:sp>
        <p:nvSpPr>
          <p:cNvPr id="34" name="Rectangle 98" descr="深色上对角线">
            <a:extLst>
              <a:ext uri="{FF2B5EF4-FFF2-40B4-BE49-F238E27FC236}">
                <a16:creationId xmlns:a16="http://schemas.microsoft.com/office/drawing/2014/main" id="{9737FAC9-C08F-7606-FD6D-1DD9A93DC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069" y="1730728"/>
            <a:ext cx="823912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88" descr="深色上对角线">
            <a:extLst>
              <a:ext uri="{FF2B5EF4-FFF2-40B4-BE49-F238E27FC236}">
                <a16:creationId xmlns:a16="http://schemas.microsoft.com/office/drawing/2014/main" id="{FE2BD2C5-9442-06BA-0F83-BAD4E0007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696" y="3261713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6" name="Text Box 88" descr="深色上对角线">
            <a:extLst>
              <a:ext uri="{FF2B5EF4-FFF2-40B4-BE49-F238E27FC236}">
                <a16:creationId xmlns:a16="http://schemas.microsoft.com/office/drawing/2014/main" id="{D9579E75-415D-2CD7-8DF0-57F89E85B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696" y="2869283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 w="254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37" name="Text Box 78">
            <a:extLst>
              <a:ext uri="{FF2B5EF4-FFF2-40B4-BE49-F238E27FC236}">
                <a16:creationId xmlns:a16="http://schemas.microsoft.com/office/drawing/2014/main" id="{9159B35D-AD99-1BF5-5A45-92B210E81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952" y="4394553"/>
            <a:ext cx="4425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38" name="Text Box 78">
            <a:extLst>
              <a:ext uri="{FF2B5EF4-FFF2-40B4-BE49-F238E27FC236}">
                <a16:creationId xmlns:a16="http://schemas.microsoft.com/office/drawing/2014/main" id="{B6688FD3-D296-1D17-023E-F0FC33B4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901" y="5536283"/>
            <a:ext cx="31940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39" name="Text Box 88" descr="深色上对角线">
            <a:extLst>
              <a:ext uri="{FF2B5EF4-FFF2-40B4-BE49-F238E27FC236}">
                <a16:creationId xmlns:a16="http://schemas.microsoft.com/office/drawing/2014/main" id="{498F7C56-532D-C106-0FEA-9D2558C36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41" y="5556215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40" name="Group 60">
            <a:extLst>
              <a:ext uri="{FF2B5EF4-FFF2-40B4-BE49-F238E27FC236}">
                <a16:creationId xmlns:a16="http://schemas.microsoft.com/office/drawing/2014/main" id="{896841AF-DC0B-84E3-C054-5C497470727E}"/>
              </a:ext>
            </a:extLst>
          </p:cNvPr>
          <p:cNvGrpSpPr/>
          <p:nvPr/>
        </p:nvGrpSpPr>
        <p:grpSpPr bwMode="auto">
          <a:xfrm>
            <a:off x="733096" y="1737155"/>
            <a:ext cx="533400" cy="4152900"/>
            <a:chOff x="1248" y="735"/>
            <a:chExt cx="336" cy="2616"/>
          </a:xfrm>
        </p:grpSpPr>
        <p:sp>
          <p:nvSpPr>
            <p:cNvPr id="41" name="Text Box 61">
              <a:extLst>
                <a:ext uri="{FF2B5EF4-FFF2-40B4-BE49-F238E27FC236}">
                  <a16:creationId xmlns:a16="http://schemas.microsoft.com/office/drawing/2014/main" id="{725A2838-45A7-5F28-AA72-1D12039B2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42" name="Text Box 62">
              <a:extLst>
                <a:ext uri="{FF2B5EF4-FFF2-40B4-BE49-F238E27FC236}">
                  <a16:creationId xmlns:a16="http://schemas.microsoft.com/office/drawing/2014/main" id="{5F2A3380-E4B4-41F7-4280-1D086607F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43" name="Text Box 63">
              <a:extLst>
                <a:ext uri="{FF2B5EF4-FFF2-40B4-BE49-F238E27FC236}">
                  <a16:creationId xmlns:a16="http://schemas.microsoft.com/office/drawing/2014/main" id="{E991110F-4D37-1930-86DE-511429DAE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44" name="Text Box 64">
              <a:extLst>
                <a:ext uri="{FF2B5EF4-FFF2-40B4-BE49-F238E27FC236}">
                  <a16:creationId xmlns:a16="http://schemas.microsoft.com/office/drawing/2014/main" id="{7571C7DF-D4EA-BAF2-5A94-F27290198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45" name="Text Box 65">
              <a:extLst>
                <a:ext uri="{FF2B5EF4-FFF2-40B4-BE49-F238E27FC236}">
                  <a16:creationId xmlns:a16="http://schemas.microsoft.com/office/drawing/2014/main" id="{8D5FD0B5-E2E6-3337-BA0A-F468F73A8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46" name="Text Box 66">
              <a:extLst>
                <a:ext uri="{FF2B5EF4-FFF2-40B4-BE49-F238E27FC236}">
                  <a16:creationId xmlns:a16="http://schemas.microsoft.com/office/drawing/2014/main" id="{D92E67AA-9CFE-7665-C1A3-58E42DD28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47" name="Text Box 67">
              <a:extLst>
                <a:ext uri="{FF2B5EF4-FFF2-40B4-BE49-F238E27FC236}">
                  <a16:creationId xmlns:a16="http://schemas.microsoft.com/office/drawing/2014/main" id="{FCF3A90B-0B27-42C7-18E3-B3DBEB7A4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48" name="Text Box 68">
              <a:extLst>
                <a:ext uri="{FF2B5EF4-FFF2-40B4-BE49-F238E27FC236}">
                  <a16:creationId xmlns:a16="http://schemas.microsoft.com/office/drawing/2014/main" id="{C93381E2-88D1-8BFD-9CB0-16B1657D4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49" name="Text Box 69">
              <a:extLst>
                <a:ext uri="{FF2B5EF4-FFF2-40B4-BE49-F238E27FC236}">
                  <a16:creationId xmlns:a16="http://schemas.microsoft.com/office/drawing/2014/main" id="{7DF8CE90-F445-436E-E168-BA6E3AB42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50" name="Text Box 70">
              <a:extLst>
                <a:ext uri="{FF2B5EF4-FFF2-40B4-BE49-F238E27FC236}">
                  <a16:creationId xmlns:a16="http://schemas.microsoft.com/office/drawing/2014/main" id="{A5D1FD49-CCCF-870E-59CD-A373A9E1E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FFC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51" name="Text Box 71">
              <a:extLst>
                <a:ext uri="{FF2B5EF4-FFF2-40B4-BE49-F238E27FC236}">
                  <a16:creationId xmlns:a16="http://schemas.microsoft.com/office/drawing/2014/main" id="{90F60E27-91A5-AC63-DEEF-57BBDC176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4842A1DA-63EF-00B5-7571-F94E0FD3EAFA}"/>
              </a:ext>
            </a:extLst>
          </p:cNvPr>
          <p:cNvSpPr txBox="1"/>
          <p:nvPr/>
        </p:nvSpPr>
        <p:spPr>
          <a:xfrm>
            <a:off x="1967321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0B1BE3C-2D4B-DE82-10A1-351F645EA523}"/>
              </a:ext>
            </a:extLst>
          </p:cNvPr>
          <p:cNvSpPr txBox="1"/>
          <p:nvPr/>
        </p:nvSpPr>
        <p:spPr>
          <a:xfrm>
            <a:off x="1963612" y="25043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4390" name="文本框 144389">
            <a:extLst>
              <a:ext uri="{FF2B5EF4-FFF2-40B4-BE49-F238E27FC236}">
                <a16:creationId xmlns:a16="http://schemas.microsoft.com/office/drawing/2014/main" id="{B792EE2F-77AA-9095-3789-12CBC8C798CB}"/>
              </a:ext>
            </a:extLst>
          </p:cNvPr>
          <p:cNvSpPr txBox="1"/>
          <p:nvPr/>
        </p:nvSpPr>
        <p:spPr>
          <a:xfrm>
            <a:off x="3238568" y="1977543"/>
            <a:ext cx="4860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将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释放出的节点</a:t>
            </a:r>
            <a:r>
              <a:rPr kumimoji="1" lang="en-US" altLang="zh-CN" sz="18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连接到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可用空间</a:t>
            </a:r>
            <a:r>
              <a:rPr kumimoji="1" lang="en-US" altLang="zh-CN" sz="1800" dirty="0" err="1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链上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 */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1800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1800" dirty="0">
                <a:solidFill>
                  <a:srgbClr val="FFFF00"/>
                </a:solidFill>
                <a:latin typeface="Times New Roman" panose="02020603050405020304" pitchFamily="18" charset="0"/>
              </a:rPr>
              <a:t>Free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SLinkList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 list, int k )</a:t>
            </a:r>
          </a:p>
          <a:p>
            <a:pPr eaLnBrk="0" hangingPunct="0"/>
            <a:r>
              <a:rPr kumimoji="1" lang="en-US" altLang="zh-CN" sz="1800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  <a:sym typeface="+mn-ea"/>
              </a:rPr>
              <a:t>/* Insert the recycle space into the first place of the list */</a:t>
            </a:r>
            <a:endParaRPr kumimoji="1" lang="en-US" altLang="zh-CN" sz="1800" dirty="0"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1800" dirty="0">
                <a:latin typeface="Times New Roman" panose="02020603050405020304" pitchFamily="18" charset="0"/>
              </a:rPr>
              <a:t>        list[k].cursor = list[0].cursor;</a:t>
            </a:r>
          </a:p>
          <a:p>
            <a:pPr eaLnBrk="0" hangingPunct="0"/>
            <a:r>
              <a:rPr kumimoji="1" lang="en-US" altLang="zh-CN" sz="1800" dirty="0">
                <a:latin typeface="Times New Roman" panose="02020603050405020304" pitchFamily="18" charset="0"/>
              </a:rPr>
              <a:t>        list[0].cursor = k;</a:t>
            </a:r>
          </a:p>
          <a:p>
            <a:pPr eaLnBrk="0" hangingPunct="0"/>
            <a:r>
              <a:rPr kumimoji="1" lang="en-US" altLang="zh-CN" sz="1800" dirty="0">
                <a:latin typeface="Times New Roman" panose="02020603050405020304" pitchFamily="18" charset="0"/>
              </a:rPr>
              <a:t>} 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/* End of Free () */</a:t>
            </a:r>
            <a:endParaRPr kumimoji="1"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144391" name="Text Box 83">
            <a:extLst>
              <a:ext uri="{FF2B5EF4-FFF2-40B4-BE49-F238E27FC236}">
                <a16:creationId xmlns:a16="http://schemas.microsoft.com/office/drawing/2014/main" id="{A2182ACA-B117-029A-F03B-AC96C41E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402" y="4409817"/>
            <a:ext cx="5023302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分析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 k = 5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时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,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因为 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list[0].cursor = 3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则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list[5].cursor = 3; </a:t>
            </a:r>
          </a:p>
          <a:p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          list[0].cursor = 5;</a:t>
            </a:r>
          </a:p>
        </p:txBody>
      </p:sp>
      <p:sp>
        <p:nvSpPr>
          <p:cNvPr id="144392" name="文本框 144391">
            <a:extLst>
              <a:ext uri="{FF2B5EF4-FFF2-40B4-BE49-F238E27FC236}">
                <a16:creationId xmlns:a16="http://schemas.microsoft.com/office/drawing/2014/main" id="{186680D3-AE93-3EF5-29C1-25AFCB75C546}"/>
              </a:ext>
            </a:extLst>
          </p:cNvPr>
          <p:cNvSpPr txBox="1"/>
          <p:nvPr/>
        </p:nvSpPr>
        <p:spPr>
          <a:xfrm>
            <a:off x="1962200" y="17391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  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4396" name="任意多边形: 形状 144395">
            <a:extLst>
              <a:ext uri="{FF2B5EF4-FFF2-40B4-BE49-F238E27FC236}">
                <a16:creationId xmlns:a16="http://schemas.microsoft.com/office/drawing/2014/main" id="{961E6017-2810-E41A-FD76-7E90463700AB}"/>
              </a:ext>
            </a:extLst>
          </p:cNvPr>
          <p:cNvSpPr/>
          <p:nvPr/>
        </p:nvSpPr>
        <p:spPr bwMode="auto">
          <a:xfrm>
            <a:off x="746449" y="2060848"/>
            <a:ext cx="1894114" cy="1931436"/>
          </a:xfrm>
          <a:custGeom>
            <a:avLst/>
            <a:gdLst>
              <a:gd name="connsiteX0" fmla="*/ 1399592 w 1894114"/>
              <a:gd name="connsiteY0" fmla="*/ 0 h 1931436"/>
              <a:gd name="connsiteX1" fmla="*/ 1670180 w 1894114"/>
              <a:gd name="connsiteY1" fmla="*/ 9330 h 1931436"/>
              <a:gd name="connsiteX2" fmla="*/ 1707502 w 1894114"/>
              <a:gd name="connsiteY2" fmla="*/ 18661 h 1931436"/>
              <a:gd name="connsiteX3" fmla="*/ 1894114 w 1894114"/>
              <a:gd name="connsiteY3" fmla="*/ 55983 h 1931436"/>
              <a:gd name="connsiteX4" fmla="*/ 1884784 w 1894114"/>
              <a:gd name="connsiteY4" fmla="*/ 177281 h 1931436"/>
              <a:gd name="connsiteX5" fmla="*/ 1875453 w 1894114"/>
              <a:gd name="connsiteY5" fmla="*/ 251926 h 1931436"/>
              <a:gd name="connsiteX6" fmla="*/ 1866122 w 1894114"/>
              <a:gd name="connsiteY6" fmla="*/ 1166326 h 1931436"/>
              <a:gd name="connsiteX7" fmla="*/ 1791478 w 1894114"/>
              <a:gd name="connsiteY7" fmla="*/ 1147665 h 1931436"/>
              <a:gd name="connsiteX8" fmla="*/ 1763486 w 1894114"/>
              <a:gd name="connsiteY8" fmla="*/ 1129004 h 1931436"/>
              <a:gd name="connsiteX9" fmla="*/ 1688841 w 1894114"/>
              <a:gd name="connsiteY9" fmla="*/ 1110342 h 1931436"/>
              <a:gd name="connsiteX10" fmla="*/ 410547 w 1894114"/>
              <a:gd name="connsiteY10" fmla="*/ 1119673 h 1931436"/>
              <a:gd name="connsiteX11" fmla="*/ 0 w 1894114"/>
              <a:gd name="connsiteY11" fmla="*/ 1156995 h 1931436"/>
              <a:gd name="connsiteX12" fmla="*/ 9331 w 1894114"/>
              <a:gd name="connsiteY12" fmla="*/ 1380930 h 1931436"/>
              <a:gd name="connsiteX13" fmla="*/ 27992 w 1894114"/>
              <a:gd name="connsiteY13" fmla="*/ 1492897 h 1931436"/>
              <a:gd name="connsiteX14" fmla="*/ 46653 w 1894114"/>
              <a:gd name="connsiteY14" fmla="*/ 1931436 h 1931436"/>
              <a:gd name="connsiteX15" fmla="*/ 345233 w 1894114"/>
              <a:gd name="connsiteY15" fmla="*/ 1922106 h 193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4114" h="1931436">
                <a:moveTo>
                  <a:pt x="1399592" y="0"/>
                </a:moveTo>
                <a:cubicBezTo>
                  <a:pt x="1489788" y="3110"/>
                  <a:pt x="1580096" y="3870"/>
                  <a:pt x="1670180" y="9330"/>
                </a:cubicBezTo>
                <a:cubicBezTo>
                  <a:pt x="1682980" y="10106"/>
                  <a:pt x="1694948" y="16046"/>
                  <a:pt x="1707502" y="18661"/>
                </a:cubicBezTo>
                <a:lnTo>
                  <a:pt x="1894114" y="55983"/>
                </a:lnTo>
                <a:cubicBezTo>
                  <a:pt x="1891004" y="96416"/>
                  <a:pt x="1888629" y="136912"/>
                  <a:pt x="1884784" y="177281"/>
                </a:cubicBezTo>
                <a:cubicBezTo>
                  <a:pt x="1882407" y="202243"/>
                  <a:pt x="1875926" y="226855"/>
                  <a:pt x="1875453" y="251926"/>
                </a:cubicBezTo>
                <a:cubicBezTo>
                  <a:pt x="1869703" y="556688"/>
                  <a:pt x="1869232" y="861526"/>
                  <a:pt x="1866122" y="1166326"/>
                </a:cubicBezTo>
                <a:cubicBezTo>
                  <a:pt x="1841241" y="1160106"/>
                  <a:pt x="1815581" y="1156430"/>
                  <a:pt x="1791478" y="1147665"/>
                </a:cubicBezTo>
                <a:cubicBezTo>
                  <a:pt x="1780939" y="1143833"/>
                  <a:pt x="1773516" y="1134019"/>
                  <a:pt x="1763486" y="1129004"/>
                </a:cubicBezTo>
                <a:cubicBezTo>
                  <a:pt x="1744357" y="1119440"/>
                  <a:pt x="1706587" y="1113891"/>
                  <a:pt x="1688841" y="1110342"/>
                </a:cubicBezTo>
                <a:lnTo>
                  <a:pt x="410547" y="1119673"/>
                </a:lnTo>
                <a:cubicBezTo>
                  <a:pt x="336734" y="1120651"/>
                  <a:pt x="396" y="1156955"/>
                  <a:pt x="0" y="1156995"/>
                </a:cubicBezTo>
                <a:cubicBezTo>
                  <a:pt x="3110" y="1231640"/>
                  <a:pt x="3127" y="1306478"/>
                  <a:pt x="9331" y="1380930"/>
                </a:cubicBezTo>
                <a:cubicBezTo>
                  <a:pt x="12473" y="1418636"/>
                  <a:pt x="25433" y="1455147"/>
                  <a:pt x="27992" y="1492897"/>
                </a:cubicBezTo>
                <a:cubicBezTo>
                  <a:pt x="37889" y="1638874"/>
                  <a:pt x="40433" y="1785256"/>
                  <a:pt x="46653" y="1931436"/>
                </a:cubicBezTo>
                <a:cubicBezTo>
                  <a:pt x="282997" y="1920694"/>
                  <a:pt x="183432" y="1922106"/>
                  <a:pt x="345233" y="192210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400" name="任意多边形: 形状 144399">
            <a:extLst>
              <a:ext uri="{FF2B5EF4-FFF2-40B4-BE49-F238E27FC236}">
                <a16:creationId xmlns:a16="http://schemas.microsoft.com/office/drawing/2014/main" id="{1CBCE66B-E7BD-C6EA-3790-D5BD69856FF3}"/>
              </a:ext>
            </a:extLst>
          </p:cNvPr>
          <p:cNvSpPr/>
          <p:nvPr/>
        </p:nvSpPr>
        <p:spPr bwMode="auto">
          <a:xfrm>
            <a:off x="770830" y="2810896"/>
            <a:ext cx="2010178" cy="896642"/>
          </a:xfrm>
          <a:custGeom>
            <a:avLst/>
            <a:gdLst>
              <a:gd name="connsiteX0" fmla="*/ 1475378 w 1969900"/>
              <a:gd name="connsiteY0" fmla="*/ 709177 h 709177"/>
              <a:gd name="connsiteX1" fmla="*/ 1932578 w 1969900"/>
              <a:gd name="connsiteY1" fmla="*/ 690515 h 709177"/>
              <a:gd name="connsiteX2" fmla="*/ 1941908 w 1969900"/>
              <a:gd name="connsiteY2" fmla="*/ 662524 h 709177"/>
              <a:gd name="connsiteX3" fmla="*/ 1951239 w 1969900"/>
              <a:gd name="connsiteY3" fmla="*/ 597209 h 709177"/>
              <a:gd name="connsiteX4" fmla="*/ 1969900 w 1969900"/>
              <a:gd name="connsiteY4" fmla="*/ 447920 h 709177"/>
              <a:gd name="connsiteX5" fmla="*/ 1960569 w 1969900"/>
              <a:gd name="connsiteY5" fmla="*/ 307960 h 709177"/>
              <a:gd name="connsiteX6" fmla="*/ 1951239 w 1969900"/>
              <a:gd name="connsiteY6" fmla="*/ 279969 h 709177"/>
              <a:gd name="connsiteX7" fmla="*/ 1941908 w 1969900"/>
              <a:gd name="connsiteY7" fmla="*/ 233315 h 709177"/>
              <a:gd name="connsiteX8" fmla="*/ 1932578 w 1969900"/>
              <a:gd name="connsiteY8" fmla="*/ 195993 h 709177"/>
              <a:gd name="connsiteX9" fmla="*/ 1923247 w 1969900"/>
              <a:gd name="connsiteY9" fmla="*/ 56034 h 709177"/>
              <a:gd name="connsiteX10" fmla="*/ 1867263 w 1969900"/>
              <a:gd name="connsiteY10" fmla="*/ 28042 h 709177"/>
              <a:gd name="connsiteX11" fmla="*/ 1606006 w 1969900"/>
              <a:gd name="connsiteY11" fmla="*/ 18711 h 709177"/>
              <a:gd name="connsiteX12" fmla="*/ 952863 w 1969900"/>
              <a:gd name="connsiteY12" fmla="*/ 50 h 709177"/>
              <a:gd name="connsiteX13" fmla="*/ 10471 w 1969900"/>
              <a:gd name="connsiteY13" fmla="*/ 9381 h 709177"/>
              <a:gd name="connsiteX14" fmla="*/ 10471 w 1969900"/>
              <a:gd name="connsiteY14" fmla="*/ 326622 h 709177"/>
              <a:gd name="connsiteX15" fmla="*/ 281059 w 1969900"/>
              <a:gd name="connsiteY15" fmla="*/ 326622 h 709177"/>
              <a:gd name="connsiteX0" fmla="*/ 1475378 w 1969900"/>
              <a:gd name="connsiteY0" fmla="*/ 867747 h 867747"/>
              <a:gd name="connsiteX1" fmla="*/ 1932578 w 1969900"/>
              <a:gd name="connsiteY1" fmla="*/ 849085 h 867747"/>
              <a:gd name="connsiteX2" fmla="*/ 1941908 w 1969900"/>
              <a:gd name="connsiteY2" fmla="*/ 821094 h 867747"/>
              <a:gd name="connsiteX3" fmla="*/ 1951239 w 1969900"/>
              <a:gd name="connsiteY3" fmla="*/ 755779 h 867747"/>
              <a:gd name="connsiteX4" fmla="*/ 1969900 w 1969900"/>
              <a:gd name="connsiteY4" fmla="*/ 606490 h 867747"/>
              <a:gd name="connsiteX5" fmla="*/ 1960569 w 1969900"/>
              <a:gd name="connsiteY5" fmla="*/ 466530 h 867747"/>
              <a:gd name="connsiteX6" fmla="*/ 1951239 w 1969900"/>
              <a:gd name="connsiteY6" fmla="*/ 438539 h 867747"/>
              <a:gd name="connsiteX7" fmla="*/ 1941908 w 1969900"/>
              <a:gd name="connsiteY7" fmla="*/ 391885 h 867747"/>
              <a:gd name="connsiteX8" fmla="*/ 1932578 w 1969900"/>
              <a:gd name="connsiteY8" fmla="*/ 354563 h 867747"/>
              <a:gd name="connsiteX9" fmla="*/ 1923247 w 1969900"/>
              <a:gd name="connsiteY9" fmla="*/ 214604 h 867747"/>
              <a:gd name="connsiteX10" fmla="*/ 1867263 w 1969900"/>
              <a:gd name="connsiteY10" fmla="*/ 186612 h 867747"/>
              <a:gd name="connsiteX11" fmla="*/ 1606006 w 1969900"/>
              <a:gd name="connsiteY11" fmla="*/ 177281 h 867747"/>
              <a:gd name="connsiteX12" fmla="*/ 952863 w 1969900"/>
              <a:gd name="connsiteY12" fmla="*/ 0 h 867747"/>
              <a:gd name="connsiteX13" fmla="*/ 10471 w 1969900"/>
              <a:gd name="connsiteY13" fmla="*/ 167951 h 867747"/>
              <a:gd name="connsiteX14" fmla="*/ 10471 w 1969900"/>
              <a:gd name="connsiteY14" fmla="*/ 485192 h 867747"/>
              <a:gd name="connsiteX15" fmla="*/ 281059 w 1969900"/>
              <a:gd name="connsiteY15" fmla="*/ 485192 h 867747"/>
              <a:gd name="connsiteX0" fmla="*/ 1475378 w 1969900"/>
              <a:gd name="connsiteY0" fmla="*/ 867747 h 867747"/>
              <a:gd name="connsiteX1" fmla="*/ 1932578 w 1969900"/>
              <a:gd name="connsiteY1" fmla="*/ 849085 h 867747"/>
              <a:gd name="connsiteX2" fmla="*/ 1941908 w 1969900"/>
              <a:gd name="connsiteY2" fmla="*/ 821094 h 867747"/>
              <a:gd name="connsiteX3" fmla="*/ 1951239 w 1969900"/>
              <a:gd name="connsiteY3" fmla="*/ 755779 h 867747"/>
              <a:gd name="connsiteX4" fmla="*/ 1969900 w 1969900"/>
              <a:gd name="connsiteY4" fmla="*/ 606490 h 867747"/>
              <a:gd name="connsiteX5" fmla="*/ 1960569 w 1969900"/>
              <a:gd name="connsiteY5" fmla="*/ 466530 h 867747"/>
              <a:gd name="connsiteX6" fmla="*/ 1951239 w 1969900"/>
              <a:gd name="connsiteY6" fmla="*/ 438539 h 867747"/>
              <a:gd name="connsiteX7" fmla="*/ 1941908 w 1969900"/>
              <a:gd name="connsiteY7" fmla="*/ 391885 h 867747"/>
              <a:gd name="connsiteX8" fmla="*/ 1932578 w 1969900"/>
              <a:gd name="connsiteY8" fmla="*/ 354563 h 867747"/>
              <a:gd name="connsiteX9" fmla="*/ 1923247 w 1969900"/>
              <a:gd name="connsiteY9" fmla="*/ 214604 h 867747"/>
              <a:gd name="connsiteX10" fmla="*/ 1867263 w 1969900"/>
              <a:gd name="connsiteY10" fmla="*/ 186612 h 867747"/>
              <a:gd name="connsiteX11" fmla="*/ 1606006 w 1969900"/>
              <a:gd name="connsiteY11" fmla="*/ 177281 h 867747"/>
              <a:gd name="connsiteX12" fmla="*/ 952863 w 1969900"/>
              <a:gd name="connsiteY12" fmla="*/ 0 h 867747"/>
              <a:gd name="connsiteX13" fmla="*/ 10471 w 1969900"/>
              <a:gd name="connsiteY13" fmla="*/ 27992 h 867747"/>
              <a:gd name="connsiteX14" fmla="*/ 10471 w 1969900"/>
              <a:gd name="connsiteY14" fmla="*/ 485192 h 867747"/>
              <a:gd name="connsiteX15" fmla="*/ 281059 w 1969900"/>
              <a:gd name="connsiteY15" fmla="*/ 485192 h 867747"/>
              <a:gd name="connsiteX0" fmla="*/ 1475378 w 1969900"/>
              <a:gd name="connsiteY0" fmla="*/ 876917 h 876917"/>
              <a:gd name="connsiteX1" fmla="*/ 1932578 w 1969900"/>
              <a:gd name="connsiteY1" fmla="*/ 858255 h 876917"/>
              <a:gd name="connsiteX2" fmla="*/ 1941908 w 1969900"/>
              <a:gd name="connsiteY2" fmla="*/ 830264 h 876917"/>
              <a:gd name="connsiteX3" fmla="*/ 1951239 w 1969900"/>
              <a:gd name="connsiteY3" fmla="*/ 764949 h 876917"/>
              <a:gd name="connsiteX4" fmla="*/ 1969900 w 1969900"/>
              <a:gd name="connsiteY4" fmla="*/ 615660 h 876917"/>
              <a:gd name="connsiteX5" fmla="*/ 1960569 w 1969900"/>
              <a:gd name="connsiteY5" fmla="*/ 475700 h 876917"/>
              <a:gd name="connsiteX6" fmla="*/ 1951239 w 1969900"/>
              <a:gd name="connsiteY6" fmla="*/ 447709 h 876917"/>
              <a:gd name="connsiteX7" fmla="*/ 1941908 w 1969900"/>
              <a:gd name="connsiteY7" fmla="*/ 401055 h 876917"/>
              <a:gd name="connsiteX8" fmla="*/ 1932578 w 1969900"/>
              <a:gd name="connsiteY8" fmla="*/ 363733 h 876917"/>
              <a:gd name="connsiteX9" fmla="*/ 1923247 w 1969900"/>
              <a:gd name="connsiteY9" fmla="*/ 223774 h 876917"/>
              <a:gd name="connsiteX10" fmla="*/ 1867263 w 1969900"/>
              <a:gd name="connsiteY10" fmla="*/ 195782 h 876917"/>
              <a:gd name="connsiteX11" fmla="*/ 1727303 w 1969900"/>
              <a:gd name="connsiteY11" fmla="*/ 9169 h 876917"/>
              <a:gd name="connsiteX12" fmla="*/ 952863 w 1969900"/>
              <a:gd name="connsiteY12" fmla="*/ 9170 h 876917"/>
              <a:gd name="connsiteX13" fmla="*/ 10471 w 1969900"/>
              <a:gd name="connsiteY13" fmla="*/ 37162 h 876917"/>
              <a:gd name="connsiteX14" fmla="*/ 10471 w 1969900"/>
              <a:gd name="connsiteY14" fmla="*/ 494362 h 876917"/>
              <a:gd name="connsiteX15" fmla="*/ 281059 w 1969900"/>
              <a:gd name="connsiteY15" fmla="*/ 494362 h 876917"/>
              <a:gd name="connsiteX0" fmla="*/ 1475378 w 1969900"/>
              <a:gd name="connsiteY0" fmla="*/ 876917 h 876917"/>
              <a:gd name="connsiteX1" fmla="*/ 1932578 w 1969900"/>
              <a:gd name="connsiteY1" fmla="*/ 858255 h 876917"/>
              <a:gd name="connsiteX2" fmla="*/ 1941908 w 1969900"/>
              <a:gd name="connsiteY2" fmla="*/ 830264 h 876917"/>
              <a:gd name="connsiteX3" fmla="*/ 1951239 w 1969900"/>
              <a:gd name="connsiteY3" fmla="*/ 764949 h 876917"/>
              <a:gd name="connsiteX4" fmla="*/ 1969900 w 1969900"/>
              <a:gd name="connsiteY4" fmla="*/ 615660 h 876917"/>
              <a:gd name="connsiteX5" fmla="*/ 1960569 w 1969900"/>
              <a:gd name="connsiteY5" fmla="*/ 475700 h 876917"/>
              <a:gd name="connsiteX6" fmla="*/ 1951239 w 1969900"/>
              <a:gd name="connsiteY6" fmla="*/ 447709 h 876917"/>
              <a:gd name="connsiteX7" fmla="*/ 1941908 w 1969900"/>
              <a:gd name="connsiteY7" fmla="*/ 401055 h 876917"/>
              <a:gd name="connsiteX8" fmla="*/ 1932578 w 1969900"/>
              <a:gd name="connsiteY8" fmla="*/ 363733 h 876917"/>
              <a:gd name="connsiteX9" fmla="*/ 1923247 w 1969900"/>
              <a:gd name="connsiteY9" fmla="*/ 223774 h 876917"/>
              <a:gd name="connsiteX10" fmla="*/ 1960569 w 1969900"/>
              <a:gd name="connsiteY10" fmla="*/ 37162 h 876917"/>
              <a:gd name="connsiteX11" fmla="*/ 1727303 w 1969900"/>
              <a:gd name="connsiteY11" fmla="*/ 9169 h 876917"/>
              <a:gd name="connsiteX12" fmla="*/ 952863 w 1969900"/>
              <a:gd name="connsiteY12" fmla="*/ 9170 h 876917"/>
              <a:gd name="connsiteX13" fmla="*/ 10471 w 1969900"/>
              <a:gd name="connsiteY13" fmla="*/ 37162 h 876917"/>
              <a:gd name="connsiteX14" fmla="*/ 10471 w 1969900"/>
              <a:gd name="connsiteY14" fmla="*/ 494362 h 876917"/>
              <a:gd name="connsiteX15" fmla="*/ 281059 w 1969900"/>
              <a:gd name="connsiteY15" fmla="*/ 494362 h 876917"/>
              <a:gd name="connsiteX0" fmla="*/ 1475378 w 2000421"/>
              <a:gd name="connsiteY0" fmla="*/ 876917 h 876917"/>
              <a:gd name="connsiteX1" fmla="*/ 1932578 w 2000421"/>
              <a:gd name="connsiteY1" fmla="*/ 858255 h 876917"/>
              <a:gd name="connsiteX2" fmla="*/ 1941908 w 2000421"/>
              <a:gd name="connsiteY2" fmla="*/ 830264 h 876917"/>
              <a:gd name="connsiteX3" fmla="*/ 1951239 w 2000421"/>
              <a:gd name="connsiteY3" fmla="*/ 764949 h 876917"/>
              <a:gd name="connsiteX4" fmla="*/ 1969900 w 2000421"/>
              <a:gd name="connsiteY4" fmla="*/ 615660 h 876917"/>
              <a:gd name="connsiteX5" fmla="*/ 1960569 w 2000421"/>
              <a:gd name="connsiteY5" fmla="*/ 475700 h 876917"/>
              <a:gd name="connsiteX6" fmla="*/ 1951239 w 2000421"/>
              <a:gd name="connsiteY6" fmla="*/ 447709 h 876917"/>
              <a:gd name="connsiteX7" fmla="*/ 1941908 w 2000421"/>
              <a:gd name="connsiteY7" fmla="*/ 401055 h 876917"/>
              <a:gd name="connsiteX8" fmla="*/ 1932578 w 2000421"/>
              <a:gd name="connsiteY8" fmla="*/ 363733 h 876917"/>
              <a:gd name="connsiteX9" fmla="*/ 1997892 w 2000421"/>
              <a:gd name="connsiteY9" fmla="*/ 223774 h 876917"/>
              <a:gd name="connsiteX10" fmla="*/ 1960569 w 2000421"/>
              <a:gd name="connsiteY10" fmla="*/ 37162 h 876917"/>
              <a:gd name="connsiteX11" fmla="*/ 1727303 w 2000421"/>
              <a:gd name="connsiteY11" fmla="*/ 9169 h 876917"/>
              <a:gd name="connsiteX12" fmla="*/ 952863 w 2000421"/>
              <a:gd name="connsiteY12" fmla="*/ 9170 h 876917"/>
              <a:gd name="connsiteX13" fmla="*/ 10471 w 2000421"/>
              <a:gd name="connsiteY13" fmla="*/ 37162 h 876917"/>
              <a:gd name="connsiteX14" fmla="*/ 10471 w 2000421"/>
              <a:gd name="connsiteY14" fmla="*/ 494362 h 876917"/>
              <a:gd name="connsiteX15" fmla="*/ 281059 w 2000421"/>
              <a:gd name="connsiteY15" fmla="*/ 494362 h 876917"/>
              <a:gd name="connsiteX0" fmla="*/ 1475378 w 2025978"/>
              <a:gd name="connsiteY0" fmla="*/ 876917 h 876917"/>
              <a:gd name="connsiteX1" fmla="*/ 1932578 w 2025978"/>
              <a:gd name="connsiteY1" fmla="*/ 858255 h 876917"/>
              <a:gd name="connsiteX2" fmla="*/ 1941908 w 2025978"/>
              <a:gd name="connsiteY2" fmla="*/ 830264 h 876917"/>
              <a:gd name="connsiteX3" fmla="*/ 1951239 w 2025978"/>
              <a:gd name="connsiteY3" fmla="*/ 764949 h 876917"/>
              <a:gd name="connsiteX4" fmla="*/ 1969900 w 2025978"/>
              <a:gd name="connsiteY4" fmla="*/ 615660 h 876917"/>
              <a:gd name="connsiteX5" fmla="*/ 1960569 w 2025978"/>
              <a:gd name="connsiteY5" fmla="*/ 475700 h 876917"/>
              <a:gd name="connsiteX6" fmla="*/ 1951239 w 2025978"/>
              <a:gd name="connsiteY6" fmla="*/ 447709 h 876917"/>
              <a:gd name="connsiteX7" fmla="*/ 1941908 w 2025978"/>
              <a:gd name="connsiteY7" fmla="*/ 401055 h 876917"/>
              <a:gd name="connsiteX8" fmla="*/ 2025884 w 2025978"/>
              <a:gd name="connsiteY8" fmla="*/ 373063 h 876917"/>
              <a:gd name="connsiteX9" fmla="*/ 1997892 w 2025978"/>
              <a:gd name="connsiteY9" fmla="*/ 223774 h 876917"/>
              <a:gd name="connsiteX10" fmla="*/ 1960569 w 2025978"/>
              <a:gd name="connsiteY10" fmla="*/ 37162 h 876917"/>
              <a:gd name="connsiteX11" fmla="*/ 1727303 w 2025978"/>
              <a:gd name="connsiteY11" fmla="*/ 9169 h 876917"/>
              <a:gd name="connsiteX12" fmla="*/ 952863 w 2025978"/>
              <a:gd name="connsiteY12" fmla="*/ 9170 h 876917"/>
              <a:gd name="connsiteX13" fmla="*/ 10471 w 2025978"/>
              <a:gd name="connsiteY13" fmla="*/ 37162 h 876917"/>
              <a:gd name="connsiteX14" fmla="*/ 10471 w 2025978"/>
              <a:gd name="connsiteY14" fmla="*/ 494362 h 876917"/>
              <a:gd name="connsiteX15" fmla="*/ 281059 w 2025978"/>
              <a:gd name="connsiteY15" fmla="*/ 494362 h 876917"/>
              <a:gd name="connsiteX0" fmla="*/ 1475378 w 2025978"/>
              <a:gd name="connsiteY0" fmla="*/ 876917 h 876917"/>
              <a:gd name="connsiteX1" fmla="*/ 1932578 w 2025978"/>
              <a:gd name="connsiteY1" fmla="*/ 858255 h 876917"/>
              <a:gd name="connsiteX2" fmla="*/ 1941908 w 2025978"/>
              <a:gd name="connsiteY2" fmla="*/ 830264 h 876917"/>
              <a:gd name="connsiteX3" fmla="*/ 1951239 w 2025978"/>
              <a:gd name="connsiteY3" fmla="*/ 764949 h 876917"/>
              <a:gd name="connsiteX4" fmla="*/ 1969900 w 2025978"/>
              <a:gd name="connsiteY4" fmla="*/ 615660 h 876917"/>
              <a:gd name="connsiteX5" fmla="*/ 1960569 w 2025978"/>
              <a:gd name="connsiteY5" fmla="*/ 475700 h 876917"/>
              <a:gd name="connsiteX6" fmla="*/ 1951239 w 2025978"/>
              <a:gd name="connsiteY6" fmla="*/ 447709 h 876917"/>
              <a:gd name="connsiteX7" fmla="*/ 1941908 w 2025978"/>
              <a:gd name="connsiteY7" fmla="*/ 401055 h 876917"/>
              <a:gd name="connsiteX8" fmla="*/ 2025884 w 2025978"/>
              <a:gd name="connsiteY8" fmla="*/ 401055 h 876917"/>
              <a:gd name="connsiteX9" fmla="*/ 1997892 w 2025978"/>
              <a:gd name="connsiteY9" fmla="*/ 223774 h 876917"/>
              <a:gd name="connsiteX10" fmla="*/ 1960569 w 2025978"/>
              <a:gd name="connsiteY10" fmla="*/ 37162 h 876917"/>
              <a:gd name="connsiteX11" fmla="*/ 1727303 w 2025978"/>
              <a:gd name="connsiteY11" fmla="*/ 9169 h 876917"/>
              <a:gd name="connsiteX12" fmla="*/ 952863 w 2025978"/>
              <a:gd name="connsiteY12" fmla="*/ 9170 h 876917"/>
              <a:gd name="connsiteX13" fmla="*/ 10471 w 2025978"/>
              <a:gd name="connsiteY13" fmla="*/ 37162 h 876917"/>
              <a:gd name="connsiteX14" fmla="*/ 10471 w 2025978"/>
              <a:gd name="connsiteY14" fmla="*/ 494362 h 876917"/>
              <a:gd name="connsiteX15" fmla="*/ 281059 w 2025978"/>
              <a:gd name="connsiteY15" fmla="*/ 494362 h 876917"/>
              <a:gd name="connsiteX0" fmla="*/ 1475378 w 2025965"/>
              <a:gd name="connsiteY0" fmla="*/ 876917 h 876917"/>
              <a:gd name="connsiteX1" fmla="*/ 1932578 w 2025965"/>
              <a:gd name="connsiteY1" fmla="*/ 858255 h 876917"/>
              <a:gd name="connsiteX2" fmla="*/ 1941908 w 2025965"/>
              <a:gd name="connsiteY2" fmla="*/ 830264 h 876917"/>
              <a:gd name="connsiteX3" fmla="*/ 1951239 w 2025965"/>
              <a:gd name="connsiteY3" fmla="*/ 764949 h 876917"/>
              <a:gd name="connsiteX4" fmla="*/ 1969900 w 2025965"/>
              <a:gd name="connsiteY4" fmla="*/ 615660 h 876917"/>
              <a:gd name="connsiteX5" fmla="*/ 1960569 w 2025965"/>
              <a:gd name="connsiteY5" fmla="*/ 475700 h 876917"/>
              <a:gd name="connsiteX6" fmla="*/ 2025884 w 2025965"/>
              <a:gd name="connsiteY6" fmla="*/ 550346 h 876917"/>
              <a:gd name="connsiteX7" fmla="*/ 1941908 w 2025965"/>
              <a:gd name="connsiteY7" fmla="*/ 401055 h 876917"/>
              <a:gd name="connsiteX8" fmla="*/ 2025884 w 2025965"/>
              <a:gd name="connsiteY8" fmla="*/ 401055 h 876917"/>
              <a:gd name="connsiteX9" fmla="*/ 1997892 w 2025965"/>
              <a:gd name="connsiteY9" fmla="*/ 223774 h 876917"/>
              <a:gd name="connsiteX10" fmla="*/ 1960569 w 2025965"/>
              <a:gd name="connsiteY10" fmla="*/ 37162 h 876917"/>
              <a:gd name="connsiteX11" fmla="*/ 1727303 w 2025965"/>
              <a:gd name="connsiteY11" fmla="*/ 9169 h 876917"/>
              <a:gd name="connsiteX12" fmla="*/ 952863 w 2025965"/>
              <a:gd name="connsiteY12" fmla="*/ 9170 h 876917"/>
              <a:gd name="connsiteX13" fmla="*/ 10471 w 2025965"/>
              <a:gd name="connsiteY13" fmla="*/ 37162 h 876917"/>
              <a:gd name="connsiteX14" fmla="*/ 10471 w 2025965"/>
              <a:gd name="connsiteY14" fmla="*/ 494362 h 876917"/>
              <a:gd name="connsiteX15" fmla="*/ 281059 w 2025965"/>
              <a:gd name="connsiteY15" fmla="*/ 494362 h 876917"/>
              <a:gd name="connsiteX0" fmla="*/ 1475378 w 2027315"/>
              <a:gd name="connsiteY0" fmla="*/ 876917 h 876917"/>
              <a:gd name="connsiteX1" fmla="*/ 1932578 w 2027315"/>
              <a:gd name="connsiteY1" fmla="*/ 858255 h 876917"/>
              <a:gd name="connsiteX2" fmla="*/ 1941908 w 2027315"/>
              <a:gd name="connsiteY2" fmla="*/ 830264 h 876917"/>
              <a:gd name="connsiteX3" fmla="*/ 1951239 w 2027315"/>
              <a:gd name="connsiteY3" fmla="*/ 764949 h 876917"/>
              <a:gd name="connsiteX4" fmla="*/ 1969900 w 2027315"/>
              <a:gd name="connsiteY4" fmla="*/ 615660 h 876917"/>
              <a:gd name="connsiteX5" fmla="*/ 1960569 w 2027315"/>
              <a:gd name="connsiteY5" fmla="*/ 475700 h 876917"/>
              <a:gd name="connsiteX6" fmla="*/ 2025884 w 2027315"/>
              <a:gd name="connsiteY6" fmla="*/ 550346 h 876917"/>
              <a:gd name="connsiteX7" fmla="*/ 2007222 w 2027315"/>
              <a:gd name="connsiteY7" fmla="*/ 401055 h 876917"/>
              <a:gd name="connsiteX8" fmla="*/ 2025884 w 2027315"/>
              <a:gd name="connsiteY8" fmla="*/ 401055 h 876917"/>
              <a:gd name="connsiteX9" fmla="*/ 1997892 w 2027315"/>
              <a:gd name="connsiteY9" fmla="*/ 223774 h 876917"/>
              <a:gd name="connsiteX10" fmla="*/ 1960569 w 2027315"/>
              <a:gd name="connsiteY10" fmla="*/ 37162 h 876917"/>
              <a:gd name="connsiteX11" fmla="*/ 1727303 w 2027315"/>
              <a:gd name="connsiteY11" fmla="*/ 9169 h 876917"/>
              <a:gd name="connsiteX12" fmla="*/ 952863 w 2027315"/>
              <a:gd name="connsiteY12" fmla="*/ 9170 h 876917"/>
              <a:gd name="connsiteX13" fmla="*/ 10471 w 2027315"/>
              <a:gd name="connsiteY13" fmla="*/ 37162 h 876917"/>
              <a:gd name="connsiteX14" fmla="*/ 10471 w 2027315"/>
              <a:gd name="connsiteY14" fmla="*/ 494362 h 876917"/>
              <a:gd name="connsiteX15" fmla="*/ 281059 w 2027315"/>
              <a:gd name="connsiteY15" fmla="*/ 494362 h 876917"/>
              <a:gd name="connsiteX0" fmla="*/ 1475378 w 2031800"/>
              <a:gd name="connsiteY0" fmla="*/ 876917 h 876917"/>
              <a:gd name="connsiteX1" fmla="*/ 1932578 w 2031800"/>
              <a:gd name="connsiteY1" fmla="*/ 858255 h 876917"/>
              <a:gd name="connsiteX2" fmla="*/ 1941908 w 2031800"/>
              <a:gd name="connsiteY2" fmla="*/ 830264 h 876917"/>
              <a:gd name="connsiteX3" fmla="*/ 1951239 w 2031800"/>
              <a:gd name="connsiteY3" fmla="*/ 764949 h 876917"/>
              <a:gd name="connsiteX4" fmla="*/ 1969900 w 2031800"/>
              <a:gd name="connsiteY4" fmla="*/ 615660 h 876917"/>
              <a:gd name="connsiteX5" fmla="*/ 2027244 w 2031800"/>
              <a:gd name="connsiteY5" fmla="*/ 551900 h 876917"/>
              <a:gd name="connsiteX6" fmla="*/ 2025884 w 2031800"/>
              <a:gd name="connsiteY6" fmla="*/ 550346 h 876917"/>
              <a:gd name="connsiteX7" fmla="*/ 2007222 w 2031800"/>
              <a:gd name="connsiteY7" fmla="*/ 401055 h 876917"/>
              <a:gd name="connsiteX8" fmla="*/ 2025884 w 2031800"/>
              <a:gd name="connsiteY8" fmla="*/ 401055 h 876917"/>
              <a:gd name="connsiteX9" fmla="*/ 1997892 w 2031800"/>
              <a:gd name="connsiteY9" fmla="*/ 223774 h 876917"/>
              <a:gd name="connsiteX10" fmla="*/ 1960569 w 2031800"/>
              <a:gd name="connsiteY10" fmla="*/ 37162 h 876917"/>
              <a:gd name="connsiteX11" fmla="*/ 1727303 w 2031800"/>
              <a:gd name="connsiteY11" fmla="*/ 9169 h 876917"/>
              <a:gd name="connsiteX12" fmla="*/ 952863 w 2031800"/>
              <a:gd name="connsiteY12" fmla="*/ 9170 h 876917"/>
              <a:gd name="connsiteX13" fmla="*/ 10471 w 2031800"/>
              <a:gd name="connsiteY13" fmla="*/ 37162 h 876917"/>
              <a:gd name="connsiteX14" fmla="*/ 10471 w 2031800"/>
              <a:gd name="connsiteY14" fmla="*/ 494362 h 876917"/>
              <a:gd name="connsiteX15" fmla="*/ 281059 w 2031800"/>
              <a:gd name="connsiteY15" fmla="*/ 494362 h 876917"/>
              <a:gd name="connsiteX0" fmla="*/ 1475378 w 2032774"/>
              <a:gd name="connsiteY0" fmla="*/ 876917 h 876917"/>
              <a:gd name="connsiteX1" fmla="*/ 1932578 w 2032774"/>
              <a:gd name="connsiteY1" fmla="*/ 858255 h 876917"/>
              <a:gd name="connsiteX2" fmla="*/ 1941908 w 2032774"/>
              <a:gd name="connsiteY2" fmla="*/ 830264 h 876917"/>
              <a:gd name="connsiteX3" fmla="*/ 1951239 w 2032774"/>
              <a:gd name="connsiteY3" fmla="*/ 764949 h 876917"/>
              <a:gd name="connsiteX4" fmla="*/ 2027050 w 2032774"/>
              <a:gd name="connsiteY4" fmla="*/ 625185 h 876917"/>
              <a:gd name="connsiteX5" fmla="*/ 2027244 w 2032774"/>
              <a:gd name="connsiteY5" fmla="*/ 551900 h 876917"/>
              <a:gd name="connsiteX6" fmla="*/ 2025884 w 2032774"/>
              <a:gd name="connsiteY6" fmla="*/ 550346 h 876917"/>
              <a:gd name="connsiteX7" fmla="*/ 2007222 w 2032774"/>
              <a:gd name="connsiteY7" fmla="*/ 401055 h 876917"/>
              <a:gd name="connsiteX8" fmla="*/ 2025884 w 2032774"/>
              <a:gd name="connsiteY8" fmla="*/ 401055 h 876917"/>
              <a:gd name="connsiteX9" fmla="*/ 1997892 w 2032774"/>
              <a:gd name="connsiteY9" fmla="*/ 223774 h 876917"/>
              <a:gd name="connsiteX10" fmla="*/ 1960569 w 2032774"/>
              <a:gd name="connsiteY10" fmla="*/ 37162 h 876917"/>
              <a:gd name="connsiteX11" fmla="*/ 1727303 w 2032774"/>
              <a:gd name="connsiteY11" fmla="*/ 9169 h 876917"/>
              <a:gd name="connsiteX12" fmla="*/ 952863 w 2032774"/>
              <a:gd name="connsiteY12" fmla="*/ 9170 h 876917"/>
              <a:gd name="connsiteX13" fmla="*/ 10471 w 2032774"/>
              <a:gd name="connsiteY13" fmla="*/ 37162 h 876917"/>
              <a:gd name="connsiteX14" fmla="*/ 10471 w 2032774"/>
              <a:gd name="connsiteY14" fmla="*/ 494362 h 876917"/>
              <a:gd name="connsiteX15" fmla="*/ 281059 w 2032774"/>
              <a:gd name="connsiteY15" fmla="*/ 494362 h 876917"/>
              <a:gd name="connsiteX0" fmla="*/ 1475378 w 2029601"/>
              <a:gd name="connsiteY0" fmla="*/ 876917 h 876917"/>
              <a:gd name="connsiteX1" fmla="*/ 1932578 w 2029601"/>
              <a:gd name="connsiteY1" fmla="*/ 858255 h 876917"/>
              <a:gd name="connsiteX2" fmla="*/ 1941908 w 2029601"/>
              <a:gd name="connsiteY2" fmla="*/ 830264 h 876917"/>
              <a:gd name="connsiteX3" fmla="*/ 1994102 w 2029601"/>
              <a:gd name="connsiteY3" fmla="*/ 760186 h 876917"/>
              <a:gd name="connsiteX4" fmla="*/ 2027050 w 2029601"/>
              <a:gd name="connsiteY4" fmla="*/ 625185 h 876917"/>
              <a:gd name="connsiteX5" fmla="*/ 2027244 w 2029601"/>
              <a:gd name="connsiteY5" fmla="*/ 551900 h 876917"/>
              <a:gd name="connsiteX6" fmla="*/ 2025884 w 2029601"/>
              <a:gd name="connsiteY6" fmla="*/ 550346 h 876917"/>
              <a:gd name="connsiteX7" fmla="*/ 2007222 w 2029601"/>
              <a:gd name="connsiteY7" fmla="*/ 401055 h 876917"/>
              <a:gd name="connsiteX8" fmla="*/ 2025884 w 2029601"/>
              <a:gd name="connsiteY8" fmla="*/ 401055 h 876917"/>
              <a:gd name="connsiteX9" fmla="*/ 1997892 w 2029601"/>
              <a:gd name="connsiteY9" fmla="*/ 223774 h 876917"/>
              <a:gd name="connsiteX10" fmla="*/ 1960569 w 2029601"/>
              <a:gd name="connsiteY10" fmla="*/ 37162 h 876917"/>
              <a:gd name="connsiteX11" fmla="*/ 1727303 w 2029601"/>
              <a:gd name="connsiteY11" fmla="*/ 9169 h 876917"/>
              <a:gd name="connsiteX12" fmla="*/ 952863 w 2029601"/>
              <a:gd name="connsiteY12" fmla="*/ 9170 h 876917"/>
              <a:gd name="connsiteX13" fmla="*/ 10471 w 2029601"/>
              <a:gd name="connsiteY13" fmla="*/ 37162 h 876917"/>
              <a:gd name="connsiteX14" fmla="*/ 10471 w 2029601"/>
              <a:gd name="connsiteY14" fmla="*/ 494362 h 876917"/>
              <a:gd name="connsiteX15" fmla="*/ 281059 w 2029601"/>
              <a:gd name="connsiteY15" fmla="*/ 494362 h 876917"/>
              <a:gd name="connsiteX0" fmla="*/ 1475378 w 2029601"/>
              <a:gd name="connsiteY0" fmla="*/ 876917 h 876917"/>
              <a:gd name="connsiteX1" fmla="*/ 1932578 w 2029601"/>
              <a:gd name="connsiteY1" fmla="*/ 858255 h 876917"/>
              <a:gd name="connsiteX2" fmla="*/ 1980008 w 2029601"/>
              <a:gd name="connsiteY2" fmla="*/ 863601 h 876917"/>
              <a:gd name="connsiteX3" fmla="*/ 1994102 w 2029601"/>
              <a:gd name="connsiteY3" fmla="*/ 760186 h 876917"/>
              <a:gd name="connsiteX4" fmla="*/ 2027050 w 2029601"/>
              <a:gd name="connsiteY4" fmla="*/ 625185 h 876917"/>
              <a:gd name="connsiteX5" fmla="*/ 2027244 w 2029601"/>
              <a:gd name="connsiteY5" fmla="*/ 551900 h 876917"/>
              <a:gd name="connsiteX6" fmla="*/ 2025884 w 2029601"/>
              <a:gd name="connsiteY6" fmla="*/ 550346 h 876917"/>
              <a:gd name="connsiteX7" fmla="*/ 2007222 w 2029601"/>
              <a:gd name="connsiteY7" fmla="*/ 401055 h 876917"/>
              <a:gd name="connsiteX8" fmla="*/ 2025884 w 2029601"/>
              <a:gd name="connsiteY8" fmla="*/ 401055 h 876917"/>
              <a:gd name="connsiteX9" fmla="*/ 1997892 w 2029601"/>
              <a:gd name="connsiteY9" fmla="*/ 223774 h 876917"/>
              <a:gd name="connsiteX10" fmla="*/ 1960569 w 2029601"/>
              <a:gd name="connsiteY10" fmla="*/ 37162 h 876917"/>
              <a:gd name="connsiteX11" fmla="*/ 1727303 w 2029601"/>
              <a:gd name="connsiteY11" fmla="*/ 9169 h 876917"/>
              <a:gd name="connsiteX12" fmla="*/ 952863 w 2029601"/>
              <a:gd name="connsiteY12" fmla="*/ 9170 h 876917"/>
              <a:gd name="connsiteX13" fmla="*/ 10471 w 2029601"/>
              <a:gd name="connsiteY13" fmla="*/ 37162 h 876917"/>
              <a:gd name="connsiteX14" fmla="*/ 10471 w 2029601"/>
              <a:gd name="connsiteY14" fmla="*/ 494362 h 876917"/>
              <a:gd name="connsiteX15" fmla="*/ 281059 w 2029601"/>
              <a:gd name="connsiteY15" fmla="*/ 494362 h 876917"/>
              <a:gd name="connsiteX0" fmla="*/ 1475378 w 2029601"/>
              <a:gd name="connsiteY0" fmla="*/ 876917 h 876917"/>
              <a:gd name="connsiteX1" fmla="*/ 1932578 w 2029601"/>
              <a:gd name="connsiteY1" fmla="*/ 858255 h 876917"/>
              <a:gd name="connsiteX2" fmla="*/ 1980008 w 2029601"/>
              <a:gd name="connsiteY2" fmla="*/ 863601 h 876917"/>
              <a:gd name="connsiteX3" fmla="*/ 1994102 w 2029601"/>
              <a:gd name="connsiteY3" fmla="*/ 760186 h 876917"/>
              <a:gd name="connsiteX4" fmla="*/ 2027050 w 2029601"/>
              <a:gd name="connsiteY4" fmla="*/ 625185 h 876917"/>
              <a:gd name="connsiteX5" fmla="*/ 2027244 w 2029601"/>
              <a:gd name="connsiteY5" fmla="*/ 551900 h 876917"/>
              <a:gd name="connsiteX6" fmla="*/ 2025884 w 2029601"/>
              <a:gd name="connsiteY6" fmla="*/ 550346 h 876917"/>
              <a:gd name="connsiteX7" fmla="*/ 2007222 w 2029601"/>
              <a:gd name="connsiteY7" fmla="*/ 401055 h 876917"/>
              <a:gd name="connsiteX8" fmla="*/ 2006834 w 2029601"/>
              <a:gd name="connsiteY8" fmla="*/ 415342 h 876917"/>
              <a:gd name="connsiteX9" fmla="*/ 1997892 w 2029601"/>
              <a:gd name="connsiteY9" fmla="*/ 223774 h 876917"/>
              <a:gd name="connsiteX10" fmla="*/ 1960569 w 2029601"/>
              <a:gd name="connsiteY10" fmla="*/ 37162 h 876917"/>
              <a:gd name="connsiteX11" fmla="*/ 1727303 w 2029601"/>
              <a:gd name="connsiteY11" fmla="*/ 9169 h 876917"/>
              <a:gd name="connsiteX12" fmla="*/ 952863 w 2029601"/>
              <a:gd name="connsiteY12" fmla="*/ 9170 h 876917"/>
              <a:gd name="connsiteX13" fmla="*/ 10471 w 2029601"/>
              <a:gd name="connsiteY13" fmla="*/ 37162 h 876917"/>
              <a:gd name="connsiteX14" fmla="*/ 10471 w 2029601"/>
              <a:gd name="connsiteY14" fmla="*/ 494362 h 876917"/>
              <a:gd name="connsiteX15" fmla="*/ 281059 w 2029601"/>
              <a:gd name="connsiteY15" fmla="*/ 494362 h 876917"/>
              <a:gd name="connsiteX0" fmla="*/ 1475378 w 2030748"/>
              <a:gd name="connsiteY0" fmla="*/ 876917 h 876917"/>
              <a:gd name="connsiteX1" fmla="*/ 1932578 w 2030748"/>
              <a:gd name="connsiteY1" fmla="*/ 858255 h 876917"/>
              <a:gd name="connsiteX2" fmla="*/ 1980008 w 2030748"/>
              <a:gd name="connsiteY2" fmla="*/ 863601 h 876917"/>
              <a:gd name="connsiteX3" fmla="*/ 1994102 w 2030748"/>
              <a:gd name="connsiteY3" fmla="*/ 760186 h 876917"/>
              <a:gd name="connsiteX4" fmla="*/ 1984188 w 2030748"/>
              <a:gd name="connsiteY4" fmla="*/ 615660 h 876917"/>
              <a:gd name="connsiteX5" fmla="*/ 2027244 w 2030748"/>
              <a:gd name="connsiteY5" fmla="*/ 551900 h 876917"/>
              <a:gd name="connsiteX6" fmla="*/ 2025884 w 2030748"/>
              <a:gd name="connsiteY6" fmla="*/ 550346 h 876917"/>
              <a:gd name="connsiteX7" fmla="*/ 2007222 w 2030748"/>
              <a:gd name="connsiteY7" fmla="*/ 401055 h 876917"/>
              <a:gd name="connsiteX8" fmla="*/ 2006834 w 2030748"/>
              <a:gd name="connsiteY8" fmla="*/ 415342 h 876917"/>
              <a:gd name="connsiteX9" fmla="*/ 1997892 w 2030748"/>
              <a:gd name="connsiteY9" fmla="*/ 223774 h 876917"/>
              <a:gd name="connsiteX10" fmla="*/ 1960569 w 2030748"/>
              <a:gd name="connsiteY10" fmla="*/ 37162 h 876917"/>
              <a:gd name="connsiteX11" fmla="*/ 1727303 w 2030748"/>
              <a:gd name="connsiteY11" fmla="*/ 9169 h 876917"/>
              <a:gd name="connsiteX12" fmla="*/ 952863 w 2030748"/>
              <a:gd name="connsiteY12" fmla="*/ 9170 h 876917"/>
              <a:gd name="connsiteX13" fmla="*/ 10471 w 2030748"/>
              <a:gd name="connsiteY13" fmla="*/ 37162 h 876917"/>
              <a:gd name="connsiteX14" fmla="*/ 10471 w 2030748"/>
              <a:gd name="connsiteY14" fmla="*/ 494362 h 876917"/>
              <a:gd name="connsiteX15" fmla="*/ 281059 w 2030748"/>
              <a:gd name="connsiteY15" fmla="*/ 494362 h 876917"/>
              <a:gd name="connsiteX0" fmla="*/ 1475378 w 2027362"/>
              <a:gd name="connsiteY0" fmla="*/ 876917 h 876917"/>
              <a:gd name="connsiteX1" fmla="*/ 1932578 w 2027362"/>
              <a:gd name="connsiteY1" fmla="*/ 858255 h 876917"/>
              <a:gd name="connsiteX2" fmla="*/ 1980008 w 2027362"/>
              <a:gd name="connsiteY2" fmla="*/ 863601 h 876917"/>
              <a:gd name="connsiteX3" fmla="*/ 1994102 w 2027362"/>
              <a:gd name="connsiteY3" fmla="*/ 760186 h 876917"/>
              <a:gd name="connsiteX4" fmla="*/ 1984188 w 2027362"/>
              <a:gd name="connsiteY4" fmla="*/ 615660 h 876917"/>
              <a:gd name="connsiteX5" fmla="*/ 2027244 w 2027362"/>
              <a:gd name="connsiteY5" fmla="*/ 551900 h 876917"/>
              <a:gd name="connsiteX6" fmla="*/ 1968734 w 2027362"/>
              <a:gd name="connsiteY6" fmla="*/ 512246 h 876917"/>
              <a:gd name="connsiteX7" fmla="*/ 2007222 w 2027362"/>
              <a:gd name="connsiteY7" fmla="*/ 401055 h 876917"/>
              <a:gd name="connsiteX8" fmla="*/ 2006834 w 2027362"/>
              <a:gd name="connsiteY8" fmla="*/ 415342 h 876917"/>
              <a:gd name="connsiteX9" fmla="*/ 1997892 w 2027362"/>
              <a:gd name="connsiteY9" fmla="*/ 223774 h 876917"/>
              <a:gd name="connsiteX10" fmla="*/ 1960569 w 2027362"/>
              <a:gd name="connsiteY10" fmla="*/ 37162 h 876917"/>
              <a:gd name="connsiteX11" fmla="*/ 1727303 w 2027362"/>
              <a:gd name="connsiteY11" fmla="*/ 9169 h 876917"/>
              <a:gd name="connsiteX12" fmla="*/ 952863 w 2027362"/>
              <a:gd name="connsiteY12" fmla="*/ 9170 h 876917"/>
              <a:gd name="connsiteX13" fmla="*/ 10471 w 2027362"/>
              <a:gd name="connsiteY13" fmla="*/ 37162 h 876917"/>
              <a:gd name="connsiteX14" fmla="*/ 10471 w 2027362"/>
              <a:gd name="connsiteY14" fmla="*/ 494362 h 876917"/>
              <a:gd name="connsiteX15" fmla="*/ 281059 w 2027362"/>
              <a:gd name="connsiteY15" fmla="*/ 494362 h 876917"/>
              <a:gd name="connsiteX0" fmla="*/ 1475378 w 2010724"/>
              <a:gd name="connsiteY0" fmla="*/ 876917 h 876917"/>
              <a:gd name="connsiteX1" fmla="*/ 1932578 w 2010724"/>
              <a:gd name="connsiteY1" fmla="*/ 858255 h 876917"/>
              <a:gd name="connsiteX2" fmla="*/ 1980008 w 2010724"/>
              <a:gd name="connsiteY2" fmla="*/ 863601 h 876917"/>
              <a:gd name="connsiteX3" fmla="*/ 1994102 w 2010724"/>
              <a:gd name="connsiteY3" fmla="*/ 760186 h 876917"/>
              <a:gd name="connsiteX4" fmla="*/ 1984188 w 2010724"/>
              <a:gd name="connsiteY4" fmla="*/ 615660 h 876917"/>
              <a:gd name="connsiteX5" fmla="*/ 1984381 w 2010724"/>
              <a:gd name="connsiteY5" fmla="*/ 551900 h 876917"/>
              <a:gd name="connsiteX6" fmla="*/ 1968734 w 2010724"/>
              <a:gd name="connsiteY6" fmla="*/ 512246 h 876917"/>
              <a:gd name="connsiteX7" fmla="*/ 2007222 w 2010724"/>
              <a:gd name="connsiteY7" fmla="*/ 401055 h 876917"/>
              <a:gd name="connsiteX8" fmla="*/ 2006834 w 2010724"/>
              <a:gd name="connsiteY8" fmla="*/ 415342 h 876917"/>
              <a:gd name="connsiteX9" fmla="*/ 1997892 w 2010724"/>
              <a:gd name="connsiteY9" fmla="*/ 223774 h 876917"/>
              <a:gd name="connsiteX10" fmla="*/ 1960569 w 2010724"/>
              <a:gd name="connsiteY10" fmla="*/ 37162 h 876917"/>
              <a:gd name="connsiteX11" fmla="*/ 1727303 w 2010724"/>
              <a:gd name="connsiteY11" fmla="*/ 9169 h 876917"/>
              <a:gd name="connsiteX12" fmla="*/ 952863 w 2010724"/>
              <a:gd name="connsiteY12" fmla="*/ 9170 h 876917"/>
              <a:gd name="connsiteX13" fmla="*/ 10471 w 2010724"/>
              <a:gd name="connsiteY13" fmla="*/ 37162 h 876917"/>
              <a:gd name="connsiteX14" fmla="*/ 10471 w 2010724"/>
              <a:gd name="connsiteY14" fmla="*/ 494362 h 876917"/>
              <a:gd name="connsiteX15" fmla="*/ 281059 w 2010724"/>
              <a:gd name="connsiteY15" fmla="*/ 494362 h 876917"/>
              <a:gd name="connsiteX0" fmla="*/ 1475378 w 2008800"/>
              <a:gd name="connsiteY0" fmla="*/ 876917 h 876917"/>
              <a:gd name="connsiteX1" fmla="*/ 1932578 w 2008800"/>
              <a:gd name="connsiteY1" fmla="*/ 858255 h 876917"/>
              <a:gd name="connsiteX2" fmla="*/ 1980008 w 2008800"/>
              <a:gd name="connsiteY2" fmla="*/ 863601 h 876917"/>
              <a:gd name="connsiteX3" fmla="*/ 1994102 w 2008800"/>
              <a:gd name="connsiteY3" fmla="*/ 760186 h 876917"/>
              <a:gd name="connsiteX4" fmla="*/ 1984188 w 2008800"/>
              <a:gd name="connsiteY4" fmla="*/ 615660 h 876917"/>
              <a:gd name="connsiteX5" fmla="*/ 1984381 w 2008800"/>
              <a:gd name="connsiteY5" fmla="*/ 551900 h 876917"/>
              <a:gd name="connsiteX6" fmla="*/ 1997309 w 2008800"/>
              <a:gd name="connsiteY6" fmla="*/ 507483 h 876917"/>
              <a:gd name="connsiteX7" fmla="*/ 2007222 w 2008800"/>
              <a:gd name="connsiteY7" fmla="*/ 401055 h 876917"/>
              <a:gd name="connsiteX8" fmla="*/ 2006834 w 2008800"/>
              <a:gd name="connsiteY8" fmla="*/ 415342 h 876917"/>
              <a:gd name="connsiteX9" fmla="*/ 1997892 w 2008800"/>
              <a:gd name="connsiteY9" fmla="*/ 223774 h 876917"/>
              <a:gd name="connsiteX10" fmla="*/ 1960569 w 2008800"/>
              <a:gd name="connsiteY10" fmla="*/ 37162 h 876917"/>
              <a:gd name="connsiteX11" fmla="*/ 1727303 w 2008800"/>
              <a:gd name="connsiteY11" fmla="*/ 9169 h 876917"/>
              <a:gd name="connsiteX12" fmla="*/ 952863 w 2008800"/>
              <a:gd name="connsiteY12" fmla="*/ 9170 h 876917"/>
              <a:gd name="connsiteX13" fmla="*/ 10471 w 2008800"/>
              <a:gd name="connsiteY13" fmla="*/ 37162 h 876917"/>
              <a:gd name="connsiteX14" fmla="*/ 10471 w 2008800"/>
              <a:gd name="connsiteY14" fmla="*/ 494362 h 876917"/>
              <a:gd name="connsiteX15" fmla="*/ 281059 w 2008800"/>
              <a:gd name="connsiteY15" fmla="*/ 494362 h 876917"/>
              <a:gd name="connsiteX0" fmla="*/ 1475378 w 2008800"/>
              <a:gd name="connsiteY0" fmla="*/ 1012527 h 1012527"/>
              <a:gd name="connsiteX1" fmla="*/ 1932578 w 2008800"/>
              <a:gd name="connsiteY1" fmla="*/ 993865 h 1012527"/>
              <a:gd name="connsiteX2" fmla="*/ 1980008 w 2008800"/>
              <a:gd name="connsiteY2" fmla="*/ 999211 h 1012527"/>
              <a:gd name="connsiteX3" fmla="*/ 1994102 w 2008800"/>
              <a:gd name="connsiteY3" fmla="*/ 895796 h 1012527"/>
              <a:gd name="connsiteX4" fmla="*/ 1984188 w 2008800"/>
              <a:gd name="connsiteY4" fmla="*/ 751270 h 1012527"/>
              <a:gd name="connsiteX5" fmla="*/ 1984381 w 2008800"/>
              <a:gd name="connsiteY5" fmla="*/ 687510 h 1012527"/>
              <a:gd name="connsiteX6" fmla="*/ 1997309 w 2008800"/>
              <a:gd name="connsiteY6" fmla="*/ 643093 h 1012527"/>
              <a:gd name="connsiteX7" fmla="*/ 2007222 w 2008800"/>
              <a:gd name="connsiteY7" fmla="*/ 536665 h 1012527"/>
              <a:gd name="connsiteX8" fmla="*/ 2006834 w 2008800"/>
              <a:gd name="connsiteY8" fmla="*/ 550952 h 1012527"/>
              <a:gd name="connsiteX9" fmla="*/ 1997892 w 2008800"/>
              <a:gd name="connsiteY9" fmla="*/ 359384 h 1012527"/>
              <a:gd name="connsiteX10" fmla="*/ 1960569 w 2008800"/>
              <a:gd name="connsiteY10" fmla="*/ 172772 h 1012527"/>
              <a:gd name="connsiteX11" fmla="*/ 1727303 w 2008800"/>
              <a:gd name="connsiteY11" fmla="*/ 144779 h 1012527"/>
              <a:gd name="connsiteX12" fmla="*/ 937623 w 2008800"/>
              <a:gd name="connsiteY12" fmla="*/ 0 h 1012527"/>
              <a:gd name="connsiteX13" fmla="*/ 10471 w 2008800"/>
              <a:gd name="connsiteY13" fmla="*/ 172772 h 1012527"/>
              <a:gd name="connsiteX14" fmla="*/ 10471 w 2008800"/>
              <a:gd name="connsiteY14" fmla="*/ 629972 h 1012527"/>
              <a:gd name="connsiteX15" fmla="*/ 281059 w 2008800"/>
              <a:gd name="connsiteY15" fmla="*/ 629972 h 1012527"/>
              <a:gd name="connsiteX0" fmla="*/ 1475378 w 2008800"/>
              <a:gd name="connsiteY0" fmla="*/ 1012527 h 1012527"/>
              <a:gd name="connsiteX1" fmla="*/ 1932578 w 2008800"/>
              <a:gd name="connsiteY1" fmla="*/ 993865 h 1012527"/>
              <a:gd name="connsiteX2" fmla="*/ 1980008 w 2008800"/>
              <a:gd name="connsiteY2" fmla="*/ 999211 h 1012527"/>
              <a:gd name="connsiteX3" fmla="*/ 1994102 w 2008800"/>
              <a:gd name="connsiteY3" fmla="*/ 895796 h 1012527"/>
              <a:gd name="connsiteX4" fmla="*/ 1984188 w 2008800"/>
              <a:gd name="connsiteY4" fmla="*/ 751270 h 1012527"/>
              <a:gd name="connsiteX5" fmla="*/ 1984381 w 2008800"/>
              <a:gd name="connsiteY5" fmla="*/ 687510 h 1012527"/>
              <a:gd name="connsiteX6" fmla="*/ 1997309 w 2008800"/>
              <a:gd name="connsiteY6" fmla="*/ 643093 h 1012527"/>
              <a:gd name="connsiteX7" fmla="*/ 2007222 w 2008800"/>
              <a:gd name="connsiteY7" fmla="*/ 536665 h 1012527"/>
              <a:gd name="connsiteX8" fmla="*/ 2006834 w 2008800"/>
              <a:gd name="connsiteY8" fmla="*/ 550952 h 1012527"/>
              <a:gd name="connsiteX9" fmla="*/ 1997892 w 2008800"/>
              <a:gd name="connsiteY9" fmla="*/ 359384 h 1012527"/>
              <a:gd name="connsiteX10" fmla="*/ 1960569 w 2008800"/>
              <a:gd name="connsiteY10" fmla="*/ 172772 h 1012527"/>
              <a:gd name="connsiteX11" fmla="*/ 1727303 w 2008800"/>
              <a:gd name="connsiteY11" fmla="*/ 144779 h 1012527"/>
              <a:gd name="connsiteX12" fmla="*/ 937623 w 2008800"/>
              <a:gd name="connsiteY12" fmla="*/ 0 h 1012527"/>
              <a:gd name="connsiteX13" fmla="*/ 10471 w 2008800"/>
              <a:gd name="connsiteY13" fmla="*/ 5132 h 1012527"/>
              <a:gd name="connsiteX14" fmla="*/ 10471 w 2008800"/>
              <a:gd name="connsiteY14" fmla="*/ 629972 h 1012527"/>
              <a:gd name="connsiteX15" fmla="*/ 281059 w 2008800"/>
              <a:gd name="connsiteY15" fmla="*/ 629972 h 1012527"/>
              <a:gd name="connsiteX0" fmla="*/ 1475378 w 2008800"/>
              <a:gd name="connsiteY0" fmla="*/ 1012527 h 1012527"/>
              <a:gd name="connsiteX1" fmla="*/ 1932578 w 2008800"/>
              <a:gd name="connsiteY1" fmla="*/ 993865 h 1012527"/>
              <a:gd name="connsiteX2" fmla="*/ 1980008 w 2008800"/>
              <a:gd name="connsiteY2" fmla="*/ 999211 h 1012527"/>
              <a:gd name="connsiteX3" fmla="*/ 1994102 w 2008800"/>
              <a:gd name="connsiteY3" fmla="*/ 895796 h 1012527"/>
              <a:gd name="connsiteX4" fmla="*/ 1984188 w 2008800"/>
              <a:gd name="connsiteY4" fmla="*/ 751270 h 1012527"/>
              <a:gd name="connsiteX5" fmla="*/ 1984381 w 2008800"/>
              <a:gd name="connsiteY5" fmla="*/ 687510 h 1012527"/>
              <a:gd name="connsiteX6" fmla="*/ 1997309 w 2008800"/>
              <a:gd name="connsiteY6" fmla="*/ 643093 h 1012527"/>
              <a:gd name="connsiteX7" fmla="*/ 2007222 w 2008800"/>
              <a:gd name="connsiteY7" fmla="*/ 536665 h 1012527"/>
              <a:gd name="connsiteX8" fmla="*/ 2006834 w 2008800"/>
              <a:gd name="connsiteY8" fmla="*/ 550952 h 1012527"/>
              <a:gd name="connsiteX9" fmla="*/ 1997892 w 2008800"/>
              <a:gd name="connsiteY9" fmla="*/ 359384 h 1012527"/>
              <a:gd name="connsiteX10" fmla="*/ 1960569 w 2008800"/>
              <a:gd name="connsiteY10" fmla="*/ 172772 h 1012527"/>
              <a:gd name="connsiteX11" fmla="*/ 1673963 w 2008800"/>
              <a:gd name="connsiteY11" fmla="*/ 45719 h 1012527"/>
              <a:gd name="connsiteX12" fmla="*/ 937623 w 2008800"/>
              <a:gd name="connsiteY12" fmla="*/ 0 h 1012527"/>
              <a:gd name="connsiteX13" fmla="*/ 10471 w 2008800"/>
              <a:gd name="connsiteY13" fmla="*/ 5132 h 1012527"/>
              <a:gd name="connsiteX14" fmla="*/ 10471 w 2008800"/>
              <a:gd name="connsiteY14" fmla="*/ 629972 h 1012527"/>
              <a:gd name="connsiteX15" fmla="*/ 281059 w 2008800"/>
              <a:gd name="connsiteY15" fmla="*/ 629972 h 1012527"/>
              <a:gd name="connsiteX0" fmla="*/ 1475378 w 2010730"/>
              <a:gd name="connsiteY0" fmla="*/ 1012527 h 1012527"/>
              <a:gd name="connsiteX1" fmla="*/ 1932578 w 2010730"/>
              <a:gd name="connsiteY1" fmla="*/ 993865 h 1012527"/>
              <a:gd name="connsiteX2" fmla="*/ 1980008 w 2010730"/>
              <a:gd name="connsiteY2" fmla="*/ 999211 h 1012527"/>
              <a:gd name="connsiteX3" fmla="*/ 1994102 w 2010730"/>
              <a:gd name="connsiteY3" fmla="*/ 895796 h 1012527"/>
              <a:gd name="connsiteX4" fmla="*/ 1984188 w 2010730"/>
              <a:gd name="connsiteY4" fmla="*/ 751270 h 1012527"/>
              <a:gd name="connsiteX5" fmla="*/ 1984381 w 2010730"/>
              <a:gd name="connsiteY5" fmla="*/ 687510 h 1012527"/>
              <a:gd name="connsiteX6" fmla="*/ 1997309 w 2010730"/>
              <a:gd name="connsiteY6" fmla="*/ 643093 h 1012527"/>
              <a:gd name="connsiteX7" fmla="*/ 2007222 w 2010730"/>
              <a:gd name="connsiteY7" fmla="*/ 536665 h 1012527"/>
              <a:gd name="connsiteX8" fmla="*/ 2006834 w 2010730"/>
              <a:gd name="connsiteY8" fmla="*/ 550952 h 1012527"/>
              <a:gd name="connsiteX9" fmla="*/ 1997892 w 2010730"/>
              <a:gd name="connsiteY9" fmla="*/ 359384 h 1012527"/>
              <a:gd name="connsiteX10" fmla="*/ 1983429 w 2010730"/>
              <a:gd name="connsiteY10" fmla="*/ 50852 h 1012527"/>
              <a:gd name="connsiteX11" fmla="*/ 1673963 w 2010730"/>
              <a:gd name="connsiteY11" fmla="*/ 45719 h 1012527"/>
              <a:gd name="connsiteX12" fmla="*/ 937623 w 2010730"/>
              <a:gd name="connsiteY12" fmla="*/ 0 h 1012527"/>
              <a:gd name="connsiteX13" fmla="*/ 10471 w 2010730"/>
              <a:gd name="connsiteY13" fmla="*/ 5132 h 1012527"/>
              <a:gd name="connsiteX14" fmla="*/ 10471 w 2010730"/>
              <a:gd name="connsiteY14" fmla="*/ 629972 h 1012527"/>
              <a:gd name="connsiteX15" fmla="*/ 281059 w 2010730"/>
              <a:gd name="connsiteY15" fmla="*/ 629972 h 1012527"/>
              <a:gd name="connsiteX0" fmla="*/ 1475378 w 2010178"/>
              <a:gd name="connsiteY0" fmla="*/ 1013162 h 1013162"/>
              <a:gd name="connsiteX1" fmla="*/ 1932578 w 2010178"/>
              <a:gd name="connsiteY1" fmla="*/ 994500 h 1013162"/>
              <a:gd name="connsiteX2" fmla="*/ 1980008 w 2010178"/>
              <a:gd name="connsiteY2" fmla="*/ 999846 h 1013162"/>
              <a:gd name="connsiteX3" fmla="*/ 1994102 w 2010178"/>
              <a:gd name="connsiteY3" fmla="*/ 896431 h 1013162"/>
              <a:gd name="connsiteX4" fmla="*/ 1984188 w 2010178"/>
              <a:gd name="connsiteY4" fmla="*/ 751905 h 1013162"/>
              <a:gd name="connsiteX5" fmla="*/ 1984381 w 2010178"/>
              <a:gd name="connsiteY5" fmla="*/ 688145 h 1013162"/>
              <a:gd name="connsiteX6" fmla="*/ 1997309 w 2010178"/>
              <a:gd name="connsiteY6" fmla="*/ 643728 h 1013162"/>
              <a:gd name="connsiteX7" fmla="*/ 2007222 w 2010178"/>
              <a:gd name="connsiteY7" fmla="*/ 537300 h 1013162"/>
              <a:gd name="connsiteX8" fmla="*/ 2006834 w 2010178"/>
              <a:gd name="connsiteY8" fmla="*/ 551587 h 1013162"/>
              <a:gd name="connsiteX9" fmla="*/ 1997892 w 2010178"/>
              <a:gd name="connsiteY9" fmla="*/ 360019 h 1013162"/>
              <a:gd name="connsiteX10" fmla="*/ 1983429 w 2010178"/>
              <a:gd name="connsiteY10" fmla="*/ 51487 h 1013162"/>
              <a:gd name="connsiteX11" fmla="*/ 1681583 w 2010178"/>
              <a:gd name="connsiteY11" fmla="*/ 15874 h 1013162"/>
              <a:gd name="connsiteX12" fmla="*/ 937623 w 2010178"/>
              <a:gd name="connsiteY12" fmla="*/ 635 h 1013162"/>
              <a:gd name="connsiteX13" fmla="*/ 10471 w 2010178"/>
              <a:gd name="connsiteY13" fmla="*/ 5767 h 1013162"/>
              <a:gd name="connsiteX14" fmla="*/ 10471 w 2010178"/>
              <a:gd name="connsiteY14" fmla="*/ 630607 h 1013162"/>
              <a:gd name="connsiteX15" fmla="*/ 281059 w 2010178"/>
              <a:gd name="connsiteY15" fmla="*/ 630607 h 1013162"/>
              <a:gd name="connsiteX0" fmla="*/ 1475378 w 2010178"/>
              <a:gd name="connsiteY0" fmla="*/ 1013162 h 1013162"/>
              <a:gd name="connsiteX1" fmla="*/ 1932578 w 2010178"/>
              <a:gd name="connsiteY1" fmla="*/ 994500 h 1013162"/>
              <a:gd name="connsiteX2" fmla="*/ 1980008 w 2010178"/>
              <a:gd name="connsiteY2" fmla="*/ 999846 h 1013162"/>
              <a:gd name="connsiteX3" fmla="*/ 1994102 w 2010178"/>
              <a:gd name="connsiteY3" fmla="*/ 896431 h 1013162"/>
              <a:gd name="connsiteX4" fmla="*/ 1984188 w 2010178"/>
              <a:gd name="connsiteY4" fmla="*/ 751905 h 1013162"/>
              <a:gd name="connsiteX5" fmla="*/ 1984381 w 2010178"/>
              <a:gd name="connsiteY5" fmla="*/ 688145 h 1013162"/>
              <a:gd name="connsiteX6" fmla="*/ 1997309 w 2010178"/>
              <a:gd name="connsiteY6" fmla="*/ 643728 h 1013162"/>
              <a:gd name="connsiteX7" fmla="*/ 2007222 w 2010178"/>
              <a:gd name="connsiteY7" fmla="*/ 537300 h 1013162"/>
              <a:gd name="connsiteX8" fmla="*/ 2006834 w 2010178"/>
              <a:gd name="connsiteY8" fmla="*/ 551587 h 1013162"/>
              <a:gd name="connsiteX9" fmla="*/ 1997892 w 2010178"/>
              <a:gd name="connsiteY9" fmla="*/ 360019 h 1013162"/>
              <a:gd name="connsiteX10" fmla="*/ 1983429 w 2010178"/>
              <a:gd name="connsiteY10" fmla="*/ 51487 h 1013162"/>
              <a:gd name="connsiteX11" fmla="*/ 1681583 w 2010178"/>
              <a:gd name="connsiteY11" fmla="*/ 15874 h 1013162"/>
              <a:gd name="connsiteX12" fmla="*/ 937623 w 2010178"/>
              <a:gd name="connsiteY12" fmla="*/ 635 h 1013162"/>
              <a:gd name="connsiteX13" fmla="*/ 10471 w 2010178"/>
              <a:gd name="connsiteY13" fmla="*/ 5767 h 1013162"/>
              <a:gd name="connsiteX14" fmla="*/ 10471 w 2010178"/>
              <a:gd name="connsiteY14" fmla="*/ 386767 h 1013162"/>
              <a:gd name="connsiteX15" fmla="*/ 281059 w 2010178"/>
              <a:gd name="connsiteY15" fmla="*/ 630607 h 1013162"/>
              <a:gd name="connsiteX0" fmla="*/ 1475378 w 2010178"/>
              <a:gd name="connsiteY0" fmla="*/ 1013162 h 1013162"/>
              <a:gd name="connsiteX1" fmla="*/ 1932578 w 2010178"/>
              <a:gd name="connsiteY1" fmla="*/ 994500 h 1013162"/>
              <a:gd name="connsiteX2" fmla="*/ 1980008 w 2010178"/>
              <a:gd name="connsiteY2" fmla="*/ 999846 h 1013162"/>
              <a:gd name="connsiteX3" fmla="*/ 1994102 w 2010178"/>
              <a:gd name="connsiteY3" fmla="*/ 896431 h 1013162"/>
              <a:gd name="connsiteX4" fmla="*/ 1984188 w 2010178"/>
              <a:gd name="connsiteY4" fmla="*/ 751905 h 1013162"/>
              <a:gd name="connsiteX5" fmla="*/ 1984381 w 2010178"/>
              <a:gd name="connsiteY5" fmla="*/ 688145 h 1013162"/>
              <a:gd name="connsiteX6" fmla="*/ 1997309 w 2010178"/>
              <a:gd name="connsiteY6" fmla="*/ 643728 h 1013162"/>
              <a:gd name="connsiteX7" fmla="*/ 2007222 w 2010178"/>
              <a:gd name="connsiteY7" fmla="*/ 537300 h 1013162"/>
              <a:gd name="connsiteX8" fmla="*/ 2006834 w 2010178"/>
              <a:gd name="connsiteY8" fmla="*/ 551587 h 1013162"/>
              <a:gd name="connsiteX9" fmla="*/ 1997892 w 2010178"/>
              <a:gd name="connsiteY9" fmla="*/ 360019 h 1013162"/>
              <a:gd name="connsiteX10" fmla="*/ 1983429 w 2010178"/>
              <a:gd name="connsiteY10" fmla="*/ 51487 h 1013162"/>
              <a:gd name="connsiteX11" fmla="*/ 1681583 w 2010178"/>
              <a:gd name="connsiteY11" fmla="*/ 15874 h 1013162"/>
              <a:gd name="connsiteX12" fmla="*/ 937623 w 2010178"/>
              <a:gd name="connsiteY12" fmla="*/ 635 h 1013162"/>
              <a:gd name="connsiteX13" fmla="*/ 10471 w 2010178"/>
              <a:gd name="connsiteY13" fmla="*/ 5767 h 1013162"/>
              <a:gd name="connsiteX14" fmla="*/ 10471 w 2010178"/>
              <a:gd name="connsiteY14" fmla="*/ 386767 h 1013162"/>
              <a:gd name="connsiteX15" fmla="*/ 433459 w 2010178"/>
              <a:gd name="connsiteY15" fmla="*/ 394387 h 1013162"/>
              <a:gd name="connsiteX0" fmla="*/ 1475378 w 2010178"/>
              <a:gd name="connsiteY0" fmla="*/ 1013162 h 1013162"/>
              <a:gd name="connsiteX1" fmla="*/ 1932578 w 2010178"/>
              <a:gd name="connsiteY1" fmla="*/ 994500 h 1013162"/>
              <a:gd name="connsiteX2" fmla="*/ 1980008 w 2010178"/>
              <a:gd name="connsiteY2" fmla="*/ 999846 h 1013162"/>
              <a:gd name="connsiteX3" fmla="*/ 1994102 w 2010178"/>
              <a:gd name="connsiteY3" fmla="*/ 896431 h 1013162"/>
              <a:gd name="connsiteX4" fmla="*/ 1984188 w 2010178"/>
              <a:gd name="connsiteY4" fmla="*/ 751905 h 1013162"/>
              <a:gd name="connsiteX5" fmla="*/ 1984381 w 2010178"/>
              <a:gd name="connsiteY5" fmla="*/ 688145 h 1013162"/>
              <a:gd name="connsiteX6" fmla="*/ 1997309 w 2010178"/>
              <a:gd name="connsiteY6" fmla="*/ 643728 h 1013162"/>
              <a:gd name="connsiteX7" fmla="*/ 2007222 w 2010178"/>
              <a:gd name="connsiteY7" fmla="*/ 537300 h 1013162"/>
              <a:gd name="connsiteX8" fmla="*/ 2006834 w 2010178"/>
              <a:gd name="connsiteY8" fmla="*/ 551587 h 1013162"/>
              <a:gd name="connsiteX9" fmla="*/ 1997892 w 2010178"/>
              <a:gd name="connsiteY9" fmla="*/ 360019 h 1013162"/>
              <a:gd name="connsiteX10" fmla="*/ 1983429 w 2010178"/>
              <a:gd name="connsiteY10" fmla="*/ 51487 h 1013162"/>
              <a:gd name="connsiteX11" fmla="*/ 1681583 w 2010178"/>
              <a:gd name="connsiteY11" fmla="*/ 15874 h 1013162"/>
              <a:gd name="connsiteX12" fmla="*/ 937623 w 2010178"/>
              <a:gd name="connsiteY12" fmla="*/ 635 h 1013162"/>
              <a:gd name="connsiteX13" fmla="*/ 10471 w 2010178"/>
              <a:gd name="connsiteY13" fmla="*/ 5767 h 1013162"/>
              <a:gd name="connsiteX14" fmla="*/ 10471 w 2010178"/>
              <a:gd name="connsiteY14" fmla="*/ 293244 h 1013162"/>
              <a:gd name="connsiteX15" fmla="*/ 433459 w 2010178"/>
              <a:gd name="connsiteY15" fmla="*/ 394387 h 1013162"/>
              <a:gd name="connsiteX0" fmla="*/ 1475378 w 2010178"/>
              <a:gd name="connsiteY0" fmla="*/ 1013162 h 1013162"/>
              <a:gd name="connsiteX1" fmla="*/ 1932578 w 2010178"/>
              <a:gd name="connsiteY1" fmla="*/ 994500 h 1013162"/>
              <a:gd name="connsiteX2" fmla="*/ 1980008 w 2010178"/>
              <a:gd name="connsiteY2" fmla="*/ 999846 h 1013162"/>
              <a:gd name="connsiteX3" fmla="*/ 1994102 w 2010178"/>
              <a:gd name="connsiteY3" fmla="*/ 896431 h 1013162"/>
              <a:gd name="connsiteX4" fmla="*/ 1984188 w 2010178"/>
              <a:gd name="connsiteY4" fmla="*/ 751905 h 1013162"/>
              <a:gd name="connsiteX5" fmla="*/ 1984381 w 2010178"/>
              <a:gd name="connsiteY5" fmla="*/ 688145 h 1013162"/>
              <a:gd name="connsiteX6" fmla="*/ 1997309 w 2010178"/>
              <a:gd name="connsiteY6" fmla="*/ 643728 h 1013162"/>
              <a:gd name="connsiteX7" fmla="*/ 2007222 w 2010178"/>
              <a:gd name="connsiteY7" fmla="*/ 537300 h 1013162"/>
              <a:gd name="connsiteX8" fmla="*/ 2006834 w 2010178"/>
              <a:gd name="connsiteY8" fmla="*/ 551587 h 1013162"/>
              <a:gd name="connsiteX9" fmla="*/ 1997892 w 2010178"/>
              <a:gd name="connsiteY9" fmla="*/ 360019 h 1013162"/>
              <a:gd name="connsiteX10" fmla="*/ 1983429 w 2010178"/>
              <a:gd name="connsiteY10" fmla="*/ 51487 h 1013162"/>
              <a:gd name="connsiteX11" fmla="*/ 1681583 w 2010178"/>
              <a:gd name="connsiteY11" fmla="*/ 15874 h 1013162"/>
              <a:gd name="connsiteX12" fmla="*/ 937623 w 2010178"/>
              <a:gd name="connsiteY12" fmla="*/ 635 h 1013162"/>
              <a:gd name="connsiteX13" fmla="*/ 10471 w 2010178"/>
              <a:gd name="connsiteY13" fmla="*/ 5767 h 1013162"/>
              <a:gd name="connsiteX14" fmla="*/ 10471 w 2010178"/>
              <a:gd name="connsiteY14" fmla="*/ 293244 h 1013162"/>
              <a:gd name="connsiteX15" fmla="*/ 486799 w 2010178"/>
              <a:gd name="connsiteY15" fmla="*/ 291511 h 1013162"/>
              <a:gd name="connsiteX0" fmla="*/ 1475378 w 2010178"/>
              <a:gd name="connsiteY0" fmla="*/ 1013162 h 1095140"/>
              <a:gd name="connsiteX1" fmla="*/ 1932578 w 2010178"/>
              <a:gd name="connsiteY1" fmla="*/ 994500 h 1095140"/>
              <a:gd name="connsiteX2" fmla="*/ 1987628 w 2010178"/>
              <a:gd name="connsiteY2" fmla="*/ 1093370 h 1095140"/>
              <a:gd name="connsiteX3" fmla="*/ 1994102 w 2010178"/>
              <a:gd name="connsiteY3" fmla="*/ 896431 h 1095140"/>
              <a:gd name="connsiteX4" fmla="*/ 1984188 w 2010178"/>
              <a:gd name="connsiteY4" fmla="*/ 751905 h 1095140"/>
              <a:gd name="connsiteX5" fmla="*/ 1984381 w 2010178"/>
              <a:gd name="connsiteY5" fmla="*/ 688145 h 1095140"/>
              <a:gd name="connsiteX6" fmla="*/ 1997309 w 2010178"/>
              <a:gd name="connsiteY6" fmla="*/ 643728 h 1095140"/>
              <a:gd name="connsiteX7" fmla="*/ 2007222 w 2010178"/>
              <a:gd name="connsiteY7" fmla="*/ 537300 h 1095140"/>
              <a:gd name="connsiteX8" fmla="*/ 2006834 w 2010178"/>
              <a:gd name="connsiteY8" fmla="*/ 551587 h 1095140"/>
              <a:gd name="connsiteX9" fmla="*/ 1997892 w 2010178"/>
              <a:gd name="connsiteY9" fmla="*/ 360019 h 1095140"/>
              <a:gd name="connsiteX10" fmla="*/ 1983429 w 2010178"/>
              <a:gd name="connsiteY10" fmla="*/ 51487 h 1095140"/>
              <a:gd name="connsiteX11" fmla="*/ 1681583 w 2010178"/>
              <a:gd name="connsiteY11" fmla="*/ 15874 h 1095140"/>
              <a:gd name="connsiteX12" fmla="*/ 937623 w 2010178"/>
              <a:gd name="connsiteY12" fmla="*/ 635 h 1095140"/>
              <a:gd name="connsiteX13" fmla="*/ 10471 w 2010178"/>
              <a:gd name="connsiteY13" fmla="*/ 5767 h 1095140"/>
              <a:gd name="connsiteX14" fmla="*/ 10471 w 2010178"/>
              <a:gd name="connsiteY14" fmla="*/ 293244 h 1095140"/>
              <a:gd name="connsiteX15" fmla="*/ 486799 w 2010178"/>
              <a:gd name="connsiteY15" fmla="*/ 291511 h 1095140"/>
              <a:gd name="connsiteX0" fmla="*/ 1475378 w 2010178"/>
              <a:gd name="connsiteY0" fmla="*/ 1050572 h 1095050"/>
              <a:gd name="connsiteX1" fmla="*/ 1932578 w 2010178"/>
              <a:gd name="connsiteY1" fmla="*/ 994500 h 1095050"/>
              <a:gd name="connsiteX2" fmla="*/ 1987628 w 2010178"/>
              <a:gd name="connsiteY2" fmla="*/ 1093370 h 1095050"/>
              <a:gd name="connsiteX3" fmla="*/ 1994102 w 2010178"/>
              <a:gd name="connsiteY3" fmla="*/ 896431 h 1095050"/>
              <a:gd name="connsiteX4" fmla="*/ 1984188 w 2010178"/>
              <a:gd name="connsiteY4" fmla="*/ 751905 h 1095050"/>
              <a:gd name="connsiteX5" fmla="*/ 1984381 w 2010178"/>
              <a:gd name="connsiteY5" fmla="*/ 688145 h 1095050"/>
              <a:gd name="connsiteX6" fmla="*/ 1997309 w 2010178"/>
              <a:gd name="connsiteY6" fmla="*/ 643728 h 1095050"/>
              <a:gd name="connsiteX7" fmla="*/ 2007222 w 2010178"/>
              <a:gd name="connsiteY7" fmla="*/ 537300 h 1095050"/>
              <a:gd name="connsiteX8" fmla="*/ 2006834 w 2010178"/>
              <a:gd name="connsiteY8" fmla="*/ 551587 h 1095050"/>
              <a:gd name="connsiteX9" fmla="*/ 1997892 w 2010178"/>
              <a:gd name="connsiteY9" fmla="*/ 360019 h 1095050"/>
              <a:gd name="connsiteX10" fmla="*/ 1983429 w 2010178"/>
              <a:gd name="connsiteY10" fmla="*/ 51487 h 1095050"/>
              <a:gd name="connsiteX11" fmla="*/ 1681583 w 2010178"/>
              <a:gd name="connsiteY11" fmla="*/ 15874 h 1095050"/>
              <a:gd name="connsiteX12" fmla="*/ 937623 w 2010178"/>
              <a:gd name="connsiteY12" fmla="*/ 635 h 1095050"/>
              <a:gd name="connsiteX13" fmla="*/ 10471 w 2010178"/>
              <a:gd name="connsiteY13" fmla="*/ 5767 h 1095050"/>
              <a:gd name="connsiteX14" fmla="*/ 10471 w 2010178"/>
              <a:gd name="connsiteY14" fmla="*/ 293244 h 1095050"/>
              <a:gd name="connsiteX15" fmla="*/ 486799 w 2010178"/>
              <a:gd name="connsiteY15" fmla="*/ 291511 h 1095050"/>
              <a:gd name="connsiteX0" fmla="*/ 1475378 w 2010178"/>
              <a:gd name="connsiteY0" fmla="*/ 1050572 h 1101047"/>
              <a:gd name="connsiteX1" fmla="*/ 1940198 w 2010178"/>
              <a:gd name="connsiteY1" fmla="*/ 1059966 h 1101047"/>
              <a:gd name="connsiteX2" fmla="*/ 1987628 w 2010178"/>
              <a:gd name="connsiteY2" fmla="*/ 1093370 h 1101047"/>
              <a:gd name="connsiteX3" fmla="*/ 1994102 w 2010178"/>
              <a:gd name="connsiteY3" fmla="*/ 896431 h 1101047"/>
              <a:gd name="connsiteX4" fmla="*/ 1984188 w 2010178"/>
              <a:gd name="connsiteY4" fmla="*/ 751905 h 1101047"/>
              <a:gd name="connsiteX5" fmla="*/ 1984381 w 2010178"/>
              <a:gd name="connsiteY5" fmla="*/ 688145 h 1101047"/>
              <a:gd name="connsiteX6" fmla="*/ 1997309 w 2010178"/>
              <a:gd name="connsiteY6" fmla="*/ 643728 h 1101047"/>
              <a:gd name="connsiteX7" fmla="*/ 2007222 w 2010178"/>
              <a:gd name="connsiteY7" fmla="*/ 537300 h 1101047"/>
              <a:gd name="connsiteX8" fmla="*/ 2006834 w 2010178"/>
              <a:gd name="connsiteY8" fmla="*/ 551587 h 1101047"/>
              <a:gd name="connsiteX9" fmla="*/ 1997892 w 2010178"/>
              <a:gd name="connsiteY9" fmla="*/ 360019 h 1101047"/>
              <a:gd name="connsiteX10" fmla="*/ 1983429 w 2010178"/>
              <a:gd name="connsiteY10" fmla="*/ 51487 h 1101047"/>
              <a:gd name="connsiteX11" fmla="*/ 1681583 w 2010178"/>
              <a:gd name="connsiteY11" fmla="*/ 15874 h 1101047"/>
              <a:gd name="connsiteX12" fmla="*/ 937623 w 2010178"/>
              <a:gd name="connsiteY12" fmla="*/ 635 h 1101047"/>
              <a:gd name="connsiteX13" fmla="*/ 10471 w 2010178"/>
              <a:gd name="connsiteY13" fmla="*/ 5767 h 1101047"/>
              <a:gd name="connsiteX14" fmla="*/ 10471 w 2010178"/>
              <a:gd name="connsiteY14" fmla="*/ 293244 h 1101047"/>
              <a:gd name="connsiteX15" fmla="*/ 486799 w 2010178"/>
              <a:gd name="connsiteY15" fmla="*/ 291511 h 1101047"/>
              <a:gd name="connsiteX0" fmla="*/ 1460138 w 2010178"/>
              <a:gd name="connsiteY0" fmla="*/ 1087982 h 1100486"/>
              <a:gd name="connsiteX1" fmla="*/ 1940198 w 2010178"/>
              <a:gd name="connsiteY1" fmla="*/ 1059966 h 1100486"/>
              <a:gd name="connsiteX2" fmla="*/ 1987628 w 2010178"/>
              <a:gd name="connsiteY2" fmla="*/ 1093370 h 1100486"/>
              <a:gd name="connsiteX3" fmla="*/ 1994102 w 2010178"/>
              <a:gd name="connsiteY3" fmla="*/ 896431 h 1100486"/>
              <a:gd name="connsiteX4" fmla="*/ 1984188 w 2010178"/>
              <a:gd name="connsiteY4" fmla="*/ 751905 h 1100486"/>
              <a:gd name="connsiteX5" fmla="*/ 1984381 w 2010178"/>
              <a:gd name="connsiteY5" fmla="*/ 688145 h 1100486"/>
              <a:gd name="connsiteX6" fmla="*/ 1997309 w 2010178"/>
              <a:gd name="connsiteY6" fmla="*/ 643728 h 1100486"/>
              <a:gd name="connsiteX7" fmla="*/ 2007222 w 2010178"/>
              <a:gd name="connsiteY7" fmla="*/ 537300 h 1100486"/>
              <a:gd name="connsiteX8" fmla="*/ 2006834 w 2010178"/>
              <a:gd name="connsiteY8" fmla="*/ 551587 h 1100486"/>
              <a:gd name="connsiteX9" fmla="*/ 1997892 w 2010178"/>
              <a:gd name="connsiteY9" fmla="*/ 360019 h 1100486"/>
              <a:gd name="connsiteX10" fmla="*/ 1983429 w 2010178"/>
              <a:gd name="connsiteY10" fmla="*/ 51487 h 1100486"/>
              <a:gd name="connsiteX11" fmla="*/ 1681583 w 2010178"/>
              <a:gd name="connsiteY11" fmla="*/ 15874 h 1100486"/>
              <a:gd name="connsiteX12" fmla="*/ 937623 w 2010178"/>
              <a:gd name="connsiteY12" fmla="*/ 635 h 1100486"/>
              <a:gd name="connsiteX13" fmla="*/ 10471 w 2010178"/>
              <a:gd name="connsiteY13" fmla="*/ 5767 h 1100486"/>
              <a:gd name="connsiteX14" fmla="*/ 10471 w 2010178"/>
              <a:gd name="connsiteY14" fmla="*/ 293244 h 1100486"/>
              <a:gd name="connsiteX15" fmla="*/ 486799 w 2010178"/>
              <a:gd name="connsiteY15" fmla="*/ 291511 h 1100486"/>
              <a:gd name="connsiteX0" fmla="*/ 1460138 w 2010178"/>
              <a:gd name="connsiteY0" fmla="*/ 1087982 h 1100486"/>
              <a:gd name="connsiteX1" fmla="*/ 1940198 w 2010178"/>
              <a:gd name="connsiteY1" fmla="*/ 1059966 h 1100486"/>
              <a:gd name="connsiteX2" fmla="*/ 1987628 w 2010178"/>
              <a:gd name="connsiteY2" fmla="*/ 1093370 h 1100486"/>
              <a:gd name="connsiteX3" fmla="*/ 1994102 w 2010178"/>
              <a:gd name="connsiteY3" fmla="*/ 896431 h 1100486"/>
              <a:gd name="connsiteX4" fmla="*/ 1984188 w 2010178"/>
              <a:gd name="connsiteY4" fmla="*/ 751905 h 1100486"/>
              <a:gd name="connsiteX5" fmla="*/ 1984381 w 2010178"/>
              <a:gd name="connsiteY5" fmla="*/ 688145 h 1100486"/>
              <a:gd name="connsiteX6" fmla="*/ 1997309 w 2010178"/>
              <a:gd name="connsiteY6" fmla="*/ 643728 h 1100486"/>
              <a:gd name="connsiteX7" fmla="*/ 2007222 w 2010178"/>
              <a:gd name="connsiteY7" fmla="*/ 537300 h 1100486"/>
              <a:gd name="connsiteX8" fmla="*/ 2006834 w 2010178"/>
              <a:gd name="connsiteY8" fmla="*/ 551587 h 1100486"/>
              <a:gd name="connsiteX9" fmla="*/ 1997892 w 2010178"/>
              <a:gd name="connsiteY9" fmla="*/ 360019 h 1100486"/>
              <a:gd name="connsiteX10" fmla="*/ 1983429 w 2010178"/>
              <a:gd name="connsiteY10" fmla="*/ 51487 h 1100486"/>
              <a:gd name="connsiteX11" fmla="*/ 1681583 w 2010178"/>
              <a:gd name="connsiteY11" fmla="*/ 15874 h 1100486"/>
              <a:gd name="connsiteX12" fmla="*/ 937623 w 2010178"/>
              <a:gd name="connsiteY12" fmla="*/ 635 h 1100486"/>
              <a:gd name="connsiteX13" fmla="*/ 10471 w 2010178"/>
              <a:gd name="connsiteY13" fmla="*/ 5767 h 1100486"/>
              <a:gd name="connsiteX14" fmla="*/ 10471 w 2010178"/>
              <a:gd name="connsiteY14" fmla="*/ 293244 h 1100486"/>
              <a:gd name="connsiteX15" fmla="*/ 326779 w 2010178"/>
              <a:gd name="connsiteY15" fmla="*/ 291511 h 110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010178" h="1100486">
                <a:moveTo>
                  <a:pt x="1460138" y="1087982"/>
                </a:moveTo>
                <a:cubicBezTo>
                  <a:pt x="1612538" y="1081761"/>
                  <a:pt x="1852283" y="1059068"/>
                  <a:pt x="1940198" y="1059966"/>
                </a:cubicBezTo>
                <a:cubicBezTo>
                  <a:pt x="2028113" y="1060864"/>
                  <a:pt x="1978644" y="1120626"/>
                  <a:pt x="1987628" y="1093370"/>
                </a:cubicBezTo>
                <a:cubicBezTo>
                  <a:pt x="1996612" y="1066114"/>
                  <a:pt x="1994675" y="953342"/>
                  <a:pt x="1994102" y="896431"/>
                </a:cubicBezTo>
                <a:cubicBezTo>
                  <a:pt x="1993529" y="839520"/>
                  <a:pt x="1985808" y="786619"/>
                  <a:pt x="1984188" y="751905"/>
                </a:cubicBezTo>
                <a:cubicBezTo>
                  <a:pt x="1982568" y="717191"/>
                  <a:pt x="1982194" y="706174"/>
                  <a:pt x="1984381" y="688145"/>
                </a:cubicBezTo>
                <a:cubicBezTo>
                  <a:pt x="1986568" y="670116"/>
                  <a:pt x="1993502" y="668869"/>
                  <a:pt x="1997309" y="643728"/>
                </a:cubicBezTo>
                <a:cubicBezTo>
                  <a:pt x="2001116" y="618587"/>
                  <a:pt x="2005635" y="552657"/>
                  <a:pt x="2007222" y="537300"/>
                </a:cubicBezTo>
                <a:cubicBezTo>
                  <a:pt x="2008809" y="521943"/>
                  <a:pt x="2009944" y="564028"/>
                  <a:pt x="2006834" y="551587"/>
                </a:cubicBezTo>
                <a:cubicBezTo>
                  <a:pt x="2003724" y="504934"/>
                  <a:pt x="2001793" y="443369"/>
                  <a:pt x="1997892" y="360019"/>
                </a:cubicBezTo>
                <a:cubicBezTo>
                  <a:pt x="1993991" y="276669"/>
                  <a:pt x="2036147" y="108845"/>
                  <a:pt x="1983429" y="51487"/>
                </a:cubicBezTo>
                <a:cubicBezTo>
                  <a:pt x="1930711" y="-5871"/>
                  <a:pt x="1768669" y="18984"/>
                  <a:pt x="1681583" y="15874"/>
                </a:cubicBezTo>
                <a:cubicBezTo>
                  <a:pt x="1413358" y="-4757"/>
                  <a:pt x="1379455" y="635"/>
                  <a:pt x="937623" y="635"/>
                </a:cubicBezTo>
                <a:lnTo>
                  <a:pt x="10471" y="5767"/>
                </a:lnTo>
                <a:cubicBezTo>
                  <a:pt x="10413" y="6803"/>
                  <a:pt x="-13061" y="280693"/>
                  <a:pt x="10471" y="293244"/>
                </a:cubicBezTo>
                <a:cubicBezTo>
                  <a:pt x="90056" y="335689"/>
                  <a:pt x="236583" y="291511"/>
                  <a:pt x="326779" y="291511"/>
                </a:cubicBezTo>
              </a:path>
            </a:pathLst>
          </a:custGeom>
          <a:noFill/>
          <a:ln w="19050" cap="flat" cmpd="sng" algn="ctr">
            <a:solidFill>
              <a:srgbClr val="FFC000"/>
            </a:solidFill>
            <a:prstDash val="sysDash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402" name="任意多边形: 形状 144401">
            <a:extLst>
              <a:ext uri="{FF2B5EF4-FFF2-40B4-BE49-F238E27FC236}">
                <a16:creationId xmlns:a16="http://schemas.microsoft.com/office/drawing/2014/main" id="{4CF91B01-3B94-D72B-9C87-65EE336C288F}"/>
              </a:ext>
            </a:extLst>
          </p:cNvPr>
          <p:cNvSpPr/>
          <p:nvPr/>
        </p:nvSpPr>
        <p:spPr bwMode="auto">
          <a:xfrm>
            <a:off x="713077" y="2551485"/>
            <a:ext cx="2400265" cy="1809707"/>
          </a:xfrm>
          <a:custGeom>
            <a:avLst/>
            <a:gdLst>
              <a:gd name="connsiteX0" fmla="*/ 1449098 w 2400265"/>
              <a:gd name="connsiteY0" fmla="*/ 20265 h 1809707"/>
              <a:gd name="connsiteX1" fmla="*/ 2220623 w 2400265"/>
              <a:gd name="connsiteY1" fmla="*/ 10740 h 1809707"/>
              <a:gd name="connsiteX2" fmla="*/ 2268248 w 2400265"/>
              <a:gd name="connsiteY2" fmla="*/ 1215 h 1809707"/>
              <a:gd name="connsiteX3" fmla="*/ 2353973 w 2400265"/>
              <a:gd name="connsiteY3" fmla="*/ 58365 h 1809707"/>
              <a:gd name="connsiteX4" fmla="*/ 2363498 w 2400265"/>
              <a:gd name="connsiteY4" fmla="*/ 258390 h 1809707"/>
              <a:gd name="connsiteX5" fmla="*/ 2373023 w 2400265"/>
              <a:gd name="connsiteY5" fmla="*/ 344115 h 1809707"/>
              <a:gd name="connsiteX6" fmla="*/ 2353973 w 2400265"/>
              <a:gd name="connsiteY6" fmla="*/ 1401390 h 1809707"/>
              <a:gd name="connsiteX7" fmla="*/ 2344448 w 2400265"/>
              <a:gd name="connsiteY7" fmla="*/ 1487115 h 1809707"/>
              <a:gd name="connsiteX8" fmla="*/ 2268248 w 2400265"/>
              <a:gd name="connsiteY8" fmla="*/ 1515690 h 1809707"/>
              <a:gd name="connsiteX9" fmla="*/ 2039648 w 2400265"/>
              <a:gd name="connsiteY9" fmla="*/ 1534740 h 1809707"/>
              <a:gd name="connsiteX10" fmla="*/ 10823 w 2400265"/>
              <a:gd name="connsiteY10" fmla="*/ 1544265 h 1809707"/>
              <a:gd name="connsiteX11" fmla="*/ 20348 w 2400265"/>
              <a:gd name="connsiteY11" fmla="*/ 1801440 h 1809707"/>
              <a:gd name="connsiteX12" fmla="*/ 182273 w 2400265"/>
              <a:gd name="connsiteY12" fmla="*/ 1772865 h 1809707"/>
              <a:gd name="connsiteX13" fmla="*/ 363248 w 2400265"/>
              <a:gd name="connsiteY13" fmla="*/ 1782390 h 1809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00265" h="1809707">
                <a:moveTo>
                  <a:pt x="1449098" y="20265"/>
                </a:moveTo>
                <a:lnTo>
                  <a:pt x="2220623" y="10740"/>
                </a:lnTo>
                <a:cubicBezTo>
                  <a:pt x="2236808" y="10364"/>
                  <a:pt x="2253002" y="-4230"/>
                  <a:pt x="2268248" y="1215"/>
                </a:cubicBezTo>
                <a:cubicBezTo>
                  <a:pt x="2300590" y="12766"/>
                  <a:pt x="2325398" y="39315"/>
                  <a:pt x="2353973" y="58365"/>
                </a:cubicBezTo>
                <a:cubicBezTo>
                  <a:pt x="2357148" y="125040"/>
                  <a:pt x="2359058" y="191787"/>
                  <a:pt x="2363498" y="258390"/>
                </a:cubicBezTo>
                <a:cubicBezTo>
                  <a:pt x="2365410" y="287077"/>
                  <a:pt x="2373023" y="315364"/>
                  <a:pt x="2373023" y="344115"/>
                </a:cubicBezTo>
                <a:cubicBezTo>
                  <a:pt x="2373023" y="1337791"/>
                  <a:pt x="2445525" y="1035181"/>
                  <a:pt x="2353973" y="1401390"/>
                </a:cubicBezTo>
                <a:cubicBezTo>
                  <a:pt x="2350798" y="1429965"/>
                  <a:pt x="2354273" y="1460095"/>
                  <a:pt x="2344448" y="1487115"/>
                </a:cubicBezTo>
                <a:cubicBezTo>
                  <a:pt x="2337018" y="1507546"/>
                  <a:pt x="2278144" y="1514666"/>
                  <a:pt x="2268248" y="1515690"/>
                </a:cubicBezTo>
                <a:cubicBezTo>
                  <a:pt x="2192190" y="1523558"/>
                  <a:pt x="2116111" y="1534381"/>
                  <a:pt x="2039648" y="1534740"/>
                </a:cubicBezTo>
                <a:lnTo>
                  <a:pt x="10823" y="1544265"/>
                </a:lnTo>
                <a:cubicBezTo>
                  <a:pt x="7737" y="1581300"/>
                  <a:pt x="-16861" y="1777940"/>
                  <a:pt x="20348" y="1801440"/>
                </a:cubicBezTo>
                <a:cubicBezTo>
                  <a:pt x="66688" y="1830708"/>
                  <a:pt x="182273" y="1772865"/>
                  <a:pt x="182273" y="1772865"/>
                </a:cubicBezTo>
                <a:cubicBezTo>
                  <a:pt x="318721" y="1784236"/>
                  <a:pt x="258341" y="1782390"/>
                  <a:pt x="363248" y="1782390"/>
                </a:cubicBezTo>
              </a:path>
            </a:pathLst>
          </a:custGeom>
          <a:noFill/>
          <a:ln w="19050" cap="flat" cmpd="sng" algn="ctr">
            <a:solidFill>
              <a:srgbClr val="00B05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403" name="文本框 144402">
            <a:extLst>
              <a:ext uri="{FF2B5EF4-FFF2-40B4-BE49-F238E27FC236}">
                <a16:creationId xmlns:a16="http://schemas.microsoft.com/office/drawing/2014/main" id="{4CBD3CC5-DA66-6337-82DE-414ACA3564D7}"/>
              </a:ext>
            </a:extLst>
          </p:cNvPr>
          <p:cNvSpPr txBox="1"/>
          <p:nvPr/>
        </p:nvSpPr>
        <p:spPr>
          <a:xfrm>
            <a:off x="2645264" y="3168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144404" name="文本框 144403">
            <a:extLst>
              <a:ext uri="{FF2B5EF4-FFF2-40B4-BE49-F238E27FC236}">
                <a16:creationId xmlns:a16="http://schemas.microsoft.com/office/drawing/2014/main" id="{64295DBC-DAB3-9F42-82C7-D9435667A88B}"/>
              </a:ext>
            </a:extLst>
          </p:cNvPr>
          <p:cNvSpPr txBox="1"/>
          <p:nvPr/>
        </p:nvSpPr>
        <p:spPr>
          <a:xfrm>
            <a:off x="2536407" y="20820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144405" name="文本框 144404">
            <a:extLst>
              <a:ext uri="{FF2B5EF4-FFF2-40B4-BE49-F238E27FC236}">
                <a16:creationId xmlns:a16="http://schemas.microsoft.com/office/drawing/2014/main" id="{9E9B7E55-EC05-AF76-76D5-6BC0265D4702}"/>
              </a:ext>
            </a:extLst>
          </p:cNvPr>
          <p:cNvSpPr txBox="1"/>
          <p:nvPr/>
        </p:nvSpPr>
        <p:spPr>
          <a:xfrm>
            <a:off x="2583415" y="40315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78480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446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53" grpId="0"/>
      <p:bldP spid="14439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1BAF760-0372-475B-90D3-F6DEA9D64D8D}" type="slidenum">
              <a:rPr lang="en-US" altLang="zh-CN"/>
              <a:t>95</a:t>
            </a:fld>
            <a:endParaRPr lang="en-US" altLang="zh-CN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56883" y="5023485"/>
            <a:ext cx="84597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buFontTx/>
              <a:buAutoNum type="arabicPeriod"/>
            </a:pP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将整个数组空间初始化成一个链表；</a:t>
            </a:r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</a:rPr>
              <a:t>InitList (…)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从</a:t>
            </a:r>
            <a:r>
              <a:rPr kumimoji="1" lang="zh-CN" altLang="en-US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备用空间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取得一个结点；</a:t>
            </a:r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</a:rPr>
              <a:t>Malloc (…)</a:t>
            </a:r>
            <a:endParaRPr kumimoji="1" lang="en-US" altLang="zh-CN" sz="220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457200" indent="-457200" eaLnBrk="0" hangingPunct="0">
              <a:buFontTx/>
              <a:buAutoNum type="arabicPeriod"/>
            </a:pP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将</a:t>
            </a:r>
            <a:r>
              <a:rPr kumimoji="1" lang="zh-CN" altLang="en-US" sz="220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空闲结点</a:t>
            </a:r>
            <a:r>
              <a:rPr kumimoji="1" lang="zh-CN" altLang="en-US" sz="2200">
                <a:latin typeface="Times New Roman" panose="02020603050405020304" pitchFamily="18" charset="0"/>
                <a:ea typeface="幼圆" panose="02010509060101010101" pitchFamily="49" charset="-122"/>
              </a:rPr>
              <a:t>连接到备用链表上；</a:t>
            </a:r>
            <a:r>
              <a:rPr kumimoji="1" lang="en-US" altLang="zh-CN" sz="2200">
                <a:solidFill>
                  <a:srgbClr val="FFFF00"/>
                </a:solidFill>
                <a:latin typeface="Times New Roman" panose="02020603050405020304" pitchFamily="18" charset="0"/>
              </a:rPr>
              <a:t>Free (…)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406083" y="1781810"/>
            <a:ext cx="8280400" cy="1845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假设由终端输入集合元素</a:t>
            </a: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(1)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先建立表示集合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的静态链表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；</a:t>
            </a:r>
          </a:p>
          <a:p>
            <a:pPr eaLnBrk="0" hangingPunct="0"/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(2)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而后在输入集合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的元素的同时查找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表，若存在和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相同的元素，则从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表中删除之，否则将此元素插入</a:t>
            </a:r>
            <a:r>
              <a:rPr kumimoji="1" lang="en-US" altLang="zh-CN" sz="2600" b="1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600" b="1">
                <a:latin typeface="Times New Roman" panose="02020603050405020304" pitchFamily="18" charset="0"/>
                <a:ea typeface="幼圆" panose="02010509060101010101" pitchFamily="49" charset="-122"/>
              </a:rPr>
              <a:t>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5358130" cy="1139825"/>
          </a:xfrm>
        </p:spPr>
        <p:txBody>
          <a:bodyPr/>
          <a:lstStyle/>
          <a:p>
            <a:pPr algn="l"/>
            <a:r>
              <a:rPr lang="en-US" altLang="zh-CN" sz="4000" b="0"/>
              <a:t>Example：集合运算           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525135" y="594043"/>
          <a:ext cx="2695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8865" imgH="203200" progId="Equation.DSMT4">
                  <p:embed/>
                </p:oleObj>
              </mc:Choice>
              <mc:Fallback>
                <p:oleObj name="Equation" r:id="rId3" imgW="10788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135" y="594043"/>
                        <a:ext cx="2695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fld id="{21BAF760-0372-475B-90D3-F6DEA9D64D8D}" type="slidenum">
              <a:rPr lang="en-US" altLang="zh-CN"/>
              <a:t>96</a:t>
            </a:fld>
            <a:endParaRPr lang="en-US" altLang="zh-CN" dirty="0"/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343930" y="1166689"/>
            <a:ext cx="82804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假设由终端输入集合元素</a:t>
            </a: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(1)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先建立表示集合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的静态链表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；</a:t>
            </a:r>
          </a:p>
          <a:p>
            <a:pPr eaLnBrk="0" hangingPunct="0"/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(2)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而后在输入集合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的元素的同时查找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表，若存在和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相同的元素，则从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表中删除之，否则将此元素插入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5358130" cy="1139825"/>
          </a:xfrm>
        </p:spPr>
        <p:txBody>
          <a:bodyPr/>
          <a:lstStyle/>
          <a:p>
            <a:pPr algn="l"/>
            <a:r>
              <a:rPr lang="en-US" altLang="zh-CN" sz="4000" b="0"/>
              <a:t>Example：集合运算           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525135" y="594043"/>
          <a:ext cx="2695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8865" imgH="203200" progId="Equation.DSMT4">
                  <p:embed/>
                </p:oleObj>
              </mc:Choice>
              <mc:Fallback>
                <p:oleObj name="Equation" r:id="rId3" imgW="1078865" imgH="2032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135" y="594043"/>
                        <a:ext cx="2695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2">
            <a:extLst>
              <a:ext uri="{FF2B5EF4-FFF2-40B4-BE49-F238E27FC236}">
                <a16:creationId xmlns:a16="http://schemas.microsoft.com/office/drawing/2014/main" id="{C44E4637-1D16-97EA-D299-EA3E5204ECDD}"/>
              </a:ext>
            </a:extLst>
          </p:cNvPr>
          <p:cNvGrpSpPr/>
          <p:nvPr/>
        </p:nvGrpSpPr>
        <p:grpSpPr bwMode="auto">
          <a:xfrm>
            <a:off x="3531518" y="2478360"/>
            <a:ext cx="1143000" cy="4191000"/>
            <a:chOff x="1152" y="768"/>
            <a:chExt cx="720" cy="2640"/>
          </a:xfrm>
        </p:grpSpPr>
        <p:sp>
          <p:nvSpPr>
            <p:cNvPr id="5" name="Rectangle 43">
              <a:extLst>
                <a:ext uri="{FF2B5EF4-FFF2-40B4-BE49-F238E27FC236}">
                  <a16:creationId xmlns:a16="http://schemas.microsoft.com/office/drawing/2014/main" id="{C683CB7F-8CFB-8563-E172-284A861A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44">
              <a:extLst>
                <a:ext uri="{FF2B5EF4-FFF2-40B4-BE49-F238E27FC236}">
                  <a16:creationId xmlns:a16="http://schemas.microsoft.com/office/drawing/2014/main" id="{7EE0D2EB-FC1C-F044-D1C5-1DAE29C7F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45">
              <a:extLst>
                <a:ext uri="{FF2B5EF4-FFF2-40B4-BE49-F238E27FC236}">
                  <a16:creationId xmlns:a16="http://schemas.microsoft.com/office/drawing/2014/main" id="{E18DCC32-4CFD-5C6A-9155-5F96F9176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46">
              <a:extLst>
                <a:ext uri="{FF2B5EF4-FFF2-40B4-BE49-F238E27FC236}">
                  <a16:creationId xmlns:a16="http://schemas.microsoft.com/office/drawing/2014/main" id="{61E6B928-80D7-A473-A0D2-0B01F7621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47">
              <a:extLst>
                <a:ext uri="{FF2B5EF4-FFF2-40B4-BE49-F238E27FC236}">
                  <a16:creationId xmlns:a16="http://schemas.microsoft.com/office/drawing/2014/main" id="{0AB27860-8B8E-DF84-D715-496360214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48">
              <a:extLst>
                <a:ext uri="{FF2B5EF4-FFF2-40B4-BE49-F238E27FC236}">
                  <a16:creationId xmlns:a16="http://schemas.microsoft.com/office/drawing/2014/main" id="{EA9A2E77-9831-BD6F-AB12-613CE3335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49">
              <a:extLst>
                <a:ext uri="{FF2B5EF4-FFF2-40B4-BE49-F238E27FC236}">
                  <a16:creationId xmlns:a16="http://schemas.microsoft.com/office/drawing/2014/main" id="{6E27421A-260A-E0E0-305E-526EFD6EF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50">
              <a:extLst>
                <a:ext uri="{FF2B5EF4-FFF2-40B4-BE49-F238E27FC236}">
                  <a16:creationId xmlns:a16="http://schemas.microsoft.com/office/drawing/2014/main" id="{083C7B0C-D685-EBE2-414D-92C7BD13A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1">
              <a:extLst>
                <a:ext uri="{FF2B5EF4-FFF2-40B4-BE49-F238E27FC236}">
                  <a16:creationId xmlns:a16="http://schemas.microsoft.com/office/drawing/2014/main" id="{BFD77C9C-F949-A7C3-D47A-2DB562D07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2">
              <a:extLst>
                <a:ext uri="{FF2B5EF4-FFF2-40B4-BE49-F238E27FC236}">
                  <a16:creationId xmlns:a16="http://schemas.microsoft.com/office/drawing/2014/main" id="{522A98BF-6C67-4F2D-7817-C618B4F34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53">
              <a:extLst>
                <a:ext uri="{FF2B5EF4-FFF2-40B4-BE49-F238E27FC236}">
                  <a16:creationId xmlns:a16="http://schemas.microsoft.com/office/drawing/2014/main" id="{93120106-7FC2-ACFA-F244-5130864CA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54">
              <a:extLst>
                <a:ext uri="{FF2B5EF4-FFF2-40B4-BE49-F238E27FC236}">
                  <a16:creationId xmlns:a16="http://schemas.microsoft.com/office/drawing/2014/main" id="{455B4DE3-923A-4267-AE83-DAC1EA662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8" name="Group 55">
            <a:extLst>
              <a:ext uri="{FF2B5EF4-FFF2-40B4-BE49-F238E27FC236}">
                <a16:creationId xmlns:a16="http://schemas.microsoft.com/office/drawing/2014/main" id="{94972930-FDA3-2BD0-25A3-96EEC893BC23}"/>
              </a:ext>
            </a:extLst>
          </p:cNvPr>
          <p:cNvGrpSpPr/>
          <p:nvPr/>
        </p:nvGrpSpPr>
        <p:grpSpPr bwMode="auto">
          <a:xfrm>
            <a:off x="3150518" y="2502173"/>
            <a:ext cx="533400" cy="4152900"/>
            <a:chOff x="1248" y="735"/>
            <a:chExt cx="336" cy="2616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074EBBC6-F896-0A52-F501-5183E70BC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AE97C236-B26B-9A6E-6F4F-76E29BDBC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C33C9C20-C268-75BF-7938-F368025D0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930074F6-EC1A-8D75-B5B7-9672D3A1F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3" name="Text Box 60">
              <a:extLst>
                <a:ext uri="{FF2B5EF4-FFF2-40B4-BE49-F238E27FC236}">
                  <a16:creationId xmlns:a16="http://schemas.microsoft.com/office/drawing/2014/main" id="{002123FD-CF34-C22B-7361-DB026A4BF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5F4F554-B482-3AA8-EB29-154D0115B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5" name="Text Box 62">
              <a:extLst>
                <a:ext uri="{FF2B5EF4-FFF2-40B4-BE49-F238E27FC236}">
                  <a16:creationId xmlns:a16="http://schemas.microsoft.com/office/drawing/2014/main" id="{3A51AEBB-C323-E66B-0D55-FF305AE76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6" name="Text Box 63">
              <a:extLst>
                <a:ext uri="{FF2B5EF4-FFF2-40B4-BE49-F238E27FC236}">
                  <a16:creationId xmlns:a16="http://schemas.microsoft.com/office/drawing/2014/main" id="{A2F4782F-BAAA-8E7E-F4E8-AB66922CE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7" name="Text Box 64">
              <a:extLst>
                <a:ext uri="{FF2B5EF4-FFF2-40B4-BE49-F238E27FC236}">
                  <a16:creationId xmlns:a16="http://schemas.microsoft.com/office/drawing/2014/main" id="{78DA6794-791A-7371-15B6-E43BDC8CE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28" name="Text Box 65">
              <a:extLst>
                <a:ext uri="{FF2B5EF4-FFF2-40B4-BE49-F238E27FC236}">
                  <a16:creationId xmlns:a16="http://schemas.microsoft.com/office/drawing/2014/main" id="{4EFEE204-00BE-2D1A-415B-AA1EB884B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29" name="Text Box 66">
              <a:extLst>
                <a:ext uri="{FF2B5EF4-FFF2-40B4-BE49-F238E27FC236}">
                  <a16:creationId xmlns:a16="http://schemas.microsoft.com/office/drawing/2014/main" id="{F02BED1D-F96B-678E-4952-FBAA79FBA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30" name="Text Box 67">
            <a:extLst>
              <a:ext uri="{FF2B5EF4-FFF2-40B4-BE49-F238E27FC236}">
                <a16:creationId xmlns:a16="http://schemas.microsoft.com/office/drawing/2014/main" id="{8E9BD868-2441-0E13-5498-51F52837A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248153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31" name="Text Box 68">
            <a:extLst>
              <a:ext uri="{FF2B5EF4-FFF2-40B4-BE49-F238E27FC236}">
                <a16:creationId xmlns:a16="http://schemas.microsoft.com/office/drawing/2014/main" id="{977FBB8A-3C9C-572F-95E6-34D668FDC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286412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32" name="Text Box 69">
            <a:extLst>
              <a:ext uri="{FF2B5EF4-FFF2-40B4-BE49-F238E27FC236}">
                <a16:creationId xmlns:a16="http://schemas.microsoft.com/office/drawing/2014/main" id="{2D67434B-C174-6D65-C0E2-0D0CF2A5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324829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33" name="Text Box 70">
            <a:extLst>
              <a:ext uri="{FF2B5EF4-FFF2-40B4-BE49-F238E27FC236}">
                <a16:creationId xmlns:a16="http://schemas.microsoft.com/office/drawing/2014/main" id="{AFF7774A-872C-EB4F-1ED3-A9D77D29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36324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34" name="Text Box 71">
            <a:extLst>
              <a:ext uri="{FF2B5EF4-FFF2-40B4-BE49-F238E27FC236}">
                <a16:creationId xmlns:a16="http://schemas.microsoft.com/office/drawing/2014/main" id="{A134ECE9-16A1-512B-CFA9-C3AC6EEE4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401664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35" name="Text Box 72">
            <a:extLst>
              <a:ext uri="{FF2B5EF4-FFF2-40B4-BE49-F238E27FC236}">
                <a16:creationId xmlns:a16="http://schemas.microsoft.com/office/drawing/2014/main" id="{68305DB6-1F01-E104-6670-E481C9B46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440082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36" name="Text Box 73">
            <a:extLst>
              <a:ext uri="{FF2B5EF4-FFF2-40B4-BE49-F238E27FC236}">
                <a16:creationId xmlns:a16="http://schemas.microsoft.com/office/drawing/2014/main" id="{01061AE0-D1DD-43AF-FACB-B2EB755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478499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85FD80F6-45E2-1EC2-76C9-58B51663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516917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38" name="Text Box 75">
            <a:extLst>
              <a:ext uri="{FF2B5EF4-FFF2-40B4-BE49-F238E27FC236}">
                <a16:creationId xmlns:a16="http://schemas.microsoft.com/office/drawing/2014/main" id="{ADD3A0C9-274F-C6B9-FB2D-76527CBAE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18" y="555334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39" name="Text Box 76">
            <a:extLst>
              <a:ext uri="{FF2B5EF4-FFF2-40B4-BE49-F238E27FC236}">
                <a16:creationId xmlns:a16="http://schemas.microsoft.com/office/drawing/2014/main" id="{9146B619-D667-1DA9-E6F9-68B20D82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743" y="593434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40" name="Text Box 77">
            <a:extLst>
              <a:ext uri="{FF2B5EF4-FFF2-40B4-BE49-F238E27FC236}">
                <a16:creationId xmlns:a16="http://schemas.microsoft.com/office/drawing/2014/main" id="{9A18351C-FFBC-D44C-0B22-58F340AA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4481" y="629471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41" name="Rectangle 78" descr="深色上对角线">
            <a:extLst>
              <a:ext uri="{FF2B5EF4-FFF2-40B4-BE49-F238E27FC236}">
                <a16:creationId xmlns:a16="http://schemas.microsoft.com/office/drawing/2014/main" id="{A1470A2D-8FA2-76F2-3547-54F4FB66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456" y="2486298"/>
            <a:ext cx="823912" cy="3651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79">
            <a:extLst>
              <a:ext uri="{FF2B5EF4-FFF2-40B4-BE49-F238E27FC236}">
                <a16:creationId xmlns:a16="http://schemas.microsoft.com/office/drawing/2014/main" id="{670C64FA-2B25-B72E-0934-9D1CA3DA6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834" y="3127648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3" name="Text Box 80">
            <a:extLst>
              <a:ext uri="{FF2B5EF4-FFF2-40B4-BE49-F238E27FC236}">
                <a16:creationId xmlns:a16="http://schemas.microsoft.com/office/drawing/2014/main" id="{09657E8A-22CD-2BAC-B4AB-35983822C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271489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</a:p>
        </p:txBody>
      </p:sp>
      <p:sp>
        <p:nvSpPr>
          <p:cNvPr id="44" name="Text Box 81">
            <a:extLst>
              <a:ext uri="{FF2B5EF4-FFF2-40B4-BE49-F238E27FC236}">
                <a16:creationId xmlns:a16="http://schemas.microsoft.com/office/drawing/2014/main" id="{A308275B-95E9-2BE1-7373-94003F2B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156" y="3262585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45" name="Text Box 82">
            <a:extLst>
              <a:ext uri="{FF2B5EF4-FFF2-40B4-BE49-F238E27FC236}">
                <a16:creationId xmlns:a16="http://schemas.microsoft.com/office/drawing/2014/main" id="{ECFBE947-5575-5DD3-472E-4159470E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218" y="364676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46" name="Text Box 83">
            <a:extLst>
              <a:ext uri="{FF2B5EF4-FFF2-40B4-BE49-F238E27FC236}">
                <a16:creationId xmlns:a16="http://schemas.microsoft.com/office/drawing/2014/main" id="{08DAAF9F-0842-A436-F27C-1A8D1DC4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156" y="4030935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</a:p>
        </p:txBody>
      </p:sp>
      <p:sp>
        <p:nvSpPr>
          <p:cNvPr id="47" name="Text Box 84">
            <a:extLst>
              <a:ext uri="{FF2B5EF4-FFF2-40B4-BE49-F238E27FC236}">
                <a16:creationId xmlns:a16="http://schemas.microsoft.com/office/drawing/2014/main" id="{FE7A004E-0F68-3C7A-482C-8FC98AEC0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218" y="441511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g</a:t>
            </a:r>
          </a:p>
        </p:txBody>
      </p:sp>
      <p:sp>
        <p:nvSpPr>
          <p:cNvPr id="48" name="Text Box 85">
            <a:extLst>
              <a:ext uri="{FF2B5EF4-FFF2-40B4-BE49-F238E27FC236}">
                <a16:creationId xmlns:a16="http://schemas.microsoft.com/office/drawing/2014/main" id="{3BD68706-6991-D34A-302D-BB0981FA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793" y="4799285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f</a:t>
            </a:r>
          </a:p>
        </p:txBody>
      </p:sp>
      <p:sp>
        <p:nvSpPr>
          <p:cNvPr id="49" name="Text Box 86">
            <a:extLst>
              <a:ext uri="{FF2B5EF4-FFF2-40B4-BE49-F238E27FC236}">
                <a16:creationId xmlns:a16="http://schemas.microsoft.com/office/drawing/2014/main" id="{9C7E6E38-F25A-A200-2822-26AC4D5A5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218" y="518346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</a:p>
        </p:txBody>
      </p:sp>
      <p:sp>
        <p:nvSpPr>
          <p:cNvPr id="50" name="Rectangle 88" descr="浅色上对角线">
            <a:extLst>
              <a:ext uri="{FF2B5EF4-FFF2-40B4-BE49-F238E27FC236}">
                <a16:creationId xmlns:a16="http://schemas.microsoft.com/office/drawing/2014/main" id="{1D9198A0-DF95-E08A-8B9C-54ACECB80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456" y="2868885"/>
            <a:ext cx="823912" cy="36988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1" name="AutoShape 94">
            <a:extLst>
              <a:ext uri="{FF2B5EF4-FFF2-40B4-BE49-F238E27FC236}">
                <a16:creationId xmlns:a16="http://schemas.microsoft.com/office/drawing/2014/main" id="{478BB4B4-842D-2D4C-ACAF-CF4ADFE28FDA}"/>
              </a:ext>
            </a:extLst>
          </p:cNvPr>
          <p:cNvCxnSpPr>
            <a:cxnSpLocks noChangeShapeType="1"/>
            <a:endCxn id="20" idx="1"/>
          </p:cNvCxnSpPr>
          <p:nvPr/>
        </p:nvCxnSpPr>
        <p:spPr bwMode="auto">
          <a:xfrm>
            <a:off x="2820318" y="2899048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80">
            <a:extLst>
              <a:ext uri="{FF2B5EF4-FFF2-40B4-BE49-F238E27FC236}">
                <a16:creationId xmlns:a16="http://schemas.microsoft.com/office/drawing/2014/main" id="{39A8DF51-9098-95FF-DB7C-9FD91B01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5033283"/>
            <a:ext cx="2590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</a:t>
            </a:r>
          </a:p>
        </p:txBody>
      </p:sp>
      <p:cxnSp>
        <p:nvCxnSpPr>
          <p:cNvPr id="53" name="AutoShape 94">
            <a:extLst>
              <a:ext uri="{FF2B5EF4-FFF2-40B4-BE49-F238E27FC236}">
                <a16:creationId xmlns:a16="http://schemas.microsoft.com/office/drawing/2014/main" id="{D958DB52-0D97-809F-292E-B8772A2FB309}"/>
              </a:ext>
            </a:extLst>
          </p:cNvPr>
          <p:cNvCxnSpPr>
            <a:cxnSpLocks noChangeShapeType="1"/>
            <a:stCxn id="52" idx="3"/>
          </p:cNvCxnSpPr>
          <p:nvPr/>
        </p:nvCxnSpPr>
        <p:spPr bwMode="auto">
          <a:xfrm>
            <a:off x="2886864" y="5217433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 Box 89">
            <a:extLst>
              <a:ext uri="{FF2B5EF4-FFF2-40B4-BE49-F238E27FC236}">
                <a16:creationId xmlns:a16="http://schemas.microsoft.com/office/drawing/2014/main" id="{73338387-60A0-C550-D58A-51AE120A6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0" y="2770981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A={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c b e g f d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90">
            <a:extLst>
              <a:ext uri="{FF2B5EF4-FFF2-40B4-BE49-F238E27FC236}">
                <a16:creationId xmlns:a16="http://schemas.microsoft.com/office/drawing/2014/main" id="{4B9F44AF-FFE1-1467-F876-95A613E7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91" y="3308193"/>
            <a:ext cx="169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B={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 b n f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111" name="箭头: 右 216110">
            <a:extLst>
              <a:ext uri="{FF2B5EF4-FFF2-40B4-BE49-F238E27FC236}">
                <a16:creationId xmlns:a16="http://schemas.microsoft.com/office/drawing/2014/main" id="{3DAC0A94-1027-87CB-DE26-8AF55433D36A}"/>
              </a:ext>
            </a:extLst>
          </p:cNvPr>
          <p:cNvSpPr/>
          <p:nvPr/>
        </p:nvSpPr>
        <p:spPr bwMode="auto">
          <a:xfrm>
            <a:off x="4788024" y="4282088"/>
            <a:ext cx="295238" cy="4286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112" name="Text Box 83">
            <a:extLst>
              <a:ext uri="{FF2B5EF4-FFF2-40B4-BE49-F238E27FC236}">
                <a16:creationId xmlns:a16="http://schemas.microsoft.com/office/drawing/2014/main" id="{B5C27B50-D2AB-DCC5-72AB-986EC7F3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43" y="3866654"/>
            <a:ext cx="2350296" cy="23852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分析</a:t>
            </a:r>
            <a:r>
              <a:rPr kumimoji="1" lang="en-US" altLang="zh-CN" sz="1600" b="1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 </a:t>
            </a:r>
          </a:p>
          <a:p>
            <a:pPr algn="just"/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Step1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在静态链表中输入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中的各个元素（图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）。</a:t>
            </a:r>
            <a:endParaRPr kumimoji="1" lang="en-US" altLang="zh-CN" sz="1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/>
            <a:endParaRPr kumimoji="1" lang="en-US" altLang="zh-CN" sz="1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just"/>
            <a:r>
              <a:rPr kumimoji="1" lang="en-US" altLang="zh-CN" sz="1600" dirty="0" err="1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Step2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: 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逐个判断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中元素，并判断是否存在于表中，若存，则删除表中元素，否则则插入（图</a:t>
            </a:r>
            <a:r>
              <a:rPr kumimoji="1" lang="en-US" altLang="zh-CN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kumimoji="1"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）。</a:t>
            </a:r>
            <a:endParaRPr kumimoji="1" lang="en-US" altLang="zh-CN" sz="1600" dirty="0">
              <a:solidFill>
                <a:srgbClr val="FFFF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6113" name="Text Box 81">
            <a:extLst>
              <a:ext uri="{FF2B5EF4-FFF2-40B4-BE49-F238E27FC236}">
                <a16:creationId xmlns:a16="http://schemas.microsoft.com/office/drawing/2014/main" id="{F313650E-061F-5CB4-D7CA-B4690F2D8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738" y="5520011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C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216114" name="Text Box 81">
            <a:extLst>
              <a:ext uri="{FF2B5EF4-FFF2-40B4-BE49-F238E27FC236}">
                <a16:creationId xmlns:a16="http://schemas.microsoft.com/office/drawing/2014/main" id="{29590B01-3410-B323-0304-E33A8D13E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289" y="2462441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9</a:t>
            </a:r>
          </a:p>
        </p:txBody>
      </p:sp>
      <p:sp>
        <p:nvSpPr>
          <p:cNvPr id="216115" name="Text Box 81">
            <a:extLst>
              <a:ext uri="{FF2B5EF4-FFF2-40B4-BE49-F238E27FC236}">
                <a16:creationId xmlns:a16="http://schemas.microsoft.com/office/drawing/2014/main" id="{3CF0820A-E349-4A85-F1D9-AC54C55E0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251" y="5148952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8</a:t>
            </a:r>
          </a:p>
        </p:txBody>
      </p:sp>
      <p:sp>
        <p:nvSpPr>
          <p:cNvPr id="216116" name="Text Box 81">
            <a:extLst>
              <a:ext uri="{FF2B5EF4-FFF2-40B4-BE49-F238E27FC236}">
                <a16:creationId xmlns:a16="http://schemas.microsoft.com/office/drawing/2014/main" id="{B90974C7-6B24-6DEE-E883-D3AF608B9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6" y="5517232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0</a:t>
            </a:r>
          </a:p>
        </p:txBody>
      </p:sp>
      <p:sp>
        <p:nvSpPr>
          <p:cNvPr id="216117" name="Text Box 88" descr="深色上对角线">
            <a:extLst>
              <a:ext uri="{FF2B5EF4-FFF2-40B4-BE49-F238E27FC236}">
                <a16:creationId xmlns:a16="http://schemas.microsoft.com/office/drawing/2014/main" id="{7F5D4658-378D-1E23-2F96-CA4BC41F8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29" y="592053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6118" name="Text Box 88" descr="深色上对角线">
            <a:extLst>
              <a:ext uri="{FF2B5EF4-FFF2-40B4-BE49-F238E27FC236}">
                <a16:creationId xmlns:a16="http://schemas.microsoft.com/office/drawing/2014/main" id="{254BF529-3CB7-F1F2-12AE-37ED8544B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136" y="6309024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6119" name="Text Box 88" descr="深色上对角线">
            <a:extLst>
              <a:ext uri="{FF2B5EF4-FFF2-40B4-BE49-F238E27FC236}">
                <a16:creationId xmlns:a16="http://schemas.microsoft.com/office/drawing/2014/main" id="{B06230BD-4DE0-357D-7CFE-996847FF4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529" y="5530488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216168" name="组合 216167">
            <a:extLst>
              <a:ext uri="{FF2B5EF4-FFF2-40B4-BE49-F238E27FC236}">
                <a16:creationId xmlns:a16="http://schemas.microsoft.com/office/drawing/2014/main" id="{EEAB27E1-622F-9B12-9C89-176A682EB694}"/>
              </a:ext>
            </a:extLst>
          </p:cNvPr>
          <p:cNvGrpSpPr/>
          <p:nvPr/>
        </p:nvGrpSpPr>
        <p:grpSpPr>
          <a:xfrm>
            <a:off x="4974704" y="2470396"/>
            <a:ext cx="1541512" cy="4198964"/>
            <a:chOff x="4974704" y="2470396"/>
            <a:chExt cx="1541512" cy="4198964"/>
          </a:xfrm>
        </p:grpSpPr>
        <p:grpSp>
          <p:nvGrpSpPr>
            <p:cNvPr id="216120" name="Group 42">
              <a:extLst>
                <a:ext uri="{FF2B5EF4-FFF2-40B4-BE49-F238E27FC236}">
                  <a16:creationId xmlns:a16="http://schemas.microsoft.com/office/drawing/2014/main" id="{B186D298-4B92-B6BD-6283-F15D9F9983F4}"/>
                </a:ext>
              </a:extLst>
            </p:cNvPr>
            <p:cNvGrpSpPr/>
            <p:nvPr/>
          </p:nvGrpSpPr>
          <p:grpSpPr bwMode="auto">
            <a:xfrm>
              <a:off x="5319241" y="2470396"/>
              <a:ext cx="1143000" cy="4191000"/>
              <a:chOff x="1152" y="768"/>
              <a:chExt cx="720" cy="2640"/>
            </a:xfrm>
          </p:grpSpPr>
          <p:sp>
            <p:nvSpPr>
              <p:cNvPr id="216121" name="Rectangle 43">
                <a:extLst>
                  <a:ext uri="{FF2B5EF4-FFF2-40B4-BE49-F238E27FC236}">
                    <a16:creationId xmlns:a16="http://schemas.microsoft.com/office/drawing/2014/main" id="{6619C082-30BC-1EC1-7796-189424FBE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68"/>
                <a:ext cx="720" cy="26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2" name="Line 44">
                <a:extLst>
                  <a:ext uri="{FF2B5EF4-FFF2-40B4-BE49-F238E27FC236}">
                    <a16:creationId xmlns:a16="http://schemas.microsoft.com/office/drawing/2014/main" id="{883874CF-3CC7-5026-45B1-E15480888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20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3" name="Line 45">
                <a:extLst>
                  <a:ext uri="{FF2B5EF4-FFF2-40B4-BE49-F238E27FC236}">
                    <a16:creationId xmlns:a16="http://schemas.microsoft.com/office/drawing/2014/main" id="{853C5743-504B-B992-B35B-4E6F8A4B6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00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4" name="Line 46">
                <a:extLst>
                  <a:ext uri="{FF2B5EF4-FFF2-40B4-BE49-F238E27FC236}">
                    <a16:creationId xmlns:a16="http://schemas.microsoft.com/office/drawing/2014/main" id="{D0316C72-8EAD-0357-E386-12BEE6565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5" name="Line 47">
                <a:extLst>
                  <a:ext uri="{FF2B5EF4-FFF2-40B4-BE49-F238E27FC236}">
                    <a16:creationId xmlns:a16="http://schemas.microsoft.com/office/drawing/2014/main" id="{54C556F1-E26C-477B-3F01-EA868D0CB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6" name="Line 48">
                <a:extLst>
                  <a:ext uri="{FF2B5EF4-FFF2-40B4-BE49-F238E27FC236}">
                    <a16:creationId xmlns:a16="http://schemas.microsoft.com/office/drawing/2014/main" id="{48D14F1D-A2F0-FCAD-3068-1FE5F0558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7" name="Line 49">
                <a:extLst>
                  <a:ext uri="{FF2B5EF4-FFF2-40B4-BE49-F238E27FC236}">
                    <a16:creationId xmlns:a16="http://schemas.microsoft.com/office/drawing/2014/main" id="{4F7735F0-F263-6D2E-6A82-6E715AE33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8" name="Line 50">
                <a:extLst>
                  <a:ext uri="{FF2B5EF4-FFF2-40B4-BE49-F238E27FC236}">
                    <a16:creationId xmlns:a16="http://schemas.microsoft.com/office/drawing/2014/main" id="{245075AD-E0C7-2BFC-0068-67CF72CBB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9" name="Line 51">
                <a:extLst>
                  <a:ext uri="{FF2B5EF4-FFF2-40B4-BE49-F238E27FC236}">
                    <a16:creationId xmlns:a16="http://schemas.microsoft.com/office/drawing/2014/main" id="{8AD9EACD-8E17-2AB5-E3BD-3BED3A520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30" name="Line 52">
                <a:extLst>
                  <a:ext uri="{FF2B5EF4-FFF2-40B4-BE49-F238E27FC236}">
                    <a16:creationId xmlns:a16="http://schemas.microsoft.com/office/drawing/2014/main" id="{23D15E7D-0739-CFAC-DFC7-29F0B0CF8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31" name="Line 53">
                <a:extLst>
                  <a:ext uri="{FF2B5EF4-FFF2-40B4-BE49-F238E27FC236}">
                    <a16:creationId xmlns:a16="http://schemas.microsoft.com/office/drawing/2014/main" id="{9CE4FE44-1489-F48E-491F-1BA86D060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32" name="Line 54">
                <a:extLst>
                  <a:ext uri="{FF2B5EF4-FFF2-40B4-BE49-F238E27FC236}">
                    <a16:creationId xmlns:a16="http://schemas.microsoft.com/office/drawing/2014/main" id="{A54D0196-C78E-65A5-54BE-4C86ED737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76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133" name="Text Box 67">
              <a:extLst>
                <a:ext uri="{FF2B5EF4-FFF2-40B4-BE49-F238E27FC236}">
                  <a16:creationId xmlns:a16="http://schemas.microsoft.com/office/drawing/2014/main" id="{A913AA76-1991-5D9E-27E3-D950A785A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2473571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216134" name="Text Box 68">
              <a:extLst>
                <a:ext uri="{FF2B5EF4-FFF2-40B4-BE49-F238E27FC236}">
                  <a16:creationId xmlns:a16="http://schemas.microsoft.com/office/drawing/2014/main" id="{17061072-E2F9-4C18-C0F2-D004B9FA7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2856159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16135" name="Text Box 69">
              <a:extLst>
                <a:ext uri="{FF2B5EF4-FFF2-40B4-BE49-F238E27FC236}">
                  <a16:creationId xmlns:a16="http://schemas.microsoft.com/office/drawing/2014/main" id="{E343141F-5B55-3C23-62F0-6B6B74649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3240334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16136" name="Text Box 70">
              <a:extLst>
                <a:ext uri="{FF2B5EF4-FFF2-40B4-BE49-F238E27FC236}">
                  <a16:creationId xmlns:a16="http://schemas.microsoft.com/office/drawing/2014/main" id="{73EF4588-C41F-0512-F5FA-25C10FABD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3624509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16137" name="Text Box 71">
              <a:extLst>
                <a:ext uri="{FF2B5EF4-FFF2-40B4-BE49-F238E27FC236}">
                  <a16:creationId xmlns:a16="http://schemas.microsoft.com/office/drawing/2014/main" id="{3EC06EC1-0EA7-2050-94DA-F7225D58B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4008684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16138" name="Text Box 72">
              <a:extLst>
                <a:ext uri="{FF2B5EF4-FFF2-40B4-BE49-F238E27FC236}">
                  <a16:creationId xmlns:a16="http://schemas.microsoft.com/office/drawing/2014/main" id="{C4ABEC95-FA35-CCC3-6F5D-F5FE1D005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4392859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16139" name="Text Box 73">
              <a:extLst>
                <a:ext uri="{FF2B5EF4-FFF2-40B4-BE49-F238E27FC236}">
                  <a16:creationId xmlns:a16="http://schemas.microsoft.com/office/drawing/2014/main" id="{72DDA018-DD0D-168A-F03D-F2C3EE820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4777034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16140" name="Text Box 74">
              <a:extLst>
                <a:ext uri="{FF2B5EF4-FFF2-40B4-BE49-F238E27FC236}">
                  <a16:creationId xmlns:a16="http://schemas.microsoft.com/office/drawing/2014/main" id="{1621F676-B7A3-F8AA-AEB3-A670D1E59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5161209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216141" name="Text Box 75">
              <a:extLst>
                <a:ext uri="{FF2B5EF4-FFF2-40B4-BE49-F238E27FC236}">
                  <a16:creationId xmlns:a16="http://schemas.microsoft.com/office/drawing/2014/main" id="{3CB1CBAA-87C8-6827-92D9-A347C1380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5545384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16142" name="Text Box 76">
              <a:extLst>
                <a:ext uri="{FF2B5EF4-FFF2-40B4-BE49-F238E27FC236}">
                  <a16:creationId xmlns:a16="http://schemas.microsoft.com/office/drawing/2014/main" id="{DC6AF87F-9782-2140-8023-9C121E84A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466" y="5926384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  <p:sp>
          <p:nvSpPr>
            <p:cNvPr id="216143" name="Text Box 77">
              <a:extLst>
                <a:ext uri="{FF2B5EF4-FFF2-40B4-BE49-F238E27FC236}">
                  <a16:creationId xmlns:a16="http://schemas.microsoft.com/office/drawing/2014/main" id="{F1C64357-9452-C064-2715-4D018F71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204" y="6286746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16144" name="Rectangle 78" descr="深色上对角线">
              <a:extLst>
                <a:ext uri="{FF2B5EF4-FFF2-40B4-BE49-F238E27FC236}">
                  <a16:creationId xmlns:a16="http://schemas.microsoft.com/office/drawing/2014/main" id="{09BBBEE9-B76C-0E4F-C51A-54B6E93B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179" y="2478334"/>
              <a:ext cx="823912" cy="365125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45" name="Text Box 81">
              <a:extLst>
                <a:ext uri="{FF2B5EF4-FFF2-40B4-BE49-F238E27FC236}">
                  <a16:creationId xmlns:a16="http://schemas.microsoft.com/office/drawing/2014/main" id="{66C28C49-8C3D-F969-6756-578D4D05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879" y="3254621"/>
              <a:ext cx="296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216146" name="Text Box 82">
              <a:extLst>
                <a:ext uri="{FF2B5EF4-FFF2-40B4-BE49-F238E27FC236}">
                  <a16:creationId xmlns:a16="http://schemas.microsoft.com/office/drawing/2014/main" id="{6AFD5AE8-ADC5-9287-ECBC-1EE3EAE71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5941" y="3638796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b</a:t>
              </a:r>
            </a:p>
          </p:txBody>
        </p:sp>
        <p:sp>
          <p:nvSpPr>
            <p:cNvPr id="216147" name="Text Box 83">
              <a:extLst>
                <a:ext uri="{FF2B5EF4-FFF2-40B4-BE49-F238E27FC236}">
                  <a16:creationId xmlns:a16="http://schemas.microsoft.com/office/drawing/2014/main" id="{2FE492A2-788F-6B54-A499-28D8F409D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879" y="4022971"/>
              <a:ext cx="296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e</a:t>
              </a:r>
            </a:p>
          </p:txBody>
        </p:sp>
        <p:sp>
          <p:nvSpPr>
            <p:cNvPr id="216148" name="Text Box 84">
              <a:extLst>
                <a:ext uri="{FF2B5EF4-FFF2-40B4-BE49-F238E27FC236}">
                  <a16:creationId xmlns:a16="http://schemas.microsoft.com/office/drawing/2014/main" id="{83F75280-4F73-B109-1E9D-78A6179DF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5941" y="4407146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g</a:t>
              </a:r>
            </a:p>
          </p:txBody>
        </p:sp>
        <p:sp>
          <p:nvSpPr>
            <p:cNvPr id="216149" name="Text Box 85">
              <a:extLst>
                <a:ext uri="{FF2B5EF4-FFF2-40B4-BE49-F238E27FC236}">
                  <a16:creationId xmlns:a16="http://schemas.microsoft.com/office/drawing/2014/main" id="{9ADF68ED-EEDD-A0B2-624C-05ECDF9CF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4516" y="4791321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</a:p>
          </p:txBody>
        </p:sp>
        <p:sp>
          <p:nvSpPr>
            <p:cNvPr id="216150" name="Text Box 86">
              <a:extLst>
                <a:ext uri="{FF2B5EF4-FFF2-40B4-BE49-F238E27FC236}">
                  <a16:creationId xmlns:a16="http://schemas.microsoft.com/office/drawing/2014/main" id="{A905CD36-FD05-58AA-1AB8-88325E9F2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5941" y="5175496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</a:p>
          </p:txBody>
        </p:sp>
        <p:sp>
          <p:nvSpPr>
            <p:cNvPr id="216151" name="Rectangle 88" descr="浅色上对角线">
              <a:extLst>
                <a:ext uri="{FF2B5EF4-FFF2-40B4-BE49-F238E27FC236}">
                  <a16:creationId xmlns:a16="http://schemas.microsoft.com/office/drawing/2014/main" id="{5C81628C-7ADA-42E3-A179-9C8B01C6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179" y="2860921"/>
              <a:ext cx="823912" cy="36988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52" name="Text Box 81">
              <a:extLst>
                <a:ext uri="{FF2B5EF4-FFF2-40B4-BE49-F238E27FC236}">
                  <a16:creationId xmlns:a16="http://schemas.microsoft.com/office/drawing/2014/main" id="{42AB4526-005A-9939-8075-148EC0490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461" y="5512047"/>
              <a:ext cx="3129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216153" name="Text Box 88" descr="深色上对角线">
              <a:extLst>
                <a:ext uri="{FF2B5EF4-FFF2-40B4-BE49-F238E27FC236}">
                  <a16:creationId xmlns:a16="http://schemas.microsoft.com/office/drawing/2014/main" id="{9D745F58-3909-ABA1-913E-40BB45A50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252" y="5912566"/>
              <a:ext cx="814840" cy="36830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 err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6154" name="Text Box 88" descr="深色上对角线">
              <a:extLst>
                <a:ext uri="{FF2B5EF4-FFF2-40B4-BE49-F238E27FC236}">
                  <a16:creationId xmlns:a16="http://schemas.microsoft.com/office/drawing/2014/main" id="{0E5B369C-047B-0714-D8B2-E02EE0FC2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859" y="6301060"/>
              <a:ext cx="814840" cy="36830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 err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16156" name="Group 55">
              <a:extLst>
                <a:ext uri="{FF2B5EF4-FFF2-40B4-BE49-F238E27FC236}">
                  <a16:creationId xmlns:a16="http://schemas.microsoft.com/office/drawing/2014/main" id="{54B2327B-FD22-DECF-75AF-074B0CA0FC08}"/>
                </a:ext>
              </a:extLst>
            </p:cNvPr>
            <p:cNvGrpSpPr/>
            <p:nvPr/>
          </p:nvGrpSpPr>
          <p:grpSpPr bwMode="auto">
            <a:xfrm>
              <a:off x="4974704" y="2492896"/>
              <a:ext cx="533400" cy="4152900"/>
              <a:chOff x="1248" y="735"/>
              <a:chExt cx="336" cy="2616"/>
            </a:xfrm>
          </p:grpSpPr>
          <p:sp>
            <p:nvSpPr>
              <p:cNvPr id="216157" name="Text Box 56">
                <a:extLst>
                  <a:ext uri="{FF2B5EF4-FFF2-40B4-BE49-F238E27FC236}">
                    <a16:creationId xmlns:a16="http://schemas.microsoft.com/office/drawing/2014/main" id="{63C43AD9-3176-82FF-3B06-D2C8F9111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73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216158" name="Text Box 57">
                <a:extLst>
                  <a:ext uri="{FF2B5EF4-FFF2-40B4-BE49-F238E27FC236}">
                    <a16:creationId xmlns:a16="http://schemas.microsoft.com/office/drawing/2014/main" id="{0732FA36-56D0-FDFE-336F-7E58FB282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97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216159" name="Text Box 58">
                <a:extLst>
                  <a:ext uri="{FF2B5EF4-FFF2-40B4-BE49-F238E27FC236}">
                    <a16:creationId xmlns:a16="http://schemas.microsoft.com/office/drawing/2014/main" id="{5E363C23-642E-14F6-5FC4-6503386C6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216160" name="Text Box 59">
                <a:extLst>
                  <a:ext uri="{FF2B5EF4-FFF2-40B4-BE49-F238E27FC236}">
                    <a16:creationId xmlns:a16="http://schemas.microsoft.com/office/drawing/2014/main" id="{2129DA2B-FF49-E4B7-88E6-7620F4FBC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45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216161" name="Text Box 60">
                <a:extLst>
                  <a:ext uri="{FF2B5EF4-FFF2-40B4-BE49-F238E27FC236}">
                    <a16:creationId xmlns:a16="http://schemas.microsoft.com/office/drawing/2014/main" id="{D690771E-EF0C-1704-3F66-D649B4954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6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4</a:t>
                </a:r>
              </a:p>
            </p:txBody>
          </p:sp>
          <p:sp>
            <p:nvSpPr>
              <p:cNvPr id="216162" name="Text Box 61">
                <a:extLst>
                  <a:ext uri="{FF2B5EF4-FFF2-40B4-BE49-F238E27FC236}">
                    <a16:creationId xmlns:a16="http://schemas.microsoft.com/office/drawing/2014/main" id="{CA5C5568-7E1C-1F4E-1AF3-897C3DCA9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93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216163" name="Text Box 62">
                <a:extLst>
                  <a:ext uri="{FF2B5EF4-FFF2-40B4-BE49-F238E27FC236}">
                    <a16:creationId xmlns:a16="http://schemas.microsoft.com/office/drawing/2014/main" id="{B5A8CD9C-05AB-58C4-53F5-B115EEA12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7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6</a:t>
                </a:r>
              </a:p>
            </p:txBody>
          </p:sp>
          <p:sp>
            <p:nvSpPr>
              <p:cNvPr id="216164" name="Text Box 63">
                <a:extLst>
                  <a:ext uri="{FF2B5EF4-FFF2-40B4-BE49-F238E27FC236}">
                    <a16:creationId xmlns:a16="http://schemas.microsoft.com/office/drawing/2014/main" id="{FD493C60-5E49-F507-99F4-854732955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7</a:t>
                </a:r>
              </a:p>
            </p:txBody>
          </p:sp>
          <p:sp>
            <p:nvSpPr>
              <p:cNvPr id="216165" name="Text Box 64">
                <a:extLst>
                  <a:ext uri="{FF2B5EF4-FFF2-40B4-BE49-F238E27FC236}">
                    <a16:creationId xmlns:a16="http://schemas.microsoft.com/office/drawing/2014/main" id="{881D34A5-0015-205B-C0DC-244654EEF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65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8</a:t>
                </a:r>
              </a:p>
            </p:txBody>
          </p:sp>
          <p:sp>
            <p:nvSpPr>
              <p:cNvPr id="216166" name="Text Box 65">
                <a:extLst>
                  <a:ext uri="{FF2B5EF4-FFF2-40B4-BE49-F238E27FC236}">
                    <a16:creationId xmlns:a16="http://schemas.microsoft.com/office/drawing/2014/main" id="{014844CB-5D50-20FB-30A9-8A62B74DE7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8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9</a:t>
                </a:r>
              </a:p>
            </p:txBody>
          </p:sp>
          <p:sp>
            <p:nvSpPr>
              <p:cNvPr id="216167" name="Text Box 66">
                <a:extLst>
                  <a:ext uri="{FF2B5EF4-FFF2-40B4-BE49-F238E27FC236}">
                    <a16:creationId xmlns:a16="http://schemas.microsoft.com/office/drawing/2014/main" id="{C5720654-0715-4B38-62C2-1F8F11E6A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1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10</a:t>
                </a:r>
              </a:p>
            </p:txBody>
          </p:sp>
        </p:grpSp>
      </p:grpSp>
      <p:sp>
        <p:nvSpPr>
          <p:cNvPr id="216169" name="箭头: 右 216168">
            <a:extLst>
              <a:ext uri="{FF2B5EF4-FFF2-40B4-BE49-F238E27FC236}">
                <a16:creationId xmlns:a16="http://schemas.microsoft.com/office/drawing/2014/main" id="{1FAC88BA-68BA-2E27-E277-CC65C860D0C4}"/>
              </a:ext>
            </a:extLst>
          </p:cNvPr>
          <p:cNvSpPr/>
          <p:nvPr/>
        </p:nvSpPr>
        <p:spPr bwMode="auto">
          <a:xfrm>
            <a:off x="6705178" y="4282087"/>
            <a:ext cx="295238" cy="4286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170" name="Text Box 80">
            <a:extLst>
              <a:ext uri="{FF2B5EF4-FFF2-40B4-BE49-F238E27FC236}">
                <a16:creationId xmlns:a16="http://schemas.microsoft.com/office/drawing/2014/main" id="{62084980-A825-CF73-7BE4-FCD3AB392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341" y="2114307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a</a:t>
            </a:r>
          </a:p>
        </p:txBody>
      </p:sp>
      <p:sp>
        <p:nvSpPr>
          <p:cNvPr id="216171" name="Text Box 80">
            <a:extLst>
              <a:ext uri="{FF2B5EF4-FFF2-40B4-BE49-F238E27FC236}">
                <a16:creationId xmlns:a16="http://schemas.microsoft.com/office/drawing/2014/main" id="{3F2E9781-0817-7BF4-2E9B-1209B33C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095" y="2114307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b</a:t>
            </a:r>
          </a:p>
        </p:txBody>
      </p:sp>
      <p:sp>
        <p:nvSpPr>
          <p:cNvPr id="216172" name="Text Box 81">
            <a:extLst>
              <a:ext uri="{FF2B5EF4-FFF2-40B4-BE49-F238E27FC236}">
                <a16:creationId xmlns:a16="http://schemas.microsoft.com/office/drawing/2014/main" id="{74BD9239-D497-BF4E-6997-F9720BE9C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72" y="3233923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4</a:t>
            </a:r>
          </a:p>
        </p:txBody>
      </p:sp>
      <p:sp>
        <p:nvSpPr>
          <p:cNvPr id="216173" name="Text Box 81">
            <a:extLst>
              <a:ext uri="{FF2B5EF4-FFF2-40B4-BE49-F238E27FC236}">
                <a16:creationId xmlns:a16="http://schemas.microsoft.com/office/drawing/2014/main" id="{184A44F9-1843-E7B5-196A-8FD219525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373" y="3601591"/>
            <a:ext cx="5757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9</a:t>
            </a:r>
          </a:p>
        </p:txBody>
      </p:sp>
      <p:sp>
        <p:nvSpPr>
          <p:cNvPr id="216174" name="Text Box 81">
            <a:extLst>
              <a:ext uri="{FF2B5EF4-FFF2-40B4-BE49-F238E27FC236}">
                <a16:creationId xmlns:a16="http://schemas.microsoft.com/office/drawing/2014/main" id="{5110CA74-878E-0DBC-D241-060C6EA5D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758" y="2468805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3</a:t>
            </a:r>
          </a:p>
        </p:txBody>
      </p:sp>
      <p:sp>
        <p:nvSpPr>
          <p:cNvPr id="216175" name="Text Box 88" descr="深色上对角线">
            <a:extLst>
              <a:ext uri="{FF2B5EF4-FFF2-40B4-BE49-F238E27FC236}">
                <a16:creationId xmlns:a16="http://schemas.microsoft.com/office/drawing/2014/main" id="{2F7A779C-270D-353B-79CC-DD75FD619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96" y="3625400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6226" name="Text Box 80">
            <a:extLst>
              <a:ext uri="{FF2B5EF4-FFF2-40B4-BE49-F238E27FC236}">
                <a16:creationId xmlns:a16="http://schemas.microsoft.com/office/drawing/2014/main" id="{955FE4F9-28F6-32F1-9131-C621691DD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406" y="2104173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n</a:t>
            </a:r>
          </a:p>
        </p:txBody>
      </p:sp>
      <p:sp>
        <p:nvSpPr>
          <p:cNvPr id="216228" name="Text Box 81">
            <a:extLst>
              <a:ext uri="{FF2B5EF4-FFF2-40B4-BE49-F238E27FC236}">
                <a16:creationId xmlns:a16="http://schemas.microsoft.com/office/drawing/2014/main" id="{295A5465-7551-77C5-CF2E-6CA8C6E3C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33" y="2430127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9</a:t>
            </a:r>
          </a:p>
        </p:txBody>
      </p:sp>
      <p:sp>
        <p:nvSpPr>
          <p:cNvPr id="216229" name="Text Box 82">
            <a:extLst>
              <a:ext uri="{FF2B5EF4-FFF2-40B4-BE49-F238E27FC236}">
                <a16:creationId xmlns:a16="http://schemas.microsoft.com/office/drawing/2014/main" id="{4A8D9223-FF42-C4B4-B169-224F9716C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601" y="3589667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</a:p>
        </p:txBody>
      </p:sp>
      <p:sp>
        <p:nvSpPr>
          <p:cNvPr id="216230" name="Text Box 81">
            <a:extLst>
              <a:ext uri="{FF2B5EF4-FFF2-40B4-BE49-F238E27FC236}">
                <a16:creationId xmlns:a16="http://schemas.microsoft.com/office/drawing/2014/main" id="{87C494B3-3751-DCD1-731C-0B047D130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4198" y="3575170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8</a:t>
            </a:r>
          </a:p>
        </p:txBody>
      </p:sp>
      <p:sp>
        <p:nvSpPr>
          <p:cNvPr id="216231" name="Text Box 81">
            <a:extLst>
              <a:ext uri="{FF2B5EF4-FFF2-40B4-BE49-F238E27FC236}">
                <a16:creationId xmlns:a16="http://schemas.microsoft.com/office/drawing/2014/main" id="{58E94AA0-F4B3-D283-0BD0-42840C26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33" y="5109251"/>
            <a:ext cx="57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\   3</a:t>
            </a:r>
          </a:p>
        </p:txBody>
      </p:sp>
      <p:grpSp>
        <p:nvGrpSpPr>
          <p:cNvPr id="216177" name="组合 216176">
            <a:extLst>
              <a:ext uri="{FF2B5EF4-FFF2-40B4-BE49-F238E27FC236}">
                <a16:creationId xmlns:a16="http://schemas.microsoft.com/office/drawing/2014/main" id="{705FF198-A587-014A-5F62-98047E9C2CD2}"/>
              </a:ext>
            </a:extLst>
          </p:cNvPr>
          <p:cNvGrpSpPr/>
          <p:nvPr/>
        </p:nvGrpSpPr>
        <p:grpSpPr>
          <a:xfrm>
            <a:off x="6932012" y="2442826"/>
            <a:ext cx="1541512" cy="4198964"/>
            <a:chOff x="4974704" y="2470396"/>
            <a:chExt cx="1541512" cy="4198964"/>
          </a:xfrm>
        </p:grpSpPr>
        <p:grpSp>
          <p:nvGrpSpPr>
            <p:cNvPr id="216178" name="Group 42">
              <a:extLst>
                <a:ext uri="{FF2B5EF4-FFF2-40B4-BE49-F238E27FC236}">
                  <a16:creationId xmlns:a16="http://schemas.microsoft.com/office/drawing/2014/main" id="{8B1C5DFF-9476-6A23-58FA-AD20FD1BE598}"/>
                </a:ext>
              </a:extLst>
            </p:cNvPr>
            <p:cNvGrpSpPr/>
            <p:nvPr/>
          </p:nvGrpSpPr>
          <p:grpSpPr bwMode="auto">
            <a:xfrm>
              <a:off x="5319241" y="2470396"/>
              <a:ext cx="1143000" cy="4191000"/>
              <a:chOff x="1152" y="768"/>
              <a:chExt cx="720" cy="2640"/>
            </a:xfrm>
          </p:grpSpPr>
          <p:sp>
            <p:nvSpPr>
              <p:cNvPr id="216213" name="Rectangle 43">
                <a:extLst>
                  <a:ext uri="{FF2B5EF4-FFF2-40B4-BE49-F238E27FC236}">
                    <a16:creationId xmlns:a16="http://schemas.microsoft.com/office/drawing/2014/main" id="{0958154F-BC89-5908-565A-55F699FCE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768"/>
                <a:ext cx="720" cy="26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14" name="Line 44">
                <a:extLst>
                  <a:ext uri="{FF2B5EF4-FFF2-40B4-BE49-F238E27FC236}">
                    <a16:creationId xmlns:a16="http://schemas.microsoft.com/office/drawing/2014/main" id="{9F577C31-2AA0-7560-32FA-6369888CD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20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15" name="Line 45">
                <a:extLst>
                  <a:ext uri="{FF2B5EF4-FFF2-40B4-BE49-F238E27FC236}">
                    <a16:creationId xmlns:a16="http://schemas.microsoft.com/office/drawing/2014/main" id="{CE8DA253-2314-1914-E0CC-183725721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00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16" name="Line 46">
                <a:extLst>
                  <a:ext uri="{FF2B5EF4-FFF2-40B4-BE49-F238E27FC236}">
                    <a16:creationId xmlns:a16="http://schemas.microsoft.com/office/drawing/2014/main" id="{7C7626A0-B912-477D-EFDC-B2BDEFBA8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17" name="Line 47">
                <a:extLst>
                  <a:ext uri="{FF2B5EF4-FFF2-40B4-BE49-F238E27FC236}">
                    <a16:creationId xmlns:a16="http://schemas.microsoft.com/office/drawing/2014/main" id="{DE11AAEE-AECC-D776-ECFB-B3794492F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18" name="Line 48">
                <a:extLst>
                  <a:ext uri="{FF2B5EF4-FFF2-40B4-BE49-F238E27FC236}">
                    <a16:creationId xmlns:a16="http://schemas.microsoft.com/office/drawing/2014/main" id="{917038BF-7576-43FE-6BB8-FB4D5006B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7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19" name="Line 49">
                <a:extLst>
                  <a:ext uri="{FF2B5EF4-FFF2-40B4-BE49-F238E27FC236}">
                    <a16:creationId xmlns:a16="http://schemas.microsoft.com/office/drawing/2014/main" id="{10123388-8394-8BED-05B2-F97872BDD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20" name="Line 50">
                <a:extLst>
                  <a:ext uri="{FF2B5EF4-FFF2-40B4-BE49-F238E27FC236}">
                    <a16:creationId xmlns:a16="http://schemas.microsoft.com/office/drawing/2014/main" id="{0EA75664-095B-2493-5F81-F73CDBCD3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9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21" name="Line 51">
                <a:extLst>
                  <a:ext uri="{FF2B5EF4-FFF2-40B4-BE49-F238E27FC236}">
                    <a16:creationId xmlns:a16="http://schemas.microsoft.com/office/drawing/2014/main" id="{3B9130D9-1150-DA77-0A9D-3772A5F9F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16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22" name="Line 52">
                <a:extLst>
                  <a:ext uri="{FF2B5EF4-FFF2-40B4-BE49-F238E27FC236}">
                    <a16:creationId xmlns:a16="http://schemas.microsoft.com/office/drawing/2014/main" id="{6300645B-AF30-55AC-0B09-DD74A20279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92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23" name="Line 53">
                <a:extLst>
                  <a:ext uri="{FF2B5EF4-FFF2-40B4-BE49-F238E27FC236}">
                    <a16:creationId xmlns:a16="http://schemas.microsoft.com/office/drawing/2014/main" id="{30D295B0-3010-2E05-0F01-492B799D0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688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224" name="Line 54">
                <a:extLst>
                  <a:ext uri="{FF2B5EF4-FFF2-40B4-BE49-F238E27FC236}">
                    <a16:creationId xmlns:a16="http://schemas.microsoft.com/office/drawing/2014/main" id="{1AEFB78E-3608-3CF2-CDBD-4B012D150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768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179" name="Text Box 67">
              <a:extLst>
                <a:ext uri="{FF2B5EF4-FFF2-40B4-BE49-F238E27FC236}">
                  <a16:creationId xmlns:a16="http://schemas.microsoft.com/office/drawing/2014/main" id="{9B3BDB31-D7C1-CEC0-3197-FC11D53E3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2473571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rgbClr val="FFFF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16180" name="Text Box 68">
              <a:extLst>
                <a:ext uri="{FF2B5EF4-FFF2-40B4-BE49-F238E27FC236}">
                  <a16:creationId xmlns:a16="http://schemas.microsoft.com/office/drawing/2014/main" id="{4FDC8641-09CA-8574-7E9F-98540D6EF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2856159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16181" name="Text Box 69">
              <a:extLst>
                <a:ext uri="{FF2B5EF4-FFF2-40B4-BE49-F238E27FC236}">
                  <a16:creationId xmlns:a16="http://schemas.microsoft.com/office/drawing/2014/main" id="{2BF9D219-EB61-6B3F-6254-56DE53F3E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3240334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16182" name="Text Box 70">
              <a:extLst>
                <a:ext uri="{FF2B5EF4-FFF2-40B4-BE49-F238E27FC236}">
                  <a16:creationId xmlns:a16="http://schemas.microsoft.com/office/drawing/2014/main" id="{78A0D415-1AA9-492F-BDA4-31B39978B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3624509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216183" name="Text Box 71">
              <a:extLst>
                <a:ext uri="{FF2B5EF4-FFF2-40B4-BE49-F238E27FC236}">
                  <a16:creationId xmlns:a16="http://schemas.microsoft.com/office/drawing/2014/main" id="{6A12BAB0-EA7B-53CE-60AB-4E6D5802C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4008684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16184" name="Text Box 72">
              <a:extLst>
                <a:ext uri="{FF2B5EF4-FFF2-40B4-BE49-F238E27FC236}">
                  <a16:creationId xmlns:a16="http://schemas.microsoft.com/office/drawing/2014/main" id="{704B6BF4-0D76-8167-4DF2-94D18956C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4392859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16185" name="Text Box 73">
              <a:extLst>
                <a:ext uri="{FF2B5EF4-FFF2-40B4-BE49-F238E27FC236}">
                  <a16:creationId xmlns:a16="http://schemas.microsoft.com/office/drawing/2014/main" id="{DC6FA93B-7F0C-B0A0-5D02-A4BD10921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4777034"/>
              <a:ext cx="298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16186" name="Text Box 74">
              <a:extLst>
                <a:ext uri="{FF2B5EF4-FFF2-40B4-BE49-F238E27FC236}">
                  <a16:creationId xmlns:a16="http://schemas.microsoft.com/office/drawing/2014/main" id="{29CF6991-4FAA-89CF-052A-914D37F7E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5161209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216187" name="Text Box 75">
              <a:extLst>
                <a:ext uri="{FF2B5EF4-FFF2-40B4-BE49-F238E27FC236}">
                  <a16:creationId xmlns:a16="http://schemas.microsoft.com/office/drawing/2014/main" id="{8844903E-80AD-6790-72FF-CCDFF0D77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41" y="5545384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16188" name="Text Box 76">
              <a:extLst>
                <a:ext uri="{FF2B5EF4-FFF2-40B4-BE49-F238E27FC236}">
                  <a16:creationId xmlns:a16="http://schemas.microsoft.com/office/drawing/2014/main" id="{665EFFBF-6C42-77AF-3B40-F2509AE9D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466" y="5926384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  <p:sp>
          <p:nvSpPr>
            <p:cNvPr id="216189" name="Text Box 77">
              <a:extLst>
                <a:ext uri="{FF2B5EF4-FFF2-40B4-BE49-F238E27FC236}">
                  <a16:creationId xmlns:a16="http://schemas.microsoft.com/office/drawing/2014/main" id="{2AAAE64E-2AEC-4DF7-7F5A-6538F653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2204" y="6286746"/>
              <a:ext cx="3000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16190" name="Rectangle 78" descr="深色上对角线">
              <a:extLst>
                <a:ext uri="{FF2B5EF4-FFF2-40B4-BE49-F238E27FC236}">
                  <a16:creationId xmlns:a16="http://schemas.microsoft.com/office/drawing/2014/main" id="{CDDC81CA-B5F8-9E4F-94F2-7BF423AE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179" y="2478334"/>
              <a:ext cx="823912" cy="365125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1" name="Text Box 81">
              <a:extLst>
                <a:ext uri="{FF2B5EF4-FFF2-40B4-BE49-F238E27FC236}">
                  <a16:creationId xmlns:a16="http://schemas.microsoft.com/office/drawing/2014/main" id="{4D5E4116-BAD4-138E-4C1E-E3FA9579B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879" y="3254621"/>
              <a:ext cx="296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c</a:t>
              </a:r>
            </a:p>
          </p:txBody>
        </p:sp>
        <p:sp>
          <p:nvSpPr>
            <p:cNvPr id="216193" name="Text Box 83">
              <a:extLst>
                <a:ext uri="{FF2B5EF4-FFF2-40B4-BE49-F238E27FC236}">
                  <a16:creationId xmlns:a16="http://schemas.microsoft.com/office/drawing/2014/main" id="{FA572CA3-0354-FD3F-B1C9-8E77111E4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879" y="4022971"/>
              <a:ext cx="2968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e</a:t>
              </a:r>
            </a:p>
          </p:txBody>
        </p:sp>
        <p:sp>
          <p:nvSpPr>
            <p:cNvPr id="216194" name="Text Box 84">
              <a:extLst>
                <a:ext uri="{FF2B5EF4-FFF2-40B4-BE49-F238E27FC236}">
                  <a16:creationId xmlns:a16="http://schemas.microsoft.com/office/drawing/2014/main" id="{9C15E2CF-24F0-EF96-2093-1B90F57F7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5941" y="4407146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g</a:t>
              </a:r>
            </a:p>
          </p:txBody>
        </p:sp>
        <p:sp>
          <p:nvSpPr>
            <p:cNvPr id="216195" name="Text Box 85">
              <a:extLst>
                <a:ext uri="{FF2B5EF4-FFF2-40B4-BE49-F238E27FC236}">
                  <a16:creationId xmlns:a16="http://schemas.microsoft.com/office/drawing/2014/main" id="{FEEFF14B-29DD-8D2A-B170-25C3C6137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4516" y="4791321"/>
              <a:ext cx="2540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f</a:t>
              </a:r>
            </a:p>
          </p:txBody>
        </p:sp>
        <p:sp>
          <p:nvSpPr>
            <p:cNvPr id="216196" name="Text Box 86">
              <a:extLst>
                <a:ext uri="{FF2B5EF4-FFF2-40B4-BE49-F238E27FC236}">
                  <a16:creationId xmlns:a16="http://schemas.microsoft.com/office/drawing/2014/main" id="{B0883E5A-B7C3-437D-B905-AC20EC8F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5941" y="5175496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</a:p>
          </p:txBody>
        </p:sp>
        <p:sp>
          <p:nvSpPr>
            <p:cNvPr id="216197" name="Rectangle 88" descr="浅色上对角线">
              <a:extLst>
                <a:ext uri="{FF2B5EF4-FFF2-40B4-BE49-F238E27FC236}">
                  <a16:creationId xmlns:a16="http://schemas.microsoft.com/office/drawing/2014/main" id="{FD4F8B8A-D61C-731C-7926-7AF34B01C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179" y="2860921"/>
              <a:ext cx="823912" cy="36988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198" name="Text Box 81">
              <a:extLst>
                <a:ext uri="{FF2B5EF4-FFF2-40B4-BE49-F238E27FC236}">
                  <a16:creationId xmlns:a16="http://schemas.microsoft.com/office/drawing/2014/main" id="{21CFFDA0-A108-1B99-A273-16743387B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6461" y="5512047"/>
              <a:ext cx="3129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000" i="1" dirty="0">
                  <a:latin typeface="Times New Roman" panose="02020603050405020304" pitchFamily="18" charset="0"/>
                  <a:ea typeface="幼圆" panose="02010509060101010101" pitchFamily="49" charset="-122"/>
                </a:rPr>
                <a:t>a</a:t>
              </a:r>
            </a:p>
          </p:txBody>
        </p:sp>
        <p:sp>
          <p:nvSpPr>
            <p:cNvPr id="216199" name="Text Box 88" descr="深色上对角线">
              <a:extLst>
                <a:ext uri="{FF2B5EF4-FFF2-40B4-BE49-F238E27FC236}">
                  <a16:creationId xmlns:a16="http://schemas.microsoft.com/office/drawing/2014/main" id="{004FDA59-C549-527F-7437-3A19C4A98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6252" y="5912566"/>
              <a:ext cx="814840" cy="36830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 err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216200" name="Text Box 88" descr="深色上对角线">
              <a:extLst>
                <a:ext uri="{FF2B5EF4-FFF2-40B4-BE49-F238E27FC236}">
                  <a16:creationId xmlns:a16="http://schemas.microsoft.com/office/drawing/2014/main" id="{80735673-CDED-4717-67B3-AEFAB1F8A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859" y="6301060"/>
              <a:ext cx="814840" cy="368300"/>
            </a:xfrm>
            <a:prstGeom prst="rect">
              <a:avLst/>
            </a:prstGeom>
            <a:pattFill prst="dk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kumimoji="1" lang="en-US" altLang="zh-CN" dirty="0" err="1">
                <a:solidFill>
                  <a:srgbClr val="92D05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216201" name="Group 55">
              <a:extLst>
                <a:ext uri="{FF2B5EF4-FFF2-40B4-BE49-F238E27FC236}">
                  <a16:creationId xmlns:a16="http://schemas.microsoft.com/office/drawing/2014/main" id="{786E0786-14FD-0DF2-D329-2FB717659673}"/>
                </a:ext>
              </a:extLst>
            </p:cNvPr>
            <p:cNvGrpSpPr/>
            <p:nvPr/>
          </p:nvGrpSpPr>
          <p:grpSpPr bwMode="auto">
            <a:xfrm>
              <a:off x="4974704" y="2492896"/>
              <a:ext cx="533400" cy="4152900"/>
              <a:chOff x="1248" y="735"/>
              <a:chExt cx="336" cy="2616"/>
            </a:xfrm>
          </p:grpSpPr>
          <p:sp>
            <p:nvSpPr>
              <p:cNvPr id="216202" name="Text Box 56">
                <a:extLst>
                  <a:ext uri="{FF2B5EF4-FFF2-40B4-BE49-F238E27FC236}">
                    <a16:creationId xmlns:a16="http://schemas.microsoft.com/office/drawing/2014/main" id="{AFB50737-A6A7-6C6F-0D92-063C7EE8A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73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216203" name="Text Box 57">
                <a:extLst>
                  <a:ext uri="{FF2B5EF4-FFF2-40B4-BE49-F238E27FC236}">
                    <a16:creationId xmlns:a16="http://schemas.microsoft.com/office/drawing/2014/main" id="{01112452-90B6-A644-83DB-56B40A439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97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1</a:t>
                </a:r>
              </a:p>
            </p:txBody>
          </p:sp>
          <p:sp>
            <p:nvSpPr>
              <p:cNvPr id="216204" name="Text Box 58">
                <a:extLst>
                  <a:ext uri="{FF2B5EF4-FFF2-40B4-BE49-F238E27FC236}">
                    <a16:creationId xmlns:a16="http://schemas.microsoft.com/office/drawing/2014/main" id="{C5E35936-894A-77F9-120D-06E609CBC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216205" name="Text Box 59">
                <a:extLst>
                  <a:ext uri="{FF2B5EF4-FFF2-40B4-BE49-F238E27FC236}">
                    <a16:creationId xmlns:a16="http://schemas.microsoft.com/office/drawing/2014/main" id="{85F86D2A-F09E-046D-034D-51D9FA826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45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216206" name="Text Box 60">
                <a:extLst>
                  <a:ext uri="{FF2B5EF4-FFF2-40B4-BE49-F238E27FC236}">
                    <a16:creationId xmlns:a16="http://schemas.microsoft.com/office/drawing/2014/main" id="{CC10DEB4-D243-B09D-1E11-783AC4FAE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6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4</a:t>
                </a:r>
              </a:p>
            </p:txBody>
          </p:sp>
          <p:sp>
            <p:nvSpPr>
              <p:cNvPr id="216207" name="Text Box 61">
                <a:extLst>
                  <a:ext uri="{FF2B5EF4-FFF2-40B4-BE49-F238E27FC236}">
                    <a16:creationId xmlns:a16="http://schemas.microsoft.com/office/drawing/2014/main" id="{AA728371-3F31-9835-D11F-BBEFA38FF5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93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216208" name="Text Box 62">
                <a:extLst>
                  <a:ext uri="{FF2B5EF4-FFF2-40B4-BE49-F238E27FC236}">
                    <a16:creationId xmlns:a16="http://schemas.microsoft.com/office/drawing/2014/main" id="{BE5B2986-79A9-5DCB-8F9B-839BE7197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17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6</a:t>
                </a:r>
              </a:p>
            </p:txBody>
          </p:sp>
          <p:sp>
            <p:nvSpPr>
              <p:cNvPr id="216209" name="Text Box 63">
                <a:extLst>
                  <a:ext uri="{FF2B5EF4-FFF2-40B4-BE49-F238E27FC236}">
                    <a16:creationId xmlns:a16="http://schemas.microsoft.com/office/drawing/2014/main" id="{50CDEB4A-C6F6-35AC-7B70-417EDD0AD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4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7</a:t>
                </a:r>
              </a:p>
            </p:txBody>
          </p:sp>
          <p:sp>
            <p:nvSpPr>
              <p:cNvPr id="216210" name="Text Box 64">
                <a:extLst>
                  <a:ext uri="{FF2B5EF4-FFF2-40B4-BE49-F238E27FC236}">
                    <a16:creationId xmlns:a16="http://schemas.microsoft.com/office/drawing/2014/main" id="{BD38A5BF-0FD5-5E85-4BD1-64C6BE74F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65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8</a:t>
                </a:r>
              </a:p>
            </p:txBody>
          </p:sp>
          <p:sp>
            <p:nvSpPr>
              <p:cNvPr id="216211" name="Text Box 65">
                <a:extLst>
                  <a:ext uri="{FF2B5EF4-FFF2-40B4-BE49-F238E27FC236}">
                    <a16:creationId xmlns:a16="http://schemas.microsoft.com/office/drawing/2014/main" id="{374265AB-B5C5-BCF8-7A01-E78825F66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89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9</a:t>
                </a:r>
              </a:p>
            </p:txBody>
          </p:sp>
          <p:sp>
            <p:nvSpPr>
              <p:cNvPr id="216212" name="Text Box 66">
                <a:extLst>
                  <a:ext uri="{FF2B5EF4-FFF2-40B4-BE49-F238E27FC236}">
                    <a16:creationId xmlns:a16="http://schemas.microsoft.com/office/drawing/2014/main" id="{D7DB1213-29FA-6885-10EA-AC5777A5E4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120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10</a:t>
                </a:r>
              </a:p>
            </p:txBody>
          </p:sp>
        </p:grpSp>
      </p:grpSp>
      <p:grpSp>
        <p:nvGrpSpPr>
          <p:cNvPr id="216240" name="组合 216239">
            <a:extLst>
              <a:ext uri="{FF2B5EF4-FFF2-40B4-BE49-F238E27FC236}">
                <a16:creationId xmlns:a16="http://schemas.microsoft.com/office/drawing/2014/main" id="{FE9216EA-6F98-7460-C4AD-8AD7804FA644}"/>
              </a:ext>
            </a:extLst>
          </p:cNvPr>
          <p:cNvGrpSpPr/>
          <p:nvPr/>
        </p:nvGrpSpPr>
        <p:grpSpPr>
          <a:xfrm>
            <a:off x="4935106" y="5004916"/>
            <a:ext cx="356974" cy="368300"/>
            <a:chOff x="4860032" y="5273898"/>
            <a:chExt cx="356974" cy="368300"/>
          </a:xfrm>
        </p:grpSpPr>
        <p:sp>
          <p:nvSpPr>
            <p:cNvPr id="216234" name="Text Box 80">
              <a:extLst>
                <a:ext uri="{FF2B5EF4-FFF2-40B4-BE49-F238E27FC236}">
                  <a16:creationId xmlns:a16="http://schemas.microsoft.com/office/drawing/2014/main" id="{6D81C625-6F62-6A5C-7264-7ECC1B15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032" y="5273898"/>
              <a:ext cx="25908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  <p:cxnSp>
          <p:nvCxnSpPr>
            <p:cNvPr id="216236" name="直接箭头连接符 216235">
              <a:extLst>
                <a:ext uri="{FF2B5EF4-FFF2-40B4-BE49-F238E27FC236}">
                  <a16:creationId xmlns:a16="http://schemas.microsoft.com/office/drawing/2014/main" id="{B42824BF-33A8-0F6A-94D3-A53C4FAF4A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1678" y="5483956"/>
              <a:ext cx="195328" cy="5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pSp>
        <p:nvGrpSpPr>
          <p:cNvPr id="216241" name="组合 216240">
            <a:extLst>
              <a:ext uri="{FF2B5EF4-FFF2-40B4-BE49-F238E27FC236}">
                <a16:creationId xmlns:a16="http://schemas.microsoft.com/office/drawing/2014/main" id="{3640E848-2897-1846-4337-CA659DD35A9E}"/>
              </a:ext>
            </a:extLst>
          </p:cNvPr>
          <p:cNvGrpSpPr/>
          <p:nvPr/>
        </p:nvGrpSpPr>
        <p:grpSpPr>
          <a:xfrm>
            <a:off x="6660232" y="5157192"/>
            <a:ext cx="432048" cy="368300"/>
            <a:chOff x="6660232" y="5508972"/>
            <a:chExt cx="432048" cy="368300"/>
          </a:xfrm>
        </p:grpSpPr>
        <p:cxnSp>
          <p:nvCxnSpPr>
            <p:cNvPr id="216237" name="直接箭头连接符 216236">
              <a:extLst>
                <a:ext uri="{FF2B5EF4-FFF2-40B4-BE49-F238E27FC236}">
                  <a16:creationId xmlns:a16="http://schemas.microsoft.com/office/drawing/2014/main" id="{1E098544-83EE-83DD-8EEB-EBC48FFCBC7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96952" y="5696259"/>
              <a:ext cx="195328" cy="5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216238" name="Text Box 80">
              <a:extLst>
                <a:ext uri="{FF2B5EF4-FFF2-40B4-BE49-F238E27FC236}">
                  <a16:creationId xmlns:a16="http://schemas.microsoft.com/office/drawing/2014/main" id="{DC3293FA-EBB8-495F-7BBE-6CF950005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0232" y="5508972"/>
              <a:ext cx="259080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663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6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11" grpId="0" animBg="1"/>
      <p:bldP spid="216112" grpId="0" animBg="1"/>
      <p:bldP spid="216113" grpId="0"/>
      <p:bldP spid="216114" grpId="0"/>
      <p:bldP spid="216115" grpId="0"/>
      <p:bldP spid="216116" grpId="0"/>
      <p:bldP spid="216119" grpId="0" animBg="1"/>
      <p:bldP spid="216169" grpId="0" animBg="1"/>
      <p:bldP spid="216172" grpId="0"/>
      <p:bldP spid="216173" grpId="0"/>
      <p:bldP spid="216174" grpId="0"/>
      <p:bldP spid="216175" grpId="0" animBg="1"/>
      <p:bldP spid="216228" grpId="0"/>
      <p:bldP spid="216229" grpId="0"/>
      <p:bldP spid="216230" grpId="0"/>
      <p:bldP spid="21623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08" name="Text Box 88" descr="深色上对角线">
            <a:extLst>
              <a:ext uri="{FF2B5EF4-FFF2-40B4-BE49-F238E27FC236}">
                <a16:creationId xmlns:a16="http://schemas.microsoft.com/office/drawing/2014/main" id="{E518B3EA-B190-775E-7698-0794BC18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515" y="4585097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21BAF760-0372-475B-90D3-F6DEA9D64D8D}" type="slidenum">
              <a:rPr lang="en-US" altLang="zh-CN"/>
              <a:t>97</a:t>
            </a:fld>
            <a:endParaRPr lang="en-US" altLang="zh-CN"/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343930" y="1166689"/>
            <a:ext cx="82804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假设由终端输入集合元素</a:t>
            </a:r>
          </a:p>
          <a:p>
            <a:pPr eaLnBrk="0" latinLnBrk="0" hangingPunct="0">
              <a:spcBef>
                <a:spcPts val="1200"/>
              </a:spcBef>
            </a:pP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(1)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先建立表示集合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的静态链表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；</a:t>
            </a:r>
          </a:p>
          <a:p>
            <a:pPr eaLnBrk="0" hangingPunct="0"/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(2)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而后在输入集合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的元素的同时查找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表，若存在和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相同的元素，则从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表中删除之，否则将此元素插入</a:t>
            </a:r>
            <a:r>
              <a:rPr kumimoji="1" lang="en-US" altLang="zh-CN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16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表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130"/>
            <a:ext cx="5358130" cy="1139825"/>
          </a:xfrm>
        </p:spPr>
        <p:txBody>
          <a:bodyPr/>
          <a:lstStyle/>
          <a:p>
            <a:pPr algn="l"/>
            <a:r>
              <a:rPr lang="en-US" altLang="zh-CN" sz="4000" b="0"/>
              <a:t>Example：集合运算           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525135" y="594043"/>
          <a:ext cx="26955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8865" imgH="203200" progId="Equation.DSMT4">
                  <p:embed/>
                </p:oleObj>
              </mc:Choice>
              <mc:Fallback>
                <p:oleObj name="Equation" r:id="rId3" imgW="1078865" imgH="203200" progId="Equation.DSMT4">
                  <p:embed/>
                  <p:pic>
                    <p:nvPicPr>
                      <p:cNvPr id="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5135" y="594043"/>
                        <a:ext cx="26955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89">
            <a:extLst>
              <a:ext uri="{FF2B5EF4-FFF2-40B4-BE49-F238E27FC236}">
                <a16:creationId xmlns:a16="http://schemas.microsoft.com/office/drawing/2014/main" id="{73338387-60A0-C550-D58A-51AE120A6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0" y="2770981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A={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c b e g f d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90">
            <a:extLst>
              <a:ext uri="{FF2B5EF4-FFF2-40B4-BE49-F238E27FC236}">
                <a16:creationId xmlns:a16="http://schemas.microsoft.com/office/drawing/2014/main" id="{4B9F44AF-FFE1-1467-F876-95A613E7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91" y="3308193"/>
            <a:ext cx="169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B={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 b n f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6" name="Group 42">
            <a:extLst>
              <a:ext uri="{FF2B5EF4-FFF2-40B4-BE49-F238E27FC236}">
                <a16:creationId xmlns:a16="http://schemas.microsoft.com/office/drawing/2014/main" id="{E0023F53-A9EA-4D66-FB08-668DEF5B59F5}"/>
              </a:ext>
            </a:extLst>
          </p:cNvPr>
          <p:cNvGrpSpPr/>
          <p:nvPr/>
        </p:nvGrpSpPr>
        <p:grpSpPr bwMode="auto">
          <a:xfrm>
            <a:off x="7695505" y="2276872"/>
            <a:ext cx="1143000" cy="4191000"/>
            <a:chOff x="1152" y="768"/>
            <a:chExt cx="720" cy="2640"/>
          </a:xfrm>
        </p:grpSpPr>
        <p:sp>
          <p:nvSpPr>
            <p:cNvPr id="57" name="Rectangle 43">
              <a:extLst>
                <a:ext uri="{FF2B5EF4-FFF2-40B4-BE49-F238E27FC236}">
                  <a16:creationId xmlns:a16="http://schemas.microsoft.com/office/drawing/2014/main" id="{757C7401-C659-2FA9-804A-03095F11F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44">
              <a:extLst>
                <a:ext uri="{FF2B5EF4-FFF2-40B4-BE49-F238E27FC236}">
                  <a16:creationId xmlns:a16="http://schemas.microsoft.com/office/drawing/2014/main" id="{A76E89D0-01D9-3D5F-F2EA-8ADC4031B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Line 45">
              <a:extLst>
                <a:ext uri="{FF2B5EF4-FFF2-40B4-BE49-F238E27FC236}">
                  <a16:creationId xmlns:a16="http://schemas.microsoft.com/office/drawing/2014/main" id="{3F3157D0-FF8B-3CB9-1903-BB374EDE3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Line 46">
              <a:extLst>
                <a:ext uri="{FF2B5EF4-FFF2-40B4-BE49-F238E27FC236}">
                  <a16:creationId xmlns:a16="http://schemas.microsoft.com/office/drawing/2014/main" id="{8F401B17-CF4F-1D44-EAF8-E1F52B4F0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47">
              <a:extLst>
                <a:ext uri="{FF2B5EF4-FFF2-40B4-BE49-F238E27FC236}">
                  <a16:creationId xmlns:a16="http://schemas.microsoft.com/office/drawing/2014/main" id="{F439AC23-6704-585D-997D-8BBE6829B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8">
              <a:extLst>
                <a:ext uri="{FF2B5EF4-FFF2-40B4-BE49-F238E27FC236}">
                  <a16:creationId xmlns:a16="http://schemas.microsoft.com/office/drawing/2014/main" id="{782DA682-6B38-45C6-BCBE-62975DB80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49">
              <a:extLst>
                <a:ext uri="{FF2B5EF4-FFF2-40B4-BE49-F238E27FC236}">
                  <a16:creationId xmlns:a16="http://schemas.microsoft.com/office/drawing/2014/main" id="{291B91A7-6843-0524-F6F1-AE5601689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4" name="Line 50">
              <a:extLst>
                <a:ext uri="{FF2B5EF4-FFF2-40B4-BE49-F238E27FC236}">
                  <a16:creationId xmlns:a16="http://schemas.microsoft.com/office/drawing/2014/main" id="{421CACA6-4728-10BB-07ED-8A4484F49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5" name="Line 51">
              <a:extLst>
                <a:ext uri="{FF2B5EF4-FFF2-40B4-BE49-F238E27FC236}">
                  <a16:creationId xmlns:a16="http://schemas.microsoft.com/office/drawing/2014/main" id="{3202433A-930B-2473-26A9-44FB9E388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6" name="Line 52">
              <a:extLst>
                <a:ext uri="{FF2B5EF4-FFF2-40B4-BE49-F238E27FC236}">
                  <a16:creationId xmlns:a16="http://schemas.microsoft.com/office/drawing/2014/main" id="{16324682-236B-F806-6354-8F75AFDB8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7" name="Line 53">
              <a:extLst>
                <a:ext uri="{FF2B5EF4-FFF2-40B4-BE49-F238E27FC236}">
                  <a16:creationId xmlns:a16="http://schemas.microsoft.com/office/drawing/2014/main" id="{CCF32A9F-BE53-6589-E7DB-614E8F84B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069" name="Line 54">
              <a:extLst>
                <a:ext uri="{FF2B5EF4-FFF2-40B4-BE49-F238E27FC236}">
                  <a16:creationId xmlns:a16="http://schemas.microsoft.com/office/drawing/2014/main" id="{A84391AA-C370-28B8-B951-6AE2361EE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6070" name="Group 55">
            <a:extLst>
              <a:ext uri="{FF2B5EF4-FFF2-40B4-BE49-F238E27FC236}">
                <a16:creationId xmlns:a16="http://schemas.microsoft.com/office/drawing/2014/main" id="{603FA1E8-6E70-9E6A-A20C-DFF1B20DC564}"/>
              </a:ext>
            </a:extLst>
          </p:cNvPr>
          <p:cNvGrpSpPr/>
          <p:nvPr/>
        </p:nvGrpSpPr>
        <p:grpSpPr bwMode="auto">
          <a:xfrm>
            <a:off x="7314505" y="2300685"/>
            <a:ext cx="533400" cy="4152900"/>
            <a:chOff x="1248" y="735"/>
            <a:chExt cx="336" cy="2616"/>
          </a:xfrm>
        </p:grpSpPr>
        <p:sp>
          <p:nvSpPr>
            <p:cNvPr id="216071" name="Text Box 56">
              <a:extLst>
                <a:ext uri="{FF2B5EF4-FFF2-40B4-BE49-F238E27FC236}">
                  <a16:creationId xmlns:a16="http://schemas.microsoft.com/office/drawing/2014/main" id="{23C2EDB4-26B6-F1A1-3547-BA2BAC309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16072" name="Text Box 57">
              <a:extLst>
                <a:ext uri="{FF2B5EF4-FFF2-40B4-BE49-F238E27FC236}">
                  <a16:creationId xmlns:a16="http://schemas.microsoft.com/office/drawing/2014/main" id="{0F6B4B7E-0420-9AC8-F4CF-2C60015F6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16074" name="Text Box 58">
              <a:extLst>
                <a:ext uri="{FF2B5EF4-FFF2-40B4-BE49-F238E27FC236}">
                  <a16:creationId xmlns:a16="http://schemas.microsoft.com/office/drawing/2014/main" id="{2E033423-DB88-1E5C-09C5-96375DF80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16075" name="Text Box 59">
              <a:extLst>
                <a:ext uri="{FF2B5EF4-FFF2-40B4-BE49-F238E27FC236}">
                  <a16:creationId xmlns:a16="http://schemas.microsoft.com/office/drawing/2014/main" id="{C2CD4719-3DC7-5EB8-021E-44DFD634F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16076" name="Text Box 60">
              <a:extLst>
                <a:ext uri="{FF2B5EF4-FFF2-40B4-BE49-F238E27FC236}">
                  <a16:creationId xmlns:a16="http://schemas.microsoft.com/office/drawing/2014/main" id="{A1D7EF77-81E2-0181-90F7-4F2352644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16077" name="Text Box 61">
              <a:extLst>
                <a:ext uri="{FF2B5EF4-FFF2-40B4-BE49-F238E27FC236}">
                  <a16:creationId xmlns:a16="http://schemas.microsoft.com/office/drawing/2014/main" id="{A4BA6010-C8EF-07DC-F339-737A6429C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16078" name="Text Box 62">
              <a:extLst>
                <a:ext uri="{FF2B5EF4-FFF2-40B4-BE49-F238E27FC236}">
                  <a16:creationId xmlns:a16="http://schemas.microsoft.com/office/drawing/2014/main" id="{C05C0283-398F-45ED-BD8B-7D6FD68F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16079" name="Text Box 63">
              <a:extLst>
                <a:ext uri="{FF2B5EF4-FFF2-40B4-BE49-F238E27FC236}">
                  <a16:creationId xmlns:a16="http://schemas.microsoft.com/office/drawing/2014/main" id="{5D73B9DA-EE1A-2315-2738-D8899AE98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16080" name="Text Box 64">
              <a:extLst>
                <a:ext uri="{FF2B5EF4-FFF2-40B4-BE49-F238E27FC236}">
                  <a16:creationId xmlns:a16="http://schemas.microsoft.com/office/drawing/2014/main" id="{007C4029-0BD8-7497-5852-0AEF78B12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216081" name="Text Box 65">
              <a:extLst>
                <a:ext uri="{FF2B5EF4-FFF2-40B4-BE49-F238E27FC236}">
                  <a16:creationId xmlns:a16="http://schemas.microsoft.com/office/drawing/2014/main" id="{6A188D1A-0857-3BC5-4A28-89DEF3019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216082" name="Text Box 66">
              <a:extLst>
                <a:ext uri="{FF2B5EF4-FFF2-40B4-BE49-F238E27FC236}">
                  <a16:creationId xmlns:a16="http://schemas.microsoft.com/office/drawing/2014/main" id="{11D0B7BD-D870-23D2-5F0A-A7CA5D3DF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216083" name="Text Box 67">
            <a:extLst>
              <a:ext uri="{FF2B5EF4-FFF2-40B4-BE49-F238E27FC236}">
                <a16:creationId xmlns:a16="http://schemas.microsoft.com/office/drawing/2014/main" id="{18A31BC9-43FB-159B-7F75-7A88774D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2280047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216084" name="Text Box 68">
            <a:extLst>
              <a:ext uri="{FF2B5EF4-FFF2-40B4-BE49-F238E27FC236}">
                <a16:creationId xmlns:a16="http://schemas.microsoft.com/office/drawing/2014/main" id="{0B6A692A-C1B4-E2DE-C48A-C4C0086D5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2662635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216085" name="Text Box 69">
            <a:extLst>
              <a:ext uri="{FF2B5EF4-FFF2-40B4-BE49-F238E27FC236}">
                <a16:creationId xmlns:a16="http://schemas.microsoft.com/office/drawing/2014/main" id="{231BA8D4-34EC-4E2E-61F1-2AA66B4E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304681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216086" name="Text Box 70">
            <a:extLst>
              <a:ext uri="{FF2B5EF4-FFF2-40B4-BE49-F238E27FC236}">
                <a16:creationId xmlns:a16="http://schemas.microsoft.com/office/drawing/2014/main" id="{B4B01281-5012-9519-2710-4D7D4CDD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343098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216087" name="Text Box 71">
            <a:extLst>
              <a:ext uri="{FF2B5EF4-FFF2-40B4-BE49-F238E27FC236}">
                <a16:creationId xmlns:a16="http://schemas.microsoft.com/office/drawing/2014/main" id="{860B110A-3A3C-BB6F-6B44-DEAE92CFE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3815160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216088" name="Text Box 72">
            <a:extLst>
              <a:ext uri="{FF2B5EF4-FFF2-40B4-BE49-F238E27FC236}">
                <a16:creationId xmlns:a16="http://schemas.microsoft.com/office/drawing/2014/main" id="{29121806-2F60-9D82-D5BA-D97294F64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419933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216089" name="Text Box 73">
            <a:extLst>
              <a:ext uri="{FF2B5EF4-FFF2-40B4-BE49-F238E27FC236}">
                <a16:creationId xmlns:a16="http://schemas.microsoft.com/office/drawing/2014/main" id="{6DB55A63-64D6-C1FC-BC73-12E1FA01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458351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216090" name="Text Box 74">
            <a:extLst>
              <a:ext uri="{FF2B5EF4-FFF2-40B4-BE49-F238E27FC236}">
                <a16:creationId xmlns:a16="http://schemas.microsoft.com/office/drawing/2014/main" id="{B51C80E5-5DBC-89A6-0492-1568C23D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4967685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216091" name="Text Box 75">
            <a:extLst>
              <a:ext uri="{FF2B5EF4-FFF2-40B4-BE49-F238E27FC236}">
                <a16:creationId xmlns:a16="http://schemas.microsoft.com/office/drawing/2014/main" id="{2B0402A4-FD7D-DE2C-1443-722568334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05" y="535186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216092" name="Text Box 76">
            <a:extLst>
              <a:ext uri="{FF2B5EF4-FFF2-40B4-BE49-F238E27FC236}">
                <a16:creationId xmlns:a16="http://schemas.microsoft.com/office/drawing/2014/main" id="{AD282B4E-B88B-E2CC-0555-71392D58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9730" y="5732860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216093" name="Text Box 77">
            <a:extLst>
              <a:ext uri="{FF2B5EF4-FFF2-40B4-BE49-F238E27FC236}">
                <a16:creationId xmlns:a16="http://schemas.microsoft.com/office/drawing/2014/main" id="{BF5E84A9-3B0F-170D-9015-D1B4F0CBB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8468" y="6093222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216094" name="Rectangle 78" descr="深色上对角线">
            <a:extLst>
              <a:ext uri="{FF2B5EF4-FFF2-40B4-BE49-F238E27FC236}">
                <a16:creationId xmlns:a16="http://schemas.microsoft.com/office/drawing/2014/main" id="{7B6AA315-37C4-EEB7-F5BA-0D8236C23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443" y="2284810"/>
            <a:ext cx="823912" cy="3651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79">
            <a:extLst>
              <a:ext uri="{FF2B5EF4-FFF2-40B4-BE49-F238E27FC236}">
                <a16:creationId xmlns:a16="http://schemas.microsoft.com/office/drawing/2014/main" id="{EA258553-1A53-0E2F-ADF6-49A1FB26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33" y="2926160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16096" name="Text Box 80">
            <a:extLst>
              <a:ext uri="{FF2B5EF4-FFF2-40B4-BE49-F238E27FC236}">
                <a16:creationId xmlns:a16="http://schemas.microsoft.com/office/drawing/2014/main" id="{E292A815-18A1-1017-F68D-F6D4405BA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755" y="2513410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216097" name="Text Box 81">
            <a:extLst>
              <a:ext uri="{FF2B5EF4-FFF2-40B4-BE49-F238E27FC236}">
                <a16:creationId xmlns:a16="http://schemas.microsoft.com/office/drawing/2014/main" id="{8ADFC915-256C-930F-1B11-2693B6915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143" y="3061097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216098" name="Text Box 82">
            <a:extLst>
              <a:ext uri="{FF2B5EF4-FFF2-40B4-BE49-F238E27FC236}">
                <a16:creationId xmlns:a16="http://schemas.microsoft.com/office/drawing/2014/main" id="{60BF080A-ACC6-C617-ACC4-47CA316E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326" y="3445272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</a:p>
        </p:txBody>
      </p:sp>
      <p:sp>
        <p:nvSpPr>
          <p:cNvPr id="216099" name="Text Box 83">
            <a:extLst>
              <a:ext uri="{FF2B5EF4-FFF2-40B4-BE49-F238E27FC236}">
                <a16:creationId xmlns:a16="http://schemas.microsoft.com/office/drawing/2014/main" id="{36220673-AEF1-7BF3-431B-84BBEE7E9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143" y="3829447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</a:p>
        </p:txBody>
      </p:sp>
      <p:sp>
        <p:nvSpPr>
          <p:cNvPr id="216100" name="Text Box 84">
            <a:extLst>
              <a:ext uri="{FF2B5EF4-FFF2-40B4-BE49-F238E27FC236}">
                <a16:creationId xmlns:a16="http://schemas.microsoft.com/office/drawing/2014/main" id="{0261A823-440E-F209-74F4-1DE57A98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205" y="41490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g</a:t>
            </a:r>
          </a:p>
        </p:txBody>
      </p:sp>
      <p:sp>
        <p:nvSpPr>
          <p:cNvPr id="216102" name="Text Box 86">
            <a:extLst>
              <a:ext uri="{FF2B5EF4-FFF2-40B4-BE49-F238E27FC236}">
                <a16:creationId xmlns:a16="http://schemas.microsoft.com/office/drawing/2014/main" id="{A85A3AA1-F787-D043-E639-ACBADEEF7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205" y="498197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</a:p>
        </p:txBody>
      </p:sp>
      <p:sp>
        <p:nvSpPr>
          <p:cNvPr id="216103" name="Rectangle 88" descr="浅色上对角线">
            <a:extLst>
              <a:ext uri="{FF2B5EF4-FFF2-40B4-BE49-F238E27FC236}">
                <a16:creationId xmlns:a16="http://schemas.microsoft.com/office/drawing/2014/main" id="{5CBFEFD9-6D29-7C2E-D860-AC43D8AF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443" y="2667397"/>
            <a:ext cx="823912" cy="36988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16104" name="AutoShape 94">
            <a:extLst>
              <a:ext uri="{FF2B5EF4-FFF2-40B4-BE49-F238E27FC236}">
                <a16:creationId xmlns:a16="http://schemas.microsoft.com/office/drawing/2014/main" id="{00A49F78-5774-8B17-F099-1CFB36408234}"/>
              </a:ext>
            </a:extLst>
          </p:cNvPr>
          <p:cNvCxnSpPr>
            <a:cxnSpLocks noChangeShapeType="1"/>
            <a:stCxn id="216096" idx="3"/>
            <a:endCxn id="216072" idx="1"/>
          </p:cNvCxnSpPr>
          <p:nvPr/>
        </p:nvCxnSpPr>
        <p:spPr bwMode="auto">
          <a:xfrm>
            <a:off x="6984305" y="2697560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105" name="Text Box 80">
            <a:extLst>
              <a:ext uri="{FF2B5EF4-FFF2-40B4-BE49-F238E27FC236}">
                <a16:creationId xmlns:a16="http://schemas.microsoft.com/office/drawing/2014/main" id="{132C8BDC-D198-CB01-E2DE-4691BA1F0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0935" y="4831795"/>
            <a:ext cx="2590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</a:t>
            </a:r>
          </a:p>
        </p:txBody>
      </p:sp>
      <p:cxnSp>
        <p:nvCxnSpPr>
          <p:cNvPr id="216106" name="AutoShape 94">
            <a:extLst>
              <a:ext uri="{FF2B5EF4-FFF2-40B4-BE49-F238E27FC236}">
                <a16:creationId xmlns:a16="http://schemas.microsoft.com/office/drawing/2014/main" id="{54F20115-2B6E-3BD1-A5B2-CA9EBCD270BC}"/>
              </a:ext>
            </a:extLst>
          </p:cNvPr>
          <p:cNvCxnSpPr>
            <a:cxnSpLocks noChangeShapeType="1"/>
            <a:stCxn id="216105" idx="3"/>
          </p:cNvCxnSpPr>
          <p:nvPr/>
        </p:nvCxnSpPr>
        <p:spPr bwMode="auto">
          <a:xfrm>
            <a:off x="6950015" y="5015945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107" name="Text Box 82">
            <a:extLst>
              <a:ext uri="{FF2B5EF4-FFF2-40B4-BE49-F238E27FC236}">
                <a16:creationId xmlns:a16="http://schemas.microsoft.com/office/drawing/2014/main" id="{F2278E85-5C7C-755E-3DD8-3ACF4AF1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143" y="5310585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</a:p>
        </p:txBody>
      </p:sp>
      <p:sp>
        <p:nvSpPr>
          <p:cNvPr id="216109" name="Text Box 88" descr="深色上对角线">
            <a:extLst>
              <a:ext uri="{FF2B5EF4-FFF2-40B4-BE49-F238E27FC236}">
                <a16:creationId xmlns:a16="http://schemas.microsoft.com/office/drawing/2014/main" id="{9ED61A2F-A20A-20C7-9BCE-F4B4CAFAB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967" y="5724996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6110" name="Text Box 88" descr="深色上对角线">
            <a:extLst>
              <a:ext uri="{FF2B5EF4-FFF2-40B4-BE49-F238E27FC236}">
                <a16:creationId xmlns:a16="http://schemas.microsoft.com/office/drawing/2014/main" id="{8DF238B0-2BD3-145B-9836-D685B90B0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515" y="6110424"/>
            <a:ext cx="814840" cy="368300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kumimoji="1" lang="en-US" altLang="zh-CN" dirty="0" err="1">
              <a:solidFill>
                <a:srgbClr val="92D05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216169" name="箭头: 右 216168">
            <a:extLst>
              <a:ext uri="{FF2B5EF4-FFF2-40B4-BE49-F238E27FC236}">
                <a16:creationId xmlns:a16="http://schemas.microsoft.com/office/drawing/2014/main" id="{1FAC88BA-68BA-2E27-E277-CC65C860D0C4}"/>
              </a:ext>
            </a:extLst>
          </p:cNvPr>
          <p:cNvSpPr/>
          <p:nvPr/>
        </p:nvSpPr>
        <p:spPr bwMode="auto">
          <a:xfrm>
            <a:off x="5475710" y="4125387"/>
            <a:ext cx="976835" cy="42862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6101" name="Text Box 82">
            <a:extLst>
              <a:ext uri="{FF2B5EF4-FFF2-40B4-BE49-F238E27FC236}">
                <a16:creationId xmlns:a16="http://schemas.microsoft.com/office/drawing/2014/main" id="{17BBB642-D334-0DD6-DCB6-A36AA9CD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716" y="3619757"/>
            <a:ext cx="312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99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n</a:t>
            </a:r>
          </a:p>
        </p:txBody>
      </p:sp>
      <p:sp>
        <p:nvSpPr>
          <p:cNvPr id="216219" name="Text Box 80">
            <a:extLst>
              <a:ext uri="{FF2B5EF4-FFF2-40B4-BE49-F238E27FC236}">
                <a16:creationId xmlns:a16="http://schemas.microsoft.com/office/drawing/2014/main" id="{9550F7B6-7867-1B48-AD85-E18CF0552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465" y="2134263"/>
            <a:ext cx="7104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删除</a:t>
            </a:r>
            <a:r>
              <a:rPr lang="en-US" altLang="zh-CN" dirty="0"/>
              <a:t>f</a:t>
            </a:r>
          </a:p>
        </p:txBody>
      </p:sp>
      <p:grpSp>
        <p:nvGrpSpPr>
          <p:cNvPr id="216225" name="组合 216224">
            <a:extLst>
              <a:ext uri="{FF2B5EF4-FFF2-40B4-BE49-F238E27FC236}">
                <a16:creationId xmlns:a16="http://schemas.microsoft.com/office/drawing/2014/main" id="{0607F4CC-8CB3-9984-B1E1-ED27356079D7}"/>
              </a:ext>
            </a:extLst>
          </p:cNvPr>
          <p:cNvGrpSpPr/>
          <p:nvPr/>
        </p:nvGrpSpPr>
        <p:grpSpPr>
          <a:xfrm>
            <a:off x="2236127" y="2472916"/>
            <a:ext cx="1541512" cy="4198964"/>
            <a:chOff x="2236127" y="2472916"/>
            <a:chExt cx="1541512" cy="4198964"/>
          </a:xfrm>
        </p:grpSpPr>
        <p:grpSp>
          <p:nvGrpSpPr>
            <p:cNvPr id="216171" name="组合 216170">
              <a:extLst>
                <a:ext uri="{FF2B5EF4-FFF2-40B4-BE49-F238E27FC236}">
                  <a16:creationId xmlns:a16="http://schemas.microsoft.com/office/drawing/2014/main" id="{11B94502-3E41-E573-C217-384089674454}"/>
                </a:ext>
              </a:extLst>
            </p:cNvPr>
            <p:cNvGrpSpPr/>
            <p:nvPr/>
          </p:nvGrpSpPr>
          <p:grpSpPr>
            <a:xfrm>
              <a:off x="2236127" y="2472916"/>
              <a:ext cx="1541512" cy="4198964"/>
              <a:chOff x="4974704" y="2470396"/>
              <a:chExt cx="1541512" cy="4198964"/>
            </a:xfrm>
          </p:grpSpPr>
          <p:grpSp>
            <p:nvGrpSpPr>
              <p:cNvPr id="216172" name="Group 42">
                <a:extLst>
                  <a:ext uri="{FF2B5EF4-FFF2-40B4-BE49-F238E27FC236}">
                    <a16:creationId xmlns:a16="http://schemas.microsoft.com/office/drawing/2014/main" id="{340BA03E-82B7-3C5C-5276-0189F1487420}"/>
                  </a:ext>
                </a:extLst>
              </p:cNvPr>
              <p:cNvGrpSpPr/>
              <p:nvPr/>
            </p:nvGrpSpPr>
            <p:grpSpPr bwMode="auto">
              <a:xfrm>
                <a:off x="5319241" y="2470396"/>
                <a:ext cx="1143000" cy="4191000"/>
                <a:chOff x="1152" y="768"/>
                <a:chExt cx="720" cy="2640"/>
              </a:xfrm>
            </p:grpSpPr>
            <p:sp>
              <p:nvSpPr>
                <p:cNvPr id="216206" name="Rectangle 43">
                  <a:extLst>
                    <a:ext uri="{FF2B5EF4-FFF2-40B4-BE49-F238E27FC236}">
                      <a16:creationId xmlns:a16="http://schemas.microsoft.com/office/drawing/2014/main" id="{33AA2DDE-8295-E544-F362-C0A23D622C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768"/>
                  <a:ext cx="720" cy="26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07" name="Line 44">
                  <a:extLst>
                    <a:ext uri="{FF2B5EF4-FFF2-40B4-BE49-F238E27FC236}">
                      <a16:creationId xmlns:a16="http://schemas.microsoft.com/office/drawing/2014/main" id="{D3003EE2-0DD2-8D96-87D0-B80E0059E2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20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08" name="Line 45">
                  <a:extLst>
                    <a:ext uri="{FF2B5EF4-FFF2-40B4-BE49-F238E27FC236}">
                      <a16:creationId xmlns:a16="http://schemas.microsoft.com/office/drawing/2014/main" id="{1FE358A2-B6EE-6109-60EB-916E6BAFD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00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09" name="Line 46">
                  <a:extLst>
                    <a:ext uri="{FF2B5EF4-FFF2-40B4-BE49-F238E27FC236}">
                      <a16:creationId xmlns:a16="http://schemas.microsoft.com/office/drawing/2014/main" id="{B7922FBB-6EF7-16BC-019E-4EC0CEAF3D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24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0" name="Line 47">
                  <a:extLst>
                    <a:ext uri="{FF2B5EF4-FFF2-40B4-BE49-F238E27FC236}">
                      <a16:creationId xmlns:a16="http://schemas.microsoft.com/office/drawing/2014/main" id="{402C99DA-51E3-ACEE-D2E3-971587671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48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1" name="Line 48">
                  <a:extLst>
                    <a:ext uri="{FF2B5EF4-FFF2-40B4-BE49-F238E27FC236}">
                      <a16:creationId xmlns:a16="http://schemas.microsoft.com/office/drawing/2014/main" id="{39458950-7BBA-EFF0-990D-A25C5E8672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72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2" name="Line 49">
                  <a:extLst>
                    <a:ext uri="{FF2B5EF4-FFF2-40B4-BE49-F238E27FC236}">
                      <a16:creationId xmlns:a16="http://schemas.microsoft.com/office/drawing/2014/main" id="{BDFA27DA-3C87-304D-E794-CCE880C55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44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3" name="Line 50">
                  <a:extLst>
                    <a:ext uri="{FF2B5EF4-FFF2-40B4-BE49-F238E27FC236}">
                      <a16:creationId xmlns:a16="http://schemas.microsoft.com/office/drawing/2014/main" id="{DF5002A1-EFE4-593C-66FF-6AA8A8B83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196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4" name="Line 51">
                  <a:extLst>
                    <a:ext uri="{FF2B5EF4-FFF2-40B4-BE49-F238E27FC236}">
                      <a16:creationId xmlns:a16="http://schemas.microsoft.com/office/drawing/2014/main" id="{A16373D4-A0C3-D4ED-5B9F-526C8DBA5E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16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5" name="Line 52">
                  <a:extLst>
                    <a:ext uri="{FF2B5EF4-FFF2-40B4-BE49-F238E27FC236}">
                      <a16:creationId xmlns:a16="http://schemas.microsoft.com/office/drawing/2014/main" id="{7018D003-3EC9-D5F7-0956-9C9777671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92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6" name="Line 53">
                  <a:extLst>
                    <a:ext uri="{FF2B5EF4-FFF2-40B4-BE49-F238E27FC236}">
                      <a16:creationId xmlns:a16="http://schemas.microsoft.com/office/drawing/2014/main" id="{B8CA424B-D58D-A5FB-50DA-EA746BD3C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688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217" name="Line 54">
                  <a:extLst>
                    <a:ext uri="{FF2B5EF4-FFF2-40B4-BE49-F238E27FC236}">
                      <a16:creationId xmlns:a16="http://schemas.microsoft.com/office/drawing/2014/main" id="{769C81F0-719F-377F-502F-A62ECB9FF6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768"/>
                  <a:ext cx="0" cy="26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173" name="Text Box 67">
                <a:extLst>
                  <a:ext uri="{FF2B5EF4-FFF2-40B4-BE49-F238E27FC236}">
                    <a16:creationId xmlns:a16="http://schemas.microsoft.com/office/drawing/2014/main" id="{F5557E45-98A9-3FBE-F3D0-22C7F6D68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2473571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幼圆" panose="02010509060101010101" pitchFamily="49" charset="-122"/>
                  </a:rPr>
                  <a:t>6</a:t>
                </a:r>
              </a:p>
            </p:txBody>
          </p:sp>
          <p:sp>
            <p:nvSpPr>
              <p:cNvPr id="216174" name="Text Box 68">
                <a:extLst>
                  <a:ext uri="{FF2B5EF4-FFF2-40B4-BE49-F238E27FC236}">
                    <a16:creationId xmlns:a16="http://schemas.microsoft.com/office/drawing/2014/main" id="{79C04031-1098-26E5-F0D0-BA4EA2161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2856159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2</a:t>
                </a:r>
              </a:p>
            </p:txBody>
          </p:sp>
          <p:sp>
            <p:nvSpPr>
              <p:cNvPr id="216175" name="Text Box 69">
                <a:extLst>
                  <a:ext uri="{FF2B5EF4-FFF2-40B4-BE49-F238E27FC236}">
                    <a16:creationId xmlns:a16="http://schemas.microsoft.com/office/drawing/2014/main" id="{F0149D0C-F476-B23D-B08A-B839DE98AC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324033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4</a:t>
                </a:r>
              </a:p>
            </p:txBody>
          </p:sp>
          <p:sp>
            <p:nvSpPr>
              <p:cNvPr id="216176" name="Text Box 70">
                <a:extLst>
                  <a:ext uri="{FF2B5EF4-FFF2-40B4-BE49-F238E27FC236}">
                    <a16:creationId xmlns:a16="http://schemas.microsoft.com/office/drawing/2014/main" id="{9FF1BBCD-E30D-A314-B870-029653783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3624509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8</a:t>
                </a:r>
              </a:p>
            </p:txBody>
          </p:sp>
          <p:sp>
            <p:nvSpPr>
              <p:cNvPr id="216177" name="Text Box 71">
                <a:extLst>
                  <a:ext uri="{FF2B5EF4-FFF2-40B4-BE49-F238E27FC236}">
                    <a16:creationId xmlns:a16="http://schemas.microsoft.com/office/drawing/2014/main" id="{FD842927-BC33-3C50-E2AD-4963ACEFB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4008684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5</a:t>
                </a:r>
              </a:p>
            </p:txBody>
          </p:sp>
          <p:sp>
            <p:nvSpPr>
              <p:cNvPr id="216178" name="Text Box 72">
                <a:extLst>
                  <a:ext uri="{FF2B5EF4-FFF2-40B4-BE49-F238E27FC236}">
                    <a16:creationId xmlns:a16="http://schemas.microsoft.com/office/drawing/2014/main" id="{9F80F567-A24C-3037-43AE-13765763C3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4392859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7</a:t>
                </a:r>
              </a:p>
            </p:txBody>
          </p:sp>
          <p:sp>
            <p:nvSpPr>
              <p:cNvPr id="216179" name="Text Box 73">
                <a:extLst>
                  <a:ext uri="{FF2B5EF4-FFF2-40B4-BE49-F238E27FC236}">
                    <a16:creationId xmlns:a16="http://schemas.microsoft.com/office/drawing/2014/main" id="{44954559-BA0F-1016-2743-3E7F36C2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477703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9</a:t>
                </a:r>
              </a:p>
            </p:txBody>
          </p:sp>
          <p:sp>
            <p:nvSpPr>
              <p:cNvPr id="216180" name="Text Box 74">
                <a:extLst>
                  <a:ext uri="{FF2B5EF4-FFF2-40B4-BE49-F238E27FC236}">
                    <a16:creationId xmlns:a16="http://schemas.microsoft.com/office/drawing/2014/main" id="{3B29F27A-2C28-A09F-FC3A-1C93F0296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5161209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3</a:t>
                </a:r>
              </a:p>
            </p:txBody>
          </p:sp>
          <p:sp>
            <p:nvSpPr>
              <p:cNvPr id="216181" name="Text Box 75">
                <a:extLst>
                  <a:ext uri="{FF2B5EF4-FFF2-40B4-BE49-F238E27FC236}">
                    <a16:creationId xmlns:a16="http://schemas.microsoft.com/office/drawing/2014/main" id="{BA34E7AE-31AC-6C12-95C2-4D03CE68BB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7441" y="5545384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216182" name="Text Box 76">
                <a:extLst>
                  <a:ext uri="{FF2B5EF4-FFF2-40B4-BE49-F238E27FC236}">
                    <a16:creationId xmlns:a16="http://schemas.microsoft.com/office/drawing/2014/main" id="{039102F1-CA8D-83CC-72CB-4F4F9A0530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03466" y="5926384"/>
                <a:ext cx="41275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>
                    <a:latin typeface="Times New Roman" panose="02020603050405020304" pitchFamily="18" charset="0"/>
                    <a:ea typeface="幼圆" panose="02010509060101010101" pitchFamily="49" charset="-122"/>
                  </a:rPr>
                  <a:t>10</a:t>
                </a:r>
              </a:p>
            </p:txBody>
          </p:sp>
          <p:sp>
            <p:nvSpPr>
              <p:cNvPr id="216183" name="Text Box 77">
                <a:extLst>
                  <a:ext uri="{FF2B5EF4-FFF2-40B4-BE49-F238E27FC236}">
                    <a16:creationId xmlns:a16="http://schemas.microsoft.com/office/drawing/2014/main" id="{96921C3A-E172-2FD3-6B5D-657837332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2204" y="6286746"/>
                <a:ext cx="30008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0</a:t>
                </a:r>
              </a:p>
            </p:txBody>
          </p:sp>
          <p:sp>
            <p:nvSpPr>
              <p:cNvPr id="216184" name="Rectangle 78" descr="深色上对角线">
                <a:extLst>
                  <a:ext uri="{FF2B5EF4-FFF2-40B4-BE49-F238E27FC236}">
                    <a16:creationId xmlns:a16="http://schemas.microsoft.com/office/drawing/2014/main" id="{476ED875-D499-5F71-5A97-415D6DDD6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179" y="2478334"/>
                <a:ext cx="823912" cy="365125"/>
              </a:xfrm>
              <a:prstGeom prst="rect">
                <a:avLst/>
              </a:prstGeom>
              <a:pattFill prst="dkUpDiag">
                <a:fgClr>
                  <a:schemeClr val="tx2"/>
                </a:fgClr>
                <a:bgClr>
                  <a:schemeClr val="tx1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85" name="Text Box 81">
                <a:extLst>
                  <a:ext uri="{FF2B5EF4-FFF2-40B4-BE49-F238E27FC236}">
                    <a16:creationId xmlns:a16="http://schemas.microsoft.com/office/drawing/2014/main" id="{B0ACAAAC-9DA6-867B-7E19-8AF6F2999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879" y="3254621"/>
                <a:ext cx="29686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i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c</a:t>
                </a:r>
              </a:p>
            </p:txBody>
          </p:sp>
          <p:sp>
            <p:nvSpPr>
              <p:cNvPr id="216186" name="Text Box 83">
                <a:extLst>
                  <a:ext uri="{FF2B5EF4-FFF2-40B4-BE49-F238E27FC236}">
                    <a16:creationId xmlns:a16="http://schemas.microsoft.com/office/drawing/2014/main" id="{7C9CF362-C84B-BADB-6931-8E8C92ED6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879" y="4022971"/>
                <a:ext cx="296862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i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e</a:t>
                </a:r>
              </a:p>
            </p:txBody>
          </p:sp>
          <p:sp>
            <p:nvSpPr>
              <p:cNvPr id="216187" name="Text Box 84">
                <a:extLst>
                  <a:ext uri="{FF2B5EF4-FFF2-40B4-BE49-F238E27FC236}">
                    <a16:creationId xmlns:a16="http://schemas.microsoft.com/office/drawing/2014/main" id="{C118FC4B-F9B1-0FFE-8C1D-97E1A877CF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5941" y="4325749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i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g</a:t>
                </a:r>
              </a:p>
            </p:txBody>
          </p:sp>
          <p:sp>
            <p:nvSpPr>
              <p:cNvPr id="216188" name="Text Box 85">
                <a:extLst>
                  <a:ext uri="{FF2B5EF4-FFF2-40B4-BE49-F238E27FC236}">
                    <a16:creationId xmlns:a16="http://schemas.microsoft.com/office/drawing/2014/main" id="{C1771669-D2CC-541E-47C5-E890DCAC1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516" y="4791321"/>
                <a:ext cx="2540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i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f</a:t>
                </a:r>
              </a:p>
            </p:txBody>
          </p:sp>
          <p:sp>
            <p:nvSpPr>
              <p:cNvPr id="216189" name="Text Box 86">
                <a:extLst>
                  <a:ext uri="{FF2B5EF4-FFF2-40B4-BE49-F238E27FC236}">
                    <a16:creationId xmlns:a16="http://schemas.microsoft.com/office/drawing/2014/main" id="{2F3202B2-E342-12AC-F95E-2C64BE4A94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5941" y="5175496"/>
                <a:ext cx="3111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i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</a:p>
            </p:txBody>
          </p:sp>
          <p:sp>
            <p:nvSpPr>
              <p:cNvPr id="216190" name="Rectangle 88" descr="浅色上对角线">
                <a:extLst>
                  <a:ext uri="{FF2B5EF4-FFF2-40B4-BE49-F238E27FC236}">
                    <a16:creationId xmlns:a16="http://schemas.microsoft.com/office/drawing/2014/main" id="{2797309D-07D5-E0B8-BD7F-95D2F73F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7179" y="2860921"/>
                <a:ext cx="823912" cy="369888"/>
              </a:xfrm>
              <a:prstGeom prst="rect">
                <a:avLst/>
              </a:prstGeom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91" name="Text Box 81">
                <a:extLst>
                  <a:ext uri="{FF2B5EF4-FFF2-40B4-BE49-F238E27FC236}">
                    <a16:creationId xmlns:a16="http://schemas.microsoft.com/office/drawing/2014/main" id="{022BF38F-0CFF-6BC7-576C-A4904B46E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6461" y="551204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CN" sz="2000" i="1" dirty="0">
                    <a:latin typeface="Times New Roman" panose="02020603050405020304" pitchFamily="18" charset="0"/>
                    <a:ea typeface="幼圆" panose="02010509060101010101" pitchFamily="49" charset="-122"/>
                  </a:rPr>
                  <a:t>a</a:t>
                </a:r>
              </a:p>
            </p:txBody>
          </p:sp>
          <p:sp>
            <p:nvSpPr>
              <p:cNvPr id="216192" name="Text Box 88" descr="深色上对角线">
                <a:extLst>
                  <a:ext uri="{FF2B5EF4-FFF2-40B4-BE49-F238E27FC236}">
                    <a16:creationId xmlns:a16="http://schemas.microsoft.com/office/drawing/2014/main" id="{F79713FE-7B24-A6B2-1083-4FE65732C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6252" y="5912566"/>
                <a:ext cx="814840" cy="368300"/>
              </a:xfrm>
              <a:prstGeom prst="rect">
                <a:avLst/>
              </a:prstGeom>
              <a:pattFill prst="dkUpDiag">
                <a:fgClr>
                  <a:schemeClr val="tx2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kumimoji="1" lang="en-US" altLang="zh-CN" dirty="0" err="1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216193" name="Text Box 88" descr="深色上对角线">
                <a:extLst>
                  <a:ext uri="{FF2B5EF4-FFF2-40B4-BE49-F238E27FC236}">
                    <a16:creationId xmlns:a16="http://schemas.microsoft.com/office/drawing/2014/main" id="{440F9CA9-E1DA-F786-6529-12F1A0E02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8859" y="6301060"/>
                <a:ext cx="814840" cy="368300"/>
              </a:xfrm>
              <a:prstGeom prst="rect">
                <a:avLst/>
              </a:prstGeom>
              <a:pattFill prst="dkUpDiag">
                <a:fgClr>
                  <a:schemeClr val="tx2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kumimoji="1" lang="en-US" altLang="zh-CN" dirty="0" err="1">
                  <a:solidFill>
                    <a:srgbClr val="92D050"/>
                  </a:solidFill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grpSp>
            <p:nvGrpSpPr>
              <p:cNvPr id="216194" name="Group 55">
                <a:extLst>
                  <a:ext uri="{FF2B5EF4-FFF2-40B4-BE49-F238E27FC236}">
                    <a16:creationId xmlns:a16="http://schemas.microsoft.com/office/drawing/2014/main" id="{B919226B-686E-422A-A36C-D00F347B4CF3}"/>
                  </a:ext>
                </a:extLst>
              </p:cNvPr>
              <p:cNvGrpSpPr/>
              <p:nvPr/>
            </p:nvGrpSpPr>
            <p:grpSpPr bwMode="auto">
              <a:xfrm>
                <a:off x="4974704" y="2492896"/>
                <a:ext cx="533400" cy="4152900"/>
                <a:chOff x="1248" y="735"/>
                <a:chExt cx="336" cy="2616"/>
              </a:xfrm>
            </p:grpSpPr>
            <p:sp>
              <p:nvSpPr>
                <p:cNvPr id="216195" name="Text Box 56">
                  <a:extLst>
                    <a:ext uri="{FF2B5EF4-FFF2-40B4-BE49-F238E27FC236}">
                      <a16:creationId xmlns:a16="http://schemas.microsoft.com/office/drawing/2014/main" id="{1B7A1602-6082-68B8-5428-30A572D1D4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73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0</a:t>
                  </a:r>
                </a:p>
              </p:txBody>
            </p:sp>
            <p:sp>
              <p:nvSpPr>
                <p:cNvPr id="216196" name="Text Box 57">
                  <a:extLst>
                    <a:ext uri="{FF2B5EF4-FFF2-40B4-BE49-F238E27FC236}">
                      <a16:creationId xmlns:a16="http://schemas.microsoft.com/office/drawing/2014/main" id="{9EAF11AF-C999-ED0B-F0FE-4798937E23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97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1</a:t>
                  </a:r>
                </a:p>
              </p:txBody>
            </p:sp>
            <p:sp>
              <p:nvSpPr>
                <p:cNvPr id="216197" name="Text Box 58">
                  <a:extLst>
                    <a:ext uri="{FF2B5EF4-FFF2-40B4-BE49-F238E27FC236}">
                      <a16:creationId xmlns:a16="http://schemas.microsoft.com/office/drawing/2014/main" id="{2273C4A1-6969-5579-2542-649F72B7F1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21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2</a:t>
                  </a:r>
                </a:p>
              </p:txBody>
            </p:sp>
            <p:sp>
              <p:nvSpPr>
                <p:cNvPr id="216198" name="Text Box 59">
                  <a:extLst>
                    <a:ext uri="{FF2B5EF4-FFF2-40B4-BE49-F238E27FC236}">
                      <a16:creationId xmlns:a16="http://schemas.microsoft.com/office/drawing/2014/main" id="{1A038811-9417-1F22-D782-11425BD513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45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3</a:t>
                  </a:r>
                </a:p>
              </p:txBody>
            </p:sp>
            <p:sp>
              <p:nvSpPr>
                <p:cNvPr id="216199" name="Text Box 60">
                  <a:extLst>
                    <a:ext uri="{FF2B5EF4-FFF2-40B4-BE49-F238E27FC236}">
                      <a16:creationId xmlns:a16="http://schemas.microsoft.com/office/drawing/2014/main" id="{FD8CF595-F548-34B4-4C83-99C9537F7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69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4</a:t>
                  </a:r>
                </a:p>
              </p:txBody>
            </p:sp>
            <p:sp>
              <p:nvSpPr>
                <p:cNvPr id="216200" name="Text Box 61">
                  <a:extLst>
                    <a:ext uri="{FF2B5EF4-FFF2-40B4-BE49-F238E27FC236}">
                      <a16:creationId xmlns:a16="http://schemas.microsoft.com/office/drawing/2014/main" id="{287FD721-5A84-38C1-85E7-8BD5F8255A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193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5</a:t>
                  </a:r>
                </a:p>
              </p:txBody>
            </p:sp>
            <p:sp>
              <p:nvSpPr>
                <p:cNvPr id="216201" name="Text Box 62">
                  <a:extLst>
                    <a:ext uri="{FF2B5EF4-FFF2-40B4-BE49-F238E27FC236}">
                      <a16:creationId xmlns:a16="http://schemas.microsoft.com/office/drawing/2014/main" id="{2B0F4D2B-C897-A5A5-6E84-B3E99888FB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17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6</a:t>
                  </a:r>
                </a:p>
              </p:txBody>
            </p:sp>
            <p:sp>
              <p:nvSpPr>
                <p:cNvPr id="216202" name="Text Box 63">
                  <a:extLst>
                    <a:ext uri="{FF2B5EF4-FFF2-40B4-BE49-F238E27FC236}">
                      <a16:creationId xmlns:a16="http://schemas.microsoft.com/office/drawing/2014/main" id="{83C09903-374C-2887-2E31-907C920687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41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7</a:t>
                  </a:r>
                </a:p>
              </p:txBody>
            </p:sp>
            <p:sp>
              <p:nvSpPr>
                <p:cNvPr id="216203" name="Text Box 64">
                  <a:extLst>
                    <a:ext uri="{FF2B5EF4-FFF2-40B4-BE49-F238E27FC236}">
                      <a16:creationId xmlns:a16="http://schemas.microsoft.com/office/drawing/2014/main" id="{70355F34-DCA0-4A5E-7F05-8D528B4982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65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8</a:t>
                  </a:r>
                </a:p>
              </p:txBody>
            </p:sp>
            <p:sp>
              <p:nvSpPr>
                <p:cNvPr id="216204" name="Text Box 65">
                  <a:extLst>
                    <a:ext uri="{FF2B5EF4-FFF2-40B4-BE49-F238E27FC236}">
                      <a16:creationId xmlns:a16="http://schemas.microsoft.com/office/drawing/2014/main" id="{22F97B45-08AE-C622-D8E0-A21388FEFB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2895"/>
                  <a:ext cx="18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9</a:t>
                  </a:r>
                </a:p>
              </p:txBody>
            </p:sp>
            <p:sp>
              <p:nvSpPr>
                <p:cNvPr id="216205" name="Text Box 66">
                  <a:extLst>
                    <a:ext uri="{FF2B5EF4-FFF2-40B4-BE49-F238E27FC236}">
                      <a16:creationId xmlns:a16="http://schemas.microsoft.com/office/drawing/2014/main" id="{74702992-D802-C4A2-87BB-2C13452891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48" y="3120"/>
                  <a:ext cx="33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dirty="0">
                      <a:latin typeface="Times New Roman" panose="02020603050405020304" pitchFamily="18" charset="0"/>
                      <a:ea typeface="幼圆" panose="02010509060101010101" pitchFamily="49" charset="-122"/>
                    </a:rPr>
                    <a:t>10</a:t>
                  </a:r>
                </a:p>
              </p:txBody>
            </p:sp>
          </p:grpSp>
        </p:grpSp>
        <p:sp>
          <p:nvSpPr>
            <p:cNvPr id="216222" name="Rectangle 88" descr="浅色上对角线">
              <a:extLst>
                <a:ext uri="{FF2B5EF4-FFF2-40B4-BE49-F238E27FC236}">
                  <a16:creationId xmlns:a16="http://schemas.microsoft.com/office/drawing/2014/main" id="{92838F01-DB7A-9283-C033-FD7E3BF49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351" y="4776379"/>
              <a:ext cx="823912" cy="369888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6223" name="Text Box 80">
            <a:extLst>
              <a:ext uri="{FF2B5EF4-FFF2-40B4-BE49-F238E27FC236}">
                <a16:creationId xmlns:a16="http://schemas.microsoft.com/office/drawing/2014/main" id="{E0996E48-7C88-0072-AA50-F670776A1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520" y="5055270"/>
            <a:ext cx="2590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/>
              <a:t>r</a:t>
            </a:r>
          </a:p>
        </p:txBody>
      </p:sp>
      <p:cxnSp>
        <p:nvCxnSpPr>
          <p:cNvPr id="216224" name="AutoShape 94">
            <a:extLst>
              <a:ext uri="{FF2B5EF4-FFF2-40B4-BE49-F238E27FC236}">
                <a16:creationId xmlns:a16="http://schemas.microsoft.com/office/drawing/2014/main" id="{F64901A2-B89A-8067-CA78-2B5C834965DB}"/>
              </a:ext>
            </a:extLst>
          </p:cNvPr>
          <p:cNvCxnSpPr>
            <a:cxnSpLocks noChangeShapeType="1"/>
            <a:stCxn id="216223" idx="3"/>
          </p:cNvCxnSpPr>
          <p:nvPr/>
        </p:nvCxnSpPr>
        <p:spPr bwMode="auto">
          <a:xfrm>
            <a:off x="1952600" y="5239420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358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612AC51B-786B-41AB-BAFC-AE213968E570}" type="slidenum">
              <a:rPr lang="en-US" altLang="zh-CN"/>
              <a:t>98</a:t>
            </a:fld>
            <a:endParaRPr lang="en-US" altLang="zh-CN"/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323850" y="322263"/>
            <a:ext cx="85693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kumimoji="1"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difference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SLinkList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list,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*S )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{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/* 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依次输入集合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A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和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的元素在一维数组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list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中建立表示结果集合的静态链表，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kumimoji="1" lang="zh-CN" altLang="en-US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为其头指针*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InitList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S=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r=S;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scanf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m,n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for (j=1; j&lt;=m,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) 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scanf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(list[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].data);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        list[r].cursor=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 r=</a:t>
            </a:r>
            <a:r>
              <a:rPr kumimoji="1" lang="en-US" altLang="zh-CN" sz="2200" dirty="0" err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}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//for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list[r].cursor=0;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…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  <a:ea typeface="幼圆" panose="02010509060101010101" pitchFamily="49" charset="-122"/>
              </a:rPr>
              <a:t>        …</a:t>
            </a:r>
          </a:p>
        </p:txBody>
      </p:sp>
      <p:grpSp>
        <p:nvGrpSpPr>
          <p:cNvPr id="218117" name="Group 5"/>
          <p:cNvGrpSpPr/>
          <p:nvPr/>
        </p:nvGrpSpPr>
        <p:grpSpPr bwMode="auto">
          <a:xfrm>
            <a:off x="5240338" y="1484313"/>
            <a:ext cx="1143000" cy="4191000"/>
            <a:chOff x="1152" y="768"/>
            <a:chExt cx="720" cy="2640"/>
          </a:xfrm>
        </p:grpSpPr>
        <p:sp>
          <p:nvSpPr>
            <p:cNvPr id="218118" name="Rectangle 6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19" name="Line 7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1" name="Line 9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2" name="Line 10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3" name="Line 11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4" name="Line 12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5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6" name="Line 14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7" name="Line 15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8" name="Line 16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29" name="Line 17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30" name="Group 18"/>
          <p:cNvGrpSpPr/>
          <p:nvPr/>
        </p:nvGrpSpPr>
        <p:grpSpPr bwMode="auto">
          <a:xfrm>
            <a:off x="4859338" y="1508125"/>
            <a:ext cx="533400" cy="4152900"/>
            <a:chOff x="1248" y="735"/>
            <a:chExt cx="336" cy="2616"/>
          </a:xfrm>
        </p:grpSpPr>
        <p:sp>
          <p:nvSpPr>
            <p:cNvPr id="218131" name="Text Box 19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18132" name="Text Box 20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18133" name="Text Box 21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18134" name="Text Box 22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18135" name="Text Box 23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18136" name="Text Box 24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18137" name="Text Box 25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18138" name="Text Box 26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18139" name="Text Box 27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218140" name="Text Box 28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218141" name="Text Box 29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6078538" y="1487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6078538" y="1870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6078538" y="22542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218145" name="Text Box 33"/>
          <p:cNvSpPr txBox="1">
            <a:spLocks noChangeArrowheads="1"/>
          </p:cNvSpPr>
          <p:nvPr/>
        </p:nvSpPr>
        <p:spPr bwMode="auto">
          <a:xfrm>
            <a:off x="6078538" y="26384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218146" name="Text Box 34"/>
          <p:cNvSpPr txBox="1">
            <a:spLocks noChangeArrowheads="1"/>
          </p:cNvSpPr>
          <p:nvPr/>
        </p:nvSpPr>
        <p:spPr bwMode="auto">
          <a:xfrm>
            <a:off x="6078538" y="302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218147" name="Text Box 35"/>
          <p:cNvSpPr txBox="1">
            <a:spLocks noChangeArrowheads="1"/>
          </p:cNvSpPr>
          <p:nvPr/>
        </p:nvSpPr>
        <p:spPr bwMode="auto">
          <a:xfrm>
            <a:off x="6078538" y="34067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218148" name="Text Box 36"/>
          <p:cNvSpPr txBox="1">
            <a:spLocks noChangeArrowheads="1"/>
          </p:cNvSpPr>
          <p:nvPr/>
        </p:nvSpPr>
        <p:spPr bwMode="auto">
          <a:xfrm>
            <a:off x="6078538" y="3790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218149" name="Text Box 37"/>
          <p:cNvSpPr txBox="1">
            <a:spLocks noChangeArrowheads="1"/>
          </p:cNvSpPr>
          <p:nvPr/>
        </p:nvSpPr>
        <p:spPr bwMode="auto">
          <a:xfrm>
            <a:off x="6078538" y="4175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218150" name="Text Box 38"/>
          <p:cNvSpPr txBox="1">
            <a:spLocks noChangeArrowheads="1"/>
          </p:cNvSpPr>
          <p:nvPr/>
        </p:nvSpPr>
        <p:spPr bwMode="auto">
          <a:xfrm>
            <a:off x="6078538" y="45593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218151" name="Text Box 39"/>
          <p:cNvSpPr txBox="1">
            <a:spLocks noChangeArrowheads="1"/>
          </p:cNvSpPr>
          <p:nvPr/>
        </p:nvSpPr>
        <p:spPr bwMode="auto">
          <a:xfrm>
            <a:off x="6024563" y="49403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218152" name="Text Box 40"/>
          <p:cNvSpPr txBox="1">
            <a:spLocks noChangeArrowheads="1"/>
          </p:cNvSpPr>
          <p:nvPr/>
        </p:nvSpPr>
        <p:spPr bwMode="auto">
          <a:xfrm>
            <a:off x="6083300" y="5300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218153" name="Rectangle 41" descr="深色上对角线"/>
          <p:cNvSpPr>
            <a:spLocks noChangeArrowheads="1"/>
          </p:cNvSpPr>
          <p:nvPr/>
        </p:nvSpPr>
        <p:spPr bwMode="auto">
          <a:xfrm>
            <a:off x="5245100" y="1479550"/>
            <a:ext cx="823913" cy="3905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8154" name="Group 42"/>
          <p:cNvGrpSpPr/>
          <p:nvPr/>
        </p:nvGrpSpPr>
        <p:grpSpPr bwMode="auto">
          <a:xfrm>
            <a:off x="7832725" y="1412875"/>
            <a:ext cx="1143000" cy="4191000"/>
            <a:chOff x="1152" y="768"/>
            <a:chExt cx="720" cy="2640"/>
          </a:xfrm>
        </p:grpSpPr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1152" y="768"/>
              <a:ext cx="720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6" name="Line 44"/>
            <p:cNvSpPr>
              <a:spLocks noChangeShapeType="1"/>
            </p:cNvSpPr>
            <p:nvPr/>
          </p:nvSpPr>
          <p:spPr bwMode="auto">
            <a:xfrm>
              <a:off x="1152" y="22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7" name="Line 45"/>
            <p:cNvSpPr>
              <a:spLocks noChangeShapeType="1"/>
            </p:cNvSpPr>
            <p:nvPr/>
          </p:nvSpPr>
          <p:spPr bwMode="auto">
            <a:xfrm>
              <a:off x="1152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8" name="Line 46"/>
            <p:cNvSpPr>
              <a:spLocks noChangeShapeType="1"/>
            </p:cNvSpPr>
            <p:nvPr/>
          </p:nvSpPr>
          <p:spPr bwMode="auto">
            <a:xfrm>
              <a:off x="1152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59" name="Line 47"/>
            <p:cNvSpPr>
              <a:spLocks noChangeShapeType="1"/>
            </p:cNvSpPr>
            <p:nvPr/>
          </p:nvSpPr>
          <p:spPr bwMode="auto">
            <a:xfrm>
              <a:off x="1152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0" name="Line 48"/>
            <p:cNvSpPr>
              <a:spLocks noChangeShapeType="1"/>
            </p:cNvSpPr>
            <p:nvPr/>
          </p:nvSpPr>
          <p:spPr bwMode="auto">
            <a:xfrm>
              <a:off x="1152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1" name="Line 49"/>
            <p:cNvSpPr>
              <a:spLocks noChangeShapeType="1"/>
            </p:cNvSpPr>
            <p:nvPr/>
          </p:nvSpPr>
          <p:spPr bwMode="auto">
            <a:xfrm>
              <a:off x="1152" y="24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2" name="Line 50"/>
            <p:cNvSpPr>
              <a:spLocks noChangeShapeType="1"/>
            </p:cNvSpPr>
            <p:nvPr/>
          </p:nvSpPr>
          <p:spPr bwMode="auto">
            <a:xfrm>
              <a:off x="1152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3" name="Line 51"/>
            <p:cNvSpPr>
              <a:spLocks noChangeShapeType="1"/>
            </p:cNvSpPr>
            <p:nvPr/>
          </p:nvSpPr>
          <p:spPr bwMode="auto">
            <a:xfrm>
              <a:off x="1152" y="31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4" name="Line 52"/>
            <p:cNvSpPr>
              <a:spLocks noChangeShapeType="1"/>
            </p:cNvSpPr>
            <p:nvPr/>
          </p:nvSpPr>
          <p:spPr bwMode="auto">
            <a:xfrm>
              <a:off x="1152" y="29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5" name="Line 53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166" name="Line 54"/>
            <p:cNvSpPr>
              <a:spLocks noChangeShapeType="1"/>
            </p:cNvSpPr>
            <p:nvPr/>
          </p:nvSpPr>
          <p:spPr bwMode="auto">
            <a:xfrm>
              <a:off x="1680" y="768"/>
              <a:ext cx="0" cy="2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8167" name="Group 55"/>
          <p:cNvGrpSpPr/>
          <p:nvPr/>
        </p:nvGrpSpPr>
        <p:grpSpPr bwMode="auto">
          <a:xfrm>
            <a:off x="7451725" y="1436688"/>
            <a:ext cx="533400" cy="4152900"/>
            <a:chOff x="1248" y="735"/>
            <a:chExt cx="336" cy="2616"/>
          </a:xfrm>
        </p:grpSpPr>
        <p:sp>
          <p:nvSpPr>
            <p:cNvPr id="218168" name="Text Box 56"/>
            <p:cNvSpPr txBox="1">
              <a:spLocks noChangeArrowheads="1"/>
            </p:cNvSpPr>
            <p:nvPr/>
          </p:nvSpPr>
          <p:spPr bwMode="auto">
            <a:xfrm>
              <a:off x="1296" y="7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</a:p>
          </p:txBody>
        </p:sp>
        <p:sp>
          <p:nvSpPr>
            <p:cNvPr id="218169" name="Text Box 57"/>
            <p:cNvSpPr txBox="1">
              <a:spLocks noChangeArrowheads="1"/>
            </p:cNvSpPr>
            <p:nvPr/>
          </p:nvSpPr>
          <p:spPr bwMode="auto">
            <a:xfrm>
              <a:off x="1296" y="9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18170" name="Text Box 58"/>
            <p:cNvSpPr txBox="1">
              <a:spLocks noChangeArrowheads="1"/>
            </p:cNvSpPr>
            <p:nvPr/>
          </p:nvSpPr>
          <p:spPr bwMode="auto">
            <a:xfrm>
              <a:off x="1296" y="12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18171" name="Text Box 59"/>
            <p:cNvSpPr txBox="1">
              <a:spLocks noChangeArrowheads="1"/>
            </p:cNvSpPr>
            <p:nvPr/>
          </p:nvSpPr>
          <p:spPr bwMode="auto">
            <a:xfrm>
              <a:off x="1296" y="14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</a:p>
          </p:txBody>
        </p:sp>
        <p:sp>
          <p:nvSpPr>
            <p:cNvPr id="218172" name="Text Box 60"/>
            <p:cNvSpPr txBox="1">
              <a:spLocks noChangeArrowheads="1"/>
            </p:cNvSpPr>
            <p:nvPr/>
          </p:nvSpPr>
          <p:spPr bwMode="auto">
            <a:xfrm>
              <a:off x="1296" y="16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4</a:t>
              </a:r>
            </a:p>
          </p:txBody>
        </p:sp>
        <p:sp>
          <p:nvSpPr>
            <p:cNvPr id="218173" name="Text Box 61"/>
            <p:cNvSpPr txBox="1">
              <a:spLocks noChangeArrowheads="1"/>
            </p:cNvSpPr>
            <p:nvPr/>
          </p:nvSpPr>
          <p:spPr bwMode="auto">
            <a:xfrm>
              <a:off x="1296" y="193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5</a:t>
              </a:r>
            </a:p>
          </p:txBody>
        </p:sp>
        <p:sp>
          <p:nvSpPr>
            <p:cNvPr id="218174" name="Text Box 62"/>
            <p:cNvSpPr txBox="1">
              <a:spLocks noChangeArrowheads="1"/>
            </p:cNvSpPr>
            <p:nvPr/>
          </p:nvSpPr>
          <p:spPr bwMode="auto">
            <a:xfrm>
              <a:off x="1296" y="21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6</a:t>
              </a:r>
            </a:p>
          </p:txBody>
        </p:sp>
        <p:sp>
          <p:nvSpPr>
            <p:cNvPr id="218175" name="Text Box 63"/>
            <p:cNvSpPr txBox="1">
              <a:spLocks noChangeArrowheads="1"/>
            </p:cNvSpPr>
            <p:nvPr/>
          </p:nvSpPr>
          <p:spPr bwMode="auto">
            <a:xfrm>
              <a:off x="1296" y="24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7</a:t>
              </a:r>
            </a:p>
          </p:txBody>
        </p:sp>
        <p:sp>
          <p:nvSpPr>
            <p:cNvPr id="218176" name="Text Box 64"/>
            <p:cNvSpPr txBox="1">
              <a:spLocks noChangeArrowheads="1"/>
            </p:cNvSpPr>
            <p:nvPr/>
          </p:nvSpPr>
          <p:spPr bwMode="auto">
            <a:xfrm>
              <a:off x="1296" y="265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8</a:t>
              </a:r>
            </a:p>
          </p:txBody>
        </p:sp>
        <p:sp>
          <p:nvSpPr>
            <p:cNvPr id="218177" name="Text Box 65"/>
            <p:cNvSpPr txBox="1">
              <a:spLocks noChangeArrowheads="1"/>
            </p:cNvSpPr>
            <p:nvPr/>
          </p:nvSpPr>
          <p:spPr bwMode="auto">
            <a:xfrm>
              <a:off x="1296" y="289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9</a:t>
              </a:r>
            </a:p>
          </p:txBody>
        </p:sp>
        <p:sp>
          <p:nvSpPr>
            <p:cNvPr id="218178" name="Text Box 66"/>
            <p:cNvSpPr txBox="1">
              <a:spLocks noChangeArrowheads="1"/>
            </p:cNvSpPr>
            <p:nvPr/>
          </p:nvSpPr>
          <p:spPr bwMode="auto">
            <a:xfrm>
              <a:off x="1248" y="3120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latin typeface="Times New Roman" panose="02020603050405020304" pitchFamily="18" charset="0"/>
                  <a:ea typeface="幼圆" panose="02010509060101010101" pitchFamily="49" charset="-122"/>
                </a:rPr>
                <a:t>10</a:t>
              </a:r>
            </a:p>
          </p:txBody>
        </p:sp>
      </p:grpSp>
      <p:sp>
        <p:nvSpPr>
          <p:cNvPr id="218179" name="Text Box 67"/>
          <p:cNvSpPr txBox="1">
            <a:spLocks noChangeArrowheads="1"/>
          </p:cNvSpPr>
          <p:nvPr/>
        </p:nvSpPr>
        <p:spPr bwMode="auto">
          <a:xfrm>
            <a:off x="8670925" y="14160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FFFF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8</a:t>
            </a:r>
          </a:p>
        </p:txBody>
      </p:sp>
      <p:sp>
        <p:nvSpPr>
          <p:cNvPr id="218180" name="Text Box 68"/>
          <p:cNvSpPr txBox="1">
            <a:spLocks noChangeArrowheads="1"/>
          </p:cNvSpPr>
          <p:nvPr/>
        </p:nvSpPr>
        <p:spPr bwMode="auto">
          <a:xfrm>
            <a:off x="8670925" y="17986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</a:p>
        </p:txBody>
      </p:sp>
      <p:sp>
        <p:nvSpPr>
          <p:cNvPr id="218181" name="Text Box 69"/>
          <p:cNvSpPr txBox="1">
            <a:spLocks noChangeArrowheads="1"/>
          </p:cNvSpPr>
          <p:nvPr/>
        </p:nvSpPr>
        <p:spPr bwMode="auto">
          <a:xfrm>
            <a:off x="8670925" y="2182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</a:p>
        </p:txBody>
      </p:sp>
      <p:sp>
        <p:nvSpPr>
          <p:cNvPr id="218182" name="Text Box 70"/>
          <p:cNvSpPr txBox="1">
            <a:spLocks noChangeArrowheads="1"/>
          </p:cNvSpPr>
          <p:nvPr/>
        </p:nvSpPr>
        <p:spPr bwMode="auto">
          <a:xfrm>
            <a:off x="8670925" y="2566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</a:p>
        </p:txBody>
      </p:sp>
      <p:sp>
        <p:nvSpPr>
          <p:cNvPr id="218183" name="Text Box 71"/>
          <p:cNvSpPr txBox="1">
            <a:spLocks noChangeArrowheads="1"/>
          </p:cNvSpPr>
          <p:nvPr/>
        </p:nvSpPr>
        <p:spPr bwMode="auto">
          <a:xfrm>
            <a:off x="8670925" y="29511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5</a:t>
            </a:r>
          </a:p>
        </p:txBody>
      </p:sp>
      <p:sp>
        <p:nvSpPr>
          <p:cNvPr id="218184" name="Text Box 72"/>
          <p:cNvSpPr txBox="1">
            <a:spLocks noChangeArrowheads="1"/>
          </p:cNvSpPr>
          <p:nvPr/>
        </p:nvSpPr>
        <p:spPr bwMode="auto">
          <a:xfrm>
            <a:off x="8670925" y="3335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6</a:t>
            </a:r>
          </a:p>
        </p:txBody>
      </p:sp>
      <p:sp>
        <p:nvSpPr>
          <p:cNvPr id="218185" name="Text Box 73"/>
          <p:cNvSpPr txBox="1">
            <a:spLocks noChangeArrowheads="1"/>
          </p:cNvSpPr>
          <p:nvPr/>
        </p:nvSpPr>
        <p:spPr bwMode="auto">
          <a:xfrm>
            <a:off x="8670925" y="37195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7</a:t>
            </a:r>
          </a:p>
        </p:txBody>
      </p:sp>
      <p:sp>
        <p:nvSpPr>
          <p:cNvPr id="218186" name="Text Box 74"/>
          <p:cNvSpPr txBox="1">
            <a:spLocks noChangeArrowheads="1"/>
          </p:cNvSpPr>
          <p:nvPr/>
        </p:nvSpPr>
        <p:spPr bwMode="auto">
          <a:xfrm>
            <a:off x="8670925" y="4103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218187" name="Text Box 75"/>
          <p:cNvSpPr txBox="1">
            <a:spLocks noChangeArrowheads="1"/>
          </p:cNvSpPr>
          <p:nvPr/>
        </p:nvSpPr>
        <p:spPr bwMode="auto">
          <a:xfrm>
            <a:off x="8670925" y="44878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9</a:t>
            </a:r>
          </a:p>
        </p:txBody>
      </p:sp>
      <p:sp>
        <p:nvSpPr>
          <p:cNvPr id="218188" name="Text Box 76"/>
          <p:cNvSpPr txBox="1">
            <a:spLocks noChangeArrowheads="1"/>
          </p:cNvSpPr>
          <p:nvPr/>
        </p:nvSpPr>
        <p:spPr bwMode="auto">
          <a:xfrm>
            <a:off x="8616950" y="4868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10</a:t>
            </a:r>
          </a:p>
        </p:txBody>
      </p:sp>
      <p:sp>
        <p:nvSpPr>
          <p:cNvPr id="218189" name="Text Box 77"/>
          <p:cNvSpPr txBox="1">
            <a:spLocks noChangeArrowheads="1"/>
          </p:cNvSpPr>
          <p:nvPr/>
        </p:nvSpPr>
        <p:spPr bwMode="auto">
          <a:xfrm>
            <a:off x="8675688" y="5229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</a:p>
        </p:txBody>
      </p:sp>
      <p:sp>
        <p:nvSpPr>
          <p:cNvPr id="218190" name="Rectangle 78" descr="深色上对角线"/>
          <p:cNvSpPr>
            <a:spLocks noChangeArrowheads="1"/>
          </p:cNvSpPr>
          <p:nvPr/>
        </p:nvSpPr>
        <p:spPr bwMode="auto">
          <a:xfrm>
            <a:off x="7840663" y="1420813"/>
            <a:ext cx="823912" cy="365125"/>
          </a:xfrm>
          <a:prstGeom prst="rect">
            <a:avLst/>
          </a:prstGeom>
          <a:pattFill prst="dkUpDiag">
            <a:fgClr>
              <a:schemeClr val="tx2"/>
            </a:fgClr>
            <a:bgClr>
              <a:schemeClr val="tx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91" name="Rectangle 79"/>
          <p:cNvSpPr>
            <a:spLocks noChangeArrowheads="1"/>
          </p:cNvSpPr>
          <p:nvPr/>
        </p:nvSpPr>
        <p:spPr bwMode="auto">
          <a:xfrm>
            <a:off x="6804025" y="2062163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218192" name="Text Box 80"/>
          <p:cNvSpPr txBox="1">
            <a:spLocks noChangeArrowheads="1"/>
          </p:cNvSpPr>
          <p:nvPr/>
        </p:nvSpPr>
        <p:spPr bwMode="auto">
          <a:xfrm>
            <a:off x="6784975" y="16494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S</a:t>
            </a:r>
          </a:p>
        </p:txBody>
      </p:sp>
      <p:sp>
        <p:nvSpPr>
          <p:cNvPr id="218193" name="Text Box 81"/>
          <p:cNvSpPr txBox="1">
            <a:spLocks noChangeArrowheads="1"/>
          </p:cNvSpPr>
          <p:nvPr/>
        </p:nvSpPr>
        <p:spPr bwMode="auto">
          <a:xfrm>
            <a:off x="8107363" y="21971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c</a:t>
            </a:r>
          </a:p>
        </p:txBody>
      </p:sp>
      <p:sp>
        <p:nvSpPr>
          <p:cNvPr id="218194" name="Text Box 82"/>
          <p:cNvSpPr txBox="1">
            <a:spLocks noChangeArrowheads="1"/>
          </p:cNvSpPr>
          <p:nvPr/>
        </p:nvSpPr>
        <p:spPr bwMode="auto">
          <a:xfrm>
            <a:off x="8099425" y="258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b</a:t>
            </a:r>
          </a:p>
        </p:txBody>
      </p:sp>
      <p:sp>
        <p:nvSpPr>
          <p:cNvPr id="218195" name="Text Box 83"/>
          <p:cNvSpPr txBox="1">
            <a:spLocks noChangeArrowheads="1"/>
          </p:cNvSpPr>
          <p:nvPr/>
        </p:nvSpPr>
        <p:spPr bwMode="auto">
          <a:xfrm>
            <a:off x="8107363" y="296545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e</a:t>
            </a:r>
          </a:p>
        </p:txBody>
      </p:sp>
      <p:sp>
        <p:nvSpPr>
          <p:cNvPr id="218196" name="Text Box 84"/>
          <p:cNvSpPr txBox="1">
            <a:spLocks noChangeArrowheads="1"/>
          </p:cNvSpPr>
          <p:nvPr/>
        </p:nvSpPr>
        <p:spPr bwMode="auto">
          <a:xfrm>
            <a:off x="8099425" y="33496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g</a:t>
            </a:r>
          </a:p>
        </p:txBody>
      </p:sp>
      <p:sp>
        <p:nvSpPr>
          <p:cNvPr id="218197" name="Text Box 85"/>
          <p:cNvSpPr txBox="1">
            <a:spLocks noChangeArrowheads="1"/>
          </p:cNvSpPr>
          <p:nvPr/>
        </p:nvSpPr>
        <p:spPr bwMode="auto">
          <a:xfrm>
            <a:off x="8128000" y="37338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f</a:t>
            </a:r>
          </a:p>
        </p:txBody>
      </p:sp>
      <p:sp>
        <p:nvSpPr>
          <p:cNvPr id="218198" name="Text Box 86"/>
          <p:cNvSpPr txBox="1">
            <a:spLocks noChangeArrowheads="1"/>
          </p:cNvSpPr>
          <p:nvPr/>
        </p:nvSpPr>
        <p:spPr bwMode="auto">
          <a:xfrm>
            <a:off x="8099425" y="41179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altLang="zh-CN" sz="2000" i="1"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</a:p>
        </p:txBody>
      </p:sp>
      <p:sp>
        <p:nvSpPr>
          <p:cNvPr id="218200" name="Rectangle 88" descr="浅色上对角线"/>
          <p:cNvSpPr>
            <a:spLocks noChangeArrowheads="1"/>
          </p:cNvSpPr>
          <p:nvPr/>
        </p:nvSpPr>
        <p:spPr bwMode="auto">
          <a:xfrm>
            <a:off x="7840663" y="1803400"/>
            <a:ext cx="823912" cy="369888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201" name="Text Box 89"/>
          <p:cNvSpPr txBox="1">
            <a:spLocks noChangeArrowheads="1"/>
          </p:cNvSpPr>
          <p:nvPr/>
        </p:nvSpPr>
        <p:spPr bwMode="auto">
          <a:xfrm>
            <a:off x="395288" y="5897563"/>
            <a:ext cx="213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A={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c b e g f d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202" name="Text Box 90"/>
          <p:cNvSpPr txBox="1">
            <a:spLocks noChangeArrowheads="1"/>
          </p:cNvSpPr>
          <p:nvPr/>
        </p:nvSpPr>
        <p:spPr bwMode="auto">
          <a:xfrm>
            <a:off x="2700338" y="5897563"/>
            <a:ext cx="1697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B={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a b n f 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203" name="Text Box 91"/>
          <p:cNvSpPr txBox="1">
            <a:spLocks noChangeArrowheads="1"/>
          </p:cNvSpPr>
          <p:nvPr/>
        </p:nvSpPr>
        <p:spPr bwMode="auto">
          <a:xfrm>
            <a:off x="4932363" y="6021388"/>
            <a:ext cx="2808287" cy="485775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00"/>
                </a:solidFill>
                <a:ea typeface="幼圆" panose="02010509060101010101" pitchFamily="49" charset="-122"/>
              </a:rPr>
              <a:t>Available memory</a:t>
            </a:r>
          </a:p>
        </p:txBody>
      </p:sp>
      <p:sp>
        <p:nvSpPr>
          <p:cNvPr id="218204" name="AutoShape 92"/>
          <p:cNvSpPr>
            <a:spLocks noChangeArrowheads="1"/>
          </p:cNvSpPr>
          <p:nvPr/>
        </p:nvSpPr>
        <p:spPr bwMode="auto">
          <a:xfrm>
            <a:off x="107950" y="2995613"/>
            <a:ext cx="1296988" cy="720725"/>
          </a:xfrm>
          <a:prstGeom prst="wedgeEllipseCallout">
            <a:avLst>
              <a:gd name="adj1" fmla="val 73380"/>
              <a:gd name="adj2" fmla="val 51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Input Set A</a:t>
            </a:r>
          </a:p>
        </p:txBody>
      </p:sp>
      <p:sp>
        <p:nvSpPr>
          <p:cNvPr id="218205" name="Rectangle 93"/>
          <p:cNvSpPr>
            <a:spLocks noChangeArrowheads="1"/>
          </p:cNvSpPr>
          <p:nvPr/>
        </p:nvSpPr>
        <p:spPr bwMode="auto">
          <a:xfrm>
            <a:off x="6659563" y="134143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FF00"/>
                </a:solidFill>
              </a:rPr>
              <a:t>头指针</a:t>
            </a:r>
          </a:p>
        </p:txBody>
      </p:sp>
      <p:cxnSp>
        <p:nvCxnSpPr>
          <p:cNvPr id="218206" name="AutoShape 94"/>
          <p:cNvCxnSpPr>
            <a:cxnSpLocks noChangeShapeType="1"/>
            <a:stCxn id="218192" idx="3"/>
            <a:endCxn id="218169" idx="1"/>
          </p:cNvCxnSpPr>
          <p:nvPr/>
        </p:nvCxnSpPr>
        <p:spPr bwMode="auto">
          <a:xfrm>
            <a:off x="7121525" y="1833563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207" name="Rectangle 95"/>
          <p:cNvSpPr>
            <a:spLocks noChangeArrowheads="1"/>
          </p:cNvSpPr>
          <p:nvPr/>
        </p:nvSpPr>
        <p:spPr bwMode="auto">
          <a:xfrm>
            <a:off x="3563938" y="15573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FF00"/>
                </a:solidFill>
              </a:rPr>
              <a:t>可用内存</a:t>
            </a:r>
          </a:p>
          <a:p>
            <a:r>
              <a:rPr kumimoji="1" lang="zh-CN" altLang="en-US" dirty="0">
                <a:solidFill>
                  <a:srgbClr val="00FF00"/>
                </a:solidFill>
              </a:rPr>
              <a:t>头指针</a:t>
            </a:r>
          </a:p>
        </p:txBody>
      </p:sp>
      <p:cxnSp>
        <p:nvCxnSpPr>
          <p:cNvPr id="218208" name="AutoShape 96"/>
          <p:cNvCxnSpPr>
            <a:cxnSpLocks noChangeShapeType="1"/>
            <a:endCxn id="218131" idx="1"/>
          </p:cNvCxnSpPr>
          <p:nvPr/>
        </p:nvCxnSpPr>
        <p:spPr bwMode="auto">
          <a:xfrm flipV="1">
            <a:off x="4356100" y="1692275"/>
            <a:ext cx="579438" cy="296863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Box 80"/>
          <p:cNvSpPr txBox="1">
            <a:spLocks noChangeArrowheads="1"/>
          </p:cNvSpPr>
          <p:nvPr/>
        </p:nvSpPr>
        <p:spPr bwMode="auto">
          <a:xfrm>
            <a:off x="6828155" y="3967798"/>
            <a:ext cx="2590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r</a:t>
            </a:r>
          </a:p>
        </p:txBody>
      </p:sp>
      <p:cxnSp>
        <p:nvCxnSpPr>
          <p:cNvPr id="3" name="AutoShape 94"/>
          <p:cNvCxnSpPr>
            <a:cxnSpLocks noChangeShapeType="1"/>
            <a:stCxn id="2" idx="3"/>
          </p:cNvCxnSpPr>
          <p:nvPr/>
        </p:nvCxnSpPr>
        <p:spPr bwMode="auto">
          <a:xfrm>
            <a:off x="7087235" y="4151948"/>
            <a:ext cx="406400" cy="1682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en-US" altLang="zh-CN"/>
          </a:p>
          <a:p>
            <a:fld id="{B24B9B40-5410-4CCB-B5C5-BEB192EC9173}" type="slidenum">
              <a:rPr lang="en-US" altLang="zh-CN"/>
              <a:t>99</a:t>
            </a:fld>
            <a:endParaRPr lang="en-US" altLang="zh-CN"/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42875" y="128905"/>
            <a:ext cx="7788275" cy="646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…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for (j=1; j&lt;=n,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j++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  {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scanf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(b); p=S; k=list[S].cursor;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while (k!=list[r].cursor &amp;&amp; list[k].data!=b) { 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在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中寻找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        p=k; k=list[k].cursor;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}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if (k==list[r].cursor) { 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未找到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，将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插入集合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  <a:endParaRPr kumimoji="1" lang="zh-CN" altLang="en-US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200" dirty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Malloc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(list);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        list[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].data=b;  list[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].cursor=list[r].cursor;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        list[r].cursor=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} </a:t>
            </a:r>
            <a:endParaRPr kumimoji="1" lang="en-US" altLang="zh-CN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else { 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找到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，将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从集合</a:t>
            </a:r>
            <a:r>
              <a:rPr kumimoji="1" lang="en-US" altLang="zh-CN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中删除</a:t>
            </a:r>
            <a:endParaRPr kumimoji="1" lang="zh-CN" altLang="en-US" sz="2200" dirty="0">
              <a:solidFill>
                <a:srgbClr val="00FF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200" dirty="0">
                <a:latin typeface="Times New Roman" panose="02020603050405020304" pitchFamily="18" charset="0"/>
              </a:rPr>
              <a:t>                        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list[p].cursor=list[k].cursor;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        Free(</a:t>
            </a:r>
            <a:r>
              <a:rPr kumimoji="1" lang="en-US" altLang="zh-CN" sz="2200" dirty="0" err="1">
                <a:latin typeface="Times New Roman" panose="02020603050405020304" pitchFamily="18" charset="0"/>
              </a:rPr>
              <a:t>list,k</a:t>
            </a:r>
            <a:r>
              <a:rPr kumimoji="1" lang="en-US" altLang="zh-CN" sz="2200" dirty="0">
                <a:latin typeface="Times New Roman" panose="02020603050405020304" pitchFamily="18" charset="0"/>
              </a:rPr>
              <a:t>);</a:t>
            </a:r>
          </a:p>
          <a:p>
            <a:pPr algn="l" eaLnBrk="0" hangingPunct="0">
              <a:buClrTx/>
              <a:buSzTx/>
              <a:buFontTx/>
            </a:pPr>
            <a:r>
              <a:rPr kumimoji="1" lang="en-US" altLang="zh-CN" sz="2200" dirty="0">
                <a:latin typeface="Times New Roman" panose="02020603050405020304" pitchFamily="18" charset="0"/>
              </a:rPr>
              <a:t>                        if (r==k) r=p;</a:t>
            </a: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//如果被删除的是表尾元素，将r    </a:t>
            </a:r>
          </a:p>
          <a:p>
            <a:pPr algn="l" eaLnBrk="0" hangingPunct="0">
              <a:buClrTx/>
              <a:buSzTx/>
              <a:buFontTx/>
            </a:pPr>
            <a:r>
              <a:rPr kumimoji="1" lang="zh-CN" altLang="en-US" sz="1800" dirty="0">
                <a:solidFill>
                  <a:srgbClr val="00FF00"/>
                </a:solidFill>
                <a:latin typeface="Times New Roman" panose="02020603050405020304" pitchFamily="18" charset="0"/>
              </a:rPr>
              <a:t>                                                          前移指向当前表尾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        } 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//else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        }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//for</a:t>
            </a:r>
          </a:p>
          <a:p>
            <a:pPr eaLnBrk="0" hangingPunct="0"/>
            <a:r>
              <a:rPr kumimoji="1" lang="en-US" altLang="zh-CN" sz="2200" dirty="0">
                <a:latin typeface="Times New Roman" panose="02020603050405020304" pitchFamily="18" charset="0"/>
              </a:rPr>
              <a:t>} </a:t>
            </a:r>
            <a:r>
              <a:rPr kumimoji="1" lang="en-US" altLang="zh-CN" sz="2200" dirty="0">
                <a:solidFill>
                  <a:srgbClr val="00FF00"/>
                </a:solidFill>
                <a:latin typeface="Times New Roman" panose="02020603050405020304" pitchFamily="18" charset="0"/>
              </a:rPr>
              <a:t>//difference</a:t>
            </a:r>
          </a:p>
        </p:txBody>
      </p:sp>
      <p:sp>
        <p:nvSpPr>
          <p:cNvPr id="218205" name="Rectangle 93"/>
          <p:cNvSpPr>
            <a:spLocks noChangeArrowheads="1"/>
          </p:cNvSpPr>
          <p:nvPr/>
        </p:nvSpPr>
        <p:spPr bwMode="auto">
          <a:xfrm>
            <a:off x="6670358" y="2245043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FF00"/>
                </a:solidFill>
              </a:rPr>
              <a:t>头指针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be0b670-3902-4cd0-86d6-899674a88307}"/>
</p:tagLst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幼圆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rbit">
  <a:themeElements>
    <a:clrScheme name="1_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1_Orb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4153</TotalTime>
  <Words>15987</Words>
  <Application>Microsoft Office PowerPoint</Application>
  <PresentationFormat>全屏显示(4:3)</PresentationFormat>
  <Paragraphs>3232</Paragraphs>
  <Slides>144</Slides>
  <Notes>68</Notes>
  <HiddenSlides>18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144</vt:i4>
      </vt:variant>
    </vt:vector>
  </HeadingPairs>
  <TitlesOfParts>
    <vt:vector size="160" baseType="lpstr">
      <vt:lpstr>仿宋_GB2312</vt:lpstr>
      <vt:lpstr>宋体</vt:lpstr>
      <vt:lpstr>幼圆</vt:lpstr>
      <vt:lpstr>Arial</vt:lpstr>
      <vt:lpstr>Arial Bold</vt:lpstr>
      <vt:lpstr>Arial Bold Italic</vt:lpstr>
      <vt:lpstr>Arial Italic</vt:lpstr>
      <vt:lpstr>Cambria Math</vt:lpstr>
      <vt:lpstr>Impact</vt:lpstr>
      <vt:lpstr>Times New Roman</vt:lpstr>
      <vt:lpstr>Wingdings</vt:lpstr>
      <vt:lpstr>Orbit</vt:lpstr>
      <vt:lpstr>1_Orbit</vt:lpstr>
      <vt:lpstr>Equation</vt:lpstr>
      <vt:lpstr>公式</vt:lpstr>
      <vt:lpstr>Acrobat Document</vt:lpstr>
      <vt:lpstr>Chapter 02 Linear List  第二章 线性表 （8课时）</vt:lpstr>
      <vt:lpstr>本章学习的线索</vt:lpstr>
      <vt:lpstr>Contents</vt:lpstr>
      <vt:lpstr>ADT of Linear list </vt:lpstr>
      <vt:lpstr>ADT of Linear list </vt:lpstr>
      <vt:lpstr>Characteristics</vt:lpstr>
      <vt:lpstr>Linear List</vt:lpstr>
      <vt:lpstr>ADT of Linear list </vt:lpstr>
      <vt:lpstr>ADT of Linear List</vt:lpstr>
      <vt:lpstr>PowerPoint 演示文稿</vt:lpstr>
      <vt:lpstr>PowerPoint 演示文稿</vt:lpstr>
      <vt:lpstr>PowerPoint 演示文稿</vt:lpstr>
      <vt:lpstr>Logical &amp; Physical forms</vt:lpstr>
      <vt:lpstr>Contents</vt:lpstr>
      <vt:lpstr>Sequential List</vt:lpstr>
      <vt:lpstr>Sketch map of SeqList in memory</vt:lpstr>
      <vt:lpstr>PowerPoint 演示文稿</vt:lpstr>
      <vt:lpstr>PowerPoint 演示文稿</vt:lpstr>
      <vt:lpstr>Declaration of generic function</vt:lpstr>
      <vt:lpstr>PowerPoint 演示文稿</vt:lpstr>
      <vt:lpstr>PowerPoint 演示文稿</vt:lpstr>
      <vt:lpstr>PowerPoint 演示文稿</vt:lpstr>
      <vt:lpstr>Algorithm 2.1 Insertion</vt:lpstr>
      <vt:lpstr>Algorithm 2.1 Insertion</vt:lpstr>
      <vt:lpstr>Complexity Analysis - Insertion</vt:lpstr>
      <vt:lpstr>Algorithm 2.2 Deletion</vt:lpstr>
      <vt:lpstr>Algorithm 2.2 Deletion</vt:lpstr>
      <vt:lpstr>Complexity Analysis - Deletion</vt:lpstr>
      <vt:lpstr>Movement of elements during insertion and deletion</vt:lpstr>
      <vt:lpstr>Movement of elements during insertion and deletion</vt:lpstr>
      <vt:lpstr>PowerPoint 演示文稿</vt:lpstr>
      <vt:lpstr>Complexity Analysis - Searching</vt:lpstr>
      <vt:lpstr>PowerPoint 演示文稿</vt:lpstr>
      <vt:lpstr>Complexity Analysis - Searching</vt:lpstr>
      <vt:lpstr>PowerPoint 演示文稿</vt:lpstr>
      <vt:lpstr>PowerPoint 演示文稿</vt:lpstr>
      <vt:lpstr>PowerPoint 演示文稿</vt:lpstr>
      <vt:lpstr>PowerPoint 演示文稿</vt:lpstr>
      <vt:lpstr>Any problem?</vt:lpstr>
      <vt:lpstr>Sequential list with flexible length </vt:lpstr>
      <vt:lpstr>malloc 和 realloc</vt:lpstr>
      <vt:lpstr>malloc 和 realloc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Example:Merging two sorted lists</vt:lpstr>
      <vt:lpstr>PowerPoint 演示文稿</vt:lpstr>
      <vt:lpstr>PowerPoint 演示文稿</vt:lpstr>
      <vt:lpstr>Assignment - 第一组</vt:lpstr>
      <vt:lpstr>Contents</vt:lpstr>
      <vt:lpstr>2.3.1 Singly Linked List</vt:lpstr>
      <vt:lpstr>Example</vt:lpstr>
      <vt:lpstr>Singly linked list</vt:lpstr>
      <vt:lpstr>Memory map of Singly Linked list</vt:lpstr>
      <vt:lpstr>S-Linked list in 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Linked List  v.s. Sequential List</vt:lpstr>
      <vt:lpstr>Comparison between S-Linked List and Sequential List</vt:lpstr>
      <vt:lpstr>Merge two sorted linked list  (with head node)</vt:lpstr>
      <vt:lpstr>Merge two sorted linked list  (with head node)</vt:lpstr>
      <vt:lpstr>Merge two sorted linked list  (with head node)</vt:lpstr>
      <vt:lpstr>PowerPoint 演示文稿</vt:lpstr>
      <vt:lpstr>Arrangement</vt:lpstr>
      <vt:lpstr>Review</vt:lpstr>
      <vt:lpstr>Review</vt:lpstr>
      <vt:lpstr>Review</vt:lpstr>
      <vt:lpstr>Review</vt:lpstr>
      <vt:lpstr>Review</vt:lpstr>
      <vt:lpstr>Review</vt:lpstr>
      <vt:lpstr>2.3.2 Static linked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Example：集合运算           </vt:lpstr>
      <vt:lpstr>Example：集合运算           </vt:lpstr>
      <vt:lpstr>Example：集合运算           </vt:lpstr>
      <vt:lpstr>PowerPoint 演示文稿</vt:lpstr>
      <vt:lpstr>PowerPoint 演示文稿</vt:lpstr>
      <vt:lpstr>2.3.3 Circular S-Linked list</vt:lpstr>
      <vt:lpstr>PowerPoint 演示文稿</vt:lpstr>
      <vt:lpstr>PowerPoint 演示文稿</vt:lpstr>
      <vt:lpstr>PowerPoint 演示文稿</vt:lpstr>
      <vt:lpstr>2.3.4 D-Linked List and  Circular D-Linked 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Searching in Circular D-Linked list</vt:lpstr>
      <vt:lpstr>Application: Josephus Problem</vt:lpstr>
      <vt:lpstr>Josephus Problem</vt:lpstr>
      <vt:lpstr>PowerPoint 演示文稿</vt:lpstr>
      <vt:lpstr>PowerPoint 演示文稿</vt:lpstr>
      <vt:lpstr>Contents</vt:lpstr>
      <vt:lpstr>2.5 Representation and operations of Polynomial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Final result</vt:lpstr>
      <vt:lpstr>PowerPoint 演示文稿</vt:lpstr>
      <vt:lpstr>PowerPoint 演示文稿</vt:lpstr>
      <vt:lpstr>PowerPoint 演示文稿</vt:lpstr>
      <vt:lpstr>Conclusion</vt:lpstr>
      <vt:lpstr>Question (1)?</vt:lpstr>
      <vt:lpstr>Question (NOJ)?</vt:lpstr>
      <vt:lpstr>Question (2)?</vt:lpstr>
      <vt:lpstr>PowerPoint 演示文稿</vt:lpstr>
      <vt:lpstr>Assignment</vt:lpstr>
      <vt:lpstr>Assignment（补第一章）</vt:lpstr>
      <vt:lpstr>上机要求</vt:lpstr>
      <vt:lpstr>补充知识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线性表</dc:title>
  <dc:creator>QWang</dc:creator>
  <cp:lastModifiedBy>Xingyu Liao</cp:lastModifiedBy>
  <cp:revision>1500</cp:revision>
  <dcterms:created xsi:type="dcterms:W3CDTF">2022-03-06T08:20:00Z</dcterms:created>
  <dcterms:modified xsi:type="dcterms:W3CDTF">2024-03-18T04:35:07Z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</Properties>
</file>