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4"/>
  </p:notesMasterIdLst>
  <p:handoutMasterIdLst>
    <p:handoutMasterId r:id="rId175"/>
  </p:handoutMasterIdLst>
  <p:sldIdLst>
    <p:sldId id="326" r:id="rId2"/>
    <p:sldId id="385" r:id="rId3"/>
    <p:sldId id="256" r:id="rId4"/>
    <p:sldId id="327" r:id="rId5"/>
    <p:sldId id="399" r:id="rId6"/>
    <p:sldId id="339" r:id="rId7"/>
    <p:sldId id="340" r:id="rId8"/>
    <p:sldId id="341" r:id="rId9"/>
    <p:sldId id="287" r:id="rId10"/>
    <p:sldId id="400" r:id="rId11"/>
    <p:sldId id="1031" r:id="rId12"/>
    <p:sldId id="258" r:id="rId13"/>
    <p:sldId id="387" r:id="rId14"/>
    <p:sldId id="288" r:id="rId15"/>
    <p:sldId id="289" r:id="rId16"/>
    <p:sldId id="398" r:id="rId17"/>
    <p:sldId id="290" r:id="rId18"/>
    <p:sldId id="386" r:id="rId19"/>
    <p:sldId id="343" r:id="rId20"/>
    <p:sldId id="344" r:id="rId21"/>
    <p:sldId id="447" r:id="rId22"/>
    <p:sldId id="854" r:id="rId23"/>
    <p:sldId id="448" r:id="rId24"/>
    <p:sldId id="367" r:id="rId25"/>
    <p:sldId id="263" r:id="rId26"/>
    <p:sldId id="388" r:id="rId27"/>
    <p:sldId id="293" r:id="rId28"/>
    <p:sldId id="446" r:id="rId29"/>
    <p:sldId id="294" r:id="rId30"/>
    <p:sldId id="295" r:id="rId31"/>
    <p:sldId id="384" r:id="rId32"/>
    <p:sldId id="1180" r:id="rId33"/>
    <p:sldId id="261" r:id="rId34"/>
    <p:sldId id="1308" r:id="rId35"/>
    <p:sldId id="1309" r:id="rId36"/>
    <p:sldId id="347" r:id="rId37"/>
    <p:sldId id="421" r:id="rId38"/>
    <p:sldId id="1448" r:id="rId39"/>
    <p:sldId id="1449" r:id="rId40"/>
    <p:sldId id="1450" r:id="rId41"/>
    <p:sldId id="1452" r:id="rId42"/>
    <p:sldId id="348" r:id="rId43"/>
    <p:sldId id="349" r:id="rId44"/>
    <p:sldId id="422" r:id="rId45"/>
    <p:sldId id="1446" r:id="rId46"/>
    <p:sldId id="1447" r:id="rId47"/>
    <p:sldId id="423" r:id="rId48"/>
    <p:sldId id="1183" r:id="rId49"/>
    <p:sldId id="736" r:id="rId50"/>
    <p:sldId id="737" r:id="rId51"/>
    <p:sldId id="738" r:id="rId52"/>
    <p:sldId id="428" r:id="rId53"/>
    <p:sldId id="739" r:id="rId54"/>
    <p:sldId id="430" r:id="rId55"/>
    <p:sldId id="431" r:id="rId56"/>
    <p:sldId id="432" r:id="rId57"/>
    <p:sldId id="1453" r:id="rId58"/>
    <p:sldId id="1455" r:id="rId59"/>
    <p:sldId id="1456" r:id="rId60"/>
    <p:sldId id="1454" r:id="rId61"/>
    <p:sldId id="353" r:id="rId62"/>
    <p:sldId id="354" r:id="rId63"/>
    <p:sldId id="355" r:id="rId64"/>
    <p:sldId id="356" r:id="rId65"/>
    <p:sldId id="357" r:id="rId66"/>
    <p:sldId id="358" r:id="rId67"/>
    <p:sldId id="359" r:id="rId68"/>
    <p:sldId id="360" r:id="rId69"/>
    <p:sldId id="361" r:id="rId70"/>
    <p:sldId id="363" r:id="rId71"/>
    <p:sldId id="433" r:id="rId72"/>
    <p:sldId id="364" r:id="rId73"/>
    <p:sldId id="365" r:id="rId74"/>
    <p:sldId id="366" r:id="rId75"/>
    <p:sldId id="1457" r:id="rId76"/>
    <p:sldId id="1311" r:id="rId77"/>
    <p:sldId id="297" r:id="rId78"/>
    <p:sldId id="389" r:id="rId79"/>
    <p:sldId id="1459" r:id="rId80"/>
    <p:sldId id="324" r:id="rId81"/>
    <p:sldId id="1458" r:id="rId82"/>
    <p:sldId id="325" r:id="rId83"/>
    <p:sldId id="1460" r:id="rId84"/>
    <p:sldId id="330" r:id="rId85"/>
    <p:sldId id="328" r:id="rId86"/>
    <p:sldId id="329" r:id="rId87"/>
    <p:sldId id="369" r:id="rId88"/>
    <p:sldId id="371" r:id="rId89"/>
    <p:sldId id="391" r:id="rId90"/>
    <p:sldId id="397" r:id="rId91"/>
    <p:sldId id="265" r:id="rId92"/>
    <p:sldId id="1461" r:id="rId93"/>
    <p:sldId id="1462" r:id="rId94"/>
    <p:sldId id="1463" r:id="rId95"/>
    <p:sldId id="1464" r:id="rId96"/>
    <p:sldId id="374" r:id="rId97"/>
    <p:sldId id="298" r:id="rId98"/>
    <p:sldId id="299" r:id="rId99"/>
    <p:sldId id="300" r:id="rId100"/>
    <p:sldId id="1470" r:id="rId101"/>
    <p:sldId id="1469" r:id="rId102"/>
    <p:sldId id="301" r:id="rId103"/>
    <p:sldId id="302" r:id="rId104"/>
    <p:sldId id="303" r:id="rId105"/>
    <p:sldId id="304" r:id="rId106"/>
    <p:sldId id="305" r:id="rId107"/>
    <p:sldId id="306" r:id="rId108"/>
    <p:sldId id="307" r:id="rId109"/>
    <p:sldId id="409" r:id="rId110"/>
    <p:sldId id="309" r:id="rId111"/>
    <p:sldId id="310" r:id="rId112"/>
    <p:sldId id="1465" r:id="rId113"/>
    <p:sldId id="1466" r:id="rId114"/>
    <p:sldId id="392" r:id="rId115"/>
    <p:sldId id="311" r:id="rId116"/>
    <p:sldId id="312" r:id="rId117"/>
    <p:sldId id="313" r:id="rId118"/>
    <p:sldId id="1434" r:id="rId119"/>
    <p:sldId id="1435" r:id="rId120"/>
    <p:sldId id="372" r:id="rId121"/>
    <p:sldId id="401" r:id="rId122"/>
    <p:sldId id="1437" r:id="rId123"/>
    <p:sldId id="331" r:id="rId124"/>
    <p:sldId id="276" r:id="rId125"/>
    <p:sldId id="332" r:id="rId126"/>
    <p:sldId id="317" r:id="rId127"/>
    <p:sldId id="318" r:id="rId128"/>
    <p:sldId id="393" r:id="rId129"/>
    <p:sldId id="279" r:id="rId130"/>
    <p:sldId id="396" r:id="rId131"/>
    <p:sldId id="394" r:id="rId132"/>
    <p:sldId id="991" r:id="rId133"/>
    <p:sldId id="1438" r:id="rId134"/>
    <p:sldId id="280" r:id="rId135"/>
    <p:sldId id="319" r:id="rId136"/>
    <p:sldId id="320" r:id="rId137"/>
    <p:sldId id="334" r:id="rId138"/>
    <p:sldId id="322" r:id="rId139"/>
    <p:sldId id="321" r:id="rId140"/>
    <p:sldId id="395" r:id="rId141"/>
    <p:sldId id="336" r:id="rId142"/>
    <p:sldId id="337" r:id="rId143"/>
    <p:sldId id="338" r:id="rId144"/>
    <p:sldId id="1439" r:id="rId145"/>
    <p:sldId id="375" r:id="rId146"/>
    <p:sldId id="1440" r:id="rId147"/>
    <p:sldId id="1441" r:id="rId148"/>
    <p:sldId id="406" r:id="rId149"/>
    <p:sldId id="376" r:id="rId150"/>
    <p:sldId id="377" r:id="rId151"/>
    <p:sldId id="378" r:id="rId152"/>
    <p:sldId id="379" r:id="rId153"/>
    <p:sldId id="1467" r:id="rId154"/>
    <p:sldId id="449" r:id="rId155"/>
    <p:sldId id="1442" r:id="rId156"/>
    <p:sldId id="1443" r:id="rId157"/>
    <p:sldId id="411" r:id="rId158"/>
    <p:sldId id="412" r:id="rId159"/>
    <p:sldId id="436" r:id="rId160"/>
    <p:sldId id="413" r:id="rId161"/>
    <p:sldId id="414" r:id="rId162"/>
    <p:sldId id="1468" r:id="rId163"/>
    <p:sldId id="416" r:id="rId164"/>
    <p:sldId id="1445" r:id="rId165"/>
    <p:sldId id="373" r:id="rId166"/>
    <p:sldId id="323" r:id="rId167"/>
    <p:sldId id="335" r:id="rId168"/>
    <p:sldId id="443" r:id="rId169"/>
    <p:sldId id="444" r:id="rId170"/>
    <p:sldId id="417" r:id="rId171"/>
    <p:sldId id="418" r:id="rId172"/>
    <p:sldId id="419" r:id="rId17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p:defaultTextStyle>
  <p:extLst>
    <p:ext uri="{EFAFB233-063F-42B5-8137-9DF3F51BA10A}">
      <p15:sldGuideLst xmlns:p15="http://schemas.microsoft.com/office/powerpoint/2012/main">
        <p15:guide id="1" orient="horz" pos="2117">
          <p15:clr>
            <a:srgbClr val="A4A3A4"/>
          </p15:clr>
        </p15:guide>
        <p15:guide id="2" pos="290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jiaqi" initials="l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33CC"/>
    <a:srgbClr val="66FF33"/>
    <a:srgbClr val="FF3300"/>
    <a:srgbClr val="FFFF00"/>
    <a:srgbClr val="FFFFFF"/>
    <a:srgbClr val="FFFFCC"/>
    <a:srgbClr val="FFFF99"/>
    <a:srgbClr val="080808"/>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43" autoAdjust="0"/>
    <p:restoredTop sz="85018" autoAdjust="0"/>
  </p:normalViewPr>
  <p:slideViewPr>
    <p:cSldViewPr>
      <p:cViewPr varScale="1">
        <p:scale>
          <a:sx n="96" d="100"/>
          <a:sy n="96" d="100"/>
        </p:scale>
        <p:origin x="1782" y="108"/>
      </p:cViewPr>
      <p:guideLst>
        <p:guide orient="horz" pos="2117"/>
        <p:guide pos="290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655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presProps" Target="pres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notesMaster" Target="notesMasters/notesMaster1.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handoutMaster" Target="handoutMasters/handout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commentAuthors" Target="commentAuthor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07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200" smtClean="0">
                <a:latin typeface="Times New Roman" panose="02020603050405020304" pitchFamily="18" charset="0"/>
                <a:ea typeface="宋体" panose="02010600030101010101" pitchFamily="2" charset="-122"/>
              </a:defRPr>
            </a:lvl1pPr>
          </a:lstStyle>
          <a:p>
            <a:pPr>
              <a:defRPr/>
            </a:pPr>
            <a:endParaRPr lang="en-US" altLang="zh-CN"/>
          </a:p>
        </p:txBody>
      </p:sp>
      <p:sp>
        <p:nvSpPr>
          <p:cNvPr id="20070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smtClean="0">
                <a:latin typeface="Times New Roman" panose="02020603050405020304" pitchFamily="18" charset="0"/>
                <a:ea typeface="宋体" panose="02010600030101010101" pitchFamily="2" charset="-122"/>
              </a:defRPr>
            </a:lvl1pPr>
          </a:lstStyle>
          <a:p>
            <a:pPr>
              <a:defRPr/>
            </a:pPr>
            <a:endParaRPr lang="en-US" altLang="zh-CN"/>
          </a:p>
        </p:txBody>
      </p:sp>
      <p:sp>
        <p:nvSpPr>
          <p:cNvPr id="20070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1" sz="1200" smtClean="0">
                <a:latin typeface="Times New Roman" panose="02020603050405020304" pitchFamily="18" charset="0"/>
                <a:ea typeface="宋体" panose="02010600030101010101" pitchFamily="2" charset="-122"/>
              </a:defRPr>
            </a:lvl1pPr>
          </a:lstStyle>
          <a:p>
            <a:pPr>
              <a:defRPr/>
            </a:pPr>
            <a:endParaRPr lang="en-US" altLang="zh-CN"/>
          </a:p>
        </p:txBody>
      </p:sp>
      <p:sp>
        <p:nvSpPr>
          <p:cNvPr id="20070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1" sz="1200" smtClean="0">
                <a:latin typeface="Times New Roman" panose="02020603050405020304" pitchFamily="18" charset="0"/>
                <a:ea typeface="宋体" panose="02010600030101010101" pitchFamily="2" charset="-122"/>
              </a:defRPr>
            </a:lvl1pPr>
          </a:lstStyle>
          <a:p>
            <a:pPr>
              <a:defRPr/>
            </a:pPr>
            <a:fld id="{81BBBC3D-49C7-4D1D-9DB8-80BE27142D8E}"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2024/4/6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a:t>
            </a:r>
          </a:p>
        </p:txBody>
      </p:sp>
    </p:spTree>
    <p:extLst>
      <p:ext uri="{BB962C8B-B14F-4D97-AF65-F5344CB8AC3E}">
        <p14:creationId xmlns:p14="http://schemas.microsoft.com/office/powerpoint/2010/main" val="756478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tolower是一种函数，功能是把字母字符转换成小写</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栈内存储的操作符满足：相邻两个操作符之间，靠近栈顶的那个优先级比远离栈顶的那个高</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switch语句原理是跳转到caseX位置执行剩下所有的语句（包括其他case里面的），直到最后或者遇见break为止</a:t>
            </a:r>
          </a:p>
          <a:p>
            <a:endParaRPr lang="zh-CN" altLang="en-US" dirty="0"/>
          </a:p>
          <a:p>
            <a:r>
              <a:rPr lang="zh-CN" altLang="en-US" dirty="0"/>
              <a:t>所有操作符，都是要进一次栈，出栈后才会被打印，不会直接被打印，注意和中缀表达式计算的差别</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switch语句原理是跳转到caseX位置执行剩下所有的语句（包括其他case里面的），直到最后或者遇见break为止</a:t>
            </a:r>
          </a:p>
          <a:p>
            <a:endParaRPr lang="zh-CN" altLang="en-US" dirty="0"/>
          </a:p>
          <a:p>
            <a:r>
              <a:rPr lang="zh-CN" altLang="en-US" dirty="0"/>
              <a:t>所有操作符，都是要进一次栈，出栈后才会被打印，不会直接被打印，注意和中缀表达式计算的差别</a:t>
            </a:r>
          </a:p>
        </p:txBody>
      </p:sp>
    </p:spTree>
    <p:extLst>
      <p:ext uri="{BB962C8B-B14F-4D97-AF65-F5344CB8AC3E}">
        <p14:creationId xmlns:p14="http://schemas.microsoft.com/office/powerpoint/2010/main" val="816874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https://www.zhihu.com/question/24385418</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Adress</a:t>
            </a:r>
            <a:r>
              <a:rPr lang="zh-CN" altLang="en-US"/>
              <a:t>指什么？</a:t>
            </a:r>
          </a:p>
          <a:p>
            <a:r>
              <a:rPr lang="zh-CN" altLang="en-US"/>
              <a:t>栈顶指针指向最开始存的地址，也就是主函数中的下一条指令</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可不看</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可不看</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top</a:t>
            </a:r>
            <a:r>
              <a:rPr lang="zh-CN" altLang="en-US"/>
              <a:t>在哪端更好？</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kumimoji="1" lang="en-US" altLang="zh-CN" dirty="0">
                <a:latin typeface="Times New Roman" panose="02020603050405020304" pitchFamily="18" charset="0"/>
                <a:sym typeface="+mn-ea"/>
              </a:rPr>
              <a:t>entry1</a:t>
            </a:r>
            <a:r>
              <a:rPr kumimoji="1" lang="zh-CN" altLang="en-US" dirty="0">
                <a:latin typeface="Times New Roman" panose="02020603050405020304" pitchFamily="18" charset="0"/>
                <a:sym typeface="+mn-ea"/>
              </a:rPr>
              <a:t>：递归入口，即每次调用函数后进入的地方，对应函数语句</a:t>
            </a:r>
          </a:p>
          <a:p>
            <a:pPr marL="0" lvl="1" eaLnBrk="1" hangingPunct="1"/>
            <a:r>
              <a:rPr kumimoji="1" lang="en-US" altLang="zh-CN" dirty="0">
                <a:latin typeface="Times New Roman" panose="02020603050405020304" pitchFamily="18" charset="0"/>
                <a:sym typeface="+mn-ea"/>
              </a:rPr>
              <a:t>        if ( t == 0 )</a:t>
            </a:r>
            <a:endParaRPr kumimoji="1" lang="en-US" altLang="zh-CN" dirty="0">
              <a:latin typeface="Times New Roman" panose="02020603050405020304" pitchFamily="18" charset="0"/>
            </a:endParaRPr>
          </a:p>
          <a:p>
            <a:pPr marL="0" lvl="1" eaLnBrk="1" hangingPunct="1"/>
            <a:r>
              <a:rPr kumimoji="1" lang="en-US" altLang="zh-CN" dirty="0">
                <a:latin typeface="Times New Roman" panose="02020603050405020304" pitchFamily="18" charset="0"/>
                <a:sym typeface="+mn-ea"/>
              </a:rPr>
              <a:t>                return 1;</a:t>
            </a:r>
            <a:endParaRPr kumimoji="1" lang="en-US" altLang="zh-CN" dirty="0">
              <a:latin typeface="Times New Roman" panose="02020603050405020304" pitchFamily="18" charset="0"/>
            </a:endParaRPr>
          </a:p>
          <a:p>
            <a:pPr marL="0" lvl="1" eaLnBrk="1" hangingPunct="1"/>
            <a:r>
              <a:rPr kumimoji="1" lang="en-US" altLang="zh-CN" dirty="0">
                <a:latin typeface="Times New Roman" panose="02020603050405020304" pitchFamily="18" charset="0"/>
                <a:sym typeface="+mn-ea"/>
              </a:rPr>
              <a:t>        else if ((t&lt;0) || ((t&gt;0)&amp;&amp;(n&lt;1)))</a:t>
            </a:r>
            <a:endParaRPr kumimoji="1" lang="en-US" altLang="zh-CN" dirty="0">
              <a:latin typeface="Times New Roman" panose="02020603050405020304" pitchFamily="18" charset="0"/>
            </a:endParaRPr>
          </a:p>
          <a:p>
            <a:pPr marL="0" lvl="1" eaLnBrk="1" hangingPunct="1"/>
            <a:r>
              <a:rPr kumimoji="1" lang="en-US" altLang="zh-CN" dirty="0">
                <a:latin typeface="Times New Roman" panose="02020603050405020304" pitchFamily="18" charset="0"/>
                <a:sym typeface="+mn-ea"/>
              </a:rPr>
              <a:t>                return  0;</a:t>
            </a:r>
          </a:p>
          <a:p>
            <a:pPr marL="0" lvl="1" eaLnBrk="1" hangingPunct="1"/>
            <a:r>
              <a:rPr kumimoji="1" lang="en-US" altLang="zh-CN" dirty="0">
                <a:latin typeface="Times New Roman" panose="02020603050405020304" pitchFamily="18" charset="0"/>
                <a:sym typeface="+mn-ea"/>
              </a:rPr>
              <a:t>        else if ( </a:t>
            </a:r>
            <a:r>
              <a:rPr kumimoji="1" lang="en-US" altLang="zh-CN" dirty="0">
                <a:solidFill>
                  <a:srgbClr val="FFFF00"/>
                </a:solidFill>
                <a:latin typeface="Times New Roman" panose="02020603050405020304" pitchFamily="18" charset="0"/>
                <a:sym typeface="+mn-ea"/>
              </a:rPr>
              <a:t>knap(t - w[n-1], n - 1)</a:t>
            </a:r>
            <a:endParaRPr kumimoji="1" lang="en-US" altLang="zh-CN" dirty="0">
              <a:latin typeface="Times New Roman" panose="02020603050405020304" pitchFamily="18" charset="0"/>
              <a:sym typeface="+mn-ea"/>
            </a:endParaRPr>
          </a:p>
          <a:p>
            <a:pPr marL="0" lvl="1" eaLnBrk="1" hangingPunct="1"/>
            <a:endParaRPr kumimoji="1" lang="zh-CN" altLang="en-US" dirty="0">
              <a:latin typeface="Times New Roman" panose="02020603050405020304" pitchFamily="18" charset="0"/>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kumimoji="1" lang="en-US" altLang="zh-CN" dirty="0">
                <a:latin typeface="Times New Roman" panose="02020603050405020304" pitchFamily="18" charset="0"/>
                <a:sym typeface="+mn-ea"/>
              </a:rPr>
              <a:t>exit2: </a:t>
            </a:r>
            <a:r>
              <a:rPr kumimoji="1" lang="zh-CN" altLang="en-US" dirty="0">
                <a:latin typeface="Times New Roman" panose="02020603050405020304" pitchFamily="18" charset="0"/>
                <a:sym typeface="+mn-ea"/>
              </a:rPr>
              <a:t>调用出口，对应程序中</a:t>
            </a:r>
            <a:r>
              <a:rPr kumimoji="1" lang="en-US" altLang="zh-CN" dirty="0">
                <a:latin typeface="Times New Roman" panose="02020603050405020304" pitchFamily="18" charset="0"/>
                <a:sym typeface="+mn-ea"/>
              </a:rPr>
              <a:t>return</a:t>
            </a:r>
            <a:r>
              <a:rPr kumimoji="1" lang="zh-CN" altLang="en-US" dirty="0">
                <a:latin typeface="Times New Roman" panose="02020603050405020304" pitchFamily="18" charset="0"/>
                <a:sym typeface="+mn-ea"/>
              </a:rPr>
              <a:t>语句</a:t>
            </a:r>
          </a:p>
          <a:p>
            <a:endParaRPr kumimoji="1" lang="zh-CN" altLang="en-US" dirty="0">
              <a:latin typeface="Times New Roman" panose="02020603050405020304" pitchFamily="18" charset="0"/>
              <a:sym typeface="+mn-ea"/>
            </a:endParaRPr>
          </a:p>
          <a:p>
            <a:r>
              <a:rPr kumimoji="1" lang="en-US" altLang="zh-CN" dirty="0">
                <a:latin typeface="Times New Roman" panose="02020603050405020304" pitchFamily="18" charset="0"/>
                <a:sym typeface="+mn-ea"/>
              </a:rPr>
              <a:t>L3: </a:t>
            </a:r>
            <a:r>
              <a:rPr kumimoji="1" lang="zh-CN" altLang="en-US" dirty="0">
                <a:latin typeface="Times New Roman" panose="02020603050405020304" pitchFamily="18" charset="0"/>
                <a:sym typeface="+mn-ea"/>
              </a:rPr>
              <a:t>对应程序语句</a:t>
            </a:r>
          </a:p>
          <a:p>
            <a:pPr marL="0" lvl="1" eaLnBrk="1" hangingPunct="1"/>
            <a:r>
              <a:rPr kumimoji="1" lang="en-US" altLang="zh-CN" dirty="0">
                <a:latin typeface="Times New Roman" panose="02020603050405020304" pitchFamily="18" charset="0"/>
                <a:sym typeface="+mn-ea"/>
              </a:rPr>
              <a:t>        else if ( </a:t>
            </a:r>
            <a:r>
              <a:rPr kumimoji="1" lang="en-US" altLang="zh-CN" dirty="0">
                <a:solidFill>
                  <a:srgbClr val="FFFF00"/>
                </a:solidFill>
                <a:latin typeface="Times New Roman" panose="02020603050405020304" pitchFamily="18" charset="0"/>
                <a:sym typeface="+mn-ea"/>
              </a:rPr>
              <a:t>knap(t - w[n-1], n - 1)</a:t>
            </a:r>
            <a:r>
              <a:rPr kumimoji="1" lang="en-US" altLang="zh-CN" dirty="0">
                <a:latin typeface="Times New Roman" panose="02020603050405020304" pitchFamily="18" charset="0"/>
                <a:sym typeface="+mn-ea"/>
              </a:rPr>
              <a:t> == 1 ) {</a:t>
            </a:r>
            <a:endParaRPr kumimoji="1" lang="en-US" altLang="zh-CN" dirty="0">
              <a:latin typeface="Times New Roman" panose="02020603050405020304" pitchFamily="18" charset="0"/>
            </a:endParaRPr>
          </a:p>
          <a:p>
            <a:pPr marL="0" lvl="1" eaLnBrk="1" hangingPunct="1"/>
            <a:r>
              <a:rPr kumimoji="1" lang="en-US" altLang="zh-CN" dirty="0">
                <a:latin typeface="Times New Roman" panose="02020603050405020304" pitchFamily="18" charset="0"/>
                <a:sym typeface="+mn-ea"/>
              </a:rPr>
              <a:t>                </a:t>
            </a:r>
            <a:r>
              <a:rPr kumimoji="1" lang="en-US" altLang="zh-CN" dirty="0" err="1">
                <a:latin typeface="Times New Roman" panose="02020603050405020304" pitchFamily="18" charset="0"/>
                <a:sym typeface="+mn-ea"/>
              </a:rPr>
              <a:t>printf</a:t>
            </a:r>
            <a:r>
              <a:rPr kumimoji="1" lang="en-US" altLang="zh-CN" dirty="0">
                <a:latin typeface="Times New Roman" panose="02020603050405020304" pitchFamily="18" charset="0"/>
                <a:sym typeface="+mn-ea"/>
              </a:rPr>
              <a:t>("result: n=%d ,w[%d]=%d  \n",n,n-1,w[n-1]);</a:t>
            </a:r>
            <a:endParaRPr kumimoji="1" lang="en-US" altLang="zh-CN" dirty="0">
              <a:latin typeface="Times New Roman" panose="02020603050405020304" pitchFamily="18" charset="0"/>
            </a:endParaRPr>
          </a:p>
          <a:p>
            <a:pPr marL="0" lvl="1" eaLnBrk="1" hangingPunct="1"/>
            <a:r>
              <a:rPr kumimoji="1" lang="en-US" altLang="zh-CN" dirty="0">
                <a:latin typeface="Times New Roman" panose="02020603050405020304" pitchFamily="18" charset="0"/>
                <a:sym typeface="+mn-ea"/>
              </a:rPr>
              <a:t>                return 1;</a:t>
            </a:r>
          </a:p>
          <a:p>
            <a:pPr marL="0" lvl="1" eaLnBrk="1" hangingPunct="1"/>
            <a:endParaRPr kumimoji="1" lang="zh-CN" altLang="en-US" dirty="0">
              <a:latin typeface="Times New Roman" panose="02020603050405020304" pitchFamily="18" charset="0"/>
              <a:sym typeface="+mn-ea"/>
            </a:endParaRPr>
          </a:p>
          <a:p>
            <a:pPr marL="0" lvl="1" eaLnBrk="1" hangingPunct="1"/>
            <a:r>
              <a:rPr kumimoji="1" lang="en-US" altLang="zh-CN" dirty="0">
                <a:latin typeface="Times New Roman" panose="02020603050405020304" pitchFamily="18" charset="0"/>
                <a:sym typeface="+mn-ea"/>
              </a:rPr>
              <a:t>L4: </a:t>
            </a:r>
            <a:r>
              <a:rPr kumimoji="1" lang="zh-CN" altLang="en-US" dirty="0">
                <a:latin typeface="Times New Roman" panose="02020603050405020304" pitchFamily="18" charset="0"/>
                <a:sym typeface="+mn-ea"/>
              </a:rPr>
              <a:t>对应程序语句</a:t>
            </a:r>
          </a:p>
          <a:p>
            <a:pPr marL="0" lvl="1" eaLnBrk="1" hangingPunct="1"/>
            <a:r>
              <a:rPr kumimoji="1" lang="en-US" altLang="zh-CN" dirty="0">
                <a:latin typeface="Times New Roman" panose="02020603050405020304" pitchFamily="18" charset="0"/>
                <a:sym typeface="+mn-ea"/>
              </a:rPr>
              <a:t>else</a:t>
            </a:r>
            <a:endParaRPr kumimoji="1" lang="en-US" altLang="zh-CN" dirty="0">
              <a:latin typeface="Times New Roman" panose="02020603050405020304" pitchFamily="18" charset="0"/>
            </a:endParaRPr>
          </a:p>
          <a:p>
            <a:pPr marL="0" lvl="1" eaLnBrk="1" hangingPunct="1"/>
            <a:r>
              <a:rPr kumimoji="1" lang="en-US" altLang="zh-CN" dirty="0">
                <a:latin typeface="Times New Roman" panose="02020603050405020304" pitchFamily="18" charset="0"/>
                <a:sym typeface="+mn-ea"/>
              </a:rPr>
              <a:t>                return ( </a:t>
            </a:r>
            <a:r>
              <a:rPr kumimoji="1" lang="en-US" altLang="zh-CN" dirty="0">
                <a:solidFill>
                  <a:srgbClr val="FFFF00"/>
                </a:solidFill>
                <a:latin typeface="Times New Roman" panose="02020603050405020304" pitchFamily="18" charset="0"/>
                <a:sym typeface="+mn-ea"/>
              </a:rPr>
              <a:t>knap (t, n - 1)</a:t>
            </a:r>
            <a:r>
              <a:rPr kumimoji="1" lang="en-US" altLang="zh-CN" dirty="0">
                <a:latin typeface="Times New Roman" panose="02020603050405020304" pitchFamily="18" charset="0"/>
                <a:sym typeface="+mn-ea"/>
              </a:rPr>
              <a:t> );</a:t>
            </a:r>
            <a:endParaRPr kumimoji="1" lang="zh-CN" altLang="en-US" dirty="0">
              <a:latin typeface="Times New Roman" panose="02020603050405020304" pitchFamily="18" charset="0"/>
              <a:sym typeface="+mn-ea"/>
            </a:endParaRPr>
          </a:p>
          <a:p>
            <a:pPr marL="0" lvl="1" eaLnBrk="1" hangingPunct="1"/>
            <a:endParaRPr kumimoji="1" lang="en-US" altLang="zh-CN" dirty="0">
              <a:latin typeface="Times New Roman" panose="02020603050405020304" pitchFamily="18" charset="0"/>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若到过该位置，</a:t>
            </a:r>
            <a:r>
              <a:rPr lang="en-US" altLang="zh-CN" dirty="0"/>
              <a:t>maze[x][y]=2</a:t>
            </a:r>
            <a:r>
              <a:rPr lang="zh-CN" altLang="en-US" dirty="0"/>
              <a:t>，若没到过，</a:t>
            </a:r>
            <a:r>
              <a:rPr lang="en-US" altLang="zh-CN" dirty="0">
                <a:sym typeface="+mn-ea"/>
              </a:rPr>
              <a:t>maze[x][y]=0</a:t>
            </a:r>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kumimoji="1" lang="en-US" altLang="zh-CN" dirty="0" err="1">
                <a:latin typeface="Times New Roman" panose="02020603050405020304" pitchFamily="18" charset="0"/>
                <a:sym typeface="+mn-ea"/>
              </a:rPr>
              <a:t>push_seq</a:t>
            </a:r>
            <a:r>
              <a:rPr kumimoji="1" lang="en-US" altLang="zh-CN" dirty="0">
                <a:latin typeface="Times New Roman" panose="02020603050405020304" pitchFamily="18" charset="0"/>
                <a:sym typeface="+mn-ea"/>
              </a:rPr>
              <a:t> (</a:t>
            </a:r>
            <a:r>
              <a:rPr kumimoji="1" lang="en-US" altLang="zh-CN" dirty="0" err="1">
                <a:latin typeface="Times New Roman" panose="02020603050405020304" pitchFamily="18" charset="0"/>
                <a:sym typeface="+mn-ea"/>
              </a:rPr>
              <a:t>st,element</a:t>
            </a:r>
            <a:r>
              <a:rPr kumimoji="1" lang="en-US" altLang="zh-CN" dirty="0">
                <a:latin typeface="Times New Roman" panose="02020603050405020304" pitchFamily="18" charset="0"/>
                <a:sym typeface="+mn-ea"/>
              </a:rPr>
              <a:t>);  </a:t>
            </a:r>
            <a:r>
              <a:rPr kumimoji="1" lang="en-US" altLang="zh-CN" dirty="0">
                <a:solidFill>
                  <a:srgbClr val="33CC33"/>
                </a:solidFill>
                <a:latin typeface="Times New Roman" panose="02020603050405020304" pitchFamily="18" charset="0"/>
                <a:sym typeface="+mn-ea"/>
              </a:rPr>
              <a:t>/* </a:t>
            </a:r>
            <a:r>
              <a:rPr kumimoji="1" lang="zh-CN" altLang="en-US" dirty="0">
                <a:solidFill>
                  <a:srgbClr val="33CC33"/>
                </a:solidFill>
                <a:latin typeface="Times New Roman" panose="02020603050405020304" pitchFamily="18" charset="0"/>
                <a:sym typeface="+mn-ea"/>
              </a:rPr>
              <a:t>进栈 *</a:t>
            </a:r>
            <a:r>
              <a:rPr kumimoji="1" lang="en-US" altLang="zh-CN" dirty="0">
                <a:solidFill>
                  <a:srgbClr val="33CC33"/>
                </a:solidFill>
                <a:latin typeface="Times New Roman" panose="02020603050405020304" pitchFamily="18" charset="0"/>
                <a:sym typeface="+mn-ea"/>
              </a:rPr>
              <a:t>/</a:t>
            </a:r>
          </a:p>
          <a:p>
            <a:r>
              <a:rPr lang="zh-CN" altLang="en-US"/>
              <a:t>进栈的是</a:t>
            </a:r>
            <a:r>
              <a:rPr lang="en-US" altLang="zh-CN"/>
              <a:t>(i,j)</a:t>
            </a:r>
            <a:r>
              <a:rPr lang="zh-CN" altLang="en-US"/>
              <a:t>这个位置的点，而不是</a:t>
            </a:r>
            <a:r>
              <a:rPr lang="en-US" altLang="zh-CN"/>
              <a:t>x</a:t>
            </a:r>
            <a:r>
              <a:rPr lang="zh-CN" altLang="en-US"/>
              <a:t>新的位置</a:t>
            </a:r>
            <a:r>
              <a:rPr lang="en-US" altLang="zh-CN"/>
              <a:t>(g,h)</a:t>
            </a:r>
            <a:r>
              <a:rPr lang="zh-CN" altLang="en-US"/>
              <a:t>，也就是说，栈中存放的是探索到一半的位置点，当前正在探索的位置点不在栈里</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将顺序队列的数组看成环装，及规定最后一个单元的后继为第一个单元</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将顺序队列的数组看成环装，及规定最后一个单元的后继为第一个单元</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将顺序队列的数组看成环装，及规定最后一个单元的后继为第一个单元</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kumimoji="1" lang="en-US" altLang="zh-CN" dirty="0">
                <a:latin typeface="Times New Roman" panose="02020603050405020304" pitchFamily="18" charset="0"/>
                <a:ea typeface="宋体" panose="02010600030101010101" pitchFamily="2" charset="-122"/>
                <a:sym typeface="+mn-ea"/>
              </a:rPr>
              <a:t>q-&gt;base</a:t>
            </a:r>
          </a:p>
          <a:p>
            <a:r>
              <a:rPr lang="zh-CN" altLang="en-US"/>
              <a:t>等同于数组</a:t>
            </a:r>
            <a:r>
              <a:rPr lang="en-US" altLang="zh-CN"/>
              <a:t>q</a:t>
            </a:r>
            <a:r>
              <a:rPr lang="zh-CN" altLang="en-US"/>
              <a:t>，指针形式的体现</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与杨辉三角联系最紧密的是二项式乘方展开式的系数规律，即二项式定理。</a:t>
            </a:r>
          </a:p>
          <a:p>
            <a:endParaRPr lang="zh-CN" altLang="en-US"/>
          </a:p>
          <a:p>
            <a:r>
              <a:rPr lang="zh-CN" altLang="en-US"/>
              <a:t>例如在杨辉三角中，第3行的三个数恰好对应着两数和的平方的展开式的每一项的系数</a:t>
            </a:r>
            <a:r>
              <a:rPr lang="en-US" altLang="zh-CN"/>
              <a:t>(a+b)^2=a^2+2ab+b^2</a:t>
            </a:r>
            <a:endParaRPr lang="zh-CN" altLang="en-US"/>
          </a:p>
          <a:p>
            <a:r>
              <a:rPr lang="zh-CN" altLang="en-US"/>
              <a:t>第4行的四个数恰好依次对应两数和的立方的展开式的每一项的系数</a:t>
            </a:r>
            <a:r>
              <a:rPr lang="en-US" altLang="zh-CN"/>
              <a:t>(a+b)^3=a^3+2a^2b+3ab^2+b^3</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地图着色问题</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如果冲突则记</a:t>
            </a:r>
            <a:r>
              <a:rPr lang="en-US" altLang="zh-CN"/>
              <a:t>1</a:t>
            </a:r>
          </a:p>
          <a:p>
            <a:endParaRPr lang="en-US" altLang="zh-CN"/>
          </a:p>
          <a:p>
            <a:r>
              <a:rPr lang="zh-CN" altLang="en-US"/>
              <a:t>以</a:t>
            </a:r>
            <a:r>
              <a:rPr lang="en-US" altLang="zh-CN"/>
              <a:t>0</a:t>
            </a:r>
            <a:r>
              <a:rPr lang="zh-CN" altLang="en-US"/>
              <a:t>为开始元素，找所有不和</a:t>
            </a:r>
            <a:r>
              <a:rPr lang="en-US" altLang="zh-CN"/>
              <a:t>0</a:t>
            </a:r>
            <a:r>
              <a:rPr lang="zh-CN" altLang="en-US"/>
              <a:t>冲突的，有</a:t>
            </a:r>
            <a:r>
              <a:rPr lang="en-US" altLang="zh-CN"/>
              <a:t>234678</a:t>
            </a:r>
            <a:r>
              <a:rPr lang="zh-CN" altLang="en-US"/>
              <a:t>；将</a:t>
            </a:r>
            <a:r>
              <a:rPr lang="en-US" altLang="zh-CN"/>
              <a:t>2</a:t>
            </a:r>
            <a:r>
              <a:rPr lang="zh-CN" altLang="en-US"/>
              <a:t>加入该集合，找所有不和</a:t>
            </a:r>
            <a:r>
              <a:rPr lang="en-US" altLang="zh-CN"/>
              <a:t>2</a:t>
            </a:r>
            <a:r>
              <a:rPr lang="zh-CN" altLang="en-US"/>
              <a:t>冲突的（在不和</a:t>
            </a:r>
            <a:r>
              <a:rPr lang="en-US" altLang="zh-CN"/>
              <a:t>0</a:t>
            </a:r>
            <a:r>
              <a:rPr lang="zh-CN" altLang="en-US"/>
              <a:t>冲突的集合中寻找，这样找到的是不和</a:t>
            </a:r>
            <a:r>
              <a:rPr lang="en-US" altLang="zh-CN"/>
              <a:t>0</a:t>
            </a:r>
            <a:r>
              <a:rPr lang="zh-CN" altLang="en-US"/>
              <a:t>也不和</a:t>
            </a:r>
            <a:r>
              <a:rPr lang="en-US" altLang="zh-CN"/>
              <a:t>2</a:t>
            </a:r>
            <a:r>
              <a:rPr lang="zh-CN" altLang="en-US"/>
              <a:t>冲突的），直至找到最后，找出一批互不冲突的元素，作为集合</a:t>
            </a:r>
            <a:r>
              <a:rPr lang="en-US" altLang="zh-CN"/>
              <a:t>1</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如果冲突则记</a:t>
            </a:r>
            <a:r>
              <a:rPr lang="en-US" altLang="zh-CN" dirty="0"/>
              <a:t>1</a:t>
            </a:r>
          </a:p>
          <a:p>
            <a:endParaRPr lang="en-US" altLang="zh-CN" dirty="0"/>
          </a:p>
          <a:p>
            <a:r>
              <a:rPr lang="zh-CN" altLang="en-US" dirty="0"/>
              <a:t>以</a:t>
            </a:r>
            <a:r>
              <a:rPr lang="en-US" altLang="zh-CN" dirty="0"/>
              <a:t>0</a:t>
            </a:r>
            <a:r>
              <a:rPr lang="zh-CN" altLang="en-US" dirty="0"/>
              <a:t>为开始元素，找所有不和</a:t>
            </a:r>
            <a:r>
              <a:rPr lang="en-US" altLang="zh-CN" dirty="0"/>
              <a:t>0</a:t>
            </a:r>
            <a:r>
              <a:rPr lang="zh-CN" altLang="en-US" dirty="0"/>
              <a:t>冲突的，有</a:t>
            </a:r>
            <a:r>
              <a:rPr lang="en-US" altLang="zh-CN" dirty="0"/>
              <a:t>234678</a:t>
            </a:r>
            <a:r>
              <a:rPr lang="zh-CN" altLang="en-US" dirty="0"/>
              <a:t>；将</a:t>
            </a:r>
            <a:r>
              <a:rPr lang="en-US" altLang="zh-CN" dirty="0"/>
              <a:t>2</a:t>
            </a:r>
            <a:r>
              <a:rPr lang="zh-CN" altLang="en-US" dirty="0"/>
              <a:t>加入该集合，找所有不和</a:t>
            </a:r>
            <a:r>
              <a:rPr lang="en-US" altLang="zh-CN" dirty="0"/>
              <a:t>2</a:t>
            </a:r>
            <a:r>
              <a:rPr lang="zh-CN" altLang="en-US" dirty="0"/>
              <a:t>冲突的（在不和</a:t>
            </a:r>
            <a:r>
              <a:rPr lang="en-US" altLang="zh-CN" dirty="0"/>
              <a:t>0</a:t>
            </a:r>
            <a:r>
              <a:rPr lang="zh-CN" altLang="en-US" dirty="0"/>
              <a:t>冲突的集合中寻找，这样找到的是不和</a:t>
            </a:r>
            <a:r>
              <a:rPr lang="en-US" altLang="zh-CN" dirty="0"/>
              <a:t>0</a:t>
            </a:r>
            <a:r>
              <a:rPr lang="zh-CN" altLang="en-US" dirty="0"/>
              <a:t>也不和</a:t>
            </a:r>
            <a:r>
              <a:rPr lang="en-US" altLang="zh-CN" dirty="0"/>
              <a:t>2</a:t>
            </a:r>
            <a:r>
              <a:rPr lang="zh-CN" altLang="en-US" dirty="0"/>
              <a:t>冲突的），直至找到最后，找出一批互不冲突的元素，作为集合</a:t>
            </a:r>
            <a:r>
              <a:rPr lang="en-US" altLang="zh-CN" dirty="0"/>
              <a:t>1</a:t>
            </a:r>
          </a:p>
        </p:txBody>
      </p:sp>
    </p:spTree>
    <p:extLst>
      <p:ext uri="{BB962C8B-B14F-4D97-AF65-F5344CB8AC3E}">
        <p14:creationId xmlns:p14="http://schemas.microsoft.com/office/powerpoint/2010/main" val="24557594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i</a:t>
            </a:r>
            <a:r>
              <a:rPr lang="zh-CN" altLang="en-US"/>
              <a:t>和</a:t>
            </a:r>
            <a:r>
              <a:rPr lang="en-US" altLang="zh-CN"/>
              <a:t>pre</a:t>
            </a:r>
            <a:r>
              <a:rPr lang="zh-CN" altLang="en-US"/>
              <a:t>的作用：判断一次过筛过程是否进行完</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 base</a:t>
            </a:r>
            <a:r>
              <a:rPr lang="zh-CN" altLang="en-US"/>
              <a:t>指向栈底元素，</a:t>
            </a:r>
            <a:r>
              <a:rPr lang="en-US" altLang="zh-CN"/>
              <a:t>top</a:t>
            </a:r>
            <a:r>
              <a:rPr lang="zh-CN" altLang="en-US"/>
              <a:t>指向栈顶元素的上面一个位置</a:t>
            </a:r>
          </a:p>
          <a:p>
            <a:r>
              <a:rPr lang="en-US" altLang="zh-CN"/>
              <a:t>2. </a:t>
            </a:r>
            <a:r>
              <a:rPr lang="zh-CN" altLang="en-US"/>
              <a:t>指针的加减法</a:t>
            </a:r>
          </a:p>
          <a:p>
            <a:r>
              <a:rPr lang="zh-CN" altLang="en-US"/>
              <a:t>指针</a:t>
            </a:r>
            <a:r>
              <a:rPr lang="en-US" altLang="zh-CN"/>
              <a:t>+</a:t>
            </a:r>
            <a:r>
              <a:rPr lang="zh-CN" altLang="en-US"/>
              <a:t>数字：指针中的地址空间</a:t>
            </a:r>
            <a:r>
              <a:rPr lang="en-US" altLang="zh-CN"/>
              <a:t>+</a:t>
            </a:r>
            <a:r>
              <a:rPr lang="zh-CN" altLang="en-US"/>
              <a:t>数字</a:t>
            </a:r>
            <a:r>
              <a:rPr lang="en-US" altLang="zh-CN"/>
              <a:t>*sizeof(elemtype)</a:t>
            </a:r>
          </a:p>
          <a:p>
            <a:r>
              <a:rPr lang="zh-CN" altLang="en-US">
                <a:sym typeface="+mn-ea"/>
              </a:rPr>
              <a:t>指针 </a:t>
            </a:r>
            <a:r>
              <a:rPr lang="en-US" altLang="zh-CN">
                <a:sym typeface="+mn-ea"/>
              </a:rPr>
              <a:t>-</a:t>
            </a:r>
            <a:r>
              <a:rPr lang="zh-CN" altLang="en-US">
                <a:sym typeface="+mn-ea"/>
              </a:rPr>
              <a:t>数字：指针中的地址空间</a:t>
            </a:r>
            <a:r>
              <a:rPr lang="en-US" altLang="zh-CN">
                <a:sym typeface="+mn-ea"/>
              </a:rPr>
              <a:t>- </a:t>
            </a:r>
            <a:r>
              <a:rPr lang="zh-CN" altLang="en-US">
                <a:sym typeface="+mn-ea"/>
              </a:rPr>
              <a:t>数字</a:t>
            </a:r>
            <a:r>
              <a:rPr lang="en-US" altLang="zh-CN">
                <a:sym typeface="+mn-ea"/>
              </a:rPr>
              <a:t>*sizeof(elemtype)</a:t>
            </a:r>
            <a:endParaRPr lang="zh-CN" altLang="en-US"/>
          </a:p>
          <a:p>
            <a:r>
              <a:rPr lang="zh-CN" altLang="en-US"/>
              <a:t>指针</a:t>
            </a:r>
            <a:r>
              <a:rPr lang="en-US" altLang="zh-CN"/>
              <a:t>- </a:t>
            </a:r>
            <a:r>
              <a:rPr lang="zh-CN" altLang="en-US"/>
              <a:t>指针：两个指针指向的数组元素序号相减</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55</a:t>
            </a:fld>
            <a:endParaRPr lang="zh-CN" altLang="en-US"/>
          </a:p>
        </p:txBody>
      </p:sp>
    </p:spTree>
    <p:extLst>
      <p:ext uri="{BB962C8B-B14F-4D97-AF65-F5344CB8AC3E}">
        <p14:creationId xmlns:p14="http://schemas.microsoft.com/office/powerpoint/2010/main" val="3497310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a:t>
            </a:r>
          </a:p>
        </p:txBody>
      </p:sp>
    </p:spTree>
    <p:extLst>
      <p:ext uri="{BB962C8B-B14F-4D97-AF65-F5344CB8AC3E}">
        <p14:creationId xmlns:p14="http://schemas.microsoft.com/office/powerpoint/2010/main" val="3943251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a:t>
            </a:r>
          </a:p>
        </p:txBody>
      </p:sp>
    </p:spTree>
    <p:extLst>
      <p:ext uri="{BB962C8B-B14F-4D97-AF65-F5344CB8AC3E}">
        <p14:creationId xmlns:p14="http://schemas.microsoft.com/office/powerpoint/2010/main" val="512131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a:t>
            </a:r>
          </a:p>
        </p:txBody>
      </p:sp>
    </p:spTree>
    <p:extLst>
      <p:ext uri="{BB962C8B-B14F-4D97-AF65-F5344CB8AC3E}">
        <p14:creationId xmlns:p14="http://schemas.microsoft.com/office/powerpoint/2010/main" val="1025895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p:nvPr/>
        </p:nvGrpSpPr>
        <p:grpSpPr bwMode="auto">
          <a:xfrm>
            <a:off x="0" y="3902075"/>
            <a:ext cx="3400425" cy="2949575"/>
            <a:chOff x="0" y="2458"/>
            <a:chExt cx="2142" cy="1858"/>
          </a:xfrm>
        </p:grpSpPr>
        <p:sp>
          <p:nvSpPr>
            <p:cNvPr id="5"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9"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75786" name="Rectangle 10"/>
          <p:cNvSpPr>
            <a:spLocks noGrp="1" noChangeArrowheads="1"/>
          </p:cNvSpPr>
          <p:nvPr>
            <p:ph type="ctrTitle" sz="quarter"/>
          </p:nvPr>
        </p:nvSpPr>
        <p:spPr>
          <a:xfrm>
            <a:off x="685800" y="1873250"/>
            <a:ext cx="7772400" cy="1555750"/>
          </a:xfrm>
        </p:spPr>
        <p:txBody>
          <a:bodyPr/>
          <a:lstStyle>
            <a:lvl1pPr>
              <a:defRPr sz="4800"/>
            </a:lvl1pPr>
          </a:lstStyle>
          <a:p>
            <a:pPr lvl="0"/>
            <a:r>
              <a:rPr lang="zh-CN" altLang="en-US" noProof="0"/>
              <a:t>单击此处编辑母版标题样式</a:t>
            </a:r>
          </a:p>
        </p:txBody>
      </p:sp>
      <p:sp>
        <p:nvSpPr>
          <p:cNvPr id="75787"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8" name="Rectangle 12"/>
          <p:cNvSpPr>
            <a:spLocks noGrp="1" noChangeArrowheads="1"/>
          </p:cNvSpPr>
          <p:nvPr>
            <p:ph type="dt" sz="quarter" idx="10"/>
          </p:nvPr>
        </p:nvSpPr>
        <p:spPr/>
        <p:txBody>
          <a:bodyPr/>
          <a:lstStyle>
            <a:lvl1pPr>
              <a:defRPr smtClean="0"/>
            </a:lvl1pPr>
          </a:lstStyle>
          <a:p>
            <a:pPr>
              <a:defRPr/>
            </a:pPr>
            <a:endParaRPr lang="en-US" altLang="zh-CN"/>
          </a:p>
        </p:txBody>
      </p:sp>
      <p:sp>
        <p:nvSpPr>
          <p:cNvPr id="19" name="Rectangle 13"/>
          <p:cNvSpPr>
            <a:spLocks noGrp="1" noChangeArrowheads="1"/>
          </p:cNvSpPr>
          <p:nvPr>
            <p:ph type="ftr" sz="quarter" idx="11"/>
          </p:nvPr>
        </p:nvSpPr>
        <p:spPr>
          <a:xfrm>
            <a:off x="3124200" y="6381750"/>
            <a:ext cx="2895600" cy="457200"/>
          </a:xfrm>
        </p:spPr>
        <p:txBody>
          <a:bodyPr/>
          <a:lstStyle>
            <a:lvl1pPr>
              <a:defRPr smtClean="0"/>
            </a:lvl1pPr>
          </a:lstStyle>
          <a:p>
            <a:pPr>
              <a:defRPr/>
            </a:pPr>
            <a:endParaRPr lang="zh-CN" altLang="zh-CN"/>
          </a:p>
        </p:txBody>
      </p:sp>
      <p:sp>
        <p:nvSpPr>
          <p:cNvPr id="20" name="Rectangle 14"/>
          <p:cNvSpPr>
            <a:spLocks noGrp="1" noChangeArrowheads="1"/>
          </p:cNvSpPr>
          <p:nvPr>
            <p:ph type="sldNum" sz="quarter" idx="12"/>
          </p:nvPr>
        </p:nvSpPr>
        <p:spPr/>
        <p:txBody>
          <a:bodyPr/>
          <a:lstStyle>
            <a:lvl1pPr>
              <a:defRPr smtClean="0"/>
            </a:lvl1pPr>
          </a:lstStyle>
          <a:p>
            <a:pPr>
              <a:defRPr/>
            </a:pPr>
            <a:fld id="{0E96C231-AB78-432F-AB11-B6E3428BCBE5}" type="slidenum">
              <a:rPr lang="en-US" altLang="zh-CN"/>
              <a:t>‹#›</a:t>
            </a:fld>
            <a:endParaRPr lang="en-US" altLang="zh-CN"/>
          </a:p>
        </p:txBody>
      </p:sp>
      <p:grpSp>
        <p:nvGrpSpPr>
          <p:cNvPr id="21" name="组合 20"/>
          <p:cNvGrpSpPr/>
          <p:nvPr userDrawn="1"/>
        </p:nvGrpSpPr>
        <p:grpSpPr>
          <a:xfrm>
            <a:off x="-7938" y="-11113"/>
            <a:ext cx="9156701" cy="847825"/>
            <a:chOff x="-7938" y="-11113"/>
            <a:chExt cx="9156701" cy="847825"/>
          </a:xfrm>
        </p:grpSpPr>
        <p:grpSp>
          <p:nvGrpSpPr>
            <p:cNvPr id="22" name="Group 16"/>
            <p:cNvGrpSpPr/>
            <p:nvPr userDrawn="1"/>
          </p:nvGrpSpPr>
          <p:grpSpPr bwMode="auto">
            <a:xfrm>
              <a:off x="-7938" y="-11113"/>
              <a:ext cx="9156701" cy="836613"/>
              <a:chOff x="1" y="0"/>
              <a:chExt cx="5768" cy="527"/>
            </a:xfrm>
          </p:grpSpPr>
          <p:sp>
            <p:nvSpPr>
              <p:cNvPr id="25" name="Rectangle 17"/>
              <p:cNvSpPr>
                <a:spLocks noChangeArrowheads="1"/>
              </p:cNvSpPr>
              <p:nvPr userDrawn="1"/>
            </p:nvSpPr>
            <p:spPr bwMode="auto">
              <a:xfrm>
                <a:off x="9" y="0"/>
                <a:ext cx="5760" cy="5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6" name="Picture 18" descr="title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2"/>
                <a:ext cx="1974"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Text Box 19"/>
            <p:cNvSpPr txBox="1">
              <a:spLocks noChangeArrowheads="1"/>
            </p:cNvSpPr>
            <p:nvPr userDrawn="1"/>
          </p:nvSpPr>
          <p:spPr bwMode="auto">
            <a:xfrm>
              <a:off x="6461855" y="0"/>
              <a:ext cx="26821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r" eaLnBrk="1" hangingPunct="1"/>
              <a:r>
                <a:rPr lang="en-US" altLang="zh-CN" sz="2800" dirty="0">
                  <a:solidFill>
                    <a:srgbClr val="0000FF"/>
                  </a:solidFill>
                  <a:ea typeface="华文新魏" panose="02010800040101010101" pitchFamily="2" charset="-122"/>
                </a:rPr>
                <a:t>Data Structures</a:t>
              </a:r>
            </a:p>
          </p:txBody>
        </p:sp>
        <p:sp>
          <p:nvSpPr>
            <p:cNvPr id="24" name="Text Box 21"/>
            <p:cNvSpPr txBox="1">
              <a:spLocks noChangeArrowheads="1"/>
            </p:cNvSpPr>
            <p:nvPr userDrawn="1"/>
          </p:nvSpPr>
          <p:spPr bwMode="auto">
            <a:xfrm>
              <a:off x="6596508" y="498158"/>
              <a:ext cx="25474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r" eaLnBrk="1" hangingPunct="1"/>
              <a:r>
                <a:rPr lang="en-US" altLang="zh-CN" sz="1600" dirty="0">
                  <a:solidFill>
                    <a:srgbClr val="CC0000"/>
                  </a:solidFill>
                  <a:latin typeface="Impact" panose="020B0806030902050204" pitchFamily="34" charset="0"/>
                  <a:ea typeface="华文行楷" panose="02010800040101010101" pitchFamily="2" charset="-122"/>
                </a:rPr>
                <a:t>School of Computer Science</a:t>
              </a:r>
            </a:p>
          </p:txBody>
        </p:sp>
      </p:gr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endParaRPr lang="en-US" altLang="zh-CN"/>
          </a:p>
          <a:p>
            <a:pPr>
              <a:defRPr/>
            </a:pPr>
            <a:r>
              <a:rPr lang="en-US" altLang="zh-CN"/>
              <a:t>Prof. Q. Wang</a:t>
            </a:r>
          </a:p>
        </p:txBody>
      </p:sp>
      <p:sp>
        <p:nvSpPr>
          <p:cNvPr id="6" name="Rectangle 14"/>
          <p:cNvSpPr>
            <a:spLocks noGrp="1" noChangeArrowheads="1"/>
          </p:cNvSpPr>
          <p:nvPr>
            <p:ph type="sldNum" sz="quarter" idx="12"/>
          </p:nvPr>
        </p:nvSpPr>
        <p:spPr/>
        <p:txBody>
          <a:bodyPr/>
          <a:lstStyle>
            <a:lvl1pPr>
              <a:defRPr/>
            </a:lvl1pPr>
          </a:lstStyle>
          <a:p>
            <a:pPr>
              <a:defRPr/>
            </a:pPr>
            <a:fld id="{5D8C7151-0BA3-417F-8C2A-22E7734D755C}" type="slidenum">
              <a:rPr lang="en-US" altLang="zh-CN"/>
              <a:t>‹#›</a:t>
            </a:fld>
            <a:endParaRPr lang="en-US" altLang="zh-C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endParaRPr lang="en-US" altLang="zh-CN"/>
          </a:p>
          <a:p>
            <a:pPr>
              <a:defRPr/>
            </a:pPr>
            <a:r>
              <a:rPr lang="en-US" altLang="zh-CN"/>
              <a:t>Prof. Q. Wang</a:t>
            </a:r>
          </a:p>
        </p:txBody>
      </p:sp>
      <p:sp>
        <p:nvSpPr>
          <p:cNvPr id="6" name="Rectangle 14"/>
          <p:cNvSpPr>
            <a:spLocks noGrp="1" noChangeArrowheads="1"/>
          </p:cNvSpPr>
          <p:nvPr>
            <p:ph type="sldNum" sz="quarter" idx="12"/>
          </p:nvPr>
        </p:nvSpPr>
        <p:spPr/>
        <p:txBody>
          <a:bodyPr/>
          <a:lstStyle>
            <a:lvl1pPr>
              <a:defRPr/>
            </a:lvl1pPr>
          </a:lstStyle>
          <a:p>
            <a:pPr>
              <a:defRPr/>
            </a:pPr>
            <a:fld id="{43E426F5-CA5C-4507-946B-1BFAAC2E3A27}" type="slidenum">
              <a:rPr lang="en-US" altLang="zh-CN"/>
              <a:t>‹#›</a:t>
            </a:fld>
            <a:endParaRPr lang="en-US" altLang="zh-C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2"/>
          <p:cNvSpPr>
            <a:spLocks noGrp="1" noChangeArrowheads="1"/>
          </p:cNvSpPr>
          <p:nvPr>
            <p:ph type="dt" sz="half" idx="10"/>
          </p:nvPr>
        </p:nvSpPr>
        <p:spPr/>
        <p:txBody>
          <a:bodyPr/>
          <a:lstStyle>
            <a:lvl1pPr>
              <a:defRPr/>
            </a:lvl1pPr>
          </a:lstStyle>
          <a:p>
            <a:pPr>
              <a:defRPr/>
            </a:pPr>
            <a:endParaRPr lang="en-US" altLang="zh-CN"/>
          </a:p>
        </p:txBody>
      </p:sp>
      <p:sp>
        <p:nvSpPr>
          <p:cNvPr id="4" name="Rectangle 13"/>
          <p:cNvSpPr>
            <a:spLocks noGrp="1" noChangeArrowheads="1"/>
          </p:cNvSpPr>
          <p:nvPr>
            <p:ph type="ftr" sz="quarter" idx="11"/>
          </p:nvPr>
        </p:nvSpPr>
        <p:spPr/>
        <p:txBody>
          <a:bodyPr/>
          <a:lstStyle>
            <a:lvl1pPr>
              <a:defRPr/>
            </a:lvl1pPr>
          </a:lstStyle>
          <a:p>
            <a:pPr>
              <a:defRPr/>
            </a:pPr>
            <a:endParaRPr lang="en-US" altLang="zh-CN"/>
          </a:p>
          <a:p>
            <a:pPr>
              <a:defRPr/>
            </a:pPr>
            <a:r>
              <a:rPr lang="en-US" altLang="zh-CN"/>
              <a:t>Prof. Q. Wang</a:t>
            </a:r>
          </a:p>
        </p:txBody>
      </p:sp>
      <p:sp>
        <p:nvSpPr>
          <p:cNvPr id="5" name="Rectangle 14"/>
          <p:cNvSpPr>
            <a:spLocks noGrp="1" noChangeArrowheads="1"/>
          </p:cNvSpPr>
          <p:nvPr>
            <p:ph type="sldNum" sz="quarter" idx="12"/>
          </p:nvPr>
        </p:nvSpPr>
        <p:spPr/>
        <p:txBody>
          <a:bodyPr/>
          <a:lstStyle>
            <a:lvl1pPr>
              <a:defRPr/>
            </a:lvl1pPr>
          </a:lstStyle>
          <a:p>
            <a:pPr>
              <a:defRPr/>
            </a:pPr>
            <a:fld id="{9607ECA6-63A3-4E2D-82AC-0E4018E281C1}" type="slidenum">
              <a:rPr lang="en-US" altLang="zh-CN"/>
              <a:t>‹#›</a:t>
            </a:fld>
            <a:endParaRPr lang="en-US" altLang="zh-C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endParaRPr lang="en-US" altLang="zh-CN"/>
          </a:p>
          <a:p>
            <a:pPr>
              <a:defRPr/>
            </a:pPr>
            <a:r>
              <a:rPr lang="en-US" altLang="zh-CN"/>
              <a:t>Prof. Q. Wang</a:t>
            </a:r>
          </a:p>
        </p:txBody>
      </p:sp>
      <p:sp>
        <p:nvSpPr>
          <p:cNvPr id="6" name="Rectangle 14"/>
          <p:cNvSpPr>
            <a:spLocks noGrp="1" noChangeArrowheads="1"/>
          </p:cNvSpPr>
          <p:nvPr>
            <p:ph type="sldNum" sz="quarter" idx="12"/>
          </p:nvPr>
        </p:nvSpPr>
        <p:spPr/>
        <p:txBody>
          <a:bodyPr/>
          <a:lstStyle>
            <a:lvl1pPr>
              <a:defRPr/>
            </a:lvl1pPr>
          </a:lstStyle>
          <a:p>
            <a:pPr>
              <a:defRPr/>
            </a:pPr>
            <a:fld id="{649D5CA3-6E3D-4F9D-96A7-4739A84371D3}" type="slidenum">
              <a:rPr lang="en-US" altLang="zh-CN"/>
              <a:t>‹#›</a:t>
            </a:fld>
            <a:endParaRPr lang="en-US" altLang="zh-C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p:cNvSpPr>
            <a:spLocks noGrp="1" noChangeArrowheads="1"/>
          </p:cNvSpPr>
          <p:nvPr>
            <p:ph type="dt" sz="half" idx="10"/>
          </p:nvPr>
        </p:nvSpPr>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endParaRPr lang="en-US" altLang="zh-CN"/>
          </a:p>
          <a:p>
            <a:pPr>
              <a:defRPr/>
            </a:pPr>
            <a:r>
              <a:rPr lang="en-US" altLang="zh-CN"/>
              <a:t>Prof. Q. Wang</a:t>
            </a:r>
          </a:p>
        </p:txBody>
      </p:sp>
      <p:sp>
        <p:nvSpPr>
          <p:cNvPr id="6" name="Rectangle 14"/>
          <p:cNvSpPr>
            <a:spLocks noGrp="1" noChangeArrowheads="1"/>
          </p:cNvSpPr>
          <p:nvPr>
            <p:ph type="sldNum" sz="quarter" idx="12"/>
          </p:nvPr>
        </p:nvSpPr>
        <p:spPr/>
        <p:txBody>
          <a:bodyPr/>
          <a:lstStyle>
            <a:lvl1pPr>
              <a:defRPr/>
            </a:lvl1pPr>
          </a:lstStyle>
          <a:p>
            <a:pPr>
              <a:defRPr/>
            </a:pPr>
            <a:fld id="{E093A684-EB16-4DC8-91F0-30C52F522676}" type="slidenum">
              <a:rPr lang="en-US" altLang="zh-CN"/>
              <a:t>‹#›</a:t>
            </a:fld>
            <a:endParaRPr lang="en-US" altLang="zh-C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dt" sz="half" idx="10"/>
          </p:nvPr>
        </p:nvSpPr>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endParaRPr lang="en-US" altLang="zh-CN"/>
          </a:p>
          <a:p>
            <a:pPr>
              <a:defRPr/>
            </a:pPr>
            <a:r>
              <a:rPr lang="en-US" altLang="zh-CN"/>
              <a:t>Prof. Q. Wang</a:t>
            </a:r>
          </a:p>
        </p:txBody>
      </p:sp>
      <p:sp>
        <p:nvSpPr>
          <p:cNvPr id="7" name="Rectangle 14"/>
          <p:cNvSpPr>
            <a:spLocks noGrp="1" noChangeArrowheads="1"/>
          </p:cNvSpPr>
          <p:nvPr>
            <p:ph type="sldNum" sz="quarter" idx="12"/>
          </p:nvPr>
        </p:nvSpPr>
        <p:spPr/>
        <p:txBody>
          <a:bodyPr/>
          <a:lstStyle>
            <a:lvl1pPr>
              <a:defRPr/>
            </a:lvl1pPr>
          </a:lstStyle>
          <a:p>
            <a:pPr>
              <a:defRPr/>
            </a:pPr>
            <a:fld id="{2CEFFD81-1A2F-446B-A1D2-5E357D7DE5A5}" type="slidenum">
              <a:rPr lang="en-US" altLang="zh-CN"/>
              <a:t>‹#›</a:t>
            </a:fld>
            <a:endParaRPr lang="en-US" altLang="zh-C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p:cNvSpPr>
            <a:spLocks noGrp="1" noChangeArrowheads="1"/>
          </p:cNvSpPr>
          <p:nvPr>
            <p:ph type="dt" sz="half" idx="10"/>
          </p:nvPr>
        </p:nvSpPr>
        <p:spPr/>
        <p:txBody>
          <a:bodyPr/>
          <a:lstStyle>
            <a:lvl1pPr>
              <a:defRPr/>
            </a:lvl1pPr>
          </a:lstStyle>
          <a:p>
            <a:pPr>
              <a:defRPr/>
            </a:pPr>
            <a:endParaRPr lang="en-US" altLang="zh-CN"/>
          </a:p>
        </p:txBody>
      </p:sp>
      <p:sp>
        <p:nvSpPr>
          <p:cNvPr id="8" name="Rectangle 13"/>
          <p:cNvSpPr>
            <a:spLocks noGrp="1" noChangeArrowheads="1"/>
          </p:cNvSpPr>
          <p:nvPr>
            <p:ph type="ftr" sz="quarter" idx="11"/>
          </p:nvPr>
        </p:nvSpPr>
        <p:spPr/>
        <p:txBody>
          <a:bodyPr/>
          <a:lstStyle>
            <a:lvl1pPr>
              <a:defRPr/>
            </a:lvl1pPr>
          </a:lstStyle>
          <a:p>
            <a:pPr>
              <a:defRPr/>
            </a:pPr>
            <a:endParaRPr lang="en-US" altLang="zh-CN"/>
          </a:p>
          <a:p>
            <a:pPr>
              <a:defRPr/>
            </a:pPr>
            <a:r>
              <a:rPr lang="en-US" altLang="zh-CN"/>
              <a:t>Prof. Q. Wang</a:t>
            </a:r>
          </a:p>
        </p:txBody>
      </p:sp>
      <p:sp>
        <p:nvSpPr>
          <p:cNvPr id="9" name="Rectangle 14"/>
          <p:cNvSpPr>
            <a:spLocks noGrp="1" noChangeArrowheads="1"/>
          </p:cNvSpPr>
          <p:nvPr>
            <p:ph type="sldNum" sz="quarter" idx="12"/>
          </p:nvPr>
        </p:nvSpPr>
        <p:spPr/>
        <p:txBody>
          <a:bodyPr/>
          <a:lstStyle>
            <a:lvl1pPr>
              <a:defRPr/>
            </a:lvl1pPr>
          </a:lstStyle>
          <a:p>
            <a:pPr>
              <a:defRPr/>
            </a:pPr>
            <a:fld id="{635B2FED-D205-4E39-B202-9C6DAA8D2758}" type="slidenum">
              <a:rPr lang="en-US" altLang="zh-CN"/>
              <a:t>‹#›</a:t>
            </a:fld>
            <a:endParaRPr lang="en-US" altLang="zh-C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p:cNvSpPr>
            <a:spLocks noGrp="1" noChangeArrowheads="1"/>
          </p:cNvSpPr>
          <p:nvPr>
            <p:ph type="dt" sz="half" idx="10"/>
          </p:nvPr>
        </p:nvSpPr>
        <p:spPr/>
        <p:txBody>
          <a:bodyPr/>
          <a:lstStyle>
            <a:lvl1pPr>
              <a:defRPr/>
            </a:lvl1pPr>
          </a:lstStyle>
          <a:p>
            <a:pPr>
              <a:defRPr/>
            </a:pPr>
            <a:endParaRPr lang="en-US" altLang="zh-CN"/>
          </a:p>
        </p:txBody>
      </p:sp>
      <p:sp>
        <p:nvSpPr>
          <p:cNvPr id="4" name="Rectangle 13"/>
          <p:cNvSpPr>
            <a:spLocks noGrp="1" noChangeArrowheads="1"/>
          </p:cNvSpPr>
          <p:nvPr>
            <p:ph type="ftr" sz="quarter" idx="11"/>
          </p:nvPr>
        </p:nvSpPr>
        <p:spPr/>
        <p:txBody>
          <a:bodyPr/>
          <a:lstStyle>
            <a:lvl1pPr>
              <a:defRPr/>
            </a:lvl1pPr>
          </a:lstStyle>
          <a:p>
            <a:pPr>
              <a:defRPr/>
            </a:pPr>
            <a:endParaRPr lang="en-US" altLang="zh-CN"/>
          </a:p>
          <a:p>
            <a:pPr>
              <a:defRPr/>
            </a:pPr>
            <a:r>
              <a:rPr lang="en-US" altLang="zh-CN"/>
              <a:t>Prof. Q. Wang</a:t>
            </a:r>
          </a:p>
        </p:txBody>
      </p:sp>
      <p:sp>
        <p:nvSpPr>
          <p:cNvPr id="5" name="Rectangle 14"/>
          <p:cNvSpPr>
            <a:spLocks noGrp="1" noChangeArrowheads="1"/>
          </p:cNvSpPr>
          <p:nvPr>
            <p:ph type="sldNum" sz="quarter" idx="12"/>
          </p:nvPr>
        </p:nvSpPr>
        <p:spPr/>
        <p:txBody>
          <a:bodyPr/>
          <a:lstStyle>
            <a:lvl1pPr>
              <a:defRPr/>
            </a:lvl1pPr>
          </a:lstStyle>
          <a:p>
            <a:pPr>
              <a:defRPr/>
            </a:pPr>
            <a:fld id="{EEFC0336-761D-497A-B96D-1631011EB232}" type="slidenum">
              <a:rPr lang="en-US" altLang="zh-CN"/>
              <a:t>‹#›</a:t>
            </a:fld>
            <a:endParaRPr lang="en-US" altLang="zh-C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p:txBody>
          <a:bodyPr/>
          <a:lstStyle>
            <a:lvl1pPr>
              <a:defRPr/>
            </a:lvl1pPr>
          </a:lstStyle>
          <a:p>
            <a:pPr>
              <a:defRPr/>
            </a:pPr>
            <a:endParaRPr lang="en-US" altLang="zh-CN"/>
          </a:p>
        </p:txBody>
      </p:sp>
      <p:sp>
        <p:nvSpPr>
          <p:cNvPr id="3" name="Rectangle 13"/>
          <p:cNvSpPr>
            <a:spLocks noGrp="1" noChangeArrowheads="1"/>
          </p:cNvSpPr>
          <p:nvPr>
            <p:ph type="ftr" sz="quarter" idx="11"/>
          </p:nvPr>
        </p:nvSpPr>
        <p:spPr>
          <a:xfrm>
            <a:off x="3124200" y="6400800"/>
            <a:ext cx="2895600" cy="457200"/>
          </a:xfrm>
        </p:spPr>
        <p:txBody>
          <a:bodyPr/>
          <a:lstStyle>
            <a:lvl1pPr>
              <a:defRPr/>
            </a:lvl1pPr>
          </a:lstStyle>
          <a:p>
            <a:pPr>
              <a:defRPr/>
            </a:pPr>
            <a:endParaRPr lang="en-US" altLang="zh-CN"/>
          </a:p>
          <a:p>
            <a:pPr>
              <a:defRPr/>
            </a:pPr>
            <a:r>
              <a:rPr lang="en-US" altLang="zh-CN"/>
              <a:t>Prof. Q. Wang</a:t>
            </a:r>
          </a:p>
        </p:txBody>
      </p:sp>
      <p:sp>
        <p:nvSpPr>
          <p:cNvPr id="4" name="Rectangle 14"/>
          <p:cNvSpPr>
            <a:spLocks noGrp="1" noChangeArrowheads="1"/>
          </p:cNvSpPr>
          <p:nvPr>
            <p:ph type="sldNum" sz="quarter" idx="12"/>
          </p:nvPr>
        </p:nvSpPr>
        <p:spPr/>
        <p:txBody>
          <a:bodyPr/>
          <a:lstStyle>
            <a:lvl1pPr>
              <a:defRPr/>
            </a:lvl1pPr>
          </a:lstStyle>
          <a:p>
            <a:pPr>
              <a:defRPr/>
            </a:pPr>
            <a:fld id="{8DC8ABD7-6AD6-4331-8187-9C2B3D9CC5D8}" type="slidenum">
              <a:rPr lang="en-US" altLang="zh-CN"/>
              <a:t>‹#›</a:t>
            </a:fld>
            <a:endParaRPr lang="en-US" altLang="zh-C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p:cNvSpPr>
            <a:spLocks noGrp="1" noChangeArrowheads="1"/>
          </p:cNvSpPr>
          <p:nvPr>
            <p:ph type="dt" sz="half" idx="10"/>
          </p:nvPr>
        </p:nvSpPr>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endParaRPr lang="en-US" altLang="zh-CN"/>
          </a:p>
          <a:p>
            <a:pPr>
              <a:defRPr/>
            </a:pPr>
            <a:r>
              <a:rPr lang="en-US" altLang="zh-CN"/>
              <a:t>Prof. Q. Wang</a:t>
            </a:r>
          </a:p>
        </p:txBody>
      </p:sp>
      <p:sp>
        <p:nvSpPr>
          <p:cNvPr id="7" name="Rectangle 14"/>
          <p:cNvSpPr>
            <a:spLocks noGrp="1" noChangeArrowheads="1"/>
          </p:cNvSpPr>
          <p:nvPr>
            <p:ph type="sldNum" sz="quarter" idx="12"/>
          </p:nvPr>
        </p:nvSpPr>
        <p:spPr/>
        <p:txBody>
          <a:bodyPr/>
          <a:lstStyle>
            <a:lvl1pPr>
              <a:defRPr/>
            </a:lvl1pPr>
          </a:lstStyle>
          <a:p>
            <a:pPr>
              <a:defRPr/>
            </a:pPr>
            <a:fld id="{9AD3754B-5745-40DE-97E0-B6563E4EC914}" type="slidenum">
              <a:rPr lang="en-US" altLang="zh-CN"/>
              <a:t>‹#›</a:t>
            </a:fld>
            <a:endParaRPr lang="en-US" altLang="zh-C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p:cNvSpPr>
            <a:spLocks noGrp="1" noChangeArrowheads="1"/>
          </p:cNvSpPr>
          <p:nvPr>
            <p:ph type="dt" sz="half" idx="10"/>
          </p:nvPr>
        </p:nvSpPr>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endParaRPr lang="en-US" altLang="zh-CN"/>
          </a:p>
          <a:p>
            <a:pPr>
              <a:defRPr/>
            </a:pPr>
            <a:r>
              <a:rPr lang="en-US" altLang="zh-CN"/>
              <a:t>Prof. Q. Wang</a:t>
            </a:r>
          </a:p>
        </p:txBody>
      </p:sp>
      <p:sp>
        <p:nvSpPr>
          <p:cNvPr id="7" name="Rectangle 14"/>
          <p:cNvSpPr>
            <a:spLocks noGrp="1" noChangeArrowheads="1"/>
          </p:cNvSpPr>
          <p:nvPr>
            <p:ph type="sldNum" sz="quarter" idx="12"/>
          </p:nvPr>
        </p:nvSpPr>
        <p:spPr/>
        <p:txBody>
          <a:bodyPr/>
          <a:lstStyle>
            <a:lvl1pPr>
              <a:defRPr/>
            </a:lvl1pPr>
          </a:lstStyle>
          <a:p>
            <a:pPr>
              <a:defRPr/>
            </a:pPr>
            <a:fld id="{44A9D4F8-0A68-46A1-A7A5-C82F9997F2B3}" type="slidenum">
              <a:rPr lang="en-US" altLang="zh-CN"/>
              <a:t>‹#›</a:t>
            </a:fld>
            <a:endParaRPr lang="en-US" altLang="zh-C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3902075"/>
            <a:ext cx="3400425" cy="2949575"/>
            <a:chOff x="0" y="2458"/>
            <a:chExt cx="2142" cy="1858"/>
          </a:xfrm>
        </p:grpSpPr>
        <p:sp>
          <p:nvSpPr>
            <p:cNvPr id="74755"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4756"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4757"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4758"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036"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7"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8"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027" name="Rectangle 10"/>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lvl="0"/>
            <a:r>
              <a:rPr lang="zh-CN" altLang="en-US"/>
              <a:t>单击此处编辑母版标题样式</a:t>
            </a:r>
          </a:p>
        </p:txBody>
      </p:sp>
      <p:sp>
        <p:nvSpPr>
          <p:cNvPr id="74763" name="Rectangle 11"/>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4764" name="Rectangle 12"/>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smtClean="0">
                <a:effectLst>
                  <a:outerShdw blurRad="38100" dist="38100" dir="2700000" algn="tl">
                    <a:srgbClr val="010199"/>
                  </a:outerShdw>
                </a:effectLst>
                <a:ea typeface="宋体" panose="02010600030101010101" pitchFamily="2" charset="-122"/>
              </a:defRPr>
            </a:lvl1pPr>
          </a:lstStyle>
          <a:p>
            <a:pPr>
              <a:defRPr/>
            </a:pPr>
            <a:endParaRPr lang="en-US" altLang="zh-CN"/>
          </a:p>
        </p:txBody>
      </p:sp>
      <p:sp>
        <p:nvSpPr>
          <p:cNvPr id="74765" name="Rectangle 13"/>
          <p:cNvSpPr>
            <a:spLocks noGrp="1" noChangeArrowheads="1"/>
          </p:cNvSpPr>
          <p:nvPr>
            <p:ph type="ftr" sz="quarter" idx="3"/>
          </p:nvPr>
        </p:nvSpPr>
        <p:spPr bwMode="auto">
          <a:xfrm>
            <a:off x="3124200"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00" smtClean="0">
                <a:effectLst>
                  <a:outerShdw blurRad="38100" dist="38100" dir="2700000" algn="tl">
                    <a:srgbClr val="010199"/>
                  </a:outerShdw>
                </a:effectLst>
                <a:ea typeface="宋体" panose="02010600030101010101" pitchFamily="2" charset="-122"/>
              </a:defRPr>
            </a:lvl1pPr>
          </a:lstStyle>
          <a:p>
            <a:pPr>
              <a:defRPr/>
            </a:pPr>
            <a:endParaRPr lang="en-US" altLang="zh-CN"/>
          </a:p>
          <a:p>
            <a:pPr>
              <a:defRPr/>
            </a:pPr>
            <a:r>
              <a:rPr lang="en-US" altLang="zh-CN"/>
              <a:t>Prof. Q. Wang</a:t>
            </a:r>
          </a:p>
        </p:txBody>
      </p:sp>
      <p:sp>
        <p:nvSpPr>
          <p:cNvPr id="74766" name="Rectangle 1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smtClean="0">
                <a:effectLst>
                  <a:outerShdw blurRad="38100" dist="38100" dir="2700000" algn="tl">
                    <a:srgbClr val="010199"/>
                  </a:outerShdw>
                </a:effectLst>
                <a:ea typeface="宋体" panose="02010600030101010101" pitchFamily="2" charset="-122"/>
              </a:defRPr>
            </a:lvl1pPr>
          </a:lstStyle>
          <a:p>
            <a:pPr>
              <a:defRPr/>
            </a:pPr>
            <a:fld id="{490B7C8F-0CCE-4D46-9A84-49CDB715F5E0}" type="slidenum">
              <a:rPr lang="en-US" altLang="zh-CN"/>
              <a:t>‹#›</a:t>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b="1">
          <a:solidFill>
            <a:srgbClr val="FFFF00"/>
          </a:solidFill>
          <a:latin typeface="+mj-lt"/>
          <a:ea typeface="+mj-ea"/>
          <a:cs typeface="+mj-cs"/>
        </a:defRPr>
      </a:lvl1pPr>
      <a:lvl2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2pPr>
      <a:lvl3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3pPr>
      <a:lvl4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4pPr>
      <a:lvl5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l"/>
        <a:defRPr sz="2800">
          <a:solidFill>
            <a:schemeClr val="tx1"/>
          </a:solidFill>
          <a:effectLst>
            <a:outerShdw blurRad="38100" dist="38100" dir="2700000" algn="tl">
              <a:srgbClr val="010199"/>
            </a:outerShdw>
          </a:effectLst>
          <a:latin typeface="+mn-lt"/>
          <a:ea typeface="+mn-ea"/>
        </a:defRPr>
      </a:lvl2pPr>
      <a:lvl3pPr marL="1143000" indent="-228600" algn="l" rtl="0" eaLnBrk="0" fontAlgn="base" hangingPunct="0">
        <a:spcBef>
          <a:spcPct val="20000"/>
        </a:spcBef>
        <a:spcAft>
          <a:spcPct val="0"/>
        </a:spcAft>
        <a:buClr>
          <a:schemeClr val="accent2"/>
        </a:buClr>
        <a:buSzPct val="75000"/>
        <a:buFont typeface="Wingdings" panose="05000000000000000000" pitchFamily="2" charset="2"/>
        <a:buChar char="l"/>
        <a:defRPr sz="2400">
          <a:solidFill>
            <a:schemeClr val="tx1"/>
          </a:solidFill>
          <a:effectLst>
            <a:outerShdw blurRad="38100" dist="38100" dir="2700000" algn="tl">
              <a:srgbClr val="010199"/>
            </a:outerShdw>
          </a:effectLst>
          <a:latin typeface="+mn-lt"/>
          <a:ea typeface="+mn-ea"/>
        </a:defRPr>
      </a:lvl3pPr>
      <a:lvl4pPr marL="16002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4pPr>
      <a:lvl5pPr marL="20574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image" Target="../media/image8.png"/><Relationship Id="rId7" Type="http://schemas.openxmlformats.org/officeDocument/2006/relationships/slide" Target="slide17.xml"/><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14.xml"/><Relationship Id="rId9" Type="http://schemas.openxmlformats.org/officeDocument/2006/relationships/slide" Target="slide1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5.wmf"/><Relationship Id="rId5" Type="http://schemas.openxmlformats.org/officeDocument/2006/relationships/oleObject" Target="../embeddings/oleObject17.bin"/><Relationship Id="rId4" Type="http://schemas.openxmlformats.org/officeDocument/2006/relationships/image" Target="../media/image4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49.wmf"/></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hyperlink" Target="../&#35838;&#20214;&#28436;&#31034;/&#26426;&#22330;&#27169;&#25311;/Airport.exe" TargetMode="Externa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6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slide" Target="slide28.xml"/><Relationship Id="rId7" Type="http://schemas.openxmlformats.org/officeDocument/2006/relationships/image" Target="../media/image12.png"/><Relationship Id="rId2" Type="http://schemas.openxmlformats.org/officeDocument/2006/relationships/slide" Target="slide27.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30.xml"/><Relationship Id="rId4" Type="http://schemas.openxmlformats.org/officeDocument/2006/relationships/slide" Target="slide29.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5.bin"/><Relationship Id="rId1" Type="http://schemas.openxmlformats.org/officeDocument/2006/relationships/slideLayout" Target="../slideLayouts/slideLayout2.xml"/><Relationship Id="rId4" Type="http://schemas.openxmlformats.org/officeDocument/2006/relationships/image" Target="../media/image17.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4.wmf"/><Relationship Id="rId5" Type="http://schemas.openxmlformats.org/officeDocument/2006/relationships/oleObject" Target="../embeddings/oleObject7.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9.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wmf"/><Relationship Id="rId7" Type="http://schemas.openxmlformats.org/officeDocument/2006/relationships/image" Target="../media/image30.wmf"/><Relationship Id="rId2" Type="http://schemas.openxmlformats.org/officeDocument/2006/relationships/oleObject" Target="../embeddings/oleObject10.bin"/><Relationship Id="rId1" Type="http://schemas.openxmlformats.org/officeDocument/2006/relationships/slideLayout" Target="../slideLayouts/slideLayout7.xml"/><Relationship Id="rId6" Type="http://schemas.openxmlformats.org/officeDocument/2006/relationships/oleObject" Target="../embeddings/oleObject12.bin"/><Relationship Id="rId5" Type="http://schemas.openxmlformats.org/officeDocument/2006/relationships/image" Target="../media/image29.wmf"/><Relationship Id="rId4" Type="http://schemas.openxmlformats.org/officeDocument/2006/relationships/oleObject" Target="../embeddings/oleObject11.bin"/></Relationships>
</file>

<file path=ppt/slides/_rels/slide7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13.bin"/><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b="0" dirty="0">
                <a:solidFill>
                  <a:schemeClr val="tx1"/>
                </a:solidFill>
                <a:ea typeface="黑体" panose="02010609060101010101" pitchFamily="2" charset="-122"/>
              </a:rPr>
              <a:t>Chapter 03 Stack &amp; Queue</a:t>
            </a:r>
            <a:br>
              <a:rPr lang="en-US" altLang="zh-CN" b="0" dirty="0">
                <a:solidFill>
                  <a:schemeClr val="tx1"/>
                </a:solidFill>
                <a:ea typeface="黑体" panose="02010609060101010101" pitchFamily="2" charset="-122"/>
              </a:rPr>
            </a:br>
            <a:br>
              <a:rPr lang="en-US" altLang="zh-CN" b="0" dirty="0">
                <a:solidFill>
                  <a:schemeClr val="tx1"/>
                </a:solidFill>
                <a:ea typeface="黑体" panose="02010609060101010101" pitchFamily="2" charset="-122"/>
              </a:rPr>
            </a:br>
            <a:r>
              <a:rPr lang="zh-CN" altLang="en-US" sz="3200" b="0" dirty="0">
                <a:solidFill>
                  <a:schemeClr val="tx1"/>
                </a:solidFill>
                <a:ea typeface="黑体" panose="02010609060101010101" pitchFamily="2" charset="-122"/>
              </a:rPr>
              <a:t>第三章 栈和队列 （</a:t>
            </a:r>
            <a:r>
              <a:rPr lang="en-US" altLang="zh-CN" sz="3200" b="0" dirty="0">
                <a:solidFill>
                  <a:schemeClr val="tx1"/>
                </a:solidFill>
                <a:ea typeface="黑体" panose="02010609060101010101" pitchFamily="2" charset="-122"/>
              </a:rPr>
              <a:t>8</a:t>
            </a:r>
            <a:r>
              <a:rPr lang="zh-CN" altLang="en-US" sz="3200" b="0" dirty="0">
                <a:solidFill>
                  <a:schemeClr val="tx1"/>
                </a:solidFill>
                <a:ea typeface="黑体" panose="02010609060101010101" pitchFamily="2" charset="-122"/>
              </a:rPr>
              <a:t>课时）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zh-CN"/>
              <a:t>Stack ADT</a:t>
            </a:r>
          </a:p>
        </p:txBody>
      </p:sp>
      <p:sp>
        <p:nvSpPr>
          <p:cNvPr id="12292" name="Rectangle 4"/>
          <p:cNvSpPr>
            <a:spLocks noChangeArrowheads="1"/>
          </p:cNvSpPr>
          <p:nvPr/>
        </p:nvSpPr>
        <p:spPr bwMode="auto">
          <a:xfrm>
            <a:off x="755650" y="2563813"/>
            <a:ext cx="7561263" cy="288131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3" name="Rectangle 5"/>
          <p:cNvSpPr>
            <a:spLocks noChangeArrowheads="1"/>
          </p:cNvSpPr>
          <p:nvPr/>
        </p:nvSpPr>
        <p:spPr bwMode="auto">
          <a:xfrm>
            <a:off x="2125663" y="4148138"/>
            <a:ext cx="5256212" cy="936625"/>
          </a:xfrm>
          <a:prstGeom prst="rect">
            <a:avLst/>
          </a:prstGeom>
          <a:solidFill>
            <a:schemeClr val="hlink"/>
          </a:solidFill>
          <a:ln w="9525">
            <a:solidFill>
              <a:srgbClr val="CC0000"/>
            </a:solidFill>
            <a:miter lim="800000"/>
          </a:ln>
          <a:effectLst>
            <a:outerShdw dist="107763" dir="2700000" algn="ctr" rotWithShape="0">
              <a:srgbClr val="FF5050"/>
            </a:outerShdw>
          </a:effectLst>
        </p:spPr>
        <p:txBody>
          <a:bodyPr wrap="none" anchor="ctr"/>
          <a:lstStyle/>
          <a:p>
            <a:pPr algn="ctr"/>
            <a:r>
              <a:rPr lang="en-US" altLang="zh-CN" sz="2800">
                <a:solidFill>
                  <a:srgbClr val="CC0000"/>
                </a:solidFill>
                <a:ea typeface="宋体" panose="02010600030101010101" pitchFamily="2" charset="-122"/>
              </a:rPr>
              <a:t>a</a:t>
            </a:r>
            <a:r>
              <a:rPr lang="en-US" altLang="zh-CN" sz="2800" baseline="-25000">
                <a:solidFill>
                  <a:srgbClr val="CC0000"/>
                </a:solidFill>
                <a:ea typeface="宋体" panose="02010600030101010101" pitchFamily="2" charset="-122"/>
              </a:rPr>
              <a:t>i</a:t>
            </a:r>
            <a:r>
              <a:rPr lang="en-US" altLang="zh-CN" sz="2800">
                <a:solidFill>
                  <a:srgbClr val="CC0000"/>
                </a:solidFill>
                <a:ea typeface="宋体" panose="02010600030101010101" pitchFamily="2" charset="-122"/>
              </a:rPr>
              <a:t>, i=0,1,2,….</a:t>
            </a:r>
          </a:p>
          <a:p>
            <a:pPr algn="ctr"/>
            <a:r>
              <a:rPr lang="en-US" altLang="zh-CN" sz="2800">
                <a:solidFill>
                  <a:srgbClr val="CC0000"/>
                </a:solidFill>
                <a:ea typeface="宋体" panose="02010600030101010101" pitchFamily="2" charset="-122"/>
              </a:rPr>
              <a:t>&lt; a</a:t>
            </a:r>
            <a:r>
              <a:rPr lang="en-US" altLang="zh-CN" sz="2800" baseline="-25000">
                <a:solidFill>
                  <a:srgbClr val="CC0000"/>
                </a:solidFill>
                <a:ea typeface="宋体" panose="02010600030101010101" pitchFamily="2" charset="-122"/>
              </a:rPr>
              <a:t>i</a:t>
            </a:r>
            <a:r>
              <a:rPr lang="en-US" altLang="zh-CN" sz="2800">
                <a:solidFill>
                  <a:srgbClr val="CC0000"/>
                </a:solidFill>
                <a:ea typeface="宋体" panose="02010600030101010101" pitchFamily="2" charset="-122"/>
              </a:rPr>
              <a:t> , a</a:t>
            </a:r>
            <a:r>
              <a:rPr lang="en-US" altLang="zh-CN" sz="2800" baseline="-25000">
                <a:solidFill>
                  <a:srgbClr val="CC0000"/>
                </a:solidFill>
                <a:ea typeface="宋体" panose="02010600030101010101" pitchFamily="2" charset="-122"/>
              </a:rPr>
              <a:t>i+1</a:t>
            </a:r>
            <a:r>
              <a:rPr lang="en-US" altLang="zh-CN" sz="2800">
                <a:solidFill>
                  <a:srgbClr val="CC0000"/>
                </a:solidFill>
                <a:ea typeface="宋体" panose="02010600030101010101" pitchFamily="2" charset="-122"/>
              </a:rPr>
              <a:t> &gt;</a:t>
            </a:r>
          </a:p>
        </p:txBody>
      </p:sp>
      <p:sp>
        <p:nvSpPr>
          <p:cNvPr id="12294" name="Text Box 6"/>
          <p:cNvSpPr txBox="1">
            <a:spLocks noChangeArrowheads="1"/>
          </p:cNvSpPr>
          <p:nvPr/>
        </p:nvSpPr>
        <p:spPr bwMode="auto">
          <a:xfrm>
            <a:off x="900113" y="2924175"/>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spcBef>
                <a:spcPct val="50000"/>
              </a:spcBef>
            </a:pPr>
            <a:r>
              <a:rPr lang="en-US" altLang="zh-CN" u="sng">
                <a:ea typeface="宋体" panose="02010600030101010101" pitchFamily="2" charset="-122"/>
              </a:rPr>
              <a:t>Create</a:t>
            </a:r>
          </a:p>
        </p:txBody>
      </p:sp>
      <p:sp>
        <p:nvSpPr>
          <p:cNvPr id="12295" name="Text Box 7"/>
          <p:cNvSpPr txBox="1">
            <a:spLocks noChangeArrowheads="1"/>
          </p:cNvSpPr>
          <p:nvPr/>
        </p:nvSpPr>
        <p:spPr bwMode="auto">
          <a:xfrm>
            <a:off x="2465388" y="2924175"/>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spcBef>
                <a:spcPct val="50000"/>
              </a:spcBef>
            </a:pPr>
            <a:r>
              <a:rPr lang="en-US" altLang="zh-CN" u="sng">
                <a:ea typeface="宋体" panose="02010600030101010101" pitchFamily="2" charset="-122"/>
              </a:rPr>
              <a:t>IsEmpty</a:t>
            </a:r>
          </a:p>
        </p:txBody>
      </p:sp>
      <p:sp>
        <p:nvSpPr>
          <p:cNvPr id="12296" name="Text Box 8"/>
          <p:cNvSpPr txBox="1">
            <a:spLocks noChangeArrowheads="1"/>
          </p:cNvSpPr>
          <p:nvPr/>
        </p:nvSpPr>
        <p:spPr bwMode="auto">
          <a:xfrm>
            <a:off x="4032250" y="2924175"/>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spcBef>
                <a:spcPct val="50000"/>
              </a:spcBef>
            </a:pPr>
            <a:r>
              <a:rPr lang="en-US" altLang="zh-CN" b="1" u="sng">
                <a:solidFill>
                  <a:srgbClr val="FFFF00"/>
                </a:solidFill>
                <a:ea typeface="宋体" panose="02010600030101010101" pitchFamily="2" charset="-122"/>
              </a:rPr>
              <a:t>Push</a:t>
            </a:r>
          </a:p>
        </p:txBody>
      </p:sp>
      <p:sp>
        <p:nvSpPr>
          <p:cNvPr id="12297" name="Text Box 9"/>
          <p:cNvSpPr txBox="1">
            <a:spLocks noChangeArrowheads="1"/>
          </p:cNvSpPr>
          <p:nvPr/>
        </p:nvSpPr>
        <p:spPr bwMode="auto">
          <a:xfrm>
            <a:off x="5597525" y="2924175"/>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spcBef>
                <a:spcPct val="50000"/>
              </a:spcBef>
            </a:pPr>
            <a:r>
              <a:rPr lang="en-US" altLang="zh-CN" b="1" u="sng">
                <a:solidFill>
                  <a:srgbClr val="FFFF00"/>
                </a:solidFill>
                <a:ea typeface="宋体" panose="02010600030101010101" pitchFamily="2" charset="-122"/>
              </a:rPr>
              <a:t>Pop</a:t>
            </a:r>
          </a:p>
        </p:txBody>
      </p:sp>
      <p:cxnSp>
        <p:nvCxnSpPr>
          <p:cNvPr id="12298" name="AutoShape 12"/>
          <p:cNvCxnSpPr>
            <a:cxnSpLocks noChangeShapeType="1"/>
            <a:stCxn id="12294" idx="2"/>
            <a:endCxn id="12293" idx="0"/>
          </p:cNvCxnSpPr>
          <p:nvPr/>
        </p:nvCxnSpPr>
        <p:spPr bwMode="auto">
          <a:xfrm rot="16200000" flipH="1">
            <a:off x="2668588" y="2062163"/>
            <a:ext cx="857250" cy="3314700"/>
          </a:xfrm>
          <a:prstGeom prst="bentConnector3">
            <a:avLst>
              <a:gd name="adj1" fmla="val 49815"/>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9" name="AutoShape 13"/>
          <p:cNvCxnSpPr>
            <a:cxnSpLocks noChangeShapeType="1"/>
            <a:stCxn id="12295" idx="2"/>
            <a:endCxn id="12293" idx="0"/>
          </p:cNvCxnSpPr>
          <p:nvPr/>
        </p:nvCxnSpPr>
        <p:spPr bwMode="auto">
          <a:xfrm rot="16200000" flipH="1">
            <a:off x="3451226" y="2844800"/>
            <a:ext cx="857250" cy="1749425"/>
          </a:xfrm>
          <a:prstGeom prst="bentConnector3">
            <a:avLst>
              <a:gd name="adj1" fmla="val 49815"/>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0" name="AutoShape 14"/>
          <p:cNvCxnSpPr>
            <a:cxnSpLocks noChangeShapeType="1"/>
            <a:stCxn id="12296" idx="2"/>
            <a:endCxn id="12293" idx="0"/>
          </p:cNvCxnSpPr>
          <p:nvPr/>
        </p:nvCxnSpPr>
        <p:spPr bwMode="auto">
          <a:xfrm rot="16200000" flipH="1">
            <a:off x="4234657" y="3628231"/>
            <a:ext cx="857250" cy="182563"/>
          </a:xfrm>
          <a:prstGeom prst="bentConnector3">
            <a:avLst>
              <a:gd name="adj1" fmla="val 49815"/>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1" name="AutoShape 15"/>
          <p:cNvCxnSpPr>
            <a:cxnSpLocks noChangeShapeType="1"/>
            <a:stCxn id="12297" idx="2"/>
            <a:endCxn id="12293" idx="0"/>
          </p:cNvCxnSpPr>
          <p:nvPr/>
        </p:nvCxnSpPr>
        <p:spPr bwMode="auto">
          <a:xfrm rot="5400000">
            <a:off x="5017294" y="3028157"/>
            <a:ext cx="857250" cy="1382712"/>
          </a:xfrm>
          <a:prstGeom prst="bentConnector3">
            <a:avLst>
              <a:gd name="adj1" fmla="val 49815"/>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02" name="AutoShape 18"/>
          <p:cNvSpPr>
            <a:spLocks noChangeArrowheads="1"/>
          </p:cNvSpPr>
          <p:nvPr/>
        </p:nvSpPr>
        <p:spPr bwMode="auto">
          <a:xfrm>
            <a:off x="1189038" y="1987550"/>
            <a:ext cx="360362" cy="576263"/>
          </a:xfrm>
          <a:prstGeom prst="downArrow">
            <a:avLst>
              <a:gd name="adj1" fmla="val 50000"/>
              <a:gd name="adj2" fmla="val 3997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3" name="AutoShape 19"/>
          <p:cNvSpPr>
            <a:spLocks noChangeArrowheads="1"/>
          </p:cNvSpPr>
          <p:nvPr/>
        </p:nvSpPr>
        <p:spPr bwMode="auto">
          <a:xfrm>
            <a:off x="2790825" y="1987550"/>
            <a:ext cx="360363" cy="576263"/>
          </a:xfrm>
          <a:prstGeom prst="downArrow">
            <a:avLst>
              <a:gd name="adj1" fmla="val 50000"/>
              <a:gd name="adj2" fmla="val 3997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4" name="AutoShape 20"/>
          <p:cNvSpPr>
            <a:spLocks noChangeArrowheads="1"/>
          </p:cNvSpPr>
          <p:nvPr/>
        </p:nvSpPr>
        <p:spPr bwMode="auto">
          <a:xfrm>
            <a:off x="4392613" y="1987550"/>
            <a:ext cx="360362" cy="576263"/>
          </a:xfrm>
          <a:prstGeom prst="downArrow">
            <a:avLst>
              <a:gd name="adj1" fmla="val 50000"/>
              <a:gd name="adj2" fmla="val 3997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5" name="AutoShape 21"/>
          <p:cNvSpPr>
            <a:spLocks noChangeArrowheads="1"/>
          </p:cNvSpPr>
          <p:nvPr/>
        </p:nvSpPr>
        <p:spPr bwMode="auto">
          <a:xfrm>
            <a:off x="5994400" y="1987550"/>
            <a:ext cx="360363" cy="576263"/>
          </a:xfrm>
          <a:prstGeom prst="downArrow">
            <a:avLst>
              <a:gd name="adj1" fmla="val 50000"/>
              <a:gd name="adj2" fmla="val 3997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2306" name="AutoShape 25"/>
          <p:cNvCxnSpPr>
            <a:cxnSpLocks noChangeShapeType="1"/>
            <a:stCxn id="12308" idx="2"/>
            <a:endCxn id="12293" idx="0"/>
          </p:cNvCxnSpPr>
          <p:nvPr/>
        </p:nvCxnSpPr>
        <p:spPr bwMode="auto">
          <a:xfrm rot="5400000">
            <a:off x="5800726" y="2244725"/>
            <a:ext cx="857250" cy="2949575"/>
          </a:xfrm>
          <a:prstGeom prst="bentConnector3">
            <a:avLst>
              <a:gd name="adj1" fmla="val 49815"/>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07" name="AutoShape 26"/>
          <p:cNvSpPr>
            <a:spLocks noChangeArrowheads="1"/>
          </p:cNvSpPr>
          <p:nvPr/>
        </p:nvSpPr>
        <p:spPr bwMode="auto">
          <a:xfrm>
            <a:off x="7597775" y="1987550"/>
            <a:ext cx="360363" cy="576263"/>
          </a:xfrm>
          <a:prstGeom prst="downArrow">
            <a:avLst>
              <a:gd name="adj1" fmla="val 50000"/>
              <a:gd name="adj2" fmla="val 3997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8" name="Text Box 52"/>
          <p:cNvSpPr txBox="1">
            <a:spLocks noChangeArrowheads="1"/>
          </p:cNvSpPr>
          <p:nvPr/>
        </p:nvSpPr>
        <p:spPr bwMode="auto">
          <a:xfrm>
            <a:off x="7164388" y="2924175"/>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spcBef>
                <a:spcPct val="50000"/>
              </a:spcBef>
            </a:pPr>
            <a:r>
              <a:rPr lang="en-US" altLang="zh-CN" b="1" u="sng">
                <a:solidFill>
                  <a:srgbClr val="FFFF00"/>
                </a:solidFill>
                <a:ea typeface="宋体" panose="02010600030101010101" pitchFamily="2" charset="-122"/>
              </a:rPr>
              <a:t>getTop</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6"/>
          <p:cNvSpPr>
            <a:spLocks noChangeArrowheads="1"/>
          </p:cNvSpPr>
          <p:nvPr/>
        </p:nvSpPr>
        <p:spPr bwMode="auto">
          <a:xfrm>
            <a:off x="93305" y="108526"/>
            <a:ext cx="4288353" cy="46166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FF00"/>
                </a:solidFill>
                <a:latin typeface="Times New Roman" panose="02020603050405020304" pitchFamily="18" charset="0"/>
              </a:rPr>
              <a:t>例子</a:t>
            </a:r>
            <a:r>
              <a:rPr lang="en-US" altLang="zh-CN" sz="2400" dirty="0">
                <a:solidFill>
                  <a:srgbClr val="FFFF00"/>
                </a:solidFill>
                <a:latin typeface="Times New Roman" panose="02020603050405020304" pitchFamily="18" charset="0"/>
              </a:rPr>
              <a:t>2</a:t>
            </a:r>
            <a:r>
              <a:rPr lang="zh-CN" altLang="en-US" sz="2400" dirty="0">
                <a:solidFill>
                  <a:srgbClr val="FFFF00"/>
                </a:solidFill>
                <a:latin typeface="Times New Roman" panose="02020603050405020304" pitchFamily="18" charset="0"/>
              </a:rPr>
              <a:t>：背包问题</a:t>
            </a:r>
            <a:r>
              <a:rPr lang="en-US" altLang="zh-CN" sz="2400" dirty="0">
                <a:solidFill>
                  <a:srgbClr val="FFFF00"/>
                </a:solidFill>
                <a:latin typeface="Times New Roman" panose="02020603050405020304" pitchFamily="18" charset="0"/>
              </a:rPr>
              <a:t>-</a:t>
            </a:r>
            <a:r>
              <a:rPr lang="zh-CN" altLang="en-US" sz="2400" dirty="0">
                <a:solidFill>
                  <a:srgbClr val="FFFF00"/>
                </a:solidFill>
                <a:latin typeface="Times New Roman" panose="02020603050405020304" pitchFamily="18" charset="0"/>
              </a:rPr>
              <a:t>非递归实现</a:t>
            </a:r>
            <a:r>
              <a:rPr lang="en-US" altLang="zh-CN" sz="2400" dirty="0">
                <a:solidFill>
                  <a:srgbClr val="FFFF00"/>
                </a:solidFill>
                <a:latin typeface="Times New Roman" panose="02020603050405020304" pitchFamily="18" charset="0"/>
              </a:rPr>
              <a:t>  </a:t>
            </a:r>
          </a:p>
        </p:txBody>
      </p:sp>
      <p:sp>
        <p:nvSpPr>
          <p:cNvPr id="4" name="文本框 3">
            <a:extLst>
              <a:ext uri="{FF2B5EF4-FFF2-40B4-BE49-F238E27FC236}">
                <a16:creationId xmlns:a16="http://schemas.microsoft.com/office/drawing/2014/main" id="{5F23FB0B-76A1-9C54-B7DA-C2EA3F846E36}"/>
              </a:ext>
            </a:extLst>
          </p:cNvPr>
          <p:cNvSpPr txBox="1"/>
          <p:nvPr/>
        </p:nvSpPr>
        <p:spPr>
          <a:xfrm>
            <a:off x="107504" y="722015"/>
            <a:ext cx="7922492" cy="6124754"/>
          </a:xfrm>
          <a:prstGeom prst="rect">
            <a:avLst/>
          </a:prstGeom>
          <a:noFill/>
        </p:spPr>
        <p:txBody>
          <a:bodyPr wrap="square">
            <a:spAutoFit/>
          </a:bodyPr>
          <a:lstStyle/>
          <a:p>
            <a:r>
              <a:rPr lang="en-US" sz="1400" dirty="0"/>
              <a:t>#include &lt;</a:t>
            </a:r>
            <a:r>
              <a:rPr lang="en-US" sz="1400" dirty="0" err="1"/>
              <a:t>stdio.h</a:t>
            </a:r>
            <a:r>
              <a:rPr lang="en-US" sz="1400" dirty="0"/>
              <a:t>&gt;</a:t>
            </a:r>
          </a:p>
          <a:p>
            <a:endParaRPr lang="en-US" sz="1400" dirty="0"/>
          </a:p>
          <a:p>
            <a:r>
              <a:rPr lang="en-US" sz="1400" dirty="0"/>
              <a:t>int max(int a, int b) { return (a &gt; b)? a : b; }</a:t>
            </a:r>
          </a:p>
          <a:p>
            <a:endParaRPr lang="en-US" sz="1400" dirty="0"/>
          </a:p>
          <a:p>
            <a:r>
              <a:rPr lang="en-US" sz="1400" dirty="0"/>
              <a:t>void </a:t>
            </a:r>
            <a:r>
              <a:rPr lang="en-US" sz="1400" dirty="0" err="1"/>
              <a:t>knapSack</a:t>
            </a:r>
            <a:r>
              <a:rPr lang="en-US" sz="1400" dirty="0"/>
              <a:t>(int W, int </a:t>
            </a:r>
            <a:r>
              <a:rPr lang="en-US" sz="1400" dirty="0" err="1"/>
              <a:t>wt</a:t>
            </a:r>
            <a:r>
              <a:rPr lang="en-US" sz="1400" dirty="0"/>
              <a:t>[], int </a:t>
            </a:r>
            <a:r>
              <a:rPr lang="en-US" sz="1400" dirty="0" err="1"/>
              <a:t>val</a:t>
            </a:r>
            <a:r>
              <a:rPr lang="en-US" sz="1400" dirty="0"/>
              <a:t>[], int n) {</a:t>
            </a:r>
          </a:p>
          <a:p>
            <a:r>
              <a:rPr lang="en-US" sz="1400" dirty="0"/>
              <a:t>    int </a:t>
            </a:r>
            <a:r>
              <a:rPr lang="en-US" sz="1400" dirty="0" err="1"/>
              <a:t>i</a:t>
            </a:r>
            <a:r>
              <a:rPr lang="en-US" sz="1400" dirty="0"/>
              <a:t>, w;</a:t>
            </a:r>
          </a:p>
          <a:p>
            <a:r>
              <a:rPr lang="en-US" sz="1400" dirty="0"/>
              <a:t>    int K[</a:t>
            </a:r>
            <a:r>
              <a:rPr lang="en-US" sz="1400" dirty="0" err="1"/>
              <a:t>n+1</a:t>
            </a:r>
            <a:r>
              <a:rPr lang="en-US" sz="1400" dirty="0"/>
              <a:t>][</a:t>
            </a:r>
            <a:r>
              <a:rPr lang="en-US" sz="1400" dirty="0" err="1"/>
              <a:t>W+1</a:t>
            </a:r>
            <a:r>
              <a:rPr lang="en-US" sz="1400" dirty="0"/>
              <a:t>];</a:t>
            </a:r>
          </a:p>
          <a:p>
            <a:r>
              <a:rPr lang="en-US" sz="1400" dirty="0"/>
              <a:t>    for (</a:t>
            </a:r>
            <a:r>
              <a:rPr lang="en-US" sz="1400" dirty="0" err="1"/>
              <a:t>i</a:t>
            </a:r>
            <a:r>
              <a:rPr lang="en-US" sz="1400" dirty="0"/>
              <a:t> = 0; </a:t>
            </a:r>
            <a:r>
              <a:rPr lang="en-US" sz="1400" dirty="0" err="1"/>
              <a:t>i</a:t>
            </a:r>
            <a:r>
              <a:rPr lang="en-US" sz="1400" dirty="0"/>
              <a:t> &lt;= n; </a:t>
            </a:r>
            <a:r>
              <a:rPr lang="en-US" sz="1400" dirty="0" err="1"/>
              <a:t>i</a:t>
            </a:r>
            <a:r>
              <a:rPr lang="en-US" sz="1400" dirty="0"/>
              <a:t>++) {</a:t>
            </a:r>
          </a:p>
          <a:p>
            <a:r>
              <a:rPr lang="en-US" sz="1400" dirty="0"/>
              <a:t>         for (w = 0; w &lt;= W; w++) {</a:t>
            </a:r>
          </a:p>
          <a:p>
            <a:r>
              <a:rPr lang="en-US" sz="1400" dirty="0"/>
              <a:t>               if (</a:t>
            </a:r>
            <a:r>
              <a:rPr lang="en-US" sz="1400" dirty="0" err="1"/>
              <a:t>i</a:t>
            </a:r>
            <a:r>
              <a:rPr lang="en-US" sz="1400" dirty="0"/>
              <a:t>==0 || w==0)</a:t>
            </a:r>
          </a:p>
          <a:p>
            <a:r>
              <a:rPr lang="en-US" sz="1400" dirty="0"/>
              <a:t>                     K[</a:t>
            </a:r>
            <a:r>
              <a:rPr lang="en-US" sz="1400" dirty="0" err="1"/>
              <a:t>i</a:t>
            </a:r>
            <a:r>
              <a:rPr lang="en-US" sz="1400" dirty="0"/>
              <a:t>][w] = 0;</a:t>
            </a:r>
          </a:p>
          <a:p>
            <a:r>
              <a:rPr lang="en-US" sz="1400" dirty="0"/>
              <a:t>               else if (</a:t>
            </a:r>
            <a:r>
              <a:rPr lang="en-US" sz="1400" dirty="0" err="1"/>
              <a:t>wt</a:t>
            </a:r>
            <a:r>
              <a:rPr lang="en-US" sz="1400" dirty="0"/>
              <a:t>[</a:t>
            </a:r>
            <a:r>
              <a:rPr lang="en-US" sz="1400" dirty="0" err="1"/>
              <a:t>i</a:t>
            </a:r>
            <a:r>
              <a:rPr lang="en-US" sz="1400" dirty="0"/>
              <a:t>-1] &lt;= w)</a:t>
            </a:r>
          </a:p>
          <a:p>
            <a:r>
              <a:rPr lang="en-US" sz="1400" dirty="0"/>
              <a:t>                     K[</a:t>
            </a:r>
            <a:r>
              <a:rPr lang="en-US" sz="1400" dirty="0" err="1"/>
              <a:t>i</a:t>
            </a:r>
            <a:r>
              <a:rPr lang="en-US" sz="1400" dirty="0"/>
              <a:t>][w] = max(</a:t>
            </a:r>
            <a:r>
              <a:rPr lang="en-US" sz="1400" dirty="0" err="1"/>
              <a:t>val</a:t>
            </a:r>
            <a:r>
              <a:rPr lang="en-US" sz="1400" dirty="0"/>
              <a:t>[</a:t>
            </a:r>
            <a:r>
              <a:rPr lang="en-US" sz="1400" dirty="0" err="1"/>
              <a:t>i</a:t>
            </a:r>
            <a:r>
              <a:rPr lang="en-US" sz="1400" dirty="0"/>
              <a:t>-1] + K[</a:t>
            </a:r>
            <a:r>
              <a:rPr lang="en-US" sz="1400" dirty="0" err="1"/>
              <a:t>i</a:t>
            </a:r>
            <a:r>
              <a:rPr lang="en-US" sz="1400" dirty="0"/>
              <a:t>-1][w-</a:t>
            </a:r>
            <a:r>
              <a:rPr lang="en-US" sz="1400" dirty="0" err="1"/>
              <a:t>wt</a:t>
            </a:r>
            <a:r>
              <a:rPr lang="en-US" sz="1400" dirty="0"/>
              <a:t>[</a:t>
            </a:r>
            <a:r>
              <a:rPr lang="en-US" sz="1400" dirty="0" err="1"/>
              <a:t>i</a:t>
            </a:r>
            <a:r>
              <a:rPr lang="en-US" sz="1400" dirty="0"/>
              <a:t>-1]],  K[</a:t>
            </a:r>
            <a:r>
              <a:rPr lang="en-US" sz="1400" dirty="0" err="1"/>
              <a:t>i</a:t>
            </a:r>
            <a:r>
              <a:rPr lang="en-US" sz="1400" dirty="0"/>
              <a:t>-1][w]);</a:t>
            </a:r>
          </a:p>
          <a:p>
            <a:r>
              <a:rPr lang="en-US" sz="1400" dirty="0"/>
              <a:t>               else</a:t>
            </a:r>
          </a:p>
          <a:p>
            <a:r>
              <a:rPr lang="en-US" sz="1400" dirty="0"/>
              <a:t>                     K[</a:t>
            </a:r>
            <a:r>
              <a:rPr lang="en-US" sz="1400" dirty="0" err="1"/>
              <a:t>i</a:t>
            </a:r>
            <a:r>
              <a:rPr lang="en-US" sz="1400" dirty="0"/>
              <a:t>][w] = K[</a:t>
            </a:r>
            <a:r>
              <a:rPr lang="en-US" sz="1400" dirty="0" err="1"/>
              <a:t>i</a:t>
            </a:r>
            <a:r>
              <a:rPr lang="en-US" sz="1400" dirty="0"/>
              <a:t>-1][w];</a:t>
            </a:r>
          </a:p>
          <a:p>
            <a:r>
              <a:rPr lang="en-US" sz="1400" dirty="0"/>
              <a:t>          }</a:t>
            </a:r>
          </a:p>
          <a:p>
            <a:r>
              <a:rPr lang="en-US" sz="1400" dirty="0"/>
              <a:t>     }</a:t>
            </a:r>
          </a:p>
          <a:p>
            <a:r>
              <a:rPr lang="en-US" sz="1400" dirty="0"/>
              <a:t>     </a:t>
            </a:r>
            <a:r>
              <a:rPr lang="en-US" sz="1400" dirty="0" err="1"/>
              <a:t>printf</a:t>
            </a:r>
            <a:r>
              <a:rPr lang="en-US" sz="1400" dirty="0"/>
              <a:t>("Maximum value that can be obtained is %d\n", K[n][W]);</a:t>
            </a:r>
          </a:p>
          <a:p>
            <a:r>
              <a:rPr lang="en-US" sz="1400" dirty="0"/>
              <a:t>}</a:t>
            </a:r>
          </a:p>
          <a:p>
            <a:endParaRPr lang="en-US" sz="1400" dirty="0"/>
          </a:p>
          <a:p>
            <a:r>
              <a:rPr lang="en-US" sz="1400" dirty="0"/>
              <a:t>int main() {</a:t>
            </a:r>
          </a:p>
          <a:p>
            <a:r>
              <a:rPr lang="en-US" sz="1400" dirty="0"/>
              <a:t>     int </a:t>
            </a:r>
            <a:r>
              <a:rPr lang="en-US" sz="1400" dirty="0" err="1"/>
              <a:t>val</a:t>
            </a:r>
            <a:r>
              <a:rPr lang="en-US" sz="1400" dirty="0"/>
              <a:t>[] = {1, 6, 10, 16};</a:t>
            </a:r>
          </a:p>
          <a:p>
            <a:r>
              <a:rPr lang="en-US" sz="1400" dirty="0"/>
              <a:t>     int </a:t>
            </a:r>
            <a:r>
              <a:rPr lang="en-US" sz="1400" dirty="0" err="1"/>
              <a:t>wt</a:t>
            </a:r>
            <a:r>
              <a:rPr lang="en-US" sz="1400" dirty="0"/>
              <a:t>[] = {1, 2, 3, 5};</a:t>
            </a:r>
          </a:p>
          <a:p>
            <a:r>
              <a:rPr lang="en-US" sz="1400" dirty="0"/>
              <a:t>     int W = 7;</a:t>
            </a:r>
          </a:p>
          <a:p>
            <a:r>
              <a:rPr lang="en-US" sz="1400" dirty="0"/>
              <a:t>     int n = </a:t>
            </a:r>
            <a:r>
              <a:rPr lang="en-US" sz="1400" dirty="0" err="1"/>
              <a:t>sizeof</a:t>
            </a:r>
            <a:r>
              <a:rPr lang="en-US" sz="1400" dirty="0"/>
              <a:t>(</a:t>
            </a:r>
            <a:r>
              <a:rPr lang="en-US" sz="1400" dirty="0" err="1"/>
              <a:t>val</a:t>
            </a:r>
            <a:r>
              <a:rPr lang="en-US" sz="1400" dirty="0"/>
              <a:t>)/</a:t>
            </a:r>
            <a:r>
              <a:rPr lang="en-US" sz="1400" dirty="0" err="1"/>
              <a:t>sizeof</a:t>
            </a:r>
            <a:r>
              <a:rPr lang="en-US" sz="1400" dirty="0"/>
              <a:t>(</a:t>
            </a:r>
            <a:r>
              <a:rPr lang="en-US" sz="1400" dirty="0" err="1"/>
              <a:t>val</a:t>
            </a:r>
            <a:r>
              <a:rPr lang="en-US" sz="1400" dirty="0"/>
              <a:t>[0]);</a:t>
            </a:r>
          </a:p>
          <a:p>
            <a:r>
              <a:rPr lang="en-US" sz="1400" dirty="0"/>
              <a:t>     </a:t>
            </a:r>
            <a:r>
              <a:rPr lang="en-US" sz="1400" dirty="0" err="1"/>
              <a:t>knapSack</a:t>
            </a:r>
            <a:r>
              <a:rPr lang="en-US" sz="1400" dirty="0"/>
              <a:t>(W, </a:t>
            </a:r>
            <a:r>
              <a:rPr lang="en-US" sz="1400" dirty="0" err="1"/>
              <a:t>wt</a:t>
            </a:r>
            <a:r>
              <a:rPr lang="en-US" sz="1400" dirty="0"/>
              <a:t>, </a:t>
            </a:r>
            <a:r>
              <a:rPr lang="en-US" sz="1400" dirty="0" err="1"/>
              <a:t>val</a:t>
            </a:r>
            <a:r>
              <a:rPr lang="en-US" sz="1400" dirty="0"/>
              <a:t>, n);</a:t>
            </a:r>
          </a:p>
          <a:p>
            <a:r>
              <a:rPr lang="en-US" sz="1400" dirty="0"/>
              <a:t>     return 0;</a:t>
            </a:r>
          </a:p>
          <a:p>
            <a:r>
              <a:rPr lang="en-US" sz="1400" dirty="0"/>
              <a:t>}</a:t>
            </a:r>
          </a:p>
        </p:txBody>
      </p:sp>
      <p:sp>
        <p:nvSpPr>
          <p:cNvPr id="5" name="文本框 4">
            <a:extLst>
              <a:ext uri="{FF2B5EF4-FFF2-40B4-BE49-F238E27FC236}">
                <a16:creationId xmlns:a16="http://schemas.microsoft.com/office/drawing/2014/main" id="{D331A2F8-1A87-4987-A693-AFFBBF70225D}"/>
              </a:ext>
            </a:extLst>
          </p:cNvPr>
          <p:cNvSpPr txBox="1"/>
          <p:nvPr/>
        </p:nvSpPr>
        <p:spPr>
          <a:xfrm>
            <a:off x="4370176" y="188640"/>
            <a:ext cx="4680519" cy="2677656"/>
          </a:xfrm>
          <a:prstGeom prst="rect">
            <a:avLst/>
          </a:prstGeom>
          <a:noFill/>
          <a:ln>
            <a:solidFill>
              <a:schemeClr val="accent1">
                <a:shade val="50000"/>
              </a:schemeClr>
            </a:solidFill>
          </a:ln>
        </p:spPr>
        <p:txBody>
          <a:bodyPr wrap="square">
            <a:spAutoFit/>
          </a:bodyPr>
          <a:lstStyle/>
          <a:p>
            <a:r>
              <a:rPr lang="en-US" sz="1200" dirty="0"/>
              <a:t>int knap (vector&lt;Item&gt;&amp; items, int W, int index) {</a:t>
            </a:r>
          </a:p>
          <a:p>
            <a:r>
              <a:rPr lang="en-US" sz="1200" dirty="0"/>
              <a:t>      if (index &lt;= 0 || W &lt;= 0) { </a:t>
            </a:r>
            <a:r>
              <a:rPr lang="en-US" sz="1200" dirty="0">
                <a:solidFill>
                  <a:srgbClr val="66FF33"/>
                </a:solidFill>
              </a:rPr>
              <a:t>//</a:t>
            </a:r>
            <a:r>
              <a:rPr lang="zh-CN" altLang="en-US" sz="1200" b="0" i="0" dirty="0">
                <a:solidFill>
                  <a:srgbClr val="66FF33"/>
                </a:solidFill>
                <a:effectLst/>
                <a:latin typeface="-apple-system"/>
              </a:rPr>
              <a:t>没有可选物品或者背包容量不足</a:t>
            </a:r>
            <a:endParaRPr lang="en-US" sz="1200" dirty="0">
              <a:solidFill>
                <a:srgbClr val="66FF33"/>
              </a:solidFill>
            </a:endParaRPr>
          </a:p>
          <a:p>
            <a:r>
              <a:rPr lang="en-US" sz="1200" dirty="0"/>
              <a:t>           return 0;</a:t>
            </a:r>
          </a:p>
          <a:p>
            <a:r>
              <a:rPr lang="en-US" sz="1200" dirty="0"/>
              <a:t>      }</a:t>
            </a:r>
          </a:p>
          <a:p>
            <a:r>
              <a:rPr lang="en-US" sz="1200" dirty="0">
                <a:solidFill>
                  <a:srgbClr val="66FF33"/>
                </a:solidFill>
              </a:rPr>
              <a:t>      //</a:t>
            </a:r>
            <a:r>
              <a:rPr lang="zh-CN" altLang="en-US" sz="1200" b="0" i="0" dirty="0">
                <a:solidFill>
                  <a:srgbClr val="66FF33"/>
                </a:solidFill>
                <a:effectLst/>
                <a:latin typeface="-apple-system"/>
              </a:rPr>
              <a:t>不将第 </a:t>
            </a:r>
            <a:r>
              <a:rPr lang="en-US" sz="1200" b="0" i="0" dirty="0">
                <a:solidFill>
                  <a:srgbClr val="66FF33"/>
                </a:solidFill>
                <a:effectLst/>
                <a:latin typeface="-apple-system"/>
              </a:rPr>
              <a:t>index </a:t>
            </a:r>
            <a:r>
              <a:rPr lang="zh-CN" altLang="en-US" sz="1200" b="0" i="0" dirty="0">
                <a:solidFill>
                  <a:srgbClr val="66FF33"/>
                </a:solidFill>
                <a:effectLst/>
                <a:latin typeface="-apple-system"/>
              </a:rPr>
              <a:t>个物品放入背包中</a:t>
            </a:r>
            <a:endParaRPr lang="en-US" sz="1200" dirty="0">
              <a:solidFill>
                <a:srgbClr val="66FF33"/>
              </a:solidFill>
            </a:endParaRPr>
          </a:p>
          <a:p>
            <a:r>
              <a:rPr lang="en-US" sz="1200" dirty="0"/>
              <a:t>      int </a:t>
            </a:r>
            <a:r>
              <a:rPr lang="en-US" sz="1200" dirty="0" err="1"/>
              <a:t>withoutCurr</a:t>
            </a:r>
            <a:r>
              <a:rPr lang="en-US" sz="1200" dirty="0"/>
              <a:t> = </a:t>
            </a:r>
            <a:r>
              <a:rPr lang="en-US" sz="1200" dirty="0">
                <a:solidFill>
                  <a:srgbClr val="FFC000"/>
                </a:solidFill>
              </a:rPr>
              <a:t>knap</a:t>
            </a:r>
            <a:r>
              <a:rPr lang="en-US" sz="1200" dirty="0"/>
              <a:t> (items, W, index-1);</a:t>
            </a:r>
          </a:p>
          <a:p>
            <a:endParaRPr lang="en-US" sz="1200" dirty="0"/>
          </a:p>
          <a:p>
            <a:r>
              <a:rPr lang="en-US" sz="1200" dirty="0"/>
              <a:t>      int </a:t>
            </a:r>
            <a:r>
              <a:rPr lang="en-US" sz="1200" dirty="0" err="1"/>
              <a:t>withCurr</a:t>
            </a:r>
            <a:r>
              <a:rPr lang="en-US" sz="1200" dirty="0"/>
              <a:t> = 0;</a:t>
            </a:r>
          </a:p>
          <a:p>
            <a:r>
              <a:rPr lang="en-US" sz="1200" dirty="0"/>
              <a:t>      if (W &gt;= items[index-1].weight) { </a:t>
            </a:r>
            <a:r>
              <a:rPr lang="en-US" sz="1200" dirty="0">
                <a:solidFill>
                  <a:srgbClr val="66FF33"/>
                </a:solidFill>
              </a:rPr>
              <a:t>//</a:t>
            </a:r>
            <a:r>
              <a:rPr lang="zh-CN" altLang="en-US" sz="1200" dirty="0">
                <a:solidFill>
                  <a:srgbClr val="66FF33"/>
                </a:solidFill>
              </a:rPr>
              <a:t>此时背包空间</a:t>
            </a:r>
            <a:r>
              <a:rPr lang="en-US" altLang="zh-CN" sz="1200" dirty="0">
                <a:solidFill>
                  <a:srgbClr val="66FF33"/>
                </a:solidFill>
              </a:rPr>
              <a:t> &gt;= </a:t>
            </a:r>
            <a:r>
              <a:rPr lang="zh-CN" altLang="en-US" sz="1200" dirty="0">
                <a:solidFill>
                  <a:srgbClr val="66FF33"/>
                </a:solidFill>
              </a:rPr>
              <a:t>物品</a:t>
            </a:r>
            <a:r>
              <a:rPr lang="en-US" altLang="zh-CN" sz="1200" dirty="0">
                <a:solidFill>
                  <a:srgbClr val="66FF33"/>
                </a:solidFill>
              </a:rPr>
              <a:t>weight</a:t>
            </a:r>
            <a:endParaRPr lang="en-US" sz="1200" dirty="0">
              <a:solidFill>
                <a:srgbClr val="66FF33"/>
              </a:solidFill>
            </a:endParaRPr>
          </a:p>
          <a:p>
            <a:r>
              <a:rPr lang="en-US" sz="1200" dirty="0"/>
              <a:t>          </a:t>
            </a:r>
            <a:r>
              <a:rPr lang="en-US" sz="1200" dirty="0" err="1"/>
              <a:t>withCurr</a:t>
            </a:r>
            <a:r>
              <a:rPr lang="en-US" sz="1200" dirty="0"/>
              <a:t> = items[index-1].value + </a:t>
            </a:r>
            <a:r>
              <a:rPr lang="en-US" sz="1200" dirty="0">
                <a:solidFill>
                  <a:srgbClr val="FFC000"/>
                </a:solidFill>
              </a:rPr>
              <a:t>knap</a:t>
            </a:r>
            <a:r>
              <a:rPr lang="en-US" sz="1200" dirty="0"/>
              <a:t>(</a:t>
            </a:r>
          </a:p>
          <a:p>
            <a:r>
              <a:rPr lang="en-US" sz="1200" dirty="0"/>
              <a:t>                           items, W-items[index-1].weight, index-1);</a:t>
            </a:r>
          </a:p>
          <a:p>
            <a:r>
              <a:rPr lang="en-US" sz="1200" dirty="0"/>
              <a:t>      }</a:t>
            </a:r>
          </a:p>
          <a:p>
            <a:r>
              <a:rPr lang="en-US" sz="1200" dirty="0"/>
              <a:t>      return max(</a:t>
            </a:r>
            <a:r>
              <a:rPr lang="en-US" sz="1200" dirty="0" err="1"/>
              <a:t>withoutCurr</a:t>
            </a:r>
            <a:r>
              <a:rPr lang="en-US" sz="1200" dirty="0"/>
              <a:t>, </a:t>
            </a:r>
            <a:r>
              <a:rPr lang="en-US" sz="1200" dirty="0" err="1"/>
              <a:t>withCurr</a:t>
            </a:r>
            <a:r>
              <a:rPr lang="en-US" sz="1200" dirty="0"/>
              <a:t>);</a:t>
            </a:r>
          </a:p>
          <a:p>
            <a:r>
              <a:rPr lang="en-US" sz="1200" dirty="0"/>
              <a:t>}</a:t>
            </a:r>
          </a:p>
        </p:txBody>
      </p:sp>
      <p:graphicFrame>
        <p:nvGraphicFramePr>
          <p:cNvPr id="6" name="对象 5">
            <a:extLst>
              <a:ext uri="{FF2B5EF4-FFF2-40B4-BE49-F238E27FC236}">
                <a16:creationId xmlns:a16="http://schemas.microsoft.com/office/drawing/2014/main" id="{EBC62ADD-C2EF-D080-F147-A30C2163C4A9}"/>
              </a:ext>
            </a:extLst>
          </p:cNvPr>
          <p:cNvGraphicFramePr>
            <a:graphicFrameLocks noChangeAspect="1"/>
          </p:cNvGraphicFramePr>
          <p:nvPr>
            <p:extLst>
              <p:ext uri="{D42A27DB-BD31-4B8C-83A1-F6EECF244321}">
                <p14:modId xmlns:p14="http://schemas.microsoft.com/office/powerpoint/2010/main" val="3365501113"/>
              </p:ext>
            </p:extLst>
          </p:nvPr>
        </p:nvGraphicFramePr>
        <p:xfrm>
          <a:off x="7164288" y="5157192"/>
          <a:ext cx="615950" cy="506413"/>
        </p:xfrm>
        <a:graphic>
          <a:graphicData uri="http://schemas.openxmlformats.org/presentationml/2006/ole">
            <mc:AlternateContent xmlns:mc="http://schemas.openxmlformats.org/markup-compatibility/2006">
              <mc:Choice xmlns:v="urn:schemas-microsoft-com:vml" Requires="v">
                <p:oleObj name="包装程序外壳对象" showAsIcon="1" r:id="rId2" imgW="616320" imgH="506520" progId="Package">
                  <p:embed/>
                </p:oleObj>
              </mc:Choice>
              <mc:Fallback>
                <p:oleObj name="包装程序外壳对象" showAsIcon="1" r:id="rId2" imgW="616320" imgH="506520" progId="Package">
                  <p:embed/>
                  <p:pic>
                    <p:nvPicPr>
                      <p:cNvPr id="0" name=""/>
                      <p:cNvPicPr/>
                      <p:nvPr/>
                    </p:nvPicPr>
                    <p:blipFill>
                      <a:blip r:embed="rId3"/>
                      <a:stretch>
                        <a:fillRect/>
                      </a:stretch>
                    </p:blipFill>
                    <p:spPr>
                      <a:xfrm>
                        <a:off x="7164288" y="5157192"/>
                        <a:ext cx="615950" cy="506413"/>
                      </a:xfrm>
                      <a:prstGeom prst="rect">
                        <a:avLst/>
                      </a:prstGeom>
                    </p:spPr>
                  </p:pic>
                </p:oleObj>
              </mc:Fallback>
            </mc:AlternateContent>
          </a:graphicData>
        </a:graphic>
      </p:graphicFrame>
    </p:spTree>
    <p:extLst>
      <p:ext uri="{BB962C8B-B14F-4D97-AF65-F5344CB8AC3E}">
        <p14:creationId xmlns:p14="http://schemas.microsoft.com/office/powerpoint/2010/main" val="97974150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6"/>
          <p:cNvSpPr>
            <a:spLocks noChangeArrowheads="1"/>
          </p:cNvSpPr>
          <p:nvPr/>
        </p:nvSpPr>
        <p:spPr bwMode="auto">
          <a:xfrm>
            <a:off x="683578" y="260350"/>
            <a:ext cx="2621280" cy="46037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FF00"/>
                </a:solidFill>
                <a:latin typeface="Times New Roman" panose="02020603050405020304" pitchFamily="18" charset="0"/>
              </a:rPr>
              <a:t>例子</a:t>
            </a:r>
            <a:r>
              <a:rPr lang="en-US" altLang="zh-CN" sz="2400" dirty="0">
                <a:solidFill>
                  <a:srgbClr val="FFFF00"/>
                </a:solidFill>
                <a:latin typeface="Times New Roman" panose="02020603050405020304" pitchFamily="18" charset="0"/>
              </a:rPr>
              <a:t>2</a:t>
            </a:r>
            <a:r>
              <a:rPr lang="zh-CN" altLang="en-US" sz="2400" dirty="0">
                <a:solidFill>
                  <a:srgbClr val="FFFF00"/>
                </a:solidFill>
                <a:latin typeface="Times New Roman" panose="02020603050405020304" pitchFamily="18" charset="0"/>
              </a:rPr>
              <a:t>：背包问题</a:t>
            </a:r>
            <a:r>
              <a:rPr lang="en-US" altLang="zh-CN" sz="2400" dirty="0">
                <a:solidFill>
                  <a:srgbClr val="FFFF00"/>
                </a:solidFill>
                <a:latin typeface="Times New Roman" panose="02020603050405020304" pitchFamily="18" charset="0"/>
              </a:rPr>
              <a:t>  </a:t>
            </a:r>
          </a:p>
        </p:txBody>
      </p:sp>
      <p:pic>
        <p:nvPicPr>
          <p:cNvPr id="3" name="图片 2">
            <a:extLst>
              <a:ext uri="{FF2B5EF4-FFF2-40B4-BE49-F238E27FC236}">
                <a16:creationId xmlns:a16="http://schemas.microsoft.com/office/drawing/2014/main" id="{E1CEFDC3-0C7C-6EF5-172A-AB671F8482DB}"/>
              </a:ext>
            </a:extLst>
          </p:cNvPr>
          <p:cNvPicPr>
            <a:picLocks noChangeAspect="1"/>
          </p:cNvPicPr>
          <p:nvPr/>
        </p:nvPicPr>
        <p:blipFill>
          <a:blip r:embed="rId2"/>
          <a:stretch>
            <a:fillRect/>
          </a:stretch>
        </p:blipFill>
        <p:spPr>
          <a:xfrm>
            <a:off x="161764" y="1484784"/>
            <a:ext cx="8820472" cy="4312082"/>
          </a:xfrm>
          <a:prstGeom prst="rect">
            <a:avLst/>
          </a:prstGeom>
        </p:spPr>
      </p:pic>
      <p:sp>
        <p:nvSpPr>
          <p:cNvPr id="4" name="Rectangle 6">
            <a:extLst>
              <a:ext uri="{FF2B5EF4-FFF2-40B4-BE49-F238E27FC236}">
                <a16:creationId xmlns:a16="http://schemas.microsoft.com/office/drawing/2014/main" id="{873112EF-88BD-F272-AC20-F552EE6B726A}"/>
              </a:ext>
            </a:extLst>
          </p:cNvPr>
          <p:cNvSpPr>
            <a:spLocks noChangeArrowheads="1"/>
          </p:cNvSpPr>
          <p:nvPr/>
        </p:nvSpPr>
        <p:spPr bwMode="auto">
          <a:xfrm>
            <a:off x="683578" y="260350"/>
            <a:ext cx="4288353" cy="46166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FF00"/>
                </a:solidFill>
                <a:latin typeface="Times New Roman" panose="02020603050405020304" pitchFamily="18" charset="0"/>
              </a:rPr>
              <a:t>例子</a:t>
            </a:r>
            <a:r>
              <a:rPr lang="en-US" altLang="zh-CN" sz="2400" dirty="0">
                <a:solidFill>
                  <a:srgbClr val="FFFF00"/>
                </a:solidFill>
                <a:latin typeface="Times New Roman" panose="02020603050405020304" pitchFamily="18" charset="0"/>
              </a:rPr>
              <a:t>2</a:t>
            </a:r>
            <a:r>
              <a:rPr lang="zh-CN" altLang="en-US" sz="2400" dirty="0">
                <a:solidFill>
                  <a:srgbClr val="FFFF00"/>
                </a:solidFill>
                <a:latin typeface="Times New Roman" panose="02020603050405020304" pitchFamily="18" charset="0"/>
              </a:rPr>
              <a:t>：背包问题</a:t>
            </a:r>
            <a:r>
              <a:rPr lang="en-US" altLang="zh-CN" sz="2400" dirty="0">
                <a:solidFill>
                  <a:srgbClr val="FFFF00"/>
                </a:solidFill>
                <a:latin typeface="Times New Roman" panose="02020603050405020304" pitchFamily="18" charset="0"/>
              </a:rPr>
              <a:t>-</a:t>
            </a:r>
            <a:r>
              <a:rPr lang="zh-CN" altLang="en-US" sz="2400" dirty="0">
                <a:solidFill>
                  <a:srgbClr val="FFFF00"/>
                </a:solidFill>
                <a:latin typeface="Times New Roman" panose="02020603050405020304" pitchFamily="18" charset="0"/>
              </a:rPr>
              <a:t>非递归实现</a:t>
            </a:r>
            <a:r>
              <a:rPr lang="en-US" altLang="zh-CN" sz="2400" dirty="0">
                <a:solidFill>
                  <a:srgbClr val="FFFF00"/>
                </a:solidFill>
                <a:latin typeface="Times New Roman" panose="02020603050405020304" pitchFamily="18" charset="0"/>
              </a:rPr>
              <a:t>  </a:t>
            </a:r>
          </a:p>
        </p:txBody>
      </p:sp>
    </p:spTree>
    <p:extLst>
      <p:ext uri="{BB962C8B-B14F-4D97-AF65-F5344CB8AC3E}">
        <p14:creationId xmlns:p14="http://schemas.microsoft.com/office/powerpoint/2010/main" val="40894842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7" name="Text Box 2"/>
          <p:cNvSpPr txBox="1">
            <a:spLocks noChangeArrowheads="1"/>
          </p:cNvSpPr>
          <p:nvPr/>
        </p:nvSpPr>
        <p:spPr bwMode="auto">
          <a:xfrm>
            <a:off x="822325" y="404813"/>
            <a:ext cx="7751445" cy="6369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a:latin typeface="Times New Roman" panose="02020603050405020304" pitchFamily="18" charset="0"/>
              </a:rPr>
              <a:t>(2) </a:t>
            </a:r>
            <a:r>
              <a:rPr kumimoji="1" lang="zh-CN" altLang="en-US" sz="2400" dirty="0">
                <a:latin typeface="Times New Roman" panose="02020603050405020304" pitchFamily="18" charset="0"/>
              </a:rPr>
              <a:t>设计算法：递归算法</a:t>
            </a:r>
          </a:p>
          <a:p>
            <a:pPr eaLnBrk="1" hangingPunct="1"/>
            <a:r>
              <a:rPr kumimoji="1" lang="en-US" altLang="zh-CN" sz="2400" dirty="0">
                <a:latin typeface="Times New Roman" panose="02020603050405020304" pitchFamily="18" charset="0"/>
              </a:rPr>
              <a:t>(3) </a:t>
            </a:r>
            <a:r>
              <a:rPr kumimoji="1" lang="zh-CN" altLang="en-US" sz="2400" dirty="0">
                <a:latin typeface="Times New Roman" panose="02020603050405020304" pitchFamily="18" charset="0"/>
              </a:rPr>
              <a:t>程序设计：</a:t>
            </a:r>
          </a:p>
          <a:p>
            <a:pPr eaLnBrk="1" hangingPunct="1"/>
            <a:endParaRPr kumimoji="1" lang="en-US" altLang="zh-CN" sz="2400" dirty="0" err="1">
              <a:latin typeface="Times New Roman" panose="02020603050405020304" pitchFamily="18" charset="0"/>
            </a:endParaRPr>
          </a:p>
          <a:p>
            <a:pPr eaLnBrk="1" hangingPunct="1"/>
            <a:endParaRPr kumimoji="1" lang="en-US" altLang="zh-CN" sz="2400" dirty="0" err="1">
              <a:latin typeface="Times New Roman" panose="02020603050405020304" pitchFamily="18" charset="0"/>
            </a:endParaRPr>
          </a:p>
          <a:p>
            <a:pPr eaLnBrk="1" hangingPunct="1"/>
            <a:r>
              <a:rPr kumimoji="1" lang="en-US" altLang="zh-CN" sz="2400" dirty="0" err="1">
                <a:latin typeface="Times New Roman" panose="02020603050405020304" pitchFamily="18" charset="0"/>
              </a:rPr>
              <a:t>int</a:t>
            </a:r>
            <a:r>
              <a:rPr kumimoji="1" lang="en-US" altLang="zh-CN" sz="2400" dirty="0">
                <a:latin typeface="Times New Roman" panose="02020603050405020304" pitchFamily="18" charset="0"/>
              </a:rPr>
              <a:t>  </a:t>
            </a:r>
            <a:r>
              <a:rPr kumimoji="1" lang="en-US" altLang="zh-CN" sz="2400" dirty="0">
                <a:solidFill>
                  <a:srgbClr val="FFFF00"/>
                </a:solidFill>
                <a:latin typeface="Times New Roman" panose="02020603050405020304" pitchFamily="18" charset="0"/>
              </a:rPr>
              <a:t>knap</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int</a:t>
            </a:r>
            <a:r>
              <a:rPr kumimoji="1" lang="en-US" altLang="zh-CN" sz="2400" dirty="0">
                <a:latin typeface="Times New Roman" panose="02020603050405020304" pitchFamily="18" charset="0"/>
              </a:rPr>
              <a:t> t, </a:t>
            </a:r>
            <a:r>
              <a:rPr kumimoji="1" lang="en-US" altLang="zh-CN" sz="2400" dirty="0" err="1">
                <a:latin typeface="Times New Roman" panose="02020603050405020304" pitchFamily="18" charset="0"/>
              </a:rPr>
              <a:t>int</a:t>
            </a:r>
            <a:r>
              <a:rPr kumimoji="1" lang="en-US" altLang="zh-CN" sz="2400" dirty="0">
                <a:latin typeface="Times New Roman" panose="02020603050405020304" pitchFamily="18" charset="0"/>
              </a:rPr>
              <a:t> n)</a:t>
            </a:r>
          </a:p>
          <a:p>
            <a:pPr eaLnBrk="1" hangingPunct="1"/>
            <a:r>
              <a:rPr kumimoji="1" lang="en-US" altLang="zh-CN" sz="2400" dirty="0">
                <a:latin typeface="Times New Roman" panose="02020603050405020304" pitchFamily="18" charset="0"/>
              </a:rPr>
              <a:t>{</a:t>
            </a:r>
          </a:p>
          <a:p>
            <a:pPr marL="0" lvl="1" eaLnBrk="1" hangingPunct="1"/>
            <a:r>
              <a:rPr kumimoji="1" lang="en-US" altLang="zh-CN" sz="2400" dirty="0">
                <a:latin typeface="Times New Roman" panose="02020603050405020304" pitchFamily="18" charset="0"/>
              </a:rPr>
              <a:t>        if ( t == 0 )</a:t>
            </a:r>
          </a:p>
          <a:p>
            <a:pPr marL="0" lvl="1" eaLnBrk="1" hangingPunct="1"/>
            <a:r>
              <a:rPr kumimoji="1" lang="en-US" altLang="zh-CN" sz="2400" dirty="0">
                <a:latin typeface="Times New Roman" panose="02020603050405020304" pitchFamily="18" charset="0"/>
              </a:rPr>
              <a:t>                return 1;</a:t>
            </a:r>
          </a:p>
          <a:p>
            <a:pPr marL="0" lvl="1" eaLnBrk="1" hangingPunct="1"/>
            <a:r>
              <a:rPr kumimoji="1" lang="en-US" altLang="zh-CN" sz="2400" dirty="0">
                <a:latin typeface="Times New Roman" panose="02020603050405020304" pitchFamily="18" charset="0"/>
              </a:rPr>
              <a:t>        else if ((t&lt;0) || ((t&gt;0)&amp;&amp;(n&lt;1)))</a:t>
            </a:r>
          </a:p>
          <a:p>
            <a:pPr marL="0" lvl="1" eaLnBrk="1" hangingPunct="1"/>
            <a:r>
              <a:rPr kumimoji="1" lang="en-US" altLang="zh-CN" sz="2400" dirty="0">
                <a:latin typeface="Times New Roman" panose="02020603050405020304" pitchFamily="18" charset="0"/>
              </a:rPr>
              <a:t>                return  0;</a:t>
            </a:r>
          </a:p>
          <a:p>
            <a:pPr marL="0" lvl="1" eaLnBrk="1" hangingPunct="1"/>
            <a:r>
              <a:rPr kumimoji="1" lang="en-US" altLang="zh-CN" sz="2400" dirty="0">
                <a:latin typeface="Times New Roman" panose="02020603050405020304" pitchFamily="18" charset="0"/>
              </a:rPr>
              <a:t>        else if ( </a:t>
            </a:r>
            <a:r>
              <a:rPr kumimoji="1" lang="en-US" altLang="zh-CN" sz="2400" dirty="0">
                <a:solidFill>
                  <a:srgbClr val="FFFF00"/>
                </a:solidFill>
                <a:latin typeface="Times New Roman" panose="02020603050405020304" pitchFamily="18" charset="0"/>
              </a:rPr>
              <a:t>knap(t - w[n-1], n - 1)</a:t>
            </a:r>
            <a:r>
              <a:rPr kumimoji="1" lang="en-US" altLang="zh-CN" sz="2400" dirty="0">
                <a:latin typeface="Times New Roman" panose="02020603050405020304" pitchFamily="18" charset="0"/>
              </a:rPr>
              <a:t> == 1 ) {</a:t>
            </a:r>
          </a:p>
          <a:p>
            <a:pPr marL="0" lvl="1" eaLnBrk="1" hangingPunct="1"/>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printf</a:t>
            </a:r>
            <a:r>
              <a:rPr kumimoji="1" lang="en-US" altLang="zh-CN" sz="2400" dirty="0">
                <a:latin typeface="Times New Roman" panose="02020603050405020304" pitchFamily="18" charset="0"/>
              </a:rPr>
              <a:t>("result: n=%d ,w[%d]=%d  \n",n,n-1,w[n-1]);</a:t>
            </a:r>
          </a:p>
          <a:p>
            <a:pPr marL="0" lvl="1" eaLnBrk="1" hangingPunct="1"/>
            <a:r>
              <a:rPr kumimoji="1" lang="en-US" altLang="zh-CN" sz="2400" dirty="0">
                <a:latin typeface="Times New Roman" panose="02020603050405020304" pitchFamily="18" charset="0"/>
              </a:rPr>
              <a:t>                return 1;</a:t>
            </a:r>
          </a:p>
          <a:p>
            <a:pPr marL="0" lvl="1" eaLnBrk="1" hangingPunct="1"/>
            <a:r>
              <a:rPr kumimoji="1" lang="en-US" altLang="zh-CN" sz="2400" dirty="0">
                <a:latin typeface="Times New Roman" panose="02020603050405020304" pitchFamily="18" charset="0"/>
              </a:rPr>
              <a:t>        }</a:t>
            </a:r>
          </a:p>
          <a:p>
            <a:pPr marL="0" lvl="1" eaLnBrk="1" hangingPunct="1"/>
            <a:r>
              <a:rPr kumimoji="1" lang="en-US" altLang="zh-CN" sz="2400" dirty="0">
                <a:latin typeface="Times New Roman" panose="02020603050405020304" pitchFamily="18" charset="0"/>
              </a:rPr>
              <a:t>        else</a:t>
            </a:r>
          </a:p>
          <a:p>
            <a:pPr marL="0" lvl="1" eaLnBrk="1" hangingPunct="1"/>
            <a:r>
              <a:rPr kumimoji="1" lang="en-US" altLang="zh-CN" sz="2400" dirty="0">
                <a:latin typeface="Times New Roman" panose="02020603050405020304" pitchFamily="18" charset="0"/>
              </a:rPr>
              <a:t>                return ( </a:t>
            </a:r>
            <a:r>
              <a:rPr kumimoji="1" lang="en-US" altLang="zh-CN" sz="2400" dirty="0">
                <a:solidFill>
                  <a:srgbClr val="FFFF00"/>
                </a:solidFill>
                <a:latin typeface="Times New Roman" panose="02020603050405020304" pitchFamily="18" charset="0"/>
              </a:rPr>
              <a:t>knap (t, n - 1)</a:t>
            </a:r>
            <a:r>
              <a:rPr kumimoji="1" lang="en-US" altLang="zh-CN" sz="2400" dirty="0">
                <a:latin typeface="Times New Roman" panose="02020603050405020304" pitchFamily="18" charset="0"/>
              </a:rPr>
              <a:t> );</a:t>
            </a:r>
          </a:p>
          <a:p>
            <a:pPr eaLnBrk="1" hangingPunct="1"/>
            <a:r>
              <a:rPr kumimoji="1" lang="en-US" altLang="zh-CN" sz="2400" dirty="0">
                <a:latin typeface="Times New Roman" panose="02020603050405020304" pitchFamily="18" charset="0"/>
              </a:rPr>
              <a:t>}</a:t>
            </a:r>
          </a:p>
        </p:txBody>
      </p:sp>
      <p:sp>
        <p:nvSpPr>
          <p:cNvPr id="2" name="文本框 1"/>
          <p:cNvSpPr txBox="1"/>
          <p:nvPr/>
        </p:nvSpPr>
        <p:spPr>
          <a:xfrm>
            <a:off x="899795" y="1340485"/>
            <a:ext cx="1407160" cy="460375"/>
          </a:xfrm>
          <a:prstGeom prst="rect">
            <a:avLst/>
          </a:prstGeom>
          <a:noFill/>
        </p:spPr>
        <p:txBody>
          <a:bodyPr wrap="none" rtlCol="0" anchor="t">
            <a:spAutoFit/>
          </a:bodyPr>
          <a:lstStyle/>
          <a:p>
            <a:r>
              <a:rPr kumimoji="1" lang="zh-CN" sz="2400" b="1" dirty="0" err="1">
                <a:solidFill>
                  <a:srgbClr val="FFFF00"/>
                </a:solidFill>
                <a:latin typeface="Times New Roman" panose="02020603050405020304" pitchFamily="18" charset="0"/>
                <a:sym typeface="+mn-ea"/>
              </a:rPr>
              <a:t>递归解法</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2" name="Rectangle 7"/>
          <p:cNvSpPr>
            <a:spLocks noChangeArrowheads="1"/>
          </p:cNvSpPr>
          <p:nvPr/>
        </p:nvSpPr>
        <p:spPr bwMode="auto">
          <a:xfrm>
            <a:off x="539750" y="1268730"/>
            <a:ext cx="8208963" cy="3353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622300"/>
            <a:r>
              <a:rPr kumimoji="1" lang="zh-CN" altLang="en-US" sz="2400" dirty="0">
                <a:latin typeface="Times New Roman" panose="02020603050405020304" pitchFamily="18" charset="0"/>
              </a:rPr>
              <a:t>首先我们设计一个栈</a:t>
            </a:r>
            <a:r>
              <a:rPr kumimoji="1" lang="en-US" altLang="zh-CN" sz="2400" u="sng" dirty="0" err="1">
                <a:solidFill>
                  <a:srgbClr val="FFFF00"/>
                </a:solidFill>
                <a:latin typeface="Times New Roman" panose="02020603050405020304" pitchFamily="18" charset="0"/>
              </a:rPr>
              <a:t>st</a:t>
            </a:r>
            <a:r>
              <a:rPr kumimoji="1" lang="zh-CN" altLang="en-US" sz="2400" dirty="0">
                <a:latin typeface="Times New Roman" panose="02020603050405020304" pitchFamily="18" charset="0"/>
              </a:rPr>
              <a:t>，栈中的每个结点包含以下四个字段：</a:t>
            </a:r>
            <a:r>
              <a:rPr kumimoji="1" lang="zh-CN" altLang="en-US" sz="2400" dirty="0">
                <a:solidFill>
                  <a:srgbClr val="FFFF00"/>
                </a:solidFill>
                <a:latin typeface="Times New Roman" panose="02020603050405020304" pitchFamily="18" charset="0"/>
              </a:rPr>
              <a:t>参数</a:t>
            </a:r>
            <a:r>
              <a:rPr kumimoji="1" lang="en-US" altLang="zh-CN" sz="2400" dirty="0">
                <a:solidFill>
                  <a:srgbClr val="FFFF00"/>
                </a:solidFill>
                <a:latin typeface="Times New Roman" panose="02020603050405020304" pitchFamily="18" charset="0"/>
              </a:rPr>
              <a:t>t, n, </a:t>
            </a:r>
            <a:r>
              <a:rPr kumimoji="1" lang="zh-CN" altLang="en-US" sz="2400" dirty="0">
                <a:solidFill>
                  <a:srgbClr val="FFFF00"/>
                </a:solidFill>
                <a:latin typeface="Times New Roman" panose="02020603050405020304" pitchFamily="18" charset="0"/>
              </a:rPr>
              <a:t>返回地址</a:t>
            </a:r>
            <a:r>
              <a:rPr kumimoji="1" lang="en-US" altLang="zh-CN" sz="2400" dirty="0">
                <a:solidFill>
                  <a:srgbClr val="FFFF00"/>
                </a:solidFill>
                <a:latin typeface="Times New Roman" panose="02020603050405020304" pitchFamily="18" charset="0"/>
              </a:rPr>
              <a:t>r </a:t>
            </a:r>
            <a:r>
              <a:rPr kumimoji="1" lang="zh-CN" altLang="en-US" sz="2400" dirty="0">
                <a:solidFill>
                  <a:srgbClr val="FFFF00"/>
                </a:solidFill>
                <a:latin typeface="Times New Roman" panose="02020603050405020304" pitchFamily="18" charset="0"/>
              </a:rPr>
              <a:t>和结果单元</a:t>
            </a:r>
            <a:r>
              <a:rPr kumimoji="1" lang="en-US" altLang="zh-CN" sz="2400" dirty="0">
                <a:solidFill>
                  <a:srgbClr val="FFFF00"/>
                </a:solidFill>
                <a:latin typeface="Times New Roman" panose="02020603050405020304" pitchFamily="18" charset="0"/>
              </a:rPr>
              <a:t>k</a:t>
            </a:r>
            <a:r>
              <a:rPr kumimoji="1" lang="zh-CN" altLang="en-US" sz="2400" dirty="0">
                <a:latin typeface="Times New Roman" panose="02020603050405020304" pitchFamily="18" charset="0"/>
              </a:rPr>
              <a:t>。由于</a:t>
            </a:r>
            <a:r>
              <a:rPr kumimoji="1" lang="en-US" altLang="zh-CN" sz="2400" dirty="0">
                <a:latin typeface="Times New Roman" panose="02020603050405020304" pitchFamily="18" charset="0"/>
              </a:rPr>
              <a:t>knap</a:t>
            </a:r>
            <a:r>
              <a:rPr kumimoji="1" lang="zh-CN" altLang="en-US" sz="2400" dirty="0">
                <a:latin typeface="Times New Roman" panose="02020603050405020304" pitchFamily="18" charset="0"/>
              </a:rPr>
              <a:t>算法中有两处要递归调用</a:t>
            </a:r>
            <a:r>
              <a:rPr kumimoji="1" lang="en-US" altLang="zh-CN" sz="2400" dirty="0">
                <a:latin typeface="Times New Roman" panose="02020603050405020304" pitchFamily="18" charset="0"/>
              </a:rPr>
              <a:t>knap</a:t>
            </a:r>
            <a:r>
              <a:rPr kumimoji="1" lang="zh-CN" altLang="en-US" sz="2400" dirty="0">
                <a:latin typeface="Times New Roman" panose="02020603050405020304" pitchFamily="18" charset="0"/>
              </a:rPr>
              <a:t>算法，所以返回地址一共有三种情况：</a:t>
            </a:r>
          </a:p>
          <a:p>
            <a:pPr marL="342900" indent="-342900" eaLnBrk="0" latinLnBrk="0" hangingPunct="0">
              <a:spcBef>
                <a:spcPts val="1200"/>
              </a:spcBef>
              <a:buFont typeface="Arial" panose="020B0604020202020204" pitchFamily="34" charset="0"/>
              <a:buChar char="•"/>
            </a:pPr>
            <a:r>
              <a:rPr kumimoji="1" lang="zh-CN" altLang="en-US" sz="2400" dirty="0">
                <a:latin typeface="Times New Roman" panose="02020603050405020304" pitchFamily="18" charset="0"/>
              </a:rPr>
              <a:t>计算</a:t>
            </a:r>
            <a:r>
              <a:rPr kumimoji="1" lang="en-US" altLang="zh-CN" sz="2400" dirty="0">
                <a:latin typeface="Times New Roman" panose="02020603050405020304" pitchFamily="18" charset="0"/>
              </a:rPr>
              <a:t>knap( t ,  n )</a:t>
            </a:r>
            <a:r>
              <a:rPr kumimoji="1" lang="zh-CN" altLang="en-US" sz="2400" dirty="0">
                <a:latin typeface="Times New Roman" panose="02020603050405020304" pitchFamily="18" charset="0"/>
              </a:rPr>
              <a:t>完毕，计算结束；</a:t>
            </a:r>
          </a:p>
          <a:p>
            <a:pPr marL="342900" indent="-342900" eaLnBrk="0" hangingPunct="0">
              <a:buFont typeface="Arial" panose="020B0604020202020204" pitchFamily="34" charset="0"/>
              <a:buChar char="•"/>
            </a:pPr>
            <a:r>
              <a:rPr kumimoji="1" lang="zh-CN" altLang="en-US" sz="2400" dirty="0">
                <a:latin typeface="Times New Roman" panose="02020603050405020304" pitchFamily="18" charset="0"/>
              </a:rPr>
              <a:t>计算</a:t>
            </a:r>
            <a:r>
              <a:rPr kumimoji="1" lang="en-US" altLang="zh-CN" sz="2400" dirty="0">
                <a:latin typeface="Times New Roman" panose="02020603050405020304" pitchFamily="18" charset="0"/>
              </a:rPr>
              <a:t>knap( t - w[n-1] ,  n - 1 )</a:t>
            </a:r>
            <a:r>
              <a:rPr kumimoji="1" lang="zh-CN" altLang="en-US" sz="2400" dirty="0">
                <a:latin typeface="Times New Roman" panose="02020603050405020304" pitchFamily="18" charset="0"/>
              </a:rPr>
              <a:t>完毕，返回到本调用函数中继续计算；</a:t>
            </a:r>
          </a:p>
          <a:p>
            <a:pPr marL="342900" indent="-342900" eaLnBrk="0" latinLnBrk="0" hangingPunct="0">
              <a:spcAft>
                <a:spcPts val="1200"/>
              </a:spcAft>
              <a:buFont typeface="Arial" panose="020B0604020202020204" pitchFamily="34" charset="0"/>
              <a:buChar char="•"/>
            </a:pPr>
            <a:r>
              <a:rPr kumimoji="1" lang="zh-CN" altLang="en-US" sz="2400" dirty="0">
                <a:latin typeface="Times New Roman" panose="02020603050405020304" pitchFamily="18" charset="0"/>
              </a:rPr>
              <a:t>计算</a:t>
            </a:r>
            <a:r>
              <a:rPr kumimoji="1" lang="en-US" altLang="zh-CN" sz="2400" dirty="0">
                <a:latin typeface="Times New Roman" panose="02020603050405020304" pitchFamily="18" charset="0"/>
              </a:rPr>
              <a:t>knap( t ,  n - 1 )</a:t>
            </a:r>
            <a:r>
              <a:rPr kumimoji="1" lang="zh-CN" altLang="en-US" sz="2400" dirty="0">
                <a:latin typeface="Times New Roman" panose="02020603050405020304" pitchFamily="18" charset="0"/>
              </a:rPr>
              <a:t>完毕，返回到本调用函数继续计算。</a:t>
            </a:r>
          </a:p>
          <a:p>
            <a:pPr indent="622300" eaLnBrk="0" hangingPunct="0"/>
            <a:r>
              <a:rPr kumimoji="1" lang="zh-CN" altLang="en-US" sz="2400" dirty="0">
                <a:latin typeface="Times New Roman" panose="02020603050405020304" pitchFamily="18" charset="0"/>
              </a:rPr>
              <a:t>为了区分三种不同的返回，</a:t>
            </a:r>
            <a:r>
              <a:rPr kumimoji="1" lang="en-US" altLang="zh-CN" sz="2400" dirty="0">
                <a:latin typeface="Times New Roman" panose="02020603050405020304" pitchFamily="18" charset="0"/>
              </a:rPr>
              <a:t>r </a:t>
            </a:r>
            <a:r>
              <a:rPr kumimoji="1" lang="zh-CN" altLang="en-US" sz="2400" dirty="0">
                <a:latin typeface="Times New Roman" panose="02020603050405020304" pitchFamily="18" charset="0"/>
              </a:rPr>
              <a:t>分别用</a:t>
            </a:r>
            <a:r>
              <a:rPr kumimoji="1" lang="en-US" altLang="zh-CN" sz="2400" dirty="0">
                <a:latin typeface="Times New Roman" panose="02020603050405020304" pitchFamily="18" charset="0"/>
              </a:rPr>
              <a:t>1</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2</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3</a:t>
            </a:r>
            <a:r>
              <a:rPr kumimoji="1" lang="zh-CN" altLang="en-US" sz="2400" dirty="0">
                <a:latin typeface="Times New Roman" panose="02020603050405020304" pitchFamily="18" charset="0"/>
              </a:rPr>
              <a:t>表示。</a:t>
            </a:r>
          </a:p>
        </p:txBody>
      </p:sp>
      <p:sp>
        <p:nvSpPr>
          <p:cNvPr id="3" name="文本框 2"/>
          <p:cNvSpPr txBox="1"/>
          <p:nvPr/>
        </p:nvSpPr>
        <p:spPr>
          <a:xfrm>
            <a:off x="539750" y="404495"/>
            <a:ext cx="1713230" cy="460375"/>
          </a:xfrm>
          <a:prstGeom prst="rect">
            <a:avLst/>
          </a:prstGeom>
          <a:noFill/>
        </p:spPr>
        <p:txBody>
          <a:bodyPr wrap="none" rtlCol="0" anchor="t">
            <a:spAutoFit/>
          </a:bodyPr>
          <a:lstStyle/>
          <a:p>
            <a:r>
              <a:rPr kumimoji="1" lang="zh-CN" sz="2400" b="1" dirty="0" err="1">
                <a:solidFill>
                  <a:srgbClr val="FFFF00"/>
                </a:solidFill>
                <a:latin typeface="Times New Roman" panose="02020603050405020304" pitchFamily="18" charset="0"/>
                <a:sym typeface="+mn-ea"/>
              </a:rPr>
              <a:t>非递归解法</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5" name="Rectangle 2"/>
          <p:cNvSpPr>
            <a:spLocks noChangeArrowheads="1"/>
          </p:cNvSpPr>
          <p:nvPr/>
        </p:nvSpPr>
        <p:spPr bwMode="auto">
          <a:xfrm>
            <a:off x="685800" y="609600"/>
            <a:ext cx="7696200" cy="5262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ts val="0"/>
              </a:spcBef>
            </a:pPr>
            <a:r>
              <a:rPr kumimoji="1" lang="zh-CN" altLang="en-US" sz="2400" dirty="0">
                <a:solidFill>
                  <a:schemeClr val="tx1"/>
                </a:solidFill>
                <a:latin typeface="Times New Roman" panose="02020603050405020304" pitchFamily="18" charset="0"/>
              </a:rPr>
              <a:t>栈用顺序存储结构实现，栈中元素和变量的说明如下：</a:t>
            </a:r>
          </a:p>
          <a:p>
            <a:pPr eaLnBrk="0" hangingPunct="0">
              <a:spcBef>
                <a:spcPts val="0"/>
              </a:spcBef>
            </a:pPr>
            <a:endParaRPr kumimoji="1" lang="en-US" altLang="zh-CN" sz="2400" dirty="0" err="1">
              <a:solidFill>
                <a:schemeClr val="tx1"/>
              </a:solidFill>
              <a:latin typeface="Times New Roman" panose="02020603050405020304" pitchFamily="18" charset="0"/>
            </a:endParaRPr>
          </a:p>
          <a:p>
            <a:pPr eaLnBrk="0" hangingPunct="0">
              <a:spcBef>
                <a:spcPts val="0"/>
              </a:spcBef>
            </a:pPr>
            <a:r>
              <a:rPr kumimoji="1" lang="en-US" altLang="zh-CN" sz="2400" dirty="0" err="1">
                <a:solidFill>
                  <a:schemeClr val="tx1"/>
                </a:solidFill>
                <a:latin typeface="Times New Roman" panose="02020603050405020304" pitchFamily="18" charset="0"/>
              </a:rPr>
              <a:t>struct</a:t>
            </a:r>
            <a:r>
              <a:rPr kumimoji="1" lang="en-US" altLang="zh-CN" sz="2400" dirty="0">
                <a:solidFill>
                  <a:schemeClr val="tx1"/>
                </a:solidFill>
                <a:latin typeface="Times New Roman" panose="02020603050405020304" pitchFamily="18" charset="0"/>
              </a:rPr>
              <a:t>  </a:t>
            </a:r>
            <a:r>
              <a:rPr kumimoji="1" lang="en-US" altLang="zh-CN" sz="2400" dirty="0" err="1">
                <a:solidFill>
                  <a:schemeClr val="tx1"/>
                </a:solidFill>
                <a:latin typeface="Times New Roman" panose="02020603050405020304" pitchFamily="18" charset="0"/>
              </a:rPr>
              <a:t>NodeBag</a:t>
            </a:r>
            <a:r>
              <a:rPr kumimoji="1" lang="en-US" altLang="zh-CN" sz="2400" dirty="0">
                <a:solidFill>
                  <a:schemeClr val="tx1"/>
                </a:solidFill>
                <a:latin typeface="Times New Roman" panose="02020603050405020304" pitchFamily="18" charset="0"/>
              </a:rPr>
              <a:t> 	</a:t>
            </a:r>
            <a:r>
              <a:rPr kumimoji="1" lang="en-US" altLang="zh-CN" sz="2400" dirty="0">
                <a:solidFill>
                  <a:srgbClr val="66FF33"/>
                </a:solidFill>
                <a:latin typeface="Times New Roman" panose="02020603050405020304" pitchFamily="18" charset="0"/>
              </a:rPr>
              <a:t>/* </a:t>
            </a:r>
            <a:r>
              <a:rPr kumimoji="1" lang="zh-CN" altLang="en-US" sz="2400" dirty="0">
                <a:solidFill>
                  <a:srgbClr val="66FF33"/>
                </a:solidFill>
                <a:latin typeface="Times New Roman" panose="02020603050405020304" pitchFamily="18" charset="0"/>
              </a:rPr>
              <a:t>栈中元素的定义 *</a:t>
            </a:r>
            <a:r>
              <a:rPr kumimoji="1" lang="en-US" altLang="zh-CN" sz="2400" dirty="0">
                <a:solidFill>
                  <a:srgbClr val="66FF33"/>
                </a:solidFill>
                <a:latin typeface="Times New Roman" panose="02020603050405020304" pitchFamily="18" charset="0"/>
              </a:rPr>
              <a:t>/</a:t>
            </a:r>
            <a:endParaRPr kumimoji="1" lang="en-US" altLang="zh-CN" sz="2400" dirty="0">
              <a:solidFill>
                <a:schemeClr val="tx1"/>
              </a:solidFill>
              <a:latin typeface="Times New Roman" panose="02020603050405020304" pitchFamily="18" charset="0"/>
            </a:endParaRPr>
          </a:p>
          <a:p>
            <a:pPr eaLnBrk="0" hangingPunct="0">
              <a:spcBef>
                <a:spcPts val="0"/>
              </a:spcBef>
            </a:pPr>
            <a:r>
              <a:rPr kumimoji="1" lang="en-US" altLang="zh-CN" sz="2400" dirty="0">
                <a:solidFill>
                  <a:schemeClr val="tx1"/>
                </a:solidFill>
                <a:latin typeface="Times New Roman" panose="02020603050405020304" pitchFamily="18" charset="0"/>
              </a:rPr>
              <a:t>{</a:t>
            </a:r>
          </a:p>
          <a:p>
            <a:pPr eaLnBrk="0" hangingPunct="0">
              <a:spcBef>
                <a:spcPts val="0"/>
              </a:spcBef>
            </a:pPr>
            <a:r>
              <a:rPr kumimoji="1" lang="en-US" altLang="zh-CN" sz="2400" dirty="0">
                <a:solidFill>
                  <a:schemeClr val="tx1"/>
                </a:solidFill>
                <a:latin typeface="Times New Roman" panose="02020603050405020304" pitchFamily="18" charset="0"/>
              </a:rPr>
              <a:t>        </a:t>
            </a:r>
            <a:r>
              <a:rPr kumimoji="1" lang="en-US" altLang="zh-CN" sz="2400" dirty="0" err="1">
                <a:solidFill>
                  <a:schemeClr val="tx1"/>
                </a:solidFill>
                <a:latin typeface="Times New Roman" panose="02020603050405020304" pitchFamily="18" charset="0"/>
              </a:rPr>
              <a:t>int</a:t>
            </a:r>
            <a:r>
              <a:rPr kumimoji="1" lang="en-US" altLang="zh-CN" sz="2400" dirty="0">
                <a:solidFill>
                  <a:schemeClr val="tx1"/>
                </a:solidFill>
                <a:latin typeface="Times New Roman" panose="02020603050405020304" pitchFamily="18" charset="0"/>
              </a:rPr>
              <a:t>  t, n ;               </a:t>
            </a:r>
            <a:r>
              <a:rPr kumimoji="1" lang="en-US" altLang="zh-CN" sz="2400" dirty="0">
                <a:solidFill>
                  <a:srgbClr val="66FF33"/>
                </a:solidFill>
                <a:latin typeface="Times New Roman" panose="02020603050405020304" pitchFamily="18" charset="0"/>
                <a:sym typeface="+mn-ea"/>
              </a:rPr>
              <a:t>/* </a:t>
            </a:r>
            <a:r>
              <a:rPr kumimoji="1" lang="zh-CN" sz="2400" dirty="0">
                <a:solidFill>
                  <a:srgbClr val="66FF33"/>
                </a:solidFill>
                <a:latin typeface="Times New Roman" panose="02020603050405020304" pitchFamily="18" charset="0"/>
                <a:sym typeface="+mn-ea"/>
              </a:rPr>
              <a:t>参数</a:t>
            </a:r>
            <a:r>
              <a:rPr kumimoji="1" lang="en-US" altLang="zh-CN" sz="2400" dirty="0">
                <a:solidFill>
                  <a:srgbClr val="66FF33"/>
                </a:solidFill>
                <a:latin typeface="Times New Roman" panose="02020603050405020304" pitchFamily="18" charset="0"/>
                <a:sym typeface="+mn-ea"/>
              </a:rPr>
              <a:t> */</a:t>
            </a:r>
            <a:endParaRPr kumimoji="1" lang="en-US" altLang="zh-CN" sz="2400" dirty="0">
              <a:solidFill>
                <a:schemeClr val="tx1"/>
              </a:solidFill>
              <a:latin typeface="Times New Roman" panose="02020603050405020304" pitchFamily="18" charset="0"/>
            </a:endParaRPr>
          </a:p>
          <a:p>
            <a:pPr eaLnBrk="0" hangingPunct="0">
              <a:spcBef>
                <a:spcPts val="0"/>
              </a:spcBef>
            </a:pPr>
            <a:r>
              <a:rPr kumimoji="1" lang="en-US" altLang="zh-CN" sz="2400" dirty="0">
                <a:solidFill>
                  <a:schemeClr val="tx1"/>
                </a:solidFill>
                <a:latin typeface="Times New Roman" panose="02020603050405020304" pitchFamily="18" charset="0"/>
              </a:rPr>
              <a:t>        </a:t>
            </a:r>
            <a:r>
              <a:rPr kumimoji="1" lang="en-US" altLang="zh-CN" sz="2400" dirty="0" err="1">
                <a:solidFill>
                  <a:schemeClr val="tx1"/>
                </a:solidFill>
                <a:latin typeface="Times New Roman" panose="02020603050405020304" pitchFamily="18" charset="0"/>
              </a:rPr>
              <a:t>int</a:t>
            </a:r>
            <a:r>
              <a:rPr kumimoji="1" lang="en-US" altLang="zh-CN" sz="2400" dirty="0">
                <a:solidFill>
                  <a:schemeClr val="tx1"/>
                </a:solidFill>
                <a:latin typeface="Times New Roman" panose="02020603050405020304" pitchFamily="18" charset="0"/>
              </a:rPr>
              <a:t>  r ;  		</a:t>
            </a:r>
            <a:r>
              <a:rPr kumimoji="1" lang="en-US" altLang="zh-CN" sz="2400" dirty="0">
                <a:solidFill>
                  <a:srgbClr val="66FF33"/>
                </a:solidFill>
                <a:latin typeface="Times New Roman" panose="02020603050405020304" pitchFamily="18" charset="0"/>
              </a:rPr>
              <a:t>/* </a:t>
            </a:r>
            <a:r>
              <a:rPr kumimoji="1" lang="zh-CN" sz="2400" dirty="0">
                <a:solidFill>
                  <a:srgbClr val="66FF33"/>
                </a:solidFill>
                <a:latin typeface="Times New Roman" panose="02020603050405020304" pitchFamily="18" charset="0"/>
              </a:rPr>
              <a:t>返回地址，</a:t>
            </a:r>
            <a:r>
              <a:rPr kumimoji="1" lang="zh-CN" altLang="en-US" sz="2400" dirty="0">
                <a:solidFill>
                  <a:srgbClr val="66FF33"/>
                </a:solidFill>
                <a:latin typeface="Times New Roman" panose="02020603050405020304" pitchFamily="18" charset="0"/>
              </a:rPr>
              <a:t>值为</a:t>
            </a:r>
            <a:r>
              <a:rPr kumimoji="1" lang="en-US" altLang="zh-CN" sz="2400" dirty="0">
                <a:solidFill>
                  <a:srgbClr val="66FF33"/>
                </a:solidFill>
                <a:latin typeface="Times New Roman" panose="02020603050405020304" pitchFamily="18" charset="0"/>
              </a:rPr>
              <a:t>1,2,3 */</a:t>
            </a:r>
            <a:endParaRPr kumimoji="1" lang="en-US" altLang="zh-CN" sz="2400" dirty="0">
              <a:solidFill>
                <a:schemeClr val="tx1"/>
              </a:solidFill>
              <a:latin typeface="Times New Roman" panose="02020603050405020304" pitchFamily="18" charset="0"/>
            </a:endParaRPr>
          </a:p>
          <a:p>
            <a:pPr eaLnBrk="0" hangingPunct="0">
              <a:spcBef>
                <a:spcPts val="0"/>
              </a:spcBef>
            </a:pPr>
            <a:r>
              <a:rPr kumimoji="1" lang="en-US" altLang="zh-CN" sz="2400" dirty="0">
                <a:solidFill>
                  <a:schemeClr val="tx1"/>
                </a:solidFill>
                <a:latin typeface="Times New Roman" panose="02020603050405020304" pitchFamily="18" charset="0"/>
              </a:rPr>
              <a:t>        </a:t>
            </a:r>
            <a:r>
              <a:rPr kumimoji="1" lang="en-US" altLang="zh-CN" sz="2400" dirty="0" err="1">
                <a:solidFill>
                  <a:schemeClr val="tx1"/>
                </a:solidFill>
                <a:latin typeface="Times New Roman" panose="02020603050405020304" pitchFamily="18" charset="0"/>
              </a:rPr>
              <a:t>int</a:t>
            </a:r>
            <a:r>
              <a:rPr kumimoji="1" lang="en-US" altLang="zh-CN" sz="2400" dirty="0">
                <a:solidFill>
                  <a:schemeClr val="tx1"/>
                </a:solidFill>
                <a:latin typeface="Times New Roman" panose="02020603050405020304" pitchFamily="18" charset="0"/>
              </a:rPr>
              <a:t>  k;                   </a:t>
            </a:r>
            <a:r>
              <a:rPr kumimoji="1" lang="en-US" altLang="zh-CN" sz="2400" dirty="0">
                <a:solidFill>
                  <a:srgbClr val="66FF33"/>
                </a:solidFill>
                <a:latin typeface="Times New Roman" panose="02020603050405020304" pitchFamily="18" charset="0"/>
                <a:sym typeface="+mn-ea"/>
              </a:rPr>
              <a:t>/* </a:t>
            </a:r>
            <a:r>
              <a:rPr kumimoji="1" lang="zh-CN" sz="2400" dirty="0">
                <a:solidFill>
                  <a:srgbClr val="66FF33"/>
                </a:solidFill>
                <a:latin typeface="Times New Roman" panose="02020603050405020304" pitchFamily="18" charset="0"/>
                <a:sym typeface="+mn-ea"/>
              </a:rPr>
              <a:t>结果单元</a:t>
            </a:r>
            <a:r>
              <a:rPr kumimoji="1" lang="en-US" altLang="zh-CN" sz="2400" dirty="0">
                <a:solidFill>
                  <a:srgbClr val="66FF33"/>
                </a:solidFill>
                <a:latin typeface="Times New Roman" panose="02020603050405020304" pitchFamily="18" charset="0"/>
                <a:sym typeface="+mn-ea"/>
              </a:rPr>
              <a:t> */</a:t>
            </a:r>
            <a:endParaRPr kumimoji="1" lang="en-US" altLang="zh-CN" sz="2400" dirty="0">
              <a:solidFill>
                <a:schemeClr val="tx1"/>
              </a:solidFill>
              <a:latin typeface="Times New Roman" panose="02020603050405020304" pitchFamily="18" charset="0"/>
            </a:endParaRPr>
          </a:p>
          <a:p>
            <a:pPr eaLnBrk="0" hangingPunct="0">
              <a:spcBef>
                <a:spcPts val="0"/>
              </a:spcBef>
            </a:pPr>
            <a:r>
              <a:rPr kumimoji="1" lang="en-US" altLang="zh-CN" sz="2400" dirty="0">
                <a:solidFill>
                  <a:schemeClr val="tx1"/>
                </a:solidFill>
                <a:latin typeface="Times New Roman" panose="02020603050405020304" pitchFamily="18" charset="0"/>
              </a:rPr>
              <a:t>};</a:t>
            </a:r>
          </a:p>
          <a:p>
            <a:pPr eaLnBrk="0" hangingPunct="0">
              <a:spcBef>
                <a:spcPts val="0"/>
              </a:spcBef>
            </a:pPr>
            <a:endParaRPr kumimoji="1" lang="en-US" altLang="zh-CN" sz="2400" dirty="0" err="1">
              <a:solidFill>
                <a:schemeClr val="tx1"/>
              </a:solidFill>
              <a:latin typeface="Times New Roman" panose="02020603050405020304" pitchFamily="18" charset="0"/>
            </a:endParaRPr>
          </a:p>
          <a:p>
            <a:pPr eaLnBrk="0" hangingPunct="0">
              <a:spcBef>
                <a:spcPts val="0"/>
              </a:spcBef>
            </a:pPr>
            <a:r>
              <a:rPr kumimoji="1" lang="en-US" altLang="zh-CN" sz="2400" dirty="0" err="1">
                <a:solidFill>
                  <a:schemeClr val="tx1"/>
                </a:solidFill>
                <a:latin typeface="Times New Roman" panose="02020603050405020304" pitchFamily="18" charset="0"/>
              </a:rPr>
              <a:t>typedef</a:t>
            </a:r>
            <a:r>
              <a:rPr kumimoji="1" lang="en-US" altLang="zh-CN" sz="2400" dirty="0">
                <a:solidFill>
                  <a:schemeClr val="tx1"/>
                </a:solidFill>
                <a:latin typeface="Times New Roman" panose="02020603050405020304" pitchFamily="18" charset="0"/>
              </a:rPr>
              <a:t>  </a:t>
            </a:r>
            <a:r>
              <a:rPr kumimoji="1" lang="en-US" altLang="zh-CN" sz="2400" dirty="0" err="1">
                <a:solidFill>
                  <a:schemeClr val="tx1"/>
                </a:solidFill>
                <a:latin typeface="Times New Roman" panose="02020603050405020304" pitchFamily="18" charset="0"/>
              </a:rPr>
              <a:t>struct</a:t>
            </a:r>
            <a:r>
              <a:rPr kumimoji="1" lang="en-US" altLang="zh-CN" sz="2400" dirty="0">
                <a:solidFill>
                  <a:schemeClr val="tx1"/>
                </a:solidFill>
                <a:latin typeface="Times New Roman" panose="02020603050405020304" pitchFamily="18" charset="0"/>
              </a:rPr>
              <a:t> </a:t>
            </a:r>
            <a:r>
              <a:rPr kumimoji="1" lang="en-US" altLang="zh-CN" sz="2400" dirty="0" err="1">
                <a:solidFill>
                  <a:schemeClr val="tx1"/>
                </a:solidFill>
                <a:latin typeface="Times New Roman" panose="02020603050405020304" pitchFamily="18" charset="0"/>
              </a:rPr>
              <a:t>NodeBag</a:t>
            </a:r>
            <a:r>
              <a:rPr kumimoji="1" lang="en-US" altLang="zh-CN" sz="2400" dirty="0">
                <a:solidFill>
                  <a:schemeClr val="tx1"/>
                </a:solidFill>
                <a:latin typeface="Times New Roman" panose="02020603050405020304" pitchFamily="18" charset="0"/>
              </a:rPr>
              <a:t>  </a:t>
            </a:r>
            <a:r>
              <a:rPr kumimoji="1" lang="en-US" altLang="zh-CN" sz="2400" dirty="0" err="1">
                <a:solidFill>
                  <a:schemeClr val="tx1"/>
                </a:solidFill>
                <a:latin typeface="Times New Roman" panose="02020603050405020304" pitchFamily="18" charset="0"/>
              </a:rPr>
              <a:t>DataType</a:t>
            </a:r>
            <a:r>
              <a:rPr kumimoji="1" lang="en-US" altLang="zh-CN" sz="2400" dirty="0">
                <a:solidFill>
                  <a:schemeClr val="tx1"/>
                </a:solidFill>
                <a:latin typeface="Times New Roman" panose="02020603050405020304" pitchFamily="18" charset="0"/>
              </a:rPr>
              <a:t>;</a:t>
            </a:r>
          </a:p>
          <a:p>
            <a:pPr eaLnBrk="0" hangingPunct="0">
              <a:spcBef>
                <a:spcPts val="0"/>
              </a:spcBef>
            </a:pPr>
            <a:endParaRPr kumimoji="1" lang="en-US" altLang="zh-CN" sz="2400" dirty="0" err="1">
              <a:solidFill>
                <a:schemeClr val="tx1"/>
              </a:solidFill>
              <a:latin typeface="Times New Roman" panose="02020603050405020304" pitchFamily="18" charset="0"/>
            </a:endParaRPr>
          </a:p>
          <a:p>
            <a:pPr eaLnBrk="0" hangingPunct="0">
              <a:spcBef>
                <a:spcPts val="0"/>
              </a:spcBef>
            </a:pPr>
            <a:r>
              <a:rPr kumimoji="1" lang="en-US" altLang="zh-CN" sz="2400" dirty="0" err="1">
                <a:solidFill>
                  <a:schemeClr val="tx1"/>
                </a:solidFill>
                <a:latin typeface="Times New Roman" panose="02020603050405020304" pitchFamily="18" charset="0"/>
              </a:rPr>
              <a:t>PSeqStack</a:t>
            </a:r>
            <a:r>
              <a:rPr kumimoji="1" lang="en-US" altLang="zh-CN" sz="2400" dirty="0">
                <a:solidFill>
                  <a:schemeClr val="tx1"/>
                </a:solidFill>
                <a:latin typeface="Times New Roman" panose="02020603050405020304" pitchFamily="18" charset="0"/>
              </a:rPr>
              <a:t>  </a:t>
            </a:r>
            <a:r>
              <a:rPr kumimoji="1" lang="en-US" altLang="zh-CN" sz="2400" dirty="0" err="1">
                <a:solidFill>
                  <a:schemeClr val="tx1"/>
                </a:solidFill>
                <a:latin typeface="Times New Roman" panose="02020603050405020304" pitchFamily="18" charset="0"/>
              </a:rPr>
              <a:t>st</a:t>
            </a:r>
            <a:r>
              <a:rPr kumimoji="1" lang="en-US" altLang="zh-CN" sz="2400" dirty="0">
                <a:solidFill>
                  <a:schemeClr val="tx1"/>
                </a:solidFill>
                <a:latin typeface="Times New Roman" panose="02020603050405020304" pitchFamily="18" charset="0"/>
              </a:rPr>
              <a:t>;</a:t>
            </a:r>
          </a:p>
          <a:p>
            <a:pPr eaLnBrk="0" hangingPunct="0">
              <a:spcBef>
                <a:spcPts val="0"/>
              </a:spcBef>
            </a:pPr>
            <a:endParaRPr kumimoji="1" lang="en-US" altLang="zh-CN" sz="2400" dirty="0" err="1">
              <a:solidFill>
                <a:schemeClr val="tx1"/>
              </a:solidFill>
              <a:latin typeface="Times New Roman" panose="02020603050405020304" pitchFamily="18" charset="0"/>
            </a:endParaRPr>
          </a:p>
          <a:p>
            <a:pPr eaLnBrk="0" hangingPunct="0">
              <a:spcBef>
                <a:spcPts val="0"/>
              </a:spcBef>
            </a:pPr>
            <a:r>
              <a:rPr kumimoji="1" lang="en-US" altLang="zh-CN" sz="2400" dirty="0" err="1">
                <a:solidFill>
                  <a:schemeClr val="tx1"/>
                </a:solidFill>
                <a:latin typeface="Times New Roman" panose="02020603050405020304" pitchFamily="18" charset="0"/>
              </a:rPr>
              <a:t>struct</a:t>
            </a:r>
            <a:r>
              <a:rPr kumimoji="1" lang="en-US" altLang="zh-CN" sz="2400" dirty="0">
                <a:solidFill>
                  <a:schemeClr val="tx1"/>
                </a:solidFill>
                <a:latin typeface="Times New Roman" panose="02020603050405020304" pitchFamily="18" charset="0"/>
              </a:rPr>
              <a:t> </a:t>
            </a:r>
            <a:r>
              <a:rPr kumimoji="1" lang="en-US" altLang="zh-CN" sz="2400" dirty="0" err="1">
                <a:solidFill>
                  <a:schemeClr val="tx1"/>
                </a:solidFill>
                <a:latin typeface="Times New Roman" panose="02020603050405020304" pitchFamily="18" charset="0"/>
              </a:rPr>
              <a:t>NodeBag</a:t>
            </a:r>
            <a:r>
              <a:rPr kumimoji="1" lang="en-US" altLang="zh-CN" sz="2400" dirty="0">
                <a:solidFill>
                  <a:schemeClr val="tx1"/>
                </a:solidFill>
                <a:latin typeface="Times New Roman" panose="02020603050405020304" pitchFamily="18" charset="0"/>
              </a:rPr>
              <a:t>  x;</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9" name="Rectangle 2"/>
          <p:cNvSpPr>
            <a:spLocks noChangeArrowheads="1"/>
          </p:cNvSpPr>
          <p:nvPr/>
        </p:nvSpPr>
        <p:spPr bwMode="auto">
          <a:xfrm>
            <a:off x="457200" y="636588"/>
            <a:ext cx="8077200"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9875"/>
            <a:r>
              <a:rPr kumimoji="1" lang="zh-CN" altLang="en-US" sz="2400" dirty="0">
                <a:latin typeface="Times New Roman" panose="02020603050405020304" pitchFamily="18" charset="0"/>
              </a:rPr>
              <a:t>将递归代码转换为非递归代码，按以下规律进行</a:t>
            </a:r>
          </a:p>
          <a:p>
            <a:pPr indent="269875"/>
            <a:endParaRPr kumimoji="1" lang="zh-CN" altLang="en-US" sz="2400" dirty="0">
              <a:latin typeface="Times New Roman" panose="02020603050405020304" pitchFamily="18" charset="0"/>
            </a:endParaRPr>
          </a:p>
          <a:p>
            <a:pPr indent="269875"/>
            <a:r>
              <a:rPr kumimoji="1" lang="zh-CN" sz="2400" dirty="0">
                <a:solidFill>
                  <a:srgbClr val="FFFF00"/>
                </a:solidFill>
                <a:latin typeface="Times New Roman" panose="02020603050405020304" pitchFamily="18" charset="0"/>
              </a:rPr>
              <a:t>调用处理</a:t>
            </a:r>
            <a:r>
              <a:rPr kumimoji="1" lang="zh-CN" altLang="en-US" sz="2400" dirty="0">
                <a:solidFill>
                  <a:srgbClr val="FFFF00"/>
                </a:solidFill>
                <a:latin typeface="Times New Roman" panose="02020603050405020304" pitchFamily="18" charset="0"/>
              </a:rPr>
              <a:t>：</a:t>
            </a:r>
          </a:p>
          <a:p>
            <a:pPr indent="269875" eaLnBrk="0" hangingPunct="0"/>
            <a:r>
              <a:rPr kumimoji="1" lang="en-US" altLang="zh-CN" sz="2400" dirty="0">
                <a:latin typeface="Times New Roman" panose="02020603050405020304" pitchFamily="18" charset="0"/>
              </a:rPr>
              <a:t>(1) </a:t>
            </a:r>
            <a:r>
              <a:rPr kumimoji="1" lang="en-US" altLang="zh-CN" sz="2400" dirty="0" err="1">
                <a:latin typeface="Times New Roman" panose="02020603050405020304" pitchFamily="18" charset="0"/>
              </a:rPr>
              <a:t>x.t</a:t>
            </a:r>
            <a:r>
              <a:rPr kumimoji="1" lang="en-US" altLang="zh-CN" sz="2400" dirty="0">
                <a:latin typeface="Times New Roman" panose="02020603050405020304" pitchFamily="18" charset="0"/>
              </a:rPr>
              <a:t> = t1</a:t>
            </a:r>
            <a:r>
              <a:rPr kumimoji="1" lang="zh-CN" altLang="en-US" sz="2400" dirty="0">
                <a:latin typeface="Times New Roman" panose="02020603050405020304" pitchFamily="18" charset="0"/>
              </a:rPr>
              <a:t>；</a:t>
            </a:r>
          </a:p>
          <a:p>
            <a:pPr indent="269875" eaLnBrk="0" hangingPunct="0"/>
            <a:r>
              <a:rPr kumimoji="1" lang="zh-CN" altLang="en-US" sz="2400" dirty="0">
                <a:latin typeface="Times New Roman" panose="02020603050405020304" pitchFamily="18" charset="0"/>
              </a:rPr>
              <a:t>      </a:t>
            </a:r>
            <a:r>
              <a:rPr kumimoji="1" lang="en-US" altLang="zh-CN" sz="2400" dirty="0" err="1">
                <a:latin typeface="Times New Roman" panose="02020603050405020304" pitchFamily="18" charset="0"/>
              </a:rPr>
              <a:t>x.n</a:t>
            </a:r>
            <a:r>
              <a:rPr kumimoji="1" lang="en-US" altLang="zh-CN" sz="2400" dirty="0">
                <a:latin typeface="Times New Roman" panose="02020603050405020304" pitchFamily="18" charset="0"/>
              </a:rPr>
              <a:t> = n1 </a:t>
            </a:r>
            <a:r>
              <a:rPr kumimoji="1" lang="zh-CN" altLang="en-US" sz="2400" dirty="0">
                <a:latin typeface="Times New Roman" panose="02020603050405020304" pitchFamily="18" charset="0"/>
              </a:rPr>
              <a:t>；</a:t>
            </a:r>
          </a:p>
          <a:p>
            <a:pPr indent="269875" eaLnBrk="0" hangingPunct="0"/>
            <a:r>
              <a:rPr kumimoji="1" lang="zh-CN" altLang="en-US" sz="2400" dirty="0">
                <a:latin typeface="Times New Roman" panose="02020603050405020304" pitchFamily="18" charset="0"/>
              </a:rPr>
              <a:t>      </a:t>
            </a:r>
            <a:r>
              <a:rPr kumimoji="1" lang="en-US" altLang="zh-CN" sz="2400" dirty="0" err="1">
                <a:latin typeface="Times New Roman" panose="02020603050405020304" pitchFamily="18" charset="0"/>
              </a:rPr>
              <a:t>x.r</a:t>
            </a:r>
            <a:r>
              <a:rPr kumimoji="1" lang="en-US" altLang="zh-CN" sz="2400" dirty="0">
                <a:latin typeface="Times New Roman" panose="02020603050405020304" pitchFamily="18" charset="0"/>
              </a:rPr>
              <a:t> = </a:t>
            </a:r>
            <a:r>
              <a:rPr kumimoji="1" lang="zh-CN" altLang="en-US" sz="2400" dirty="0">
                <a:latin typeface="Times New Roman" panose="02020603050405020304" pitchFamily="18" charset="0"/>
              </a:rPr>
              <a:t>返回地址编号；</a:t>
            </a:r>
          </a:p>
          <a:p>
            <a:pPr indent="269875" eaLnBrk="0" hangingPunct="0"/>
            <a:r>
              <a:rPr kumimoji="1" lang="en-US" altLang="zh-CN" sz="2400" dirty="0">
                <a:latin typeface="Times New Roman" panose="02020603050405020304" pitchFamily="18" charset="0"/>
              </a:rPr>
              <a:t>(2) </a:t>
            </a:r>
            <a:r>
              <a:rPr kumimoji="1" lang="en-US" altLang="zh-CN" sz="2400" dirty="0" err="1">
                <a:latin typeface="Times New Roman" panose="02020603050405020304" pitchFamily="18" charset="0"/>
              </a:rPr>
              <a:t>push_seq</a:t>
            </a:r>
            <a:r>
              <a:rPr kumimoji="1" lang="en-US" altLang="zh-CN" sz="2400" dirty="0">
                <a:latin typeface="Times New Roman" panose="02020603050405020304" pitchFamily="18" charset="0"/>
              </a:rPr>
              <a:t>(</a:t>
            </a:r>
            <a:r>
              <a:rPr kumimoji="1" lang="en-US" altLang="zh-CN" sz="2400" dirty="0" err="1">
                <a:latin typeface="Times New Roman" panose="02020603050405020304" pitchFamily="18" charset="0"/>
              </a:rPr>
              <a:t>st</a:t>
            </a:r>
            <a:r>
              <a:rPr kumimoji="1" lang="en-US" altLang="zh-CN" sz="2400" dirty="0">
                <a:latin typeface="Times New Roman" panose="02020603050405020304" pitchFamily="18" charset="0"/>
              </a:rPr>
              <a:t>, x);</a:t>
            </a:r>
          </a:p>
          <a:p>
            <a:pPr indent="269875" eaLnBrk="0" hangingPunct="0"/>
            <a:r>
              <a:rPr kumimoji="1" lang="en-US" altLang="zh-CN" sz="2400" dirty="0">
                <a:latin typeface="Times New Roman" panose="02020603050405020304" pitchFamily="18" charset="0"/>
              </a:rPr>
              <a:t>(3) </a:t>
            </a:r>
            <a:r>
              <a:rPr kumimoji="1" lang="en-US" altLang="zh-CN" sz="2400" dirty="0" err="1">
                <a:latin typeface="Times New Roman" panose="02020603050405020304" pitchFamily="18" charset="0"/>
              </a:rPr>
              <a:t>goto</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递归入口。</a:t>
            </a:r>
          </a:p>
        </p:txBody>
      </p:sp>
      <p:sp>
        <p:nvSpPr>
          <p:cNvPr id="96260" name="Rectangle 3"/>
          <p:cNvSpPr>
            <a:spLocks noChangeArrowheads="1"/>
          </p:cNvSpPr>
          <p:nvPr/>
        </p:nvSpPr>
        <p:spPr bwMode="auto">
          <a:xfrm>
            <a:off x="457200" y="3860800"/>
            <a:ext cx="73152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9875"/>
            <a:r>
              <a:rPr kumimoji="1" lang="zh-CN" altLang="en-US" sz="2400" dirty="0">
                <a:solidFill>
                  <a:srgbClr val="FFFF00"/>
                </a:solidFill>
                <a:latin typeface="Times New Roman" panose="02020603050405020304" pitchFamily="18" charset="0"/>
              </a:rPr>
              <a:t>返回处理：</a:t>
            </a:r>
          </a:p>
          <a:p>
            <a:pPr indent="269875" eaLnBrk="0" hangingPunct="0"/>
            <a:r>
              <a:rPr kumimoji="1" lang="en-US" altLang="zh-CN" sz="2400" dirty="0">
                <a:latin typeface="Times New Roman" panose="02020603050405020304" pitchFamily="18" charset="0"/>
              </a:rPr>
              <a:t>(1) x = </a:t>
            </a:r>
            <a:r>
              <a:rPr kumimoji="1" lang="en-US" altLang="zh-CN" sz="2400" dirty="0" err="1">
                <a:latin typeface="Times New Roman" panose="02020603050405020304" pitchFamily="18" charset="0"/>
              </a:rPr>
              <a:t>top_seq</a:t>
            </a:r>
            <a:r>
              <a:rPr kumimoji="1" lang="en-US" altLang="zh-CN" sz="2400" dirty="0">
                <a:latin typeface="Times New Roman" panose="02020603050405020304" pitchFamily="18" charset="0"/>
              </a:rPr>
              <a:t>(</a:t>
            </a:r>
            <a:r>
              <a:rPr kumimoji="1" lang="en-US" altLang="zh-CN" sz="2400" dirty="0" err="1">
                <a:latin typeface="Times New Roman" panose="02020603050405020304" pitchFamily="18" charset="0"/>
              </a:rPr>
              <a:t>st</a:t>
            </a:r>
            <a:r>
              <a:rPr kumimoji="1" lang="en-US" altLang="zh-CN" sz="2400" dirty="0">
                <a:latin typeface="Times New Roman" panose="02020603050405020304" pitchFamily="18" charset="0"/>
              </a:rPr>
              <a:t>);</a:t>
            </a:r>
          </a:p>
          <a:p>
            <a:pPr indent="269875" eaLnBrk="0" hangingPunct="0"/>
            <a:r>
              <a:rPr kumimoji="1" lang="en-US" altLang="zh-CN" sz="2400" dirty="0">
                <a:latin typeface="Times New Roman" panose="02020603050405020304" pitchFamily="18" charset="0"/>
              </a:rPr>
              <a:t>(2) </a:t>
            </a:r>
            <a:r>
              <a:rPr kumimoji="1" lang="en-US" altLang="zh-CN" sz="2400" dirty="0" err="1">
                <a:latin typeface="Times New Roman" panose="02020603050405020304" pitchFamily="18" charset="0"/>
              </a:rPr>
              <a:t>pop_seq</a:t>
            </a:r>
            <a:r>
              <a:rPr kumimoji="1" lang="en-US" altLang="zh-CN" sz="2400" dirty="0">
                <a:latin typeface="Times New Roman" panose="02020603050405020304" pitchFamily="18" charset="0"/>
              </a:rPr>
              <a:t>(</a:t>
            </a:r>
            <a:r>
              <a:rPr kumimoji="1" lang="en-US" altLang="zh-CN" sz="2400" dirty="0" err="1">
                <a:latin typeface="Times New Roman" panose="02020603050405020304" pitchFamily="18" charset="0"/>
              </a:rPr>
              <a:t>st</a:t>
            </a:r>
            <a:r>
              <a:rPr kumimoji="1" lang="en-US" altLang="zh-CN" sz="2400" dirty="0">
                <a:latin typeface="Times New Roman" panose="02020603050405020304" pitchFamily="18" charset="0"/>
              </a:rPr>
              <a:t>);</a:t>
            </a:r>
          </a:p>
          <a:p>
            <a:pPr indent="269875" eaLnBrk="0" hangingPunct="0"/>
            <a:r>
              <a:rPr kumimoji="1" lang="en-US" altLang="zh-CN" sz="2400" dirty="0">
                <a:latin typeface="Times New Roman" panose="02020603050405020304" pitchFamily="18" charset="0"/>
              </a:rPr>
              <a:t>(3) </a:t>
            </a:r>
            <a:r>
              <a:rPr kumimoji="1" lang="zh-CN" altLang="en-US" sz="2400" dirty="0">
                <a:latin typeface="Times New Roman" panose="02020603050405020304" pitchFamily="18" charset="0"/>
              </a:rPr>
              <a:t>根据</a:t>
            </a:r>
            <a:r>
              <a:rPr kumimoji="1" lang="en-US" altLang="zh-CN" sz="2400" dirty="0" err="1">
                <a:latin typeface="Times New Roman" panose="02020603050405020304" pitchFamily="18" charset="0"/>
              </a:rPr>
              <a:t>x.r</a:t>
            </a:r>
            <a:r>
              <a:rPr kumimoji="1" lang="zh-CN" altLang="en-US" sz="2400" dirty="0">
                <a:latin typeface="Times New Roman" panose="02020603050405020304" pitchFamily="18" charset="0"/>
              </a:rPr>
              <a:t>的值，进行相应处理</a:t>
            </a:r>
          </a:p>
          <a:p>
            <a:pPr indent="269875" eaLnBrk="0" hangingPunct="0"/>
            <a:r>
              <a:rPr kumimoji="1" lang="zh-CN" altLang="en-US" sz="2400" dirty="0">
                <a:latin typeface="Times New Roman" panose="02020603050405020304" pitchFamily="18" charset="0"/>
              </a:rPr>
              <a:t>      </a:t>
            </a:r>
            <a:r>
              <a:rPr kumimoji="1" lang="en-US" altLang="zh-CN" sz="2400" dirty="0" err="1">
                <a:latin typeface="Times New Roman" panose="02020603050405020304" pitchFamily="18" charset="0"/>
              </a:rPr>
              <a:t>x.r</a:t>
            </a:r>
            <a:r>
              <a:rPr kumimoji="1" lang="en-US" altLang="zh-CN" sz="2400" dirty="0">
                <a:latin typeface="Times New Roman" panose="02020603050405020304" pitchFamily="18" charset="0"/>
              </a:rPr>
              <a:t> = 1, </a:t>
            </a:r>
            <a:r>
              <a:rPr kumimoji="1" lang="zh-CN" altLang="en-US" sz="2400" dirty="0">
                <a:latin typeface="Times New Roman" panose="02020603050405020304" pitchFamily="18" charset="0"/>
              </a:rPr>
              <a:t>返回</a:t>
            </a:r>
            <a:r>
              <a:rPr kumimoji="1" lang="en-US" altLang="zh-CN" sz="2400" dirty="0">
                <a:latin typeface="Times New Roman" panose="02020603050405020304" pitchFamily="18" charset="0"/>
              </a:rPr>
              <a:t>;</a:t>
            </a:r>
          </a:p>
          <a:p>
            <a:pPr indent="269875" eaLnBrk="0" hangingPunct="0"/>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x.r</a:t>
            </a:r>
            <a:r>
              <a:rPr kumimoji="1" lang="en-US" altLang="zh-CN" sz="2400" dirty="0">
                <a:latin typeface="Times New Roman" panose="02020603050405020304" pitchFamily="18" charset="0"/>
              </a:rPr>
              <a:t> = 2, </a:t>
            </a:r>
            <a:r>
              <a:rPr kumimoji="1" lang="zh-CN" altLang="en-US" sz="2400" dirty="0">
                <a:latin typeface="Times New Roman" panose="02020603050405020304" pitchFamily="18" charset="0"/>
              </a:rPr>
              <a:t>继续处理剩余部分</a:t>
            </a:r>
            <a:r>
              <a:rPr kumimoji="1" lang="en-US" altLang="zh-CN" sz="2400" dirty="0">
                <a:latin typeface="Times New Roman" panose="02020603050405020304" pitchFamily="18" charset="0"/>
              </a:rPr>
              <a:t>;</a:t>
            </a:r>
          </a:p>
          <a:p>
            <a:pPr indent="269875" eaLnBrk="0" hangingPunct="0"/>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x.r</a:t>
            </a:r>
            <a:r>
              <a:rPr kumimoji="1" lang="en-US" altLang="zh-CN" sz="2400" dirty="0">
                <a:latin typeface="Times New Roman" panose="02020603050405020304" pitchFamily="18" charset="0"/>
              </a:rPr>
              <a:t> = 3, </a:t>
            </a:r>
            <a:r>
              <a:rPr kumimoji="1" lang="zh-CN" altLang="en-US" sz="2400" dirty="0">
                <a:latin typeface="Times New Roman" panose="02020603050405020304" pitchFamily="18" charset="0"/>
              </a:rPr>
              <a:t>继续处理剩余部分</a:t>
            </a:r>
            <a:r>
              <a:rPr kumimoji="1" lang="en-US" altLang="zh-CN" sz="2400" dirty="0">
                <a:latin typeface="Times New Roman" panose="02020603050405020304" pitchFamily="18" charset="0"/>
              </a:rPr>
              <a: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3" name="Text Box 3"/>
          <p:cNvSpPr txBox="1">
            <a:spLocks noChangeArrowheads="1"/>
          </p:cNvSpPr>
          <p:nvPr/>
        </p:nvSpPr>
        <p:spPr bwMode="auto">
          <a:xfrm>
            <a:off x="323850" y="476250"/>
            <a:ext cx="8424863"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kumimoji="1" lang="zh-CN" altLang="en-US" sz="2400">
                <a:latin typeface="Times New Roman" panose="02020603050405020304" pitchFamily="18" charset="0"/>
              </a:rPr>
              <a:t>并将算法中的所有局部量都改用栈</a:t>
            </a:r>
            <a:r>
              <a:rPr kumimoji="1" lang="en-US" altLang="zh-CN" sz="2400">
                <a:latin typeface="Times New Roman" panose="02020603050405020304" pitchFamily="18" charset="0"/>
              </a:rPr>
              <a:t>st</a:t>
            </a:r>
            <a:r>
              <a:rPr kumimoji="1" lang="zh-CN" altLang="en-US" sz="2400">
                <a:latin typeface="Times New Roman" panose="02020603050405020304" pitchFamily="18" charset="0"/>
              </a:rPr>
              <a:t>中栈顶结点的相应字段，为了在算法中直接引入栈，并在书写上一致，算法开头增加将结点</a:t>
            </a:r>
            <a:r>
              <a:rPr kumimoji="1" lang="en-US" altLang="zh-CN" sz="2400">
                <a:latin typeface="Times New Roman" panose="02020603050405020304" pitchFamily="18" charset="0"/>
              </a:rPr>
              <a:t>( t , n , 1 )</a:t>
            </a:r>
            <a:r>
              <a:rPr kumimoji="1" lang="zh-CN" altLang="en-US" sz="2400">
                <a:latin typeface="Times New Roman" panose="02020603050405020304" pitchFamily="18" charset="0"/>
              </a:rPr>
              <a:t>推入栈</a:t>
            </a:r>
            <a:r>
              <a:rPr kumimoji="1" lang="en-US" altLang="zh-CN" sz="2400">
                <a:latin typeface="Times New Roman" panose="02020603050405020304" pitchFamily="18" charset="0"/>
              </a:rPr>
              <a:t>st</a:t>
            </a:r>
            <a:r>
              <a:rPr kumimoji="1" lang="zh-CN" altLang="en-US" sz="2400">
                <a:latin typeface="Times New Roman" panose="02020603050405020304" pitchFamily="18" charset="0"/>
              </a:rPr>
              <a:t>中的动作 </a:t>
            </a:r>
          </a:p>
        </p:txBody>
      </p:sp>
      <p:sp>
        <p:nvSpPr>
          <p:cNvPr id="97284" name="Text Box 4"/>
          <p:cNvSpPr txBox="1">
            <a:spLocks noChangeArrowheads="1"/>
          </p:cNvSpPr>
          <p:nvPr/>
        </p:nvSpPr>
        <p:spPr bwMode="auto">
          <a:xfrm>
            <a:off x="367665" y="2494280"/>
            <a:ext cx="7127240" cy="3169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dirty="0">
                <a:latin typeface="Times New Roman" panose="02020603050405020304" pitchFamily="18" charset="0"/>
              </a:rPr>
              <a:t>int  </a:t>
            </a:r>
            <a:r>
              <a:rPr kumimoji="1" lang="en-US" altLang="zh-CN" sz="2000" dirty="0">
                <a:solidFill>
                  <a:srgbClr val="FFFF00"/>
                </a:solidFill>
                <a:latin typeface="Times New Roman" panose="02020603050405020304" pitchFamily="18" charset="0"/>
              </a:rPr>
              <a:t>knap</a:t>
            </a:r>
            <a:r>
              <a:rPr kumimoji="1" lang="en-US" altLang="zh-CN" sz="2000" dirty="0">
                <a:latin typeface="Times New Roman" panose="02020603050405020304" pitchFamily="18" charset="0"/>
              </a:rPr>
              <a:t> (int t, int n)</a:t>
            </a:r>
          </a:p>
          <a:p>
            <a:pPr eaLnBrk="1" hangingPunct="1"/>
            <a:r>
              <a:rPr kumimoji="1" lang="en-US" altLang="zh-CN" sz="2000" dirty="0">
                <a:latin typeface="Times New Roman" panose="02020603050405020304" pitchFamily="18" charset="0"/>
              </a:rPr>
              <a:t>{</a:t>
            </a:r>
          </a:p>
          <a:p>
            <a:pPr eaLnBrk="1" hangingPunct="1"/>
            <a:r>
              <a:rPr kumimoji="1" lang="en-US" altLang="zh-CN" sz="2000" dirty="0">
                <a:latin typeface="Times New Roman" panose="02020603050405020304" pitchFamily="18" charset="0"/>
              </a:rPr>
              <a:t>    struct </a:t>
            </a:r>
            <a:r>
              <a:rPr kumimoji="1" lang="en-US" altLang="zh-CN" sz="2000" dirty="0" err="1">
                <a:latin typeface="Times New Roman" panose="02020603050405020304" pitchFamily="18" charset="0"/>
              </a:rPr>
              <a:t>NodeBag</a:t>
            </a:r>
            <a:r>
              <a:rPr kumimoji="1" lang="en-US" altLang="zh-CN" sz="2000" dirty="0">
                <a:latin typeface="Times New Roman" panose="02020603050405020304" pitchFamily="18" charset="0"/>
              </a:rPr>
              <a:t>  x;</a:t>
            </a:r>
          </a:p>
          <a:p>
            <a:pPr eaLnBrk="1" hangingPunct="1"/>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PSeqStack</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a:t>
            </a:r>
          </a:p>
          <a:p>
            <a:pPr eaLnBrk="1" hangingPunct="1"/>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createEmptyStack_seq</a:t>
            </a:r>
            <a:r>
              <a:rPr kumimoji="1" lang="en-US" altLang="zh-CN" sz="2000" dirty="0">
                <a:latin typeface="Times New Roman" panose="02020603050405020304" pitchFamily="18" charset="0"/>
              </a:rPr>
              <a:t>( );</a:t>
            </a:r>
          </a:p>
          <a:p>
            <a:pPr eaLnBrk="1" hangingPunct="1"/>
            <a:r>
              <a:rPr kumimoji="1" lang="en-US" altLang="zh-CN" sz="2000" dirty="0">
                <a:solidFill>
                  <a:srgbClr val="33CC33"/>
                </a:solidFill>
                <a:latin typeface="Times New Roman" panose="02020603050405020304" pitchFamily="18" charset="0"/>
              </a:rPr>
              <a:t>    /* entry0:  </a:t>
            </a:r>
            <a:r>
              <a:rPr kumimoji="1" lang="zh-CN" altLang="en-US" sz="2000" dirty="0">
                <a:solidFill>
                  <a:srgbClr val="33CC33"/>
                </a:solidFill>
                <a:latin typeface="Times New Roman" panose="02020603050405020304" pitchFamily="18" charset="0"/>
              </a:rPr>
              <a:t>初始调用入口 *</a:t>
            </a:r>
            <a:r>
              <a:rPr kumimoji="1" lang="en-US" altLang="zh-CN" sz="2000" dirty="0">
                <a:solidFill>
                  <a:srgbClr val="33CC33"/>
                </a:solidFill>
                <a:latin typeface="Times New Roman" panose="02020603050405020304" pitchFamily="18" charset="0"/>
              </a:rPr>
              <a:t>/</a:t>
            </a:r>
          </a:p>
          <a:p>
            <a:pPr eaLnBrk="1" hangingPunct="1"/>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x.t</a:t>
            </a:r>
            <a:r>
              <a:rPr kumimoji="1" lang="en-US" altLang="zh-CN" sz="2000" dirty="0">
                <a:latin typeface="Times New Roman" panose="02020603050405020304" pitchFamily="18" charset="0"/>
              </a:rPr>
              <a:t> = t;</a:t>
            </a:r>
          </a:p>
          <a:p>
            <a:pPr eaLnBrk="1" hangingPunct="1"/>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x.n</a:t>
            </a:r>
            <a:r>
              <a:rPr kumimoji="1" lang="en-US" altLang="zh-CN" sz="2000" dirty="0">
                <a:latin typeface="Times New Roman" panose="02020603050405020304" pitchFamily="18" charset="0"/>
              </a:rPr>
              <a:t> = n;</a:t>
            </a:r>
          </a:p>
          <a:p>
            <a:pPr eaLnBrk="1" hangingPunct="1"/>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x.r</a:t>
            </a:r>
            <a:r>
              <a:rPr kumimoji="1" lang="en-US" altLang="zh-CN" sz="2000" dirty="0">
                <a:latin typeface="Times New Roman" panose="02020603050405020304" pitchFamily="18" charset="0"/>
              </a:rPr>
              <a:t> = 1;</a:t>
            </a:r>
          </a:p>
          <a:p>
            <a:pPr eaLnBrk="1" hangingPunct="1"/>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push_seq</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 x);</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7" name="Rectangle 2"/>
          <p:cNvSpPr>
            <a:spLocks noChangeArrowheads="1"/>
          </p:cNvSpPr>
          <p:nvPr/>
        </p:nvSpPr>
        <p:spPr bwMode="auto">
          <a:xfrm>
            <a:off x="73025" y="252000"/>
            <a:ext cx="9036050" cy="5323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dirty="0">
                <a:latin typeface="Times New Roman" panose="02020603050405020304" pitchFamily="18" charset="0"/>
              </a:rPr>
              <a:t>    entry1: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递归调用入口 *</a:t>
            </a:r>
            <a:r>
              <a:rPr kumimoji="1" lang="en-US" altLang="zh-CN" sz="2000" dirty="0">
                <a:solidFill>
                  <a:srgbClr val="33CC33"/>
                </a:solidFill>
                <a:latin typeface="Times New Roman" panose="02020603050405020304" pitchFamily="18" charset="0"/>
              </a:rPr>
              <a:t>/</a:t>
            </a:r>
          </a:p>
          <a:p>
            <a:pPr eaLnBrk="0" hangingPunct="0"/>
            <a:r>
              <a:rPr kumimoji="1" lang="en-US" altLang="zh-CN" sz="2000" dirty="0">
                <a:latin typeface="Times New Roman" panose="02020603050405020304" pitchFamily="18" charset="0"/>
              </a:rPr>
              <a:t>        if ( </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).t == 0 ) {     </a:t>
            </a: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-&gt;s[</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-&gt;top].k = TRUE;</a:t>
            </a: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goto</a:t>
            </a:r>
            <a:r>
              <a:rPr kumimoji="1" lang="en-US" altLang="zh-CN" sz="2000" dirty="0">
                <a:latin typeface="Times New Roman" panose="02020603050405020304" pitchFamily="18" charset="0"/>
              </a:rPr>
              <a:t> exit2;</a:t>
            </a:r>
          </a:p>
          <a:p>
            <a:pPr eaLnBrk="0" hangingPunct="0"/>
            <a:r>
              <a:rPr kumimoji="1" lang="en-US" altLang="zh-CN" sz="2000" dirty="0">
                <a:latin typeface="Times New Roman" panose="02020603050405020304" pitchFamily="18" charset="0"/>
              </a:rPr>
              <a:t>        }</a:t>
            </a:r>
          </a:p>
          <a:p>
            <a:pPr eaLnBrk="0" hangingPunct="0"/>
            <a:r>
              <a:rPr kumimoji="1" lang="en-US" altLang="zh-CN" sz="2000" dirty="0">
                <a:latin typeface="Times New Roman" panose="02020603050405020304" pitchFamily="18" charset="0"/>
              </a:rPr>
              <a:t>        else if (</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).t&lt;0 || (</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).t&gt;0 &amp;&amp; </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).n&lt;1)) {</a:t>
            </a: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-&gt;s[</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-&gt;top].k = FALSE;</a:t>
            </a: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goto</a:t>
            </a:r>
            <a:r>
              <a:rPr kumimoji="1" lang="en-US" altLang="zh-CN" sz="2000" dirty="0">
                <a:latin typeface="Times New Roman" panose="02020603050405020304" pitchFamily="18" charset="0"/>
              </a:rPr>
              <a:t> exit2;</a:t>
            </a:r>
          </a:p>
          <a:p>
            <a:pPr eaLnBrk="0" hangingPunct="0"/>
            <a:r>
              <a:rPr kumimoji="1" lang="en-US" altLang="zh-CN" sz="2000" dirty="0">
                <a:latin typeface="Times New Roman" panose="02020603050405020304" pitchFamily="18" charset="0"/>
              </a:rPr>
              <a:t>        }</a:t>
            </a:r>
          </a:p>
          <a:p>
            <a:pPr eaLnBrk="0" hangingPunct="0"/>
            <a:r>
              <a:rPr kumimoji="1" lang="en-US" altLang="zh-CN" sz="2000" dirty="0">
                <a:latin typeface="Times New Roman" panose="02020603050405020304" pitchFamily="18" charset="0"/>
              </a:rPr>
              <a:t>        else {</a:t>
            </a:r>
          </a:p>
          <a:p>
            <a:pPr eaLnBrk="0" hangingPunct="0"/>
            <a:r>
              <a:rPr kumimoji="1" lang="en-US" altLang="zh-CN" sz="2000" dirty="0">
                <a:latin typeface="Times New Roman" panose="02020603050405020304" pitchFamily="18" charset="0"/>
              </a:rPr>
              <a:t>            </a:t>
            </a:r>
            <a:r>
              <a:rPr kumimoji="1" lang="en-US" altLang="zh-CN" sz="2000" dirty="0">
                <a:solidFill>
                  <a:srgbClr val="33CC33"/>
                </a:solidFill>
                <a:latin typeface="Times New Roman" panose="02020603050405020304" pitchFamily="18" charset="0"/>
              </a:rPr>
              <a:t>/*计算knap( s - w[n-1] ,  n - 1 )*/</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x.t</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).t - w[</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).n-1];</a:t>
            </a: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x.n</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).n - 1;</a:t>
            </a: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x.r</a:t>
            </a:r>
            <a:r>
              <a:rPr kumimoji="1" lang="en-US" altLang="zh-CN" sz="2000" dirty="0">
                <a:latin typeface="Times New Roman" panose="02020603050405020304" pitchFamily="18" charset="0"/>
              </a:rPr>
              <a:t> = 2;</a:t>
            </a: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push_seq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st,x</a:t>
            </a:r>
            <a:r>
              <a:rPr kumimoji="1" lang="en-US" altLang="zh-CN" sz="2000" dirty="0">
                <a:latin typeface="Times New Roman" panose="02020603050405020304" pitchFamily="18" charset="0"/>
              </a:rPr>
              <a:t>);</a:t>
            </a: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goto</a:t>
            </a:r>
            <a:r>
              <a:rPr kumimoji="1" lang="en-US" altLang="zh-CN" sz="2000" dirty="0">
                <a:latin typeface="Times New Roman" panose="02020603050405020304" pitchFamily="18" charset="0"/>
              </a:rPr>
              <a:t> entry1;</a:t>
            </a:r>
          </a:p>
          <a:p>
            <a:pPr eaLnBrk="0" hangingPunct="0"/>
            <a:r>
              <a:rPr kumimoji="1" lang="en-US" altLang="zh-CN" sz="2000" dirty="0">
                <a:latin typeface="Times New Roman" panose="02020603050405020304" pitchFamily="18" charset="0"/>
              </a:rPr>
              <a:t>        }</a:t>
            </a:r>
          </a:p>
        </p:txBody>
      </p:sp>
      <p:sp>
        <p:nvSpPr>
          <p:cNvPr id="3" name="文本框 2">
            <a:extLst>
              <a:ext uri="{FF2B5EF4-FFF2-40B4-BE49-F238E27FC236}">
                <a16:creationId xmlns:a16="http://schemas.microsoft.com/office/drawing/2014/main" id="{1F3B35D3-D07C-BCB7-015E-443E508319D0}"/>
              </a:ext>
            </a:extLst>
          </p:cNvPr>
          <p:cNvSpPr txBox="1"/>
          <p:nvPr/>
        </p:nvSpPr>
        <p:spPr>
          <a:xfrm>
            <a:off x="4283968" y="4559542"/>
            <a:ext cx="4572000" cy="2031325"/>
          </a:xfrm>
          <a:prstGeom prst="rect">
            <a:avLst/>
          </a:prstGeom>
          <a:noFill/>
          <a:ln>
            <a:solidFill>
              <a:schemeClr val="accent1">
                <a:shade val="50000"/>
              </a:schemeClr>
            </a:solidFill>
          </a:ln>
        </p:spPr>
        <p:txBody>
          <a:bodyPr wrap="square">
            <a:spAutoFit/>
          </a:bodyPr>
          <a:lstStyle/>
          <a:p>
            <a:r>
              <a:rPr kumimoji="1" lang="en-US" altLang="zh-CN" dirty="0" err="1">
                <a:latin typeface="Times New Roman" panose="02020603050405020304" pitchFamily="18" charset="0"/>
                <a:sym typeface="+mn-ea"/>
              </a:rPr>
              <a:t>entry1</a:t>
            </a:r>
            <a:r>
              <a:rPr kumimoji="1" lang="zh-CN" altLang="en-US" dirty="0">
                <a:latin typeface="Times New Roman" panose="02020603050405020304" pitchFamily="18" charset="0"/>
                <a:sym typeface="+mn-ea"/>
              </a:rPr>
              <a:t>：递归入口，即每次调用函数后进入的地方，对应函数语句</a:t>
            </a:r>
          </a:p>
          <a:p>
            <a:pPr marL="0" lvl="1" eaLnBrk="1" hangingPunct="1"/>
            <a:r>
              <a:rPr kumimoji="1" lang="en-US" altLang="zh-CN" dirty="0">
                <a:latin typeface="Times New Roman" panose="02020603050405020304" pitchFamily="18" charset="0"/>
                <a:sym typeface="+mn-ea"/>
              </a:rPr>
              <a:t>        if ( t == 0 )</a:t>
            </a:r>
            <a:endParaRPr kumimoji="1" lang="en-US" altLang="zh-CN" dirty="0">
              <a:latin typeface="Times New Roman" panose="02020603050405020304" pitchFamily="18" charset="0"/>
            </a:endParaRPr>
          </a:p>
          <a:p>
            <a:pPr marL="0" lvl="1" eaLnBrk="1" hangingPunct="1"/>
            <a:r>
              <a:rPr kumimoji="1" lang="en-US" altLang="zh-CN" dirty="0">
                <a:latin typeface="Times New Roman" panose="02020603050405020304" pitchFamily="18" charset="0"/>
                <a:sym typeface="+mn-ea"/>
              </a:rPr>
              <a:t>                return 1;</a:t>
            </a:r>
            <a:endParaRPr kumimoji="1" lang="en-US" altLang="zh-CN" dirty="0">
              <a:latin typeface="Times New Roman" panose="02020603050405020304" pitchFamily="18" charset="0"/>
            </a:endParaRPr>
          </a:p>
          <a:p>
            <a:pPr marL="0" lvl="1" eaLnBrk="1" hangingPunct="1"/>
            <a:r>
              <a:rPr kumimoji="1" lang="en-US" altLang="zh-CN" dirty="0">
                <a:latin typeface="Times New Roman" panose="02020603050405020304" pitchFamily="18" charset="0"/>
                <a:sym typeface="+mn-ea"/>
              </a:rPr>
              <a:t>        else if ((t&lt;0) || ((t&gt;0)&amp;&amp;(n&lt;1)))</a:t>
            </a:r>
            <a:endParaRPr kumimoji="1" lang="en-US" altLang="zh-CN" dirty="0">
              <a:latin typeface="Times New Roman" panose="02020603050405020304" pitchFamily="18" charset="0"/>
            </a:endParaRPr>
          </a:p>
          <a:p>
            <a:pPr marL="0" lvl="1" eaLnBrk="1" hangingPunct="1"/>
            <a:r>
              <a:rPr kumimoji="1" lang="en-US" altLang="zh-CN" dirty="0">
                <a:latin typeface="Times New Roman" panose="02020603050405020304" pitchFamily="18" charset="0"/>
                <a:sym typeface="+mn-ea"/>
              </a:rPr>
              <a:t>                return  0;</a:t>
            </a:r>
          </a:p>
          <a:p>
            <a:pPr marL="0" lvl="1" eaLnBrk="1" hangingPunct="1"/>
            <a:r>
              <a:rPr kumimoji="1" lang="en-US" altLang="zh-CN" dirty="0">
                <a:latin typeface="Times New Roman" panose="02020603050405020304" pitchFamily="18" charset="0"/>
                <a:sym typeface="+mn-ea"/>
              </a:rPr>
              <a:t>        else if ( </a:t>
            </a:r>
            <a:r>
              <a:rPr kumimoji="1" lang="en-US" altLang="zh-CN" dirty="0">
                <a:solidFill>
                  <a:srgbClr val="FFFF00"/>
                </a:solidFill>
                <a:latin typeface="Times New Roman" panose="02020603050405020304" pitchFamily="18" charset="0"/>
                <a:sym typeface="+mn-ea"/>
              </a:rPr>
              <a:t>knap(t - w[n-1], n - 1)</a:t>
            </a:r>
            <a:endParaRPr kumimoji="1" lang="en-US" altLang="zh-CN" dirty="0">
              <a:latin typeface="Times New Roman" panose="02020603050405020304" pitchFamily="18" charset="0"/>
              <a:sym typeface="+mn-ea"/>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31" name="Rectangle 2"/>
          <p:cNvSpPr>
            <a:spLocks noChangeArrowheads="1"/>
          </p:cNvSpPr>
          <p:nvPr/>
        </p:nvSpPr>
        <p:spPr bwMode="auto">
          <a:xfrm>
            <a:off x="72000" y="-27384"/>
            <a:ext cx="8999538" cy="686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dirty="0">
                <a:latin typeface="Times New Roman" panose="02020603050405020304" pitchFamily="18" charset="0"/>
              </a:rPr>
              <a:t>    exit2: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返回处理 *</a:t>
            </a:r>
            <a:r>
              <a:rPr kumimoji="1" lang="en-US" altLang="zh-CN" sz="2000" dirty="0">
                <a:solidFill>
                  <a:srgbClr val="33CC33"/>
                </a:solidFill>
                <a:latin typeface="Times New Roman" panose="02020603050405020304" pitchFamily="18" charset="0"/>
              </a:rPr>
              <a:t>/</a:t>
            </a:r>
          </a:p>
          <a:p>
            <a:pPr eaLnBrk="0" hangingPunct="0"/>
            <a:r>
              <a:rPr kumimoji="1" lang="en-US" altLang="zh-CN" sz="2000" dirty="0">
                <a:latin typeface="Times New Roman" panose="02020603050405020304" pitchFamily="18" charset="0"/>
              </a:rPr>
              <a:t>        x = </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pop_seq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a:t>
            </a:r>
          </a:p>
          <a:p>
            <a:pPr eaLnBrk="0" hangingPunct="0"/>
            <a:r>
              <a:rPr kumimoji="1" lang="en-US" altLang="zh-CN" sz="2000" dirty="0">
                <a:latin typeface="Times New Roman" panose="02020603050405020304" pitchFamily="18" charset="0"/>
              </a:rPr>
              <a:t>        switch  ( </a:t>
            </a:r>
            <a:r>
              <a:rPr kumimoji="1" lang="en-US" altLang="zh-CN" sz="2000" dirty="0" err="1">
                <a:latin typeface="Times New Roman" panose="02020603050405020304" pitchFamily="18" charset="0"/>
              </a:rPr>
              <a:t>x.r</a:t>
            </a:r>
            <a:r>
              <a:rPr kumimoji="1" lang="en-US" altLang="zh-CN" sz="2000" dirty="0">
                <a:latin typeface="Times New Roman" panose="02020603050405020304" pitchFamily="18" charset="0"/>
              </a:rPr>
              <a:t> )  {</a:t>
            </a:r>
          </a:p>
          <a:p>
            <a:pPr eaLnBrk="0" hangingPunct="0"/>
            <a:r>
              <a:rPr kumimoji="1" lang="en-US" altLang="zh-CN" sz="2000" dirty="0">
                <a:latin typeface="Times New Roman" panose="02020603050405020304" pitchFamily="18" charset="0"/>
              </a:rPr>
              <a:t>            case 1: return(</a:t>
            </a:r>
            <a:r>
              <a:rPr kumimoji="1" lang="en-US" altLang="zh-CN" sz="2000" dirty="0" err="1">
                <a:latin typeface="Times New Roman" panose="02020603050405020304" pitchFamily="18" charset="0"/>
              </a:rPr>
              <a:t>x.k</a:t>
            </a:r>
            <a:r>
              <a:rPr kumimoji="1" lang="en-US" altLang="zh-CN" sz="2000" dirty="0">
                <a:latin typeface="Times New Roman" panose="02020603050405020304" pitchFamily="18" charset="0"/>
              </a:rPr>
              <a:t>);</a:t>
            </a:r>
          </a:p>
          <a:p>
            <a:pPr eaLnBrk="0" hangingPunct="0"/>
            <a:r>
              <a:rPr kumimoji="1" lang="en-US" altLang="zh-CN" sz="2000" dirty="0">
                <a:latin typeface="Times New Roman" panose="02020603050405020304" pitchFamily="18" charset="0"/>
              </a:rPr>
              <a:t>            case 2: </a:t>
            </a:r>
            <a:r>
              <a:rPr kumimoji="1" lang="en-US" altLang="zh-CN" sz="2000" dirty="0" err="1">
                <a:latin typeface="Times New Roman" panose="02020603050405020304" pitchFamily="18" charset="0"/>
              </a:rPr>
              <a:t>goto</a:t>
            </a:r>
            <a:r>
              <a:rPr kumimoji="1" lang="en-US" altLang="zh-CN" sz="2000" dirty="0">
                <a:latin typeface="Times New Roman" panose="02020603050405020304" pitchFamily="18" charset="0"/>
              </a:rPr>
              <a:t>  L3;</a:t>
            </a:r>
          </a:p>
          <a:p>
            <a:pPr eaLnBrk="0" hangingPunct="0"/>
            <a:r>
              <a:rPr kumimoji="1" lang="en-US" altLang="zh-CN" sz="2000" dirty="0">
                <a:latin typeface="Times New Roman" panose="02020603050405020304" pitchFamily="18" charset="0"/>
              </a:rPr>
              <a:t>            case 3: </a:t>
            </a:r>
            <a:r>
              <a:rPr kumimoji="1" lang="en-US" altLang="zh-CN" sz="2000" dirty="0" err="1">
                <a:latin typeface="Times New Roman" panose="02020603050405020304" pitchFamily="18" charset="0"/>
              </a:rPr>
              <a:t>goto</a:t>
            </a:r>
            <a:r>
              <a:rPr kumimoji="1" lang="en-US" altLang="zh-CN" sz="2000" dirty="0">
                <a:latin typeface="Times New Roman" panose="02020603050405020304" pitchFamily="18" charset="0"/>
              </a:rPr>
              <a:t>  L4;</a:t>
            </a:r>
          </a:p>
          <a:p>
            <a:pPr eaLnBrk="0" hangingPunct="0"/>
            <a:r>
              <a:rPr kumimoji="1" lang="en-US" altLang="zh-CN" sz="2000" dirty="0">
                <a:latin typeface="Times New Roman" panose="02020603050405020304" pitchFamily="18" charset="0"/>
              </a:rPr>
              <a:t>        }</a:t>
            </a:r>
          </a:p>
          <a:p>
            <a:pPr eaLnBrk="0" hangingPunct="0"/>
            <a:r>
              <a:rPr kumimoji="1" lang="en-US" altLang="zh-CN" sz="2000" dirty="0">
                <a:latin typeface="Times New Roman" panose="02020603050405020304" pitchFamily="18" charset="0"/>
              </a:rPr>
              <a:t>    L3: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继续处理</a:t>
            </a:r>
            <a:r>
              <a:rPr kumimoji="1" lang="en-US" altLang="zh-CN" sz="2000" dirty="0">
                <a:solidFill>
                  <a:srgbClr val="33CC33"/>
                </a:solidFill>
                <a:latin typeface="Times New Roman" panose="02020603050405020304" pitchFamily="18" charset="0"/>
              </a:rPr>
              <a:t>1 */</a:t>
            </a:r>
          </a:p>
          <a:p>
            <a:pPr eaLnBrk="0" hangingPunct="0"/>
            <a:r>
              <a:rPr kumimoji="1" lang="en-US" altLang="zh-CN" sz="2000" dirty="0">
                <a:latin typeface="Times New Roman" panose="02020603050405020304" pitchFamily="18" charset="0"/>
              </a:rPr>
              <a:t>        if ( </a:t>
            </a:r>
            <a:r>
              <a:rPr kumimoji="1" lang="en-US" altLang="zh-CN" sz="2000" dirty="0" err="1">
                <a:latin typeface="Times New Roman" panose="02020603050405020304" pitchFamily="18" charset="0"/>
              </a:rPr>
              <a:t>x.k</a:t>
            </a:r>
            <a:r>
              <a:rPr kumimoji="1" lang="en-US" altLang="zh-CN" sz="2000" dirty="0">
                <a:latin typeface="Times New Roman" panose="02020603050405020304" pitchFamily="18" charset="0"/>
              </a:rPr>
              <a:t> == TRUE ) {</a:t>
            </a: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-&gt;s[</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-&gt;top].k = TRUE;</a:t>
            </a: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printf</a:t>
            </a:r>
            <a:r>
              <a:rPr kumimoji="1" lang="en-US" altLang="zh-CN" sz="2000" dirty="0">
                <a:latin typeface="Times New Roman" panose="02020603050405020304" pitchFamily="18" charset="0"/>
              </a:rPr>
              <a:t>("res: n=%d, w=%d \n", </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n,w</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).n-1]);</a:t>
            </a: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goto</a:t>
            </a:r>
            <a:r>
              <a:rPr kumimoji="1" lang="en-US" altLang="zh-CN" sz="2000" dirty="0">
                <a:latin typeface="Times New Roman" panose="02020603050405020304" pitchFamily="18" charset="0"/>
              </a:rPr>
              <a:t>  exit2;</a:t>
            </a:r>
          </a:p>
          <a:p>
            <a:pPr eaLnBrk="0" hangingPunct="0"/>
            <a:r>
              <a:rPr kumimoji="1" lang="en-US" altLang="zh-CN" sz="2000" dirty="0">
                <a:latin typeface="Times New Roman" panose="02020603050405020304" pitchFamily="18" charset="0"/>
              </a:rPr>
              <a:t>        }</a:t>
            </a:r>
          </a:p>
          <a:p>
            <a:r>
              <a:rPr kumimoji="1" lang="en-US" altLang="zh-CN" sz="2000" dirty="0">
                <a:latin typeface="Times New Roman" panose="02020603050405020304" pitchFamily="18" charset="0"/>
              </a:rPr>
              <a:t>        else {  </a:t>
            </a:r>
            <a:r>
              <a:rPr kumimoji="1" lang="en-US" altLang="zh-CN" sz="2000" dirty="0">
                <a:solidFill>
                  <a:srgbClr val="33CC33"/>
                </a:solidFill>
                <a:latin typeface="Times New Roman" panose="02020603050405020304" pitchFamily="18" charset="0"/>
                <a:sym typeface="+mn-ea"/>
              </a:rPr>
              <a:t>/*计算knap( t ,  n - 1 )*/</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x.t</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).t;   </a:t>
            </a:r>
            <a:r>
              <a:rPr kumimoji="1" lang="en-US" altLang="zh-CN" sz="2000" dirty="0" err="1">
                <a:latin typeface="Times New Roman" panose="02020603050405020304" pitchFamily="18" charset="0"/>
              </a:rPr>
              <a:t>x.n</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).n - 1;   </a:t>
            </a:r>
            <a:r>
              <a:rPr kumimoji="1" lang="en-US" altLang="zh-CN" sz="2000" dirty="0" err="1">
                <a:latin typeface="Times New Roman" panose="02020603050405020304" pitchFamily="18" charset="0"/>
              </a:rPr>
              <a:t>x.r</a:t>
            </a:r>
            <a:r>
              <a:rPr kumimoji="1" lang="en-US" altLang="zh-CN" sz="2000" dirty="0">
                <a:latin typeface="Times New Roman" panose="02020603050405020304" pitchFamily="18" charset="0"/>
              </a:rPr>
              <a:t> = 3;     </a:t>
            </a: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push_seq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st,x</a:t>
            </a:r>
            <a:r>
              <a:rPr kumimoji="1" lang="en-US" altLang="zh-CN" sz="2000" dirty="0">
                <a:latin typeface="Times New Roman" panose="02020603050405020304" pitchFamily="18" charset="0"/>
              </a:rPr>
              <a:t>);</a:t>
            </a: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goto</a:t>
            </a:r>
            <a:r>
              <a:rPr kumimoji="1" lang="en-US" altLang="zh-CN" sz="2000" dirty="0">
                <a:latin typeface="Times New Roman" panose="02020603050405020304" pitchFamily="18" charset="0"/>
              </a:rPr>
              <a:t>  entry1;</a:t>
            </a:r>
          </a:p>
          <a:p>
            <a:pPr eaLnBrk="0" hangingPunct="0"/>
            <a:r>
              <a:rPr kumimoji="1" lang="en-US" altLang="zh-CN" sz="2000" dirty="0">
                <a:latin typeface="Times New Roman" panose="02020603050405020304" pitchFamily="18" charset="0"/>
              </a:rPr>
              <a:t>        }</a:t>
            </a:r>
          </a:p>
          <a:p>
            <a:pPr eaLnBrk="0" hangingPunct="0"/>
            <a:r>
              <a:rPr kumimoji="1" lang="en-US" altLang="zh-CN" sz="2000" dirty="0">
                <a:latin typeface="Times New Roman" panose="02020603050405020304" pitchFamily="18" charset="0"/>
              </a:rPr>
              <a:t>    L4: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继续处理</a:t>
            </a:r>
            <a:r>
              <a:rPr kumimoji="1" lang="en-US" altLang="zh-CN" sz="2000" dirty="0">
                <a:solidFill>
                  <a:srgbClr val="33CC33"/>
                </a:solidFill>
                <a:latin typeface="Times New Roman" panose="02020603050405020304" pitchFamily="18" charset="0"/>
              </a:rPr>
              <a:t>2 */</a:t>
            </a: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-&gt;s[</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-&gt;top].k = </a:t>
            </a:r>
            <a:r>
              <a:rPr kumimoji="1" lang="en-US" altLang="zh-CN" sz="2000" dirty="0" err="1">
                <a:latin typeface="Times New Roman" panose="02020603050405020304" pitchFamily="18" charset="0"/>
              </a:rPr>
              <a:t>x.k</a:t>
            </a:r>
            <a:r>
              <a:rPr kumimoji="1" lang="en-US" altLang="zh-CN" sz="2000" dirty="0">
                <a:latin typeface="Times New Roman" panose="02020603050405020304" pitchFamily="18" charset="0"/>
              </a:rPr>
              <a:t>;</a:t>
            </a: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goto</a:t>
            </a:r>
            <a:r>
              <a:rPr kumimoji="1" lang="en-US" altLang="zh-CN" sz="2000" dirty="0">
                <a:latin typeface="Times New Roman" panose="02020603050405020304" pitchFamily="18" charset="0"/>
              </a:rPr>
              <a:t>  exit2;</a:t>
            </a:r>
          </a:p>
          <a:p>
            <a:pPr eaLnBrk="0" hangingPunct="0"/>
            <a:r>
              <a:rPr kumimoji="1" lang="en-US" altLang="zh-CN" sz="2000" dirty="0">
                <a:latin typeface="Times New Roman" panose="02020603050405020304" pitchFamily="18" charset="0"/>
              </a:rPr>
              <a:t>}</a:t>
            </a:r>
          </a:p>
        </p:txBody>
      </p:sp>
      <p:sp>
        <p:nvSpPr>
          <p:cNvPr id="3" name="文本框 2">
            <a:extLst>
              <a:ext uri="{FF2B5EF4-FFF2-40B4-BE49-F238E27FC236}">
                <a16:creationId xmlns:a16="http://schemas.microsoft.com/office/drawing/2014/main" id="{5E758472-240D-55C7-B4CE-B1D224B7F8EF}"/>
              </a:ext>
            </a:extLst>
          </p:cNvPr>
          <p:cNvSpPr txBox="1"/>
          <p:nvPr/>
        </p:nvSpPr>
        <p:spPr>
          <a:xfrm>
            <a:off x="4283968" y="116632"/>
            <a:ext cx="4572000" cy="2800767"/>
          </a:xfrm>
          <a:prstGeom prst="rect">
            <a:avLst/>
          </a:prstGeom>
          <a:noFill/>
          <a:ln>
            <a:solidFill>
              <a:schemeClr val="accent1">
                <a:shade val="50000"/>
              </a:schemeClr>
            </a:solidFill>
          </a:ln>
        </p:spPr>
        <p:txBody>
          <a:bodyPr wrap="square">
            <a:spAutoFit/>
          </a:bodyPr>
          <a:lstStyle/>
          <a:p>
            <a:r>
              <a:rPr kumimoji="1" lang="en-US" altLang="zh-CN" sz="1600" dirty="0" err="1">
                <a:latin typeface="Times New Roman" panose="02020603050405020304" pitchFamily="18" charset="0"/>
                <a:sym typeface="+mn-ea"/>
              </a:rPr>
              <a:t>exit2</a:t>
            </a:r>
            <a:r>
              <a:rPr kumimoji="1" lang="en-US" altLang="zh-CN" sz="1600" dirty="0">
                <a:latin typeface="Times New Roman" panose="02020603050405020304" pitchFamily="18" charset="0"/>
                <a:sym typeface="+mn-ea"/>
              </a:rPr>
              <a:t>: </a:t>
            </a:r>
            <a:r>
              <a:rPr kumimoji="1" lang="zh-CN" altLang="en-US" sz="1600" dirty="0">
                <a:latin typeface="Times New Roman" panose="02020603050405020304" pitchFamily="18" charset="0"/>
                <a:sym typeface="+mn-ea"/>
              </a:rPr>
              <a:t>调用出口，对应程序中</a:t>
            </a:r>
            <a:r>
              <a:rPr kumimoji="1" lang="en-US" altLang="zh-CN" sz="1600" dirty="0">
                <a:latin typeface="Times New Roman" panose="02020603050405020304" pitchFamily="18" charset="0"/>
                <a:sym typeface="+mn-ea"/>
              </a:rPr>
              <a:t>return</a:t>
            </a:r>
            <a:r>
              <a:rPr kumimoji="1" lang="zh-CN" altLang="en-US" sz="1600" dirty="0">
                <a:latin typeface="Times New Roman" panose="02020603050405020304" pitchFamily="18" charset="0"/>
                <a:sym typeface="+mn-ea"/>
              </a:rPr>
              <a:t>语句</a:t>
            </a:r>
          </a:p>
          <a:p>
            <a:endParaRPr kumimoji="1" lang="zh-CN" altLang="en-US" sz="1600" dirty="0">
              <a:latin typeface="Times New Roman" panose="02020603050405020304" pitchFamily="18" charset="0"/>
              <a:sym typeface="+mn-ea"/>
            </a:endParaRPr>
          </a:p>
          <a:p>
            <a:r>
              <a:rPr kumimoji="1" lang="en-US" altLang="zh-CN" sz="1600" dirty="0" err="1">
                <a:latin typeface="Times New Roman" panose="02020603050405020304" pitchFamily="18" charset="0"/>
                <a:sym typeface="+mn-ea"/>
              </a:rPr>
              <a:t>L3</a:t>
            </a:r>
            <a:r>
              <a:rPr kumimoji="1" lang="en-US" altLang="zh-CN" sz="1600" dirty="0">
                <a:latin typeface="Times New Roman" panose="02020603050405020304" pitchFamily="18" charset="0"/>
                <a:sym typeface="+mn-ea"/>
              </a:rPr>
              <a:t>: </a:t>
            </a:r>
            <a:r>
              <a:rPr kumimoji="1" lang="zh-CN" altLang="en-US" sz="1600" dirty="0">
                <a:latin typeface="Times New Roman" panose="02020603050405020304" pitchFamily="18" charset="0"/>
                <a:sym typeface="+mn-ea"/>
              </a:rPr>
              <a:t>对应程序语句</a:t>
            </a:r>
          </a:p>
          <a:p>
            <a:pPr marL="0" lvl="1" eaLnBrk="1" hangingPunct="1"/>
            <a:r>
              <a:rPr kumimoji="1" lang="en-US" altLang="zh-CN" sz="1600" dirty="0">
                <a:latin typeface="Times New Roman" panose="02020603050405020304" pitchFamily="18" charset="0"/>
                <a:sym typeface="+mn-ea"/>
              </a:rPr>
              <a:t>        else if ( </a:t>
            </a:r>
            <a:r>
              <a:rPr kumimoji="1" lang="en-US" altLang="zh-CN" sz="1600" dirty="0">
                <a:solidFill>
                  <a:srgbClr val="FFFF00"/>
                </a:solidFill>
                <a:latin typeface="Times New Roman" panose="02020603050405020304" pitchFamily="18" charset="0"/>
                <a:sym typeface="+mn-ea"/>
              </a:rPr>
              <a:t>knap(t - w[n-1], n - 1)</a:t>
            </a:r>
            <a:r>
              <a:rPr kumimoji="1" lang="en-US" altLang="zh-CN" sz="1600" dirty="0">
                <a:latin typeface="Times New Roman" panose="02020603050405020304" pitchFamily="18" charset="0"/>
                <a:sym typeface="+mn-ea"/>
              </a:rPr>
              <a:t> == 1 ) {</a:t>
            </a:r>
            <a:endParaRPr kumimoji="1" lang="en-US" altLang="zh-CN" sz="1600" dirty="0">
              <a:latin typeface="Times New Roman" panose="02020603050405020304" pitchFamily="18" charset="0"/>
            </a:endParaRPr>
          </a:p>
          <a:p>
            <a:pPr marL="0" lvl="1" eaLnBrk="1" hangingPunct="1"/>
            <a:r>
              <a:rPr kumimoji="1" lang="en-US" altLang="zh-CN" sz="1600" dirty="0">
                <a:latin typeface="Times New Roman" panose="02020603050405020304" pitchFamily="18" charset="0"/>
                <a:sym typeface="+mn-ea"/>
              </a:rPr>
              <a:t>                </a:t>
            </a:r>
            <a:r>
              <a:rPr kumimoji="1" lang="en-US" altLang="zh-CN" sz="1600" dirty="0" err="1">
                <a:latin typeface="Times New Roman" panose="02020603050405020304" pitchFamily="18" charset="0"/>
                <a:sym typeface="+mn-ea"/>
              </a:rPr>
              <a:t>printf</a:t>
            </a:r>
            <a:r>
              <a:rPr kumimoji="1" lang="en-US" altLang="zh-CN" sz="1600" dirty="0">
                <a:latin typeface="Times New Roman" panose="02020603050405020304" pitchFamily="18" charset="0"/>
                <a:sym typeface="+mn-ea"/>
              </a:rPr>
              <a:t>("result: n=%d ,w[%d]=%d  \n",</a:t>
            </a:r>
            <a:r>
              <a:rPr kumimoji="1" lang="en-US" altLang="zh-CN" sz="1600" dirty="0" err="1">
                <a:latin typeface="Times New Roman" panose="02020603050405020304" pitchFamily="18" charset="0"/>
                <a:sym typeface="+mn-ea"/>
              </a:rPr>
              <a:t>n,n-1,w</a:t>
            </a:r>
            <a:r>
              <a:rPr kumimoji="1" lang="en-US" altLang="zh-CN" sz="1600" dirty="0">
                <a:latin typeface="Times New Roman" panose="02020603050405020304" pitchFamily="18" charset="0"/>
                <a:sym typeface="+mn-ea"/>
              </a:rPr>
              <a:t>[n-1]);</a:t>
            </a:r>
            <a:endParaRPr kumimoji="1" lang="en-US" altLang="zh-CN" sz="1600" dirty="0">
              <a:latin typeface="Times New Roman" panose="02020603050405020304" pitchFamily="18" charset="0"/>
            </a:endParaRPr>
          </a:p>
          <a:p>
            <a:pPr marL="0" lvl="1" eaLnBrk="1" hangingPunct="1"/>
            <a:r>
              <a:rPr kumimoji="1" lang="en-US" altLang="zh-CN" sz="1600" dirty="0">
                <a:latin typeface="Times New Roman" panose="02020603050405020304" pitchFamily="18" charset="0"/>
                <a:sym typeface="+mn-ea"/>
              </a:rPr>
              <a:t>                return 1;</a:t>
            </a:r>
          </a:p>
          <a:p>
            <a:pPr marL="0" lvl="1" eaLnBrk="1" hangingPunct="1"/>
            <a:endParaRPr kumimoji="1" lang="zh-CN" altLang="en-US" sz="1600" dirty="0">
              <a:latin typeface="Times New Roman" panose="02020603050405020304" pitchFamily="18" charset="0"/>
              <a:sym typeface="+mn-ea"/>
            </a:endParaRPr>
          </a:p>
          <a:p>
            <a:pPr marL="0" lvl="1" eaLnBrk="1" hangingPunct="1"/>
            <a:r>
              <a:rPr kumimoji="1" lang="en-US" altLang="zh-CN" sz="1600" dirty="0" err="1">
                <a:latin typeface="Times New Roman" panose="02020603050405020304" pitchFamily="18" charset="0"/>
                <a:sym typeface="+mn-ea"/>
              </a:rPr>
              <a:t>L4</a:t>
            </a:r>
            <a:r>
              <a:rPr kumimoji="1" lang="en-US" altLang="zh-CN" sz="1600" dirty="0">
                <a:latin typeface="Times New Roman" panose="02020603050405020304" pitchFamily="18" charset="0"/>
                <a:sym typeface="+mn-ea"/>
              </a:rPr>
              <a:t>: </a:t>
            </a:r>
            <a:r>
              <a:rPr kumimoji="1" lang="zh-CN" altLang="en-US" sz="1600" dirty="0">
                <a:latin typeface="Times New Roman" panose="02020603050405020304" pitchFamily="18" charset="0"/>
                <a:sym typeface="+mn-ea"/>
              </a:rPr>
              <a:t>对应程序语句</a:t>
            </a:r>
          </a:p>
          <a:p>
            <a:pPr marL="0" lvl="1" eaLnBrk="1" hangingPunct="1"/>
            <a:r>
              <a:rPr kumimoji="1" lang="en-US" altLang="zh-CN" sz="1600" dirty="0">
                <a:latin typeface="Times New Roman" panose="02020603050405020304" pitchFamily="18" charset="0"/>
                <a:sym typeface="+mn-ea"/>
              </a:rPr>
              <a:t>else</a:t>
            </a:r>
            <a:endParaRPr kumimoji="1" lang="en-US" altLang="zh-CN" sz="1600" dirty="0">
              <a:latin typeface="Times New Roman" panose="02020603050405020304" pitchFamily="18" charset="0"/>
            </a:endParaRPr>
          </a:p>
          <a:p>
            <a:pPr marL="0" lvl="1" eaLnBrk="1" hangingPunct="1"/>
            <a:r>
              <a:rPr kumimoji="1" lang="en-US" altLang="zh-CN" sz="1600" dirty="0">
                <a:latin typeface="Times New Roman" panose="02020603050405020304" pitchFamily="18" charset="0"/>
                <a:sym typeface="+mn-ea"/>
              </a:rPr>
              <a:t>                return ( </a:t>
            </a:r>
            <a:r>
              <a:rPr kumimoji="1" lang="en-US" altLang="zh-CN" sz="1600" dirty="0">
                <a:solidFill>
                  <a:srgbClr val="FFFF00"/>
                </a:solidFill>
                <a:latin typeface="Times New Roman" panose="02020603050405020304" pitchFamily="18" charset="0"/>
                <a:sym typeface="+mn-ea"/>
              </a:rPr>
              <a:t>knap (t, n - 1)</a:t>
            </a:r>
            <a:r>
              <a:rPr kumimoji="1" lang="en-US" altLang="zh-CN" sz="1600" dirty="0">
                <a:latin typeface="Times New Roman" panose="02020603050405020304" pitchFamily="18" charset="0"/>
                <a:sym typeface="+mn-ea"/>
              </a:rPr>
              <a:t> );</a:t>
            </a:r>
            <a:endParaRPr kumimoji="1" lang="zh-CN" altLang="en-US" sz="1600" dirty="0">
              <a:latin typeface="Times New Roman" panose="02020603050405020304" pitchFamily="18" charset="0"/>
              <a:sym typeface="+mn-ea"/>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0" name="Rectangle 4"/>
          <p:cNvSpPr>
            <a:spLocks noChangeArrowheads="1"/>
          </p:cNvSpPr>
          <p:nvPr/>
        </p:nvSpPr>
        <p:spPr bwMode="auto">
          <a:xfrm>
            <a:off x="685800" y="0"/>
            <a:ext cx="81534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5000"/>
              <a:buFont typeface="Wingdings" panose="05000000000000000000" pitchFamily="2" charset="2"/>
              <a:buNone/>
              <a:defRPr/>
            </a:pPr>
            <a:endParaRPr lang="zh-CN" altLang="zh-CN" sz="2800">
              <a:effectLst>
                <a:outerShdw blurRad="38100" dist="38100" dir="2700000" algn="tl">
                  <a:srgbClr val="010199"/>
                </a:outerShdw>
              </a:effectLst>
              <a:ea typeface="楷体_GB2312" pitchFamily="49" charset="-122"/>
            </a:endParaRPr>
          </a:p>
        </p:txBody>
      </p:sp>
      <p:graphicFrame>
        <p:nvGraphicFramePr>
          <p:cNvPr id="208901" name="Group 5"/>
          <p:cNvGraphicFramePr>
            <a:graphicFrameLocks noGrp="1"/>
          </p:cNvGraphicFramePr>
          <p:nvPr/>
        </p:nvGraphicFramePr>
        <p:xfrm>
          <a:off x="1524000" y="1397000"/>
          <a:ext cx="6096000" cy="51816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extLst>
                  <a:ext uri="{0D108BD9-81ED-4DB2-BD59-A6C34878D82A}">
                    <a16:rowId xmlns:a16="http://schemas.microsoft.com/office/drawing/2014/main" val="10004"/>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extLst>
                  <a:ext uri="{0D108BD9-81ED-4DB2-BD59-A6C34878D82A}">
                    <a16:rowId xmlns:a16="http://schemas.microsoft.com/office/drawing/2014/main" val="10005"/>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extLst>
                  <a:ext uri="{0D108BD9-81ED-4DB2-BD59-A6C34878D82A}">
                    <a16:rowId xmlns:a16="http://schemas.microsoft.com/office/drawing/2014/main" val="10006"/>
                  </a:ext>
                </a:extLst>
              </a:tr>
              <a:tr h="466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extLst>
                  <a:ext uri="{0D108BD9-81ED-4DB2-BD59-A6C34878D82A}">
                    <a16:rowId xmlns:a16="http://schemas.microsoft.com/office/drawing/2014/main" val="10007"/>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extLst>
                  <a:ext uri="{0D108BD9-81ED-4DB2-BD59-A6C34878D82A}">
                    <a16:rowId xmlns:a16="http://schemas.microsoft.com/office/drawing/2014/main" val="10008"/>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extLst>
                  <a:ext uri="{0D108BD9-81ED-4DB2-BD59-A6C34878D82A}">
                    <a16:rowId xmlns:a16="http://schemas.microsoft.com/office/drawing/2014/main" val="10009"/>
                  </a:ext>
                </a:extLst>
              </a:tr>
            </a:tbl>
          </a:graphicData>
        </a:graphic>
      </p:graphicFrame>
      <p:sp>
        <p:nvSpPr>
          <p:cNvPr id="102527" name="AutoShape 128"/>
          <p:cNvSpPr>
            <a:spLocks noChangeArrowheads="1"/>
          </p:cNvSpPr>
          <p:nvPr/>
        </p:nvSpPr>
        <p:spPr bwMode="auto">
          <a:xfrm>
            <a:off x="2286000" y="2057400"/>
            <a:ext cx="304800" cy="304800"/>
          </a:xfrm>
          <a:prstGeom prst="flowChartConnector">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28" name="Line 129"/>
          <p:cNvSpPr>
            <a:spLocks noChangeShapeType="1"/>
          </p:cNvSpPr>
          <p:nvPr/>
        </p:nvSpPr>
        <p:spPr bwMode="auto">
          <a:xfrm flipH="1" flipV="1">
            <a:off x="2057400" y="1143000"/>
            <a:ext cx="381000" cy="8382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29" name="Oval 130"/>
          <p:cNvSpPr>
            <a:spLocks noChangeArrowheads="1"/>
          </p:cNvSpPr>
          <p:nvPr/>
        </p:nvSpPr>
        <p:spPr bwMode="auto">
          <a:xfrm>
            <a:off x="6553200" y="5643563"/>
            <a:ext cx="304800" cy="306387"/>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30" name="Line 131"/>
          <p:cNvSpPr>
            <a:spLocks noChangeShapeType="1"/>
          </p:cNvSpPr>
          <p:nvPr/>
        </p:nvSpPr>
        <p:spPr bwMode="auto">
          <a:xfrm flipV="1">
            <a:off x="6934200" y="5715000"/>
            <a:ext cx="914400" cy="762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31" name="Text Box 132"/>
          <p:cNvSpPr txBox="1">
            <a:spLocks noChangeArrowheads="1"/>
          </p:cNvSpPr>
          <p:nvPr/>
        </p:nvSpPr>
        <p:spPr bwMode="auto">
          <a:xfrm>
            <a:off x="7924800" y="5410200"/>
            <a:ext cx="10396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kumimoji="1" lang="zh-CN" altLang="en-US" sz="3200" b="1" dirty="0">
                <a:latin typeface="+mj-ea"/>
                <a:ea typeface="+mj-ea"/>
              </a:rPr>
              <a:t>出口</a:t>
            </a:r>
          </a:p>
        </p:txBody>
      </p:sp>
      <p:sp>
        <p:nvSpPr>
          <p:cNvPr id="102532" name="Text Box 133"/>
          <p:cNvSpPr txBox="1">
            <a:spLocks noChangeArrowheads="1"/>
          </p:cNvSpPr>
          <p:nvPr/>
        </p:nvSpPr>
        <p:spPr bwMode="auto">
          <a:xfrm>
            <a:off x="827088" y="549275"/>
            <a:ext cx="1152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kumimoji="1" lang="zh-CN" altLang="en-US" sz="3200" b="1" dirty="0">
                <a:latin typeface="+mj-ea"/>
                <a:ea typeface="+mj-ea"/>
              </a:rPr>
              <a:t>入口</a:t>
            </a:r>
          </a:p>
        </p:txBody>
      </p:sp>
      <p:sp>
        <p:nvSpPr>
          <p:cNvPr id="2" name="Rectangle 6">
            <a:extLst>
              <a:ext uri="{FF2B5EF4-FFF2-40B4-BE49-F238E27FC236}">
                <a16:creationId xmlns:a16="http://schemas.microsoft.com/office/drawing/2014/main" id="{66BF258E-7894-9EEA-1358-8AA58698CEC9}"/>
              </a:ext>
            </a:extLst>
          </p:cNvPr>
          <p:cNvSpPr>
            <a:spLocks noChangeArrowheads="1"/>
          </p:cNvSpPr>
          <p:nvPr/>
        </p:nvSpPr>
        <p:spPr bwMode="auto">
          <a:xfrm>
            <a:off x="560512" y="122238"/>
            <a:ext cx="2621280" cy="46037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FF00"/>
                </a:solidFill>
                <a:latin typeface="Times New Roman" panose="02020603050405020304" pitchFamily="18" charset="0"/>
              </a:rPr>
              <a:t>例子</a:t>
            </a:r>
            <a:r>
              <a:rPr lang="en-US" altLang="zh-CN" sz="2400" dirty="0">
                <a:solidFill>
                  <a:srgbClr val="FFFF00"/>
                </a:solidFill>
                <a:latin typeface="Times New Roman" panose="02020603050405020304" pitchFamily="18" charset="0"/>
              </a:rPr>
              <a:t>4</a:t>
            </a:r>
            <a:r>
              <a:rPr lang="zh-CN" altLang="en-US" sz="2400" dirty="0">
                <a:solidFill>
                  <a:srgbClr val="FFFF00"/>
                </a:solidFill>
                <a:latin typeface="Times New Roman" panose="02020603050405020304" pitchFamily="18" charset="0"/>
              </a:rPr>
              <a:t>：迷宫问题</a:t>
            </a:r>
            <a:r>
              <a:rPr lang="en-US" altLang="zh-CN" sz="2400" dirty="0">
                <a:solidFill>
                  <a:srgbClr val="FFFF00"/>
                </a:solidFill>
                <a:latin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a:t>Content</a:t>
            </a:r>
          </a:p>
        </p:txBody>
      </p:sp>
      <p:sp>
        <p:nvSpPr>
          <p:cNvPr id="5124" name="Rectangle 3"/>
          <p:cNvSpPr>
            <a:spLocks noGrp="1" noChangeArrowheads="1"/>
          </p:cNvSpPr>
          <p:nvPr>
            <p:ph type="body" idx="1"/>
          </p:nvPr>
        </p:nvSpPr>
        <p:spPr/>
        <p:txBody>
          <a:bodyPr/>
          <a:lstStyle/>
          <a:p>
            <a:pPr eaLnBrk="1" hangingPunct="1"/>
            <a:r>
              <a:rPr lang="en-US" altLang="zh-CN" sz="2800">
                <a:solidFill>
                  <a:schemeClr val="tx1"/>
                </a:solidFill>
                <a:effectLst/>
              </a:rPr>
              <a:t>Stack and its ADT</a:t>
            </a:r>
          </a:p>
          <a:p>
            <a:pPr eaLnBrk="1" hangingPunct="1"/>
            <a:r>
              <a:rPr lang="en-US" altLang="zh-CN" sz="2800">
                <a:solidFill>
                  <a:srgbClr val="FFFF00"/>
                </a:solidFill>
                <a:effectLst/>
              </a:rPr>
              <a:t>Implementation of Stack</a:t>
            </a:r>
            <a:endParaRPr lang="en-US" altLang="zh-CN" sz="2800">
              <a:effectLst/>
            </a:endParaRPr>
          </a:p>
          <a:p>
            <a:pPr eaLnBrk="1" hangingPunct="1"/>
            <a:r>
              <a:rPr lang="en-US" altLang="zh-CN" sz="2800">
                <a:effectLst/>
              </a:rPr>
              <a:t>Application of Stack</a:t>
            </a:r>
          </a:p>
          <a:p>
            <a:pPr eaLnBrk="1" hangingPunct="1"/>
            <a:r>
              <a:rPr lang="en-US" altLang="zh-CN" sz="2800">
                <a:effectLst/>
              </a:rPr>
              <a:t>Recursion and Stack</a:t>
            </a:r>
          </a:p>
          <a:p>
            <a:pPr eaLnBrk="1" hangingPunct="1"/>
            <a:r>
              <a:rPr lang="en-US" altLang="zh-CN" sz="2800">
                <a:effectLst/>
              </a:rPr>
              <a:t>Queue and its ADT</a:t>
            </a:r>
          </a:p>
          <a:p>
            <a:pPr eaLnBrk="1" hangingPunct="1"/>
            <a:r>
              <a:rPr lang="en-US" altLang="zh-CN" sz="2800">
                <a:effectLst/>
              </a:rPr>
              <a:t>Implementation of Queue</a:t>
            </a:r>
          </a:p>
          <a:p>
            <a:pPr eaLnBrk="1" hangingPunct="1"/>
            <a:r>
              <a:rPr lang="en-US" altLang="zh-CN" sz="2800">
                <a:effectLst/>
              </a:rPr>
              <a:t>Application of Queue</a:t>
            </a:r>
          </a:p>
          <a:p>
            <a:pPr eaLnBrk="1" hangingPunct="1"/>
            <a:r>
              <a:rPr lang="en-US" altLang="zh-CN" sz="2800">
                <a:effectLst/>
              </a:rPr>
              <a:t>Conclusion</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380" name="Object 3"/>
          <p:cNvGraphicFramePr>
            <a:graphicFrameLocks noChangeAspect="1"/>
          </p:cNvGraphicFramePr>
          <p:nvPr/>
        </p:nvGraphicFramePr>
        <p:xfrm>
          <a:off x="565150" y="1700530"/>
          <a:ext cx="8013700" cy="3800475"/>
        </p:xfrm>
        <a:graphic>
          <a:graphicData uri="http://schemas.openxmlformats.org/presentationml/2006/ole">
            <mc:AlternateContent xmlns:mc="http://schemas.openxmlformats.org/markup-compatibility/2006">
              <mc:Choice xmlns:v="urn:schemas-microsoft-com:vml" Requires="v">
                <p:oleObj name="位图图像" r:id="rId2" imgW="6210300" imgH="2943225" progId="Paint.Picture">
                  <p:embed/>
                </p:oleObj>
              </mc:Choice>
              <mc:Fallback>
                <p:oleObj name="位图图像" r:id="rId2" imgW="6210300" imgH="2943225" progId="Paint.Picture">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 y="1700530"/>
                        <a:ext cx="8013700" cy="3800475"/>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1" name="Text Box 7"/>
          <p:cNvSpPr txBox="1">
            <a:spLocks noChangeArrowheads="1"/>
          </p:cNvSpPr>
          <p:nvPr/>
        </p:nvSpPr>
        <p:spPr bwMode="auto">
          <a:xfrm>
            <a:off x="828040" y="5661025"/>
            <a:ext cx="772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宋体" panose="02010600030101010101" pitchFamily="2" charset="-122"/>
                <a:ea typeface="宋体" panose="02010600030101010101" pitchFamily="2" charset="-122"/>
              </a:rPr>
              <a:t>(a) </a:t>
            </a:r>
            <a:r>
              <a:rPr kumimoji="1" lang="zh-CN" altLang="en-US" sz="2400">
                <a:latin typeface="宋体" panose="02010600030101010101" pitchFamily="2" charset="-122"/>
                <a:ea typeface="宋体" panose="02010600030101010101" pitchFamily="2" charset="-122"/>
              </a:rPr>
              <a:t>迷宫的图形表示	   </a:t>
            </a:r>
            <a:r>
              <a:rPr kumimoji="1" lang="en-US" altLang="zh-CN" sz="2400">
                <a:latin typeface="宋体" panose="02010600030101010101" pitchFamily="2" charset="-122"/>
                <a:ea typeface="宋体" panose="02010600030101010101" pitchFamily="2" charset="-122"/>
              </a:rPr>
              <a:t>(b) </a:t>
            </a:r>
            <a:r>
              <a:rPr kumimoji="1" lang="zh-CN" altLang="en-US" sz="2400">
                <a:latin typeface="宋体" panose="02010600030101010101" pitchFamily="2" charset="-122"/>
                <a:ea typeface="宋体" panose="02010600030101010101" pitchFamily="2" charset="-122"/>
              </a:rPr>
              <a:t>迷宫的二维数组表示</a:t>
            </a:r>
            <a:r>
              <a:rPr kumimoji="1" lang="zh-CN" altLang="en-US" sz="2400">
                <a:latin typeface="Times New Roman" panose="02020603050405020304" pitchFamily="18" charset="0"/>
                <a:ea typeface="宋体" panose="02010600030101010101" pitchFamily="2" charset="-122"/>
              </a:rPr>
              <a:t> </a:t>
            </a:r>
          </a:p>
        </p:txBody>
      </p:sp>
      <p:sp>
        <p:nvSpPr>
          <p:cNvPr id="90117" name="Rectangle 6"/>
          <p:cNvSpPr>
            <a:spLocks noChangeArrowheads="1"/>
          </p:cNvSpPr>
          <p:nvPr/>
        </p:nvSpPr>
        <p:spPr bwMode="auto">
          <a:xfrm>
            <a:off x="683578" y="260350"/>
            <a:ext cx="2621280" cy="46037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FF00"/>
                </a:solidFill>
                <a:latin typeface="Times New Roman" panose="02020603050405020304" pitchFamily="18" charset="0"/>
              </a:rPr>
              <a:t>例子</a:t>
            </a:r>
            <a:r>
              <a:rPr lang="en-US" altLang="zh-CN" sz="2400" dirty="0">
                <a:solidFill>
                  <a:srgbClr val="FFFF00"/>
                </a:solidFill>
                <a:latin typeface="Times New Roman" panose="02020603050405020304" pitchFamily="18" charset="0"/>
              </a:rPr>
              <a:t>4</a:t>
            </a:r>
            <a:r>
              <a:rPr lang="zh-CN" altLang="en-US" sz="2400" dirty="0">
                <a:solidFill>
                  <a:srgbClr val="FFFF00"/>
                </a:solidFill>
                <a:latin typeface="Times New Roman" panose="02020603050405020304" pitchFamily="18" charset="0"/>
              </a:rPr>
              <a:t>：迷宫问题</a:t>
            </a:r>
            <a:r>
              <a:rPr lang="en-US" altLang="zh-CN" sz="2400" dirty="0">
                <a:solidFill>
                  <a:srgbClr val="FFFF00"/>
                </a:solidFill>
                <a:latin typeface="Times New Roman" panose="02020603050405020304" pitchFamily="18" charset="0"/>
              </a:rPr>
              <a:t>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Box 3"/>
          <p:cNvSpPr txBox="1">
            <a:spLocks noChangeArrowheads="1"/>
          </p:cNvSpPr>
          <p:nvPr/>
        </p:nvSpPr>
        <p:spPr bwMode="auto">
          <a:xfrm>
            <a:off x="914400" y="685800"/>
            <a:ext cx="7467600" cy="4707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kumimoji="1" lang="zh-CN" altLang="en-US" sz="2400" b="1" dirty="0">
                <a:solidFill>
                  <a:srgbClr val="FFFF00"/>
                </a:solidFill>
                <a:latin typeface="Times New Roman" panose="02020603050405020304" pitchFamily="18" charset="0"/>
              </a:rPr>
              <a:t>求解迷宫问题的思路（非递归）：</a:t>
            </a:r>
            <a:endParaRPr kumimoji="1" lang="zh-CN" altLang="en-US" sz="2400" dirty="0">
              <a:latin typeface="Times New Roman" panose="02020603050405020304" pitchFamily="18" charset="0"/>
            </a:endParaRPr>
          </a:p>
          <a:p>
            <a:pPr marL="342900" indent="-342900" eaLnBrk="1" hangingPunct="1">
              <a:spcBef>
                <a:spcPct val="50000"/>
              </a:spcBef>
              <a:buFont typeface="Arial" panose="020B0604020202020204" pitchFamily="34" charset="0"/>
              <a:buChar char="•"/>
            </a:pPr>
            <a:r>
              <a:rPr kumimoji="1" lang="zh-CN" altLang="en-US" sz="2400" dirty="0">
                <a:solidFill>
                  <a:schemeClr val="tx1"/>
                </a:solidFill>
                <a:latin typeface="Times New Roman" panose="02020603050405020304" pitchFamily="18" charset="0"/>
              </a:rPr>
              <a:t>从入口出发，沿某一方向进行探索，若能走通，则继续向前走；否则沿原路返回，换一方向再进行探索，直到所有可能的通路都探索到为止。</a:t>
            </a:r>
          </a:p>
          <a:p>
            <a:pPr marL="342900" indent="-342900" eaLnBrk="1" hangingPunct="1">
              <a:spcBef>
                <a:spcPct val="50000"/>
              </a:spcBef>
              <a:buFont typeface="Arial" panose="020B0604020202020204" pitchFamily="34" charset="0"/>
              <a:buChar char="•"/>
            </a:pPr>
            <a:r>
              <a:rPr kumimoji="1" lang="zh-CN" altLang="en-US" sz="2400" dirty="0">
                <a:solidFill>
                  <a:schemeClr val="tx1"/>
                </a:solidFill>
                <a:latin typeface="Times New Roman" panose="02020603050405020304" pitchFamily="18" charset="0"/>
              </a:rPr>
              <a:t>为避免走回已经进入过的点（包括已在当前路径上的点和曾经在当前路径上的点），凡是进入过的点都应做上记号。 </a:t>
            </a:r>
          </a:p>
          <a:p>
            <a:pPr marL="342900" indent="-342900" eaLnBrk="1" hangingPunct="1">
              <a:spcBef>
                <a:spcPct val="50000"/>
              </a:spcBef>
              <a:buFont typeface="Arial" panose="020B0604020202020204" pitchFamily="34" charset="0"/>
              <a:buChar char="•"/>
            </a:pPr>
            <a:r>
              <a:rPr kumimoji="1" lang="zh-CN" altLang="en-US" sz="2400" dirty="0">
                <a:solidFill>
                  <a:schemeClr val="tx1"/>
                </a:solidFill>
                <a:latin typeface="Times New Roman" panose="02020603050405020304" pitchFamily="18" charset="0"/>
              </a:rPr>
              <a:t>为了记录当前位置以及在该位置上所选的方向，算法中设置了一个栈，栈中每个元素包括三项，分别记录当前位置的行坐标、列坐标以及在该位置上所选的方向（即</a:t>
            </a:r>
            <a:r>
              <a:rPr kumimoji="1" lang="en-US" altLang="zh-CN" sz="2400" dirty="0">
                <a:solidFill>
                  <a:schemeClr val="tx1"/>
                </a:solidFill>
                <a:latin typeface="Times New Roman" panose="02020603050405020304" pitchFamily="18" charset="0"/>
              </a:rPr>
              <a:t>direction</a:t>
            </a:r>
            <a:r>
              <a:rPr kumimoji="1" lang="zh-CN" altLang="en-US" sz="2400" dirty="0">
                <a:solidFill>
                  <a:schemeClr val="tx1"/>
                </a:solidFill>
                <a:latin typeface="Times New Roman" panose="02020603050405020304" pitchFamily="18" charset="0"/>
              </a:rPr>
              <a:t>数组的下标值）</a:t>
            </a:r>
            <a:r>
              <a:rPr kumimoji="1" lang="zh-CN" altLang="en-US" sz="2400" dirty="0">
                <a:latin typeface="Times New Roman" panose="02020603050405020304" pitchFamily="18" charset="0"/>
              </a:rPr>
              <a:t>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Box 3"/>
          <p:cNvSpPr txBox="1">
            <a:spLocks noChangeArrowheads="1"/>
          </p:cNvSpPr>
          <p:nvPr/>
        </p:nvSpPr>
        <p:spPr bwMode="auto">
          <a:xfrm>
            <a:off x="914400" y="685800"/>
            <a:ext cx="7467600"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kumimoji="1" lang="zh-CN" altLang="en-US" sz="2400" b="1" dirty="0">
                <a:solidFill>
                  <a:srgbClr val="FFFF00"/>
                </a:solidFill>
                <a:latin typeface="Times New Roman" panose="02020603050405020304" pitchFamily="18" charset="0"/>
              </a:rPr>
              <a:t>求解迷宫问题行走规则：</a:t>
            </a:r>
            <a:endParaRPr kumimoji="1" lang="en-US" altLang="zh-CN" sz="2400" b="1" dirty="0">
              <a:solidFill>
                <a:srgbClr val="FFFF00"/>
              </a:solidFill>
              <a:latin typeface="Times New Roman" panose="02020603050405020304" pitchFamily="18" charset="0"/>
            </a:endParaRPr>
          </a:p>
          <a:p>
            <a:pPr eaLnBrk="1" hangingPunct="1">
              <a:spcBef>
                <a:spcPct val="50000"/>
              </a:spcBef>
            </a:pPr>
            <a:r>
              <a:rPr kumimoji="1" lang="zh-CN" altLang="en-US" b="1" dirty="0">
                <a:solidFill>
                  <a:srgbClr val="66FF33"/>
                </a:solidFill>
                <a:latin typeface="Times New Roman" panose="02020603050405020304" pitchFamily="18" charset="0"/>
              </a:rPr>
              <a:t>上，下，左，右都相邻方块行走。其中</a:t>
            </a:r>
            <a:r>
              <a:rPr kumimoji="1" lang="en-US" altLang="zh-CN" b="1" dirty="0">
                <a:solidFill>
                  <a:srgbClr val="66FF33"/>
                </a:solidFill>
                <a:latin typeface="Times New Roman" panose="02020603050405020304" pitchFamily="18" charset="0"/>
              </a:rPr>
              <a:t>(</a:t>
            </a:r>
            <a:r>
              <a:rPr kumimoji="1" lang="en-US" altLang="zh-CN" b="1" dirty="0" err="1">
                <a:solidFill>
                  <a:srgbClr val="66FF33"/>
                </a:solidFill>
                <a:latin typeface="Times New Roman" panose="02020603050405020304" pitchFamily="18" charset="0"/>
              </a:rPr>
              <a:t>i</a:t>
            </a:r>
            <a:r>
              <a:rPr kumimoji="1" lang="en-US" altLang="zh-CN" b="1" dirty="0">
                <a:solidFill>
                  <a:srgbClr val="66FF33"/>
                </a:solidFill>
                <a:latin typeface="Times New Roman" panose="02020603050405020304" pitchFamily="18" charset="0"/>
              </a:rPr>
              <a:t>, j)</a:t>
            </a:r>
            <a:r>
              <a:rPr kumimoji="1" lang="zh-CN" altLang="en-US" b="1" dirty="0">
                <a:solidFill>
                  <a:srgbClr val="66FF33"/>
                </a:solidFill>
                <a:latin typeface="Times New Roman" panose="02020603050405020304" pitchFamily="18" charset="0"/>
              </a:rPr>
              <a:t>表示一个方块</a:t>
            </a:r>
            <a:endParaRPr kumimoji="1" lang="en-US" altLang="zh-CN" b="1" dirty="0">
              <a:solidFill>
                <a:srgbClr val="66FF33"/>
              </a:solidFill>
              <a:latin typeface="Times New Roman" panose="02020603050405020304" pitchFamily="18" charset="0"/>
            </a:endParaRPr>
          </a:p>
        </p:txBody>
      </p:sp>
      <p:grpSp>
        <p:nvGrpSpPr>
          <p:cNvPr id="7" name="组合 6">
            <a:extLst>
              <a:ext uri="{FF2B5EF4-FFF2-40B4-BE49-F238E27FC236}">
                <a16:creationId xmlns:a16="http://schemas.microsoft.com/office/drawing/2014/main" id="{128486F0-46FA-D321-C81C-31D05AD7C788}"/>
              </a:ext>
            </a:extLst>
          </p:cNvPr>
          <p:cNvGrpSpPr/>
          <p:nvPr/>
        </p:nvGrpSpPr>
        <p:grpSpPr>
          <a:xfrm>
            <a:off x="1619672" y="2574566"/>
            <a:ext cx="5256584" cy="3014674"/>
            <a:chOff x="1475656" y="1998502"/>
            <a:chExt cx="5256584" cy="3014674"/>
          </a:xfrm>
        </p:grpSpPr>
        <p:sp>
          <p:nvSpPr>
            <p:cNvPr id="2" name="矩形 1">
              <a:extLst>
                <a:ext uri="{FF2B5EF4-FFF2-40B4-BE49-F238E27FC236}">
                  <a16:creationId xmlns:a16="http://schemas.microsoft.com/office/drawing/2014/main" id="{31D1C91E-D23A-BB6D-6022-1BBA2059B4EB}"/>
                </a:ext>
              </a:extLst>
            </p:cNvPr>
            <p:cNvSpPr/>
            <p:nvPr/>
          </p:nvSpPr>
          <p:spPr>
            <a:xfrm>
              <a:off x="3563888" y="3212976"/>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i,j</a:t>
              </a:r>
              <a:endParaRPr lang="en-US" dirty="0"/>
            </a:p>
          </p:txBody>
        </p:sp>
        <p:sp>
          <p:nvSpPr>
            <p:cNvPr id="3" name="矩形 2">
              <a:extLst>
                <a:ext uri="{FF2B5EF4-FFF2-40B4-BE49-F238E27FC236}">
                  <a16:creationId xmlns:a16="http://schemas.microsoft.com/office/drawing/2014/main" id="{0AA17B94-39F7-C44D-66C1-7B2DE80782B9}"/>
                </a:ext>
              </a:extLst>
            </p:cNvPr>
            <p:cNvSpPr/>
            <p:nvPr/>
          </p:nvSpPr>
          <p:spPr>
            <a:xfrm>
              <a:off x="3589371" y="1998502"/>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r>
                <a:rPr lang="en-US" altLang="zh-CN" dirty="0" err="1"/>
                <a:t>-1</a:t>
              </a:r>
              <a:r>
                <a:rPr lang="en-US" dirty="0" err="1"/>
                <a:t>,j</a:t>
              </a:r>
              <a:endParaRPr lang="en-US" dirty="0"/>
            </a:p>
          </p:txBody>
        </p:sp>
        <p:sp>
          <p:nvSpPr>
            <p:cNvPr id="4" name="矩形 3">
              <a:extLst>
                <a:ext uri="{FF2B5EF4-FFF2-40B4-BE49-F238E27FC236}">
                  <a16:creationId xmlns:a16="http://schemas.microsoft.com/office/drawing/2014/main" id="{DC4C7C28-3CC4-F3A6-6681-E9AFAC60E599}"/>
                </a:ext>
              </a:extLst>
            </p:cNvPr>
            <p:cNvSpPr/>
            <p:nvPr/>
          </p:nvSpPr>
          <p:spPr>
            <a:xfrm>
              <a:off x="5580112" y="3212976"/>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i,j</a:t>
              </a:r>
              <a:r>
                <a:rPr lang="en-US" altLang="zh-CN" dirty="0" err="1"/>
                <a:t>+1</a:t>
              </a:r>
              <a:endParaRPr lang="en-US" dirty="0"/>
            </a:p>
          </p:txBody>
        </p:sp>
        <p:sp>
          <p:nvSpPr>
            <p:cNvPr id="5" name="矩形 4">
              <a:extLst>
                <a:ext uri="{FF2B5EF4-FFF2-40B4-BE49-F238E27FC236}">
                  <a16:creationId xmlns:a16="http://schemas.microsoft.com/office/drawing/2014/main" id="{F44978C2-2478-0643-22DA-C4EFA5E2D448}"/>
                </a:ext>
              </a:extLst>
            </p:cNvPr>
            <p:cNvSpPr/>
            <p:nvPr/>
          </p:nvSpPr>
          <p:spPr>
            <a:xfrm>
              <a:off x="1475656" y="3212976"/>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i,j</a:t>
              </a:r>
              <a:r>
                <a:rPr lang="en-US" altLang="zh-CN" dirty="0"/>
                <a:t>-1</a:t>
              </a:r>
              <a:endParaRPr lang="en-US" dirty="0"/>
            </a:p>
          </p:txBody>
        </p:sp>
        <p:sp>
          <p:nvSpPr>
            <p:cNvPr id="6" name="矩形 5">
              <a:extLst>
                <a:ext uri="{FF2B5EF4-FFF2-40B4-BE49-F238E27FC236}">
                  <a16:creationId xmlns:a16="http://schemas.microsoft.com/office/drawing/2014/main" id="{ACB12A40-2493-46AB-DCA3-87C65528F354}"/>
                </a:ext>
              </a:extLst>
            </p:cNvPr>
            <p:cNvSpPr/>
            <p:nvPr/>
          </p:nvSpPr>
          <p:spPr>
            <a:xfrm>
              <a:off x="3589371" y="4437112"/>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r>
                <a:rPr lang="en-US" altLang="zh-CN" dirty="0" err="1"/>
                <a:t>+1</a:t>
              </a:r>
              <a:r>
                <a:rPr lang="en-US" dirty="0" err="1"/>
                <a:t>,j</a:t>
              </a:r>
              <a:endParaRPr lang="en-US" dirty="0"/>
            </a:p>
          </p:txBody>
        </p:sp>
        <p:cxnSp>
          <p:nvCxnSpPr>
            <p:cNvPr id="8" name="直接箭头连接符 7">
              <a:extLst>
                <a:ext uri="{FF2B5EF4-FFF2-40B4-BE49-F238E27FC236}">
                  <a16:creationId xmlns:a16="http://schemas.microsoft.com/office/drawing/2014/main" id="{F0DDDDD1-6CC1-AF06-CDC3-C7C09293A9AD}"/>
                </a:ext>
              </a:extLst>
            </p:cNvPr>
            <p:cNvCxnSpPr>
              <a:stCxn id="2" idx="3"/>
            </p:cNvCxnSpPr>
            <p:nvPr/>
          </p:nvCxnSpPr>
          <p:spPr>
            <a:xfrm>
              <a:off x="4716016" y="3501008"/>
              <a:ext cx="79208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6D6A27C4-2BDA-08A9-6D39-6683B97627E4}"/>
                </a:ext>
              </a:extLst>
            </p:cNvPr>
            <p:cNvCxnSpPr>
              <a:stCxn id="2" idx="2"/>
            </p:cNvCxnSpPr>
            <p:nvPr/>
          </p:nvCxnSpPr>
          <p:spPr>
            <a:xfrm>
              <a:off x="4139952" y="3789040"/>
              <a:ext cx="0" cy="5040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53C18507-F888-56A9-2C6C-1B7F9798EF1F}"/>
                </a:ext>
              </a:extLst>
            </p:cNvPr>
            <p:cNvCxnSpPr>
              <a:stCxn id="2" idx="0"/>
            </p:cNvCxnSpPr>
            <p:nvPr/>
          </p:nvCxnSpPr>
          <p:spPr>
            <a:xfrm flipV="1">
              <a:off x="4139952" y="2636912"/>
              <a:ext cx="0" cy="5760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24B9BD60-A7D6-C743-C0D7-934DA2A819D6}"/>
                </a:ext>
              </a:extLst>
            </p:cNvPr>
            <p:cNvCxnSpPr>
              <a:stCxn id="2" idx="1"/>
            </p:cNvCxnSpPr>
            <p:nvPr/>
          </p:nvCxnSpPr>
          <p:spPr>
            <a:xfrm flipH="1">
              <a:off x="2699792" y="3501008"/>
              <a:ext cx="86409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9" name="Rectangle 41">
            <a:extLst>
              <a:ext uri="{FF2B5EF4-FFF2-40B4-BE49-F238E27FC236}">
                <a16:creationId xmlns:a16="http://schemas.microsoft.com/office/drawing/2014/main" id="{5E408E9E-36DC-9ABD-3484-EE68E379A18B}"/>
              </a:ext>
            </a:extLst>
          </p:cNvPr>
          <p:cNvSpPr>
            <a:spLocks noChangeArrowheads="1"/>
          </p:cNvSpPr>
          <p:nvPr/>
        </p:nvSpPr>
        <p:spPr bwMode="auto">
          <a:xfrm>
            <a:off x="3798097" y="2024341"/>
            <a:ext cx="9717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FFFF00"/>
                </a:solidFill>
              </a:rPr>
              <a:t>方位</a:t>
            </a:r>
            <a:r>
              <a:rPr kumimoji="1" lang="en-US" altLang="zh-CN" sz="2400" dirty="0">
                <a:solidFill>
                  <a:srgbClr val="FFFF00"/>
                </a:solidFill>
              </a:rPr>
              <a:t>0</a:t>
            </a:r>
          </a:p>
        </p:txBody>
      </p:sp>
      <p:sp>
        <p:nvSpPr>
          <p:cNvPr id="11" name="Rectangle 41">
            <a:extLst>
              <a:ext uri="{FF2B5EF4-FFF2-40B4-BE49-F238E27FC236}">
                <a16:creationId xmlns:a16="http://schemas.microsoft.com/office/drawing/2014/main" id="{32703857-4CA2-50BC-0506-902DD4726EF4}"/>
              </a:ext>
            </a:extLst>
          </p:cNvPr>
          <p:cNvSpPr>
            <a:spLocks noChangeArrowheads="1"/>
          </p:cNvSpPr>
          <p:nvPr/>
        </p:nvSpPr>
        <p:spPr bwMode="auto">
          <a:xfrm>
            <a:off x="6948264" y="3846239"/>
            <a:ext cx="9717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FFFF00"/>
                </a:solidFill>
              </a:rPr>
              <a:t>方位</a:t>
            </a:r>
            <a:r>
              <a:rPr kumimoji="1" lang="en-US" altLang="zh-CN" sz="2400" dirty="0">
                <a:solidFill>
                  <a:srgbClr val="FFFF00"/>
                </a:solidFill>
              </a:rPr>
              <a:t>1</a:t>
            </a:r>
          </a:p>
        </p:txBody>
      </p:sp>
      <p:sp>
        <p:nvSpPr>
          <p:cNvPr id="13" name="Rectangle 41">
            <a:extLst>
              <a:ext uri="{FF2B5EF4-FFF2-40B4-BE49-F238E27FC236}">
                <a16:creationId xmlns:a16="http://schemas.microsoft.com/office/drawing/2014/main" id="{7577B767-7669-D443-8A52-79B054B2A16C}"/>
              </a:ext>
            </a:extLst>
          </p:cNvPr>
          <p:cNvSpPr>
            <a:spLocks noChangeArrowheads="1"/>
          </p:cNvSpPr>
          <p:nvPr/>
        </p:nvSpPr>
        <p:spPr bwMode="auto">
          <a:xfrm>
            <a:off x="3798097" y="5604558"/>
            <a:ext cx="9717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FFFF00"/>
                </a:solidFill>
              </a:rPr>
              <a:t>方位</a:t>
            </a:r>
            <a:r>
              <a:rPr kumimoji="1" lang="en-US" altLang="zh-CN" sz="2400" dirty="0">
                <a:solidFill>
                  <a:srgbClr val="FFFF00"/>
                </a:solidFill>
              </a:rPr>
              <a:t>2</a:t>
            </a:r>
          </a:p>
        </p:txBody>
      </p:sp>
      <p:sp>
        <p:nvSpPr>
          <p:cNvPr id="15" name="Rectangle 41">
            <a:extLst>
              <a:ext uri="{FF2B5EF4-FFF2-40B4-BE49-F238E27FC236}">
                <a16:creationId xmlns:a16="http://schemas.microsoft.com/office/drawing/2014/main" id="{AD3048B5-4CA3-66C4-0F0D-8DB3E5DFBF5B}"/>
              </a:ext>
            </a:extLst>
          </p:cNvPr>
          <p:cNvSpPr>
            <a:spLocks noChangeArrowheads="1"/>
          </p:cNvSpPr>
          <p:nvPr/>
        </p:nvSpPr>
        <p:spPr bwMode="auto">
          <a:xfrm>
            <a:off x="557738" y="3861048"/>
            <a:ext cx="9717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FFFF00"/>
                </a:solidFill>
              </a:rPr>
              <a:t>方位</a:t>
            </a:r>
            <a:r>
              <a:rPr kumimoji="1" lang="en-US" altLang="zh-CN" sz="2400" dirty="0">
                <a:solidFill>
                  <a:srgbClr val="FFFF00"/>
                </a:solidFill>
              </a:rPr>
              <a:t>3</a:t>
            </a:r>
          </a:p>
        </p:txBody>
      </p:sp>
    </p:spTree>
    <p:extLst>
      <p:ext uri="{BB962C8B-B14F-4D97-AF65-F5344CB8AC3E}">
        <p14:creationId xmlns:p14="http://schemas.microsoft.com/office/powerpoint/2010/main" val="226287290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Box 3"/>
          <p:cNvSpPr txBox="1">
            <a:spLocks noChangeArrowheads="1"/>
          </p:cNvSpPr>
          <p:nvPr/>
        </p:nvSpPr>
        <p:spPr bwMode="auto">
          <a:xfrm>
            <a:off x="914400" y="685800"/>
            <a:ext cx="7467600"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kumimoji="1" lang="zh-CN" altLang="en-US" sz="2400" b="1" dirty="0">
                <a:solidFill>
                  <a:srgbClr val="FFFF00"/>
                </a:solidFill>
                <a:latin typeface="Times New Roman" panose="02020603050405020304" pitchFamily="18" charset="0"/>
              </a:rPr>
              <a:t>求解迷宫问题行走规则：</a:t>
            </a:r>
            <a:endParaRPr kumimoji="1" lang="en-US" altLang="zh-CN" sz="2400" b="1" dirty="0">
              <a:solidFill>
                <a:srgbClr val="FFFF00"/>
              </a:solidFill>
              <a:latin typeface="Times New Roman" panose="02020603050405020304" pitchFamily="18" charset="0"/>
            </a:endParaRPr>
          </a:p>
          <a:p>
            <a:pPr eaLnBrk="1" hangingPunct="1">
              <a:spcBef>
                <a:spcPct val="50000"/>
              </a:spcBef>
            </a:pPr>
            <a:r>
              <a:rPr kumimoji="1" lang="zh-CN" altLang="en-US" b="1" dirty="0">
                <a:solidFill>
                  <a:srgbClr val="66FF33"/>
                </a:solidFill>
                <a:latin typeface="Times New Roman" panose="02020603050405020304" pitchFamily="18" charset="0"/>
              </a:rPr>
              <a:t>如果一个当前方块 </a:t>
            </a:r>
            <a:r>
              <a:rPr kumimoji="1" lang="en-US" altLang="zh-CN" b="1" dirty="0">
                <a:solidFill>
                  <a:srgbClr val="66FF33"/>
                </a:solidFill>
                <a:latin typeface="Times New Roman" panose="02020603050405020304" pitchFamily="18" charset="0"/>
              </a:rPr>
              <a:t>(</a:t>
            </a:r>
            <a:r>
              <a:rPr kumimoji="1" lang="en-US" altLang="zh-CN" b="1" dirty="0" err="1">
                <a:solidFill>
                  <a:srgbClr val="66FF33"/>
                </a:solidFill>
                <a:latin typeface="Times New Roman" panose="02020603050405020304" pitchFamily="18" charset="0"/>
              </a:rPr>
              <a:t>i</a:t>
            </a:r>
            <a:r>
              <a:rPr kumimoji="1" lang="en-US" altLang="zh-CN" b="1" dirty="0">
                <a:solidFill>
                  <a:srgbClr val="66FF33"/>
                </a:solidFill>
                <a:latin typeface="Times New Roman" panose="02020603050405020304" pitchFamily="18" charset="0"/>
              </a:rPr>
              <a:t>, j) </a:t>
            </a:r>
            <a:r>
              <a:rPr kumimoji="1" lang="zh-CN" altLang="en-US" b="1" dirty="0">
                <a:solidFill>
                  <a:srgbClr val="66FF33"/>
                </a:solidFill>
                <a:latin typeface="Times New Roman" panose="02020603050405020304" pitchFamily="18" charset="0"/>
              </a:rPr>
              <a:t>找到一个相邻可走方块 </a:t>
            </a:r>
            <a:r>
              <a:rPr kumimoji="1" lang="en-US" altLang="zh-CN" b="1" dirty="0">
                <a:solidFill>
                  <a:srgbClr val="66FF33"/>
                </a:solidFill>
                <a:latin typeface="Times New Roman" panose="02020603050405020304" pitchFamily="18" charset="0"/>
              </a:rPr>
              <a:t>(</a:t>
            </a:r>
            <a:r>
              <a:rPr kumimoji="1" lang="en-US" altLang="zh-CN" b="1" dirty="0" err="1">
                <a:solidFill>
                  <a:srgbClr val="66FF33"/>
                </a:solidFill>
                <a:latin typeface="Times New Roman" panose="02020603050405020304" pitchFamily="18" charset="0"/>
              </a:rPr>
              <a:t>x,y</a:t>
            </a:r>
            <a:r>
              <a:rPr kumimoji="1" lang="en-US" altLang="zh-CN" b="1" dirty="0">
                <a:solidFill>
                  <a:srgbClr val="66FF33"/>
                </a:solidFill>
                <a:latin typeface="Times New Roman" panose="02020603050405020304" pitchFamily="18" charset="0"/>
              </a:rPr>
              <a:t>)</a:t>
            </a:r>
            <a:r>
              <a:rPr kumimoji="1" lang="zh-CN" altLang="en-US" b="1" dirty="0">
                <a:solidFill>
                  <a:srgbClr val="66FF33"/>
                </a:solidFill>
                <a:latin typeface="Times New Roman" panose="02020603050405020304" pitchFamily="18" charset="0"/>
              </a:rPr>
              <a:t>，就继续从 </a:t>
            </a:r>
            <a:r>
              <a:rPr kumimoji="1" lang="en-US" altLang="zh-CN" b="1" dirty="0">
                <a:solidFill>
                  <a:srgbClr val="66FF33"/>
                </a:solidFill>
                <a:latin typeface="Times New Roman" panose="02020603050405020304" pitchFamily="18" charset="0"/>
              </a:rPr>
              <a:t>(</a:t>
            </a:r>
            <a:r>
              <a:rPr kumimoji="1" lang="en-US" altLang="zh-CN" b="1" dirty="0" err="1">
                <a:solidFill>
                  <a:srgbClr val="66FF33"/>
                </a:solidFill>
                <a:latin typeface="Times New Roman" panose="02020603050405020304" pitchFamily="18" charset="0"/>
              </a:rPr>
              <a:t>x,y</a:t>
            </a:r>
            <a:r>
              <a:rPr kumimoji="1" lang="en-US" altLang="zh-CN" b="1" dirty="0">
                <a:solidFill>
                  <a:srgbClr val="66FF33"/>
                </a:solidFill>
                <a:latin typeface="Times New Roman" panose="02020603050405020304" pitchFamily="18" charset="0"/>
              </a:rPr>
              <a:t>) </a:t>
            </a:r>
            <a:r>
              <a:rPr kumimoji="1" lang="zh-CN" altLang="en-US" b="1" dirty="0">
                <a:solidFill>
                  <a:srgbClr val="66FF33"/>
                </a:solidFill>
                <a:latin typeface="Times New Roman" panose="02020603050405020304" pitchFamily="18" charset="0"/>
              </a:rPr>
              <a:t>走下去。</a:t>
            </a:r>
            <a:endParaRPr kumimoji="1" lang="en-US" altLang="zh-CN" b="1" dirty="0">
              <a:solidFill>
                <a:srgbClr val="66FF33"/>
              </a:solidFill>
              <a:latin typeface="Times New Roman" panose="02020603050405020304" pitchFamily="18" charset="0"/>
            </a:endParaRPr>
          </a:p>
        </p:txBody>
      </p:sp>
      <p:grpSp>
        <p:nvGrpSpPr>
          <p:cNvPr id="7" name="组合 6">
            <a:extLst>
              <a:ext uri="{FF2B5EF4-FFF2-40B4-BE49-F238E27FC236}">
                <a16:creationId xmlns:a16="http://schemas.microsoft.com/office/drawing/2014/main" id="{128486F0-46FA-D321-C81C-31D05AD7C788}"/>
              </a:ext>
            </a:extLst>
          </p:cNvPr>
          <p:cNvGrpSpPr/>
          <p:nvPr/>
        </p:nvGrpSpPr>
        <p:grpSpPr>
          <a:xfrm>
            <a:off x="2339752" y="2882553"/>
            <a:ext cx="4248472" cy="576064"/>
            <a:chOff x="3563888" y="3212976"/>
            <a:chExt cx="3168352" cy="576064"/>
          </a:xfrm>
        </p:grpSpPr>
        <p:sp>
          <p:nvSpPr>
            <p:cNvPr id="2" name="矩形 1">
              <a:extLst>
                <a:ext uri="{FF2B5EF4-FFF2-40B4-BE49-F238E27FC236}">
                  <a16:creationId xmlns:a16="http://schemas.microsoft.com/office/drawing/2014/main" id="{31D1C91E-D23A-BB6D-6022-1BBA2059B4EB}"/>
                </a:ext>
              </a:extLst>
            </p:cNvPr>
            <p:cNvSpPr/>
            <p:nvPr/>
          </p:nvSpPr>
          <p:spPr>
            <a:xfrm>
              <a:off x="3563888" y="3212976"/>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r>
                <a:rPr lang="en-US" dirty="0"/>
                <a:t>, j</a:t>
              </a:r>
            </a:p>
          </p:txBody>
        </p:sp>
        <p:sp>
          <p:nvSpPr>
            <p:cNvPr id="4" name="矩形 3">
              <a:extLst>
                <a:ext uri="{FF2B5EF4-FFF2-40B4-BE49-F238E27FC236}">
                  <a16:creationId xmlns:a16="http://schemas.microsoft.com/office/drawing/2014/main" id="{DC4C7C28-3CC4-F3A6-6681-E9AFAC60E599}"/>
                </a:ext>
              </a:extLst>
            </p:cNvPr>
            <p:cNvSpPr/>
            <p:nvPr/>
          </p:nvSpPr>
          <p:spPr>
            <a:xfrm>
              <a:off x="5580112" y="3212976"/>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y</a:t>
              </a:r>
            </a:p>
          </p:txBody>
        </p:sp>
        <p:cxnSp>
          <p:nvCxnSpPr>
            <p:cNvPr id="8" name="直接箭头连接符 7">
              <a:extLst>
                <a:ext uri="{FF2B5EF4-FFF2-40B4-BE49-F238E27FC236}">
                  <a16:creationId xmlns:a16="http://schemas.microsoft.com/office/drawing/2014/main" id="{F0DDDDD1-6CC1-AF06-CDC3-C7C09293A9AD}"/>
                </a:ext>
              </a:extLst>
            </p:cNvPr>
            <p:cNvCxnSpPr>
              <a:cxnSpLocks/>
              <a:stCxn id="2" idx="3"/>
            </p:cNvCxnSpPr>
            <p:nvPr/>
          </p:nvCxnSpPr>
          <p:spPr>
            <a:xfrm>
              <a:off x="4716016" y="3501008"/>
              <a:ext cx="79208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1" name="Rectangle 41">
            <a:extLst>
              <a:ext uri="{FF2B5EF4-FFF2-40B4-BE49-F238E27FC236}">
                <a16:creationId xmlns:a16="http://schemas.microsoft.com/office/drawing/2014/main" id="{32703857-4CA2-50BC-0506-902DD4726EF4}"/>
              </a:ext>
            </a:extLst>
          </p:cNvPr>
          <p:cNvSpPr>
            <a:spLocks noChangeArrowheads="1"/>
          </p:cNvSpPr>
          <p:nvPr/>
        </p:nvSpPr>
        <p:spPr bwMode="auto">
          <a:xfrm>
            <a:off x="3975028" y="2708920"/>
            <a:ext cx="10406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FFFF00"/>
                </a:solidFill>
              </a:rPr>
              <a:t>方位</a:t>
            </a:r>
            <a:r>
              <a:rPr kumimoji="1" lang="en-US" altLang="zh-CN" sz="2400" dirty="0">
                <a:solidFill>
                  <a:srgbClr val="FFFF00"/>
                </a:solidFill>
              </a:rPr>
              <a:t>di</a:t>
            </a:r>
          </a:p>
        </p:txBody>
      </p:sp>
      <p:grpSp>
        <p:nvGrpSpPr>
          <p:cNvPr id="22" name="组合 21">
            <a:extLst>
              <a:ext uri="{FF2B5EF4-FFF2-40B4-BE49-F238E27FC236}">
                <a16:creationId xmlns:a16="http://schemas.microsoft.com/office/drawing/2014/main" id="{AE5ED81D-3DDD-AADE-DD87-CD2B8B3E3D45}"/>
              </a:ext>
            </a:extLst>
          </p:cNvPr>
          <p:cNvGrpSpPr/>
          <p:nvPr/>
        </p:nvGrpSpPr>
        <p:grpSpPr>
          <a:xfrm>
            <a:off x="3419872" y="4293096"/>
            <a:ext cx="1368152" cy="2016224"/>
            <a:chOff x="3419872" y="4293096"/>
            <a:chExt cx="1368152" cy="2016224"/>
          </a:xfrm>
        </p:grpSpPr>
        <p:cxnSp>
          <p:nvCxnSpPr>
            <p:cNvPr id="17" name="直接连接符 16">
              <a:extLst>
                <a:ext uri="{FF2B5EF4-FFF2-40B4-BE49-F238E27FC236}">
                  <a16:creationId xmlns:a16="http://schemas.microsoft.com/office/drawing/2014/main" id="{36C4D0D3-612C-1278-1007-14F365D3ADEE}"/>
                </a:ext>
              </a:extLst>
            </p:cNvPr>
            <p:cNvCxnSpPr/>
            <p:nvPr/>
          </p:nvCxnSpPr>
          <p:spPr>
            <a:xfrm>
              <a:off x="3419872" y="4293096"/>
              <a:ext cx="0" cy="20162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4495686-CECD-AF73-A484-61E8EDDC1CE5}"/>
                </a:ext>
              </a:extLst>
            </p:cNvPr>
            <p:cNvCxnSpPr/>
            <p:nvPr/>
          </p:nvCxnSpPr>
          <p:spPr>
            <a:xfrm>
              <a:off x="3419872" y="6309320"/>
              <a:ext cx="136815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8F6D1C3-6B22-3012-5CD8-A869A323F29A}"/>
                </a:ext>
              </a:extLst>
            </p:cNvPr>
            <p:cNvCxnSpPr/>
            <p:nvPr/>
          </p:nvCxnSpPr>
          <p:spPr>
            <a:xfrm flipV="1">
              <a:off x="4788024" y="4293096"/>
              <a:ext cx="0" cy="2016224"/>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Rectangle 41">
            <a:extLst>
              <a:ext uri="{FF2B5EF4-FFF2-40B4-BE49-F238E27FC236}">
                <a16:creationId xmlns:a16="http://schemas.microsoft.com/office/drawing/2014/main" id="{433179B4-7465-65F5-4001-9C52C1CD9069}"/>
              </a:ext>
            </a:extLst>
          </p:cNvPr>
          <p:cNvSpPr>
            <a:spLocks noChangeArrowheads="1"/>
          </p:cNvSpPr>
          <p:nvPr/>
        </p:nvSpPr>
        <p:spPr bwMode="auto">
          <a:xfrm>
            <a:off x="2619758" y="5301208"/>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FFFF00"/>
                </a:solidFill>
              </a:rPr>
              <a:t>栈</a:t>
            </a:r>
            <a:endParaRPr kumimoji="1" lang="en-US" altLang="zh-CN" sz="2400" dirty="0">
              <a:solidFill>
                <a:srgbClr val="FFFF00"/>
              </a:solidFill>
            </a:endParaRPr>
          </a:p>
        </p:txBody>
      </p:sp>
      <p:cxnSp>
        <p:nvCxnSpPr>
          <p:cNvPr id="25" name="直接连接符 24">
            <a:extLst>
              <a:ext uri="{FF2B5EF4-FFF2-40B4-BE49-F238E27FC236}">
                <a16:creationId xmlns:a16="http://schemas.microsoft.com/office/drawing/2014/main" id="{CAD6BF76-393F-4707-8257-61513485605A}"/>
              </a:ext>
            </a:extLst>
          </p:cNvPr>
          <p:cNvCxnSpPr/>
          <p:nvPr/>
        </p:nvCxnSpPr>
        <p:spPr>
          <a:xfrm>
            <a:off x="3419872" y="5877272"/>
            <a:ext cx="13681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E71DC833-2938-FD2D-1342-6E90741669D0}"/>
              </a:ext>
            </a:extLst>
          </p:cNvPr>
          <p:cNvCxnSpPr/>
          <p:nvPr/>
        </p:nvCxnSpPr>
        <p:spPr>
          <a:xfrm>
            <a:off x="3419872" y="5445224"/>
            <a:ext cx="1368152"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28329C67-CD61-F976-79A7-399B714C47E7}"/>
              </a:ext>
            </a:extLst>
          </p:cNvPr>
          <p:cNvSpPr txBox="1"/>
          <p:nvPr/>
        </p:nvSpPr>
        <p:spPr>
          <a:xfrm>
            <a:off x="3727544" y="5892363"/>
            <a:ext cx="748923" cy="369332"/>
          </a:xfrm>
          <a:prstGeom prst="rect">
            <a:avLst/>
          </a:prstGeom>
          <a:noFill/>
        </p:spPr>
        <p:txBody>
          <a:bodyPr wrap="none" rtlCol="0">
            <a:spAutoFit/>
          </a:bodyPr>
          <a:lstStyle/>
          <a:p>
            <a:r>
              <a:rPr lang="en-US" dirty="0" err="1"/>
              <a:t>i</a:t>
            </a:r>
            <a:r>
              <a:rPr lang="en-US" dirty="0"/>
              <a:t>, j, -1</a:t>
            </a:r>
          </a:p>
        </p:txBody>
      </p:sp>
      <p:sp>
        <p:nvSpPr>
          <p:cNvPr id="28" name="文本框 27">
            <a:extLst>
              <a:ext uri="{FF2B5EF4-FFF2-40B4-BE49-F238E27FC236}">
                <a16:creationId xmlns:a16="http://schemas.microsoft.com/office/drawing/2014/main" id="{D08A43D5-A97C-C63B-113F-AEF5CAC3B6C1}"/>
              </a:ext>
            </a:extLst>
          </p:cNvPr>
          <p:cNvSpPr txBox="1"/>
          <p:nvPr/>
        </p:nvSpPr>
        <p:spPr>
          <a:xfrm>
            <a:off x="3711956" y="5476582"/>
            <a:ext cx="783099" cy="369332"/>
          </a:xfrm>
          <a:prstGeom prst="rect">
            <a:avLst/>
          </a:prstGeom>
          <a:noFill/>
        </p:spPr>
        <p:txBody>
          <a:bodyPr wrap="none" rtlCol="0">
            <a:spAutoFit/>
          </a:bodyPr>
          <a:lstStyle/>
          <a:p>
            <a:r>
              <a:rPr lang="en-US" dirty="0"/>
              <a:t>x, y, d</a:t>
            </a:r>
          </a:p>
        </p:txBody>
      </p:sp>
      <p:sp>
        <p:nvSpPr>
          <p:cNvPr id="29" name="矩形 28">
            <a:extLst>
              <a:ext uri="{FF2B5EF4-FFF2-40B4-BE49-F238E27FC236}">
                <a16:creationId xmlns:a16="http://schemas.microsoft.com/office/drawing/2014/main" id="{FAB93C72-D26B-2C01-833D-19931BE798C5}"/>
              </a:ext>
            </a:extLst>
          </p:cNvPr>
          <p:cNvSpPr/>
          <p:nvPr/>
        </p:nvSpPr>
        <p:spPr>
          <a:xfrm>
            <a:off x="3630725" y="5517232"/>
            <a:ext cx="792087"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直接箭头连接符 30">
            <a:extLst>
              <a:ext uri="{FF2B5EF4-FFF2-40B4-BE49-F238E27FC236}">
                <a16:creationId xmlns:a16="http://schemas.microsoft.com/office/drawing/2014/main" id="{198C6B39-4B8C-3DE1-2C41-2AFD56DE52C6}"/>
              </a:ext>
            </a:extLst>
          </p:cNvPr>
          <p:cNvCxnSpPr/>
          <p:nvPr/>
        </p:nvCxnSpPr>
        <p:spPr>
          <a:xfrm flipH="1">
            <a:off x="4572000" y="3573016"/>
            <a:ext cx="1243774" cy="2088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D6DB7BBA-2616-3D0C-02BF-A324568F1041}"/>
              </a:ext>
            </a:extLst>
          </p:cNvPr>
          <p:cNvSpPr/>
          <p:nvPr/>
        </p:nvSpPr>
        <p:spPr>
          <a:xfrm>
            <a:off x="3741440" y="5532911"/>
            <a:ext cx="792087"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x,y</a:t>
            </a:r>
            <a:r>
              <a:rPr lang="en-US" dirty="0"/>
              <a:t>,-1</a:t>
            </a:r>
          </a:p>
        </p:txBody>
      </p:sp>
      <p:sp>
        <p:nvSpPr>
          <p:cNvPr id="34" name="矩形 33">
            <a:extLst>
              <a:ext uri="{FF2B5EF4-FFF2-40B4-BE49-F238E27FC236}">
                <a16:creationId xmlns:a16="http://schemas.microsoft.com/office/drawing/2014/main" id="{20B4D363-67FF-D74F-77B9-8F87AE37489A}"/>
              </a:ext>
            </a:extLst>
          </p:cNvPr>
          <p:cNvSpPr/>
          <p:nvPr/>
        </p:nvSpPr>
        <p:spPr>
          <a:xfrm>
            <a:off x="3690060" y="5958804"/>
            <a:ext cx="792087"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i,j,di</a:t>
            </a:r>
            <a:endParaRPr lang="en-US" dirty="0"/>
          </a:p>
        </p:txBody>
      </p:sp>
      <p:grpSp>
        <p:nvGrpSpPr>
          <p:cNvPr id="37" name="组合 36">
            <a:extLst>
              <a:ext uri="{FF2B5EF4-FFF2-40B4-BE49-F238E27FC236}">
                <a16:creationId xmlns:a16="http://schemas.microsoft.com/office/drawing/2014/main" id="{3195753B-80DD-6655-BC2E-39C3AFE30145}"/>
              </a:ext>
            </a:extLst>
          </p:cNvPr>
          <p:cNvGrpSpPr/>
          <p:nvPr/>
        </p:nvGrpSpPr>
        <p:grpSpPr>
          <a:xfrm>
            <a:off x="158477" y="4277841"/>
            <a:ext cx="3050121" cy="1123667"/>
            <a:chOff x="5508104" y="5399638"/>
            <a:chExt cx="2807061" cy="1123667"/>
          </a:xfrm>
        </p:grpSpPr>
        <p:sp>
          <p:nvSpPr>
            <p:cNvPr id="35" name="Rectangle 41">
              <a:extLst>
                <a:ext uri="{FF2B5EF4-FFF2-40B4-BE49-F238E27FC236}">
                  <a16:creationId xmlns:a16="http://schemas.microsoft.com/office/drawing/2014/main" id="{DD48F9AD-9A86-0212-A73B-D77EC165CE8D}"/>
                </a:ext>
              </a:extLst>
            </p:cNvPr>
            <p:cNvSpPr>
              <a:spLocks noChangeArrowheads="1"/>
            </p:cNvSpPr>
            <p:nvPr/>
          </p:nvSpPr>
          <p:spPr bwMode="auto">
            <a:xfrm>
              <a:off x="5508104" y="5399638"/>
              <a:ext cx="28070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dirty="0">
                  <a:solidFill>
                    <a:srgbClr val="FFFF00"/>
                  </a:solidFill>
                </a:rPr>
                <a:t>每一个新的可走方块进栈时其方位值都设为 </a:t>
              </a:r>
              <a:r>
                <a:rPr kumimoji="1" lang="en-US" altLang="zh-CN" sz="1400" dirty="0">
                  <a:solidFill>
                    <a:srgbClr val="FFFF00"/>
                  </a:solidFill>
                </a:rPr>
                <a:t>-1</a:t>
              </a:r>
            </a:p>
          </p:txBody>
        </p:sp>
        <p:sp>
          <p:nvSpPr>
            <p:cNvPr id="36" name="Rectangle 41">
              <a:extLst>
                <a:ext uri="{FF2B5EF4-FFF2-40B4-BE49-F238E27FC236}">
                  <a16:creationId xmlns:a16="http://schemas.microsoft.com/office/drawing/2014/main" id="{20EE7ED9-38E2-F64D-E2A3-3BA92167D8E8}"/>
                </a:ext>
              </a:extLst>
            </p:cNvPr>
            <p:cNvSpPr>
              <a:spLocks noChangeArrowheads="1"/>
            </p:cNvSpPr>
            <p:nvPr/>
          </p:nvSpPr>
          <p:spPr bwMode="auto">
            <a:xfrm>
              <a:off x="5508104" y="6000085"/>
              <a:ext cx="28070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dirty="0">
                  <a:solidFill>
                    <a:srgbClr val="FFFF00"/>
                  </a:solidFill>
                </a:rPr>
                <a:t>原来栈顶的方位值都改为 </a:t>
              </a:r>
              <a:r>
                <a:rPr kumimoji="1" lang="en-US" altLang="zh-CN" sz="1400" dirty="0">
                  <a:solidFill>
                    <a:srgbClr val="FFFF00"/>
                  </a:solidFill>
                </a:rPr>
                <a:t>di (</a:t>
              </a:r>
              <a:r>
                <a:rPr kumimoji="1" lang="zh-CN" altLang="en-US" sz="1400" dirty="0">
                  <a:solidFill>
                    <a:srgbClr val="FFFF00"/>
                  </a:solidFill>
                </a:rPr>
                <a:t>方位</a:t>
              </a:r>
              <a:r>
                <a:rPr kumimoji="1" lang="en-US" altLang="zh-CN" sz="1400" dirty="0" err="1">
                  <a:solidFill>
                    <a:srgbClr val="FFFF00"/>
                  </a:solidFill>
                </a:rPr>
                <a:t>i</a:t>
              </a:r>
              <a:r>
                <a:rPr kumimoji="1" lang="en-US" altLang="zh-CN" sz="1400" dirty="0">
                  <a:solidFill>
                    <a:srgbClr val="FFFF00"/>
                  </a:solidFill>
                </a:rPr>
                <a:t>)</a:t>
              </a:r>
            </a:p>
          </p:txBody>
        </p:sp>
      </p:grpSp>
      <p:sp>
        <p:nvSpPr>
          <p:cNvPr id="38" name="文本框 37">
            <a:extLst>
              <a:ext uri="{FF2B5EF4-FFF2-40B4-BE49-F238E27FC236}">
                <a16:creationId xmlns:a16="http://schemas.microsoft.com/office/drawing/2014/main" id="{49D39364-62E5-0C35-70BB-3BBD95BE54B1}"/>
              </a:ext>
            </a:extLst>
          </p:cNvPr>
          <p:cNvSpPr txBox="1"/>
          <p:nvPr/>
        </p:nvSpPr>
        <p:spPr>
          <a:xfrm>
            <a:off x="5573481" y="4501208"/>
            <a:ext cx="3570515" cy="2062103"/>
          </a:xfrm>
          <a:prstGeom prst="rect">
            <a:avLst/>
          </a:prstGeom>
          <a:noFill/>
        </p:spPr>
        <p:txBody>
          <a:bodyPr wrap="square" rtlCol="0">
            <a:spAutoFit/>
          </a:bodyPr>
          <a:lstStyle/>
          <a:p>
            <a:r>
              <a:rPr lang="zh-CN" altLang="en-US" sz="1600" dirty="0"/>
              <a:t>当在栈顶方块四周都未找到可走的新方块，则把栈顶退栈。说明走进了死胡同，需要回退。</a:t>
            </a:r>
            <a:endParaRPr lang="en-US" altLang="zh-CN" sz="1600" dirty="0"/>
          </a:p>
          <a:p>
            <a:endParaRPr lang="en-US" sz="1600" dirty="0"/>
          </a:p>
          <a:p>
            <a:r>
              <a:rPr lang="zh-CN" altLang="en-US" sz="1600" dirty="0"/>
              <a:t>回退后在新的栈顶四周，方位值</a:t>
            </a:r>
            <a:r>
              <a:rPr lang="en-US" altLang="zh-CN" sz="1600" dirty="0" err="1"/>
              <a:t>di+1</a:t>
            </a:r>
            <a:r>
              <a:rPr lang="zh-CN" altLang="en-US" sz="1600" dirty="0"/>
              <a:t>，继续寻找其他可走的新方块，若找到就走到该方块，该方块信息入栈，否则继续回退。依次类推。</a:t>
            </a:r>
            <a:endParaRPr lang="en-US" sz="1600" dirty="0"/>
          </a:p>
        </p:txBody>
      </p:sp>
    </p:spTree>
    <p:extLst>
      <p:ext uri="{BB962C8B-B14F-4D97-AF65-F5344CB8AC3E}">
        <p14:creationId xmlns:p14="http://schemas.microsoft.com/office/powerpoint/2010/main" val="193312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29"/>
                                        </p:tgtEl>
                                      </p:cBhvr>
                                    </p:animEffect>
                                    <p:set>
                                      <p:cBhvr>
                                        <p:cTn id="11" dur="1" fill="hold">
                                          <p:stCondLst>
                                            <p:cond delay="499"/>
                                          </p:stCondLst>
                                        </p:cTn>
                                        <p:tgtEl>
                                          <p:spTgt spid="2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34"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Text Box 5"/>
          <p:cNvSpPr txBox="1">
            <a:spLocks noChangeArrowheads="1"/>
          </p:cNvSpPr>
          <p:nvPr/>
        </p:nvSpPr>
        <p:spPr bwMode="auto">
          <a:xfrm>
            <a:off x="251460" y="548927"/>
            <a:ext cx="8785225" cy="6386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ts val="600"/>
              </a:spcBef>
            </a:pPr>
            <a:r>
              <a:rPr lang="en-US" altLang="zh-CN" b="1" dirty="0">
                <a:solidFill>
                  <a:srgbClr val="FFFF00"/>
                </a:solidFill>
              </a:rPr>
              <a:t>do</a:t>
            </a:r>
            <a:r>
              <a:rPr lang="en-US" altLang="zh-CN" dirty="0"/>
              <a:t> {</a:t>
            </a:r>
          </a:p>
          <a:p>
            <a:pPr eaLnBrk="1" hangingPunct="1">
              <a:spcBef>
                <a:spcPts val="600"/>
              </a:spcBef>
            </a:pPr>
            <a:r>
              <a:rPr lang="zh-CN" altLang="en-US" b="1" dirty="0">
                <a:solidFill>
                  <a:srgbClr val="FFFF00"/>
                </a:solidFill>
              </a:rPr>
              <a:t>        若</a:t>
            </a:r>
            <a:r>
              <a:rPr lang="zh-CN" altLang="en-US" dirty="0"/>
              <a:t>当前位置可通，</a:t>
            </a:r>
          </a:p>
          <a:p>
            <a:pPr eaLnBrk="1" hangingPunct="1">
              <a:spcBef>
                <a:spcPts val="600"/>
              </a:spcBef>
            </a:pPr>
            <a:r>
              <a:rPr lang="zh-CN" altLang="en-US" b="1" dirty="0">
                <a:solidFill>
                  <a:srgbClr val="FFFF00"/>
                </a:solidFill>
              </a:rPr>
              <a:t>        则 </a:t>
            </a:r>
            <a:r>
              <a:rPr lang="en-US" altLang="zh-CN" dirty="0"/>
              <a:t>{  </a:t>
            </a:r>
          </a:p>
          <a:p>
            <a:pPr eaLnBrk="1" hangingPunct="1">
              <a:spcBef>
                <a:spcPts val="600"/>
              </a:spcBef>
            </a:pPr>
            <a:r>
              <a:rPr lang="zh-CN" altLang="en-US" dirty="0"/>
              <a:t>                将当前位置插入栈顶；</a:t>
            </a:r>
          </a:p>
          <a:p>
            <a:pPr eaLnBrk="1" hangingPunct="1">
              <a:spcBef>
                <a:spcPts val="600"/>
              </a:spcBef>
            </a:pPr>
            <a:r>
              <a:rPr lang="zh-CN" altLang="en-US" dirty="0"/>
              <a:t>                若该位置是出口位置，则结束；</a:t>
            </a:r>
          </a:p>
          <a:p>
            <a:pPr eaLnBrk="1" hangingPunct="1">
              <a:spcBef>
                <a:spcPts val="600"/>
              </a:spcBef>
            </a:pPr>
            <a:r>
              <a:rPr lang="zh-CN" altLang="en-US" dirty="0"/>
              <a:t>                否则切换当前位置的东邻块为新的当前位置；</a:t>
            </a:r>
          </a:p>
          <a:p>
            <a:pPr eaLnBrk="1" hangingPunct="1">
              <a:spcBef>
                <a:spcPts val="600"/>
              </a:spcBef>
            </a:pPr>
            <a:r>
              <a:rPr lang="zh-CN" altLang="en-US" dirty="0"/>
              <a:t>        </a:t>
            </a:r>
            <a:r>
              <a:rPr lang="en-US" altLang="zh-CN" dirty="0"/>
              <a:t>}</a:t>
            </a:r>
          </a:p>
          <a:p>
            <a:pPr eaLnBrk="1" hangingPunct="1">
              <a:spcBef>
                <a:spcPts val="600"/>
              </a:spcBef>
            </a:pPr>
            <a:r>
              <a:rPr lang="zh-CN" altLang="en-US" b="1" dirty="0">
                <a:solidFill>
                  <a:srgbClr val="FFFF00"/>
                </a:solidFill>
              </a:rPr>
              <a:t>        否则</a:t>
            </a:r>
            <a:r>
              <a:rPr lang="zh-CN" altLang="en-US" dirty="0"/>
              <a:t>，</a:t>
            </a:r>
            <a:endParaRPr lang="zh-CN" altLang="en-US" dirty="0">
              <a:solidFill>
                <a:srgbClr val="66FF33"/>
              </a:solidFill>
            </a:endParaRPr>
          </a:p>
          <a:p>
            <a:pPr eaLnBrk="1" hangingPunct="1">
              <a:spcBef>
                <a:spcPts val="600"/>
              </a:spcBef>
            </a:pPr>
            <a:r>
              <a:rPr lang="zh-CN" altLang="en-US" dirty="0"/>
              <a:t>                </a:t>
            </a:r>
            <a:r>
              <a:rPr lang="zh-CN" altLang="en-US" b="1" dirty="0">
                <a:solidFill>
                  <a:srgbClr val="FFFF00"/>
                </a:solidFill>
              </a:rPr>
              <a:t>若</a:t>
            </a:r>
            <a:r>
              <a:rPr lang="zh-CN" altLang="en-US" dirty="0"/>
              <a:t>栈不空且栈顶位置尚有其它方向未经搜索，</a:t>
            </a:r>
            <a:r>
              <a:rPr lang="en-US" altLang="zh-CN" dirty="0">
                <a:solidFill>
                  <a:srgbClr val="66FF33"/>
                </a:solidFill>
              </a:rPr>
              <a:t>//</a:t>
            </a:r>
            <a:r>
              <a:rPr lang="zh-CN" altLang="en-US" dirty="0">
                <a:solidFill>
                  <a:srgbClr val="66FF33"/>
                </a:solidFill>
              </a:rPr>
              <a:t>探测新的方位。</a:t>
            </a:r>
          </a:p>
          <a:p>
            <a:pPr eaLnBrk="1" hangingPunct="1">
              <a:spcBef>
                <a:spcPts val="600"/>
              </a:spcBef>
            </a:pPr>
            <a:r>
              <a:rPr lang="zh-CN" altLang="en-US" dirty="0"/>
              <a:t>                        </a:t>
            </a:r>
            <a:r>
              <a:rPr lang="zh-CN" altLang="en-US" b="1" dirty="0">
                <a:solidFill>
                  <a:srgbClr val="FFFF00"/>
                </a:solidFill>
              </a:rPr>
              <a:t>则</a:t>
            </a:r>
            <a:r>
              <a:rPr lang="zh-CN" altLang="en-US" dirty="0"/>
              <a:t>设定新的当前位置为沿顺时针方向旋转找到的栈顶位置的下一邻块；</a:t>
            </a:r>
            <a:endParaRPr lang="en-US" altLang="zh-CN" dirty="0"/>
          </a:p>
          <a:p>
            <a:pPr eaLnBrk="1" hangingPunct="1">
              <a:lnSpc>
                <a:spcPts val="1400"/>
              </a:lnSpc>
              <a:spcBef>
                <a:spcPts val="600"/>
              </a:spcBef>
            </a:pPr>
            <a:endParaRPr lang="zh-CN" altLang="en-US" dirty="0"/>
          </a:p>
          <a:p>
            <a:pPr eaLnBrk="1" hangingPunct="1">
              <a:spcBef>
                <a:spcPts val="600"/>
              </a:spcBef>
            </a:pPr>
            <a:r>
              <a:rPr lang="zh-CN" altLang="en-US" dirty="0"/>
              <a:t>                </a:t>
            </a:r>
            <a:r>
              <a:rPr lang="zh-CN" altLang="en-US" b="1" dirty="0">
                <a:solidFill>
                  <a:srgbClr val="FFFF00"/>
                </a:solidFill>
              </a:rPr>
              <a:t>若</a:t>
            </a:r>
            <a:r>
              <a:rPr lang="zh-CN" altLang="en-US" dirty="0"/>
              <a:t>栈不空且栈顶位置的四周均不可通， </a:t>
            </a:r>
            <a:r>
              <a:rPr lang="en-US" altLang="zh-CN" dirty="0">
                <a:solidFill>
                  <a:srgbClr val="66FF33"/>
                </a:solidFill>
              </a:rPr>
              <a:t>//</a:t>
            </a:r>
            <a:r>
              <a:rPr lang="zh-CN" altLang="en-US" dirty="0">
                <a:solidFill>
                  <a:srgbClr val="66FF33"/>
                </a:solidFill>
              </a:rPr>
              <a:t>已走入死胡同，此时需要回退。</a:t>
            </a:r>
          </a:p>
          <a:p>
            <a:pPr eaLnBrk="1" hangingPunct="1">
              <a:spcBef>
                <a:spcPts val="600"/>
              </a:spcBef>
            </a:pPr>
            <a:r>
              <a:rPr lang="zh-CN" altLang="en-US" dirty="0"/>
              <a:t>                </a:t>
            </a:r>
            <a:r>
              <a:rPr lang="zh-CN" altLang="en-US" b="1" dirty="0">
                <a:solidFill>
                  <a:srgbClr val="FFFF00"/>
                </a:solidFill>
              </a:rPr>
              <a:t>则 </a:t>
            </a:r>
            <a:r>
              <a:rPr lang="en-US" altLang="zh-CN" dirty="0"/>
              <a:t>{  </a:t>
            </a:r>
          </a:p>
          <a:p>
            <a:pPr eaLnBrk="1" hangingPunct="1">
              <a:spcBef>
                <a:spcPts val="600"/>
              </a:spcBef>
            </a:pPr>
            <a:r>
              <a:rPr lang="en-US" altLang="zh-CN" dirty="0"/>
              <a:t>                        </a:t>
            </a:r>
            <a:r>
              <a:rPr lang="zh-CN" altLang="en-US" dirty="0"/>
              <a:t>删去栈顶位置；</a:t>
            </a:r>
          </a:p>
          <a:p>
            <a:pPr eaLnBrk="1" hangingPunct="1">
              <a:spcBef>
                <a:spcPts val="600"/>
              </a:spcBef>
            </a:pPr>
            <a:r>
              <a:rPr lang="zh-CN" altLang="en-US" dirty="0"/>
              <a:t>                        若栈不空，则重新测试新的栈顶位置，</a:t>
            </a:r>
            <a:r>
              <a:rPr lang="en-US" altLang="zh-CN" dirty="0">
                <a:solidFill>
                  <a:srgbClr val="66FF33"/>
                </a:solidFill>
              </a:rPr>
              <a:t>//</a:t>
            </a:r>
            <a:r>
              <a:rPr lang="zh-CN" altLang="en-US" dirty="0">
                <a:solidFill>
                  <a:srgbClr val="66FF33"/>
                </a:solidFill>
              </a:rPr>
              <a:t>回退到前一个方块，继续探测</a:t>
            </a:r>
            <a:endParaRPr lang="en-US" altLang="zh-CN" dirty="0">
              <a:solidFill>
                <a:srgbClr val="66FF33"/>
              </a:solidFill>
            </a:endParaRPr>
          </a:p>
          <a:p>
            <a:pPr eaLnBrk="1" hangingPunct="1">
              <a:spcBef>
                <a:spcPts val="600"/>
              </a:spcBef>
            </a:pPr>
            <a:r>
              <a:rPr lang="en-US" altLang="zh-CN" dirty="0"/>
              <a:t>        </a:t>
            </a:r>
            <a:r>
              <a:rPr lang="zh-CN" altLang="en-US" dirty="0"/>
              <a:t>                        直至找到一个可通的相邻块或出栈至栈空；</a:t>
            </a:r>
          </a:p>
          <a:p>
            <a:pPr eaLnBrk="1" hangingPunct="1">
              <a:spcBef>
                <a:spcPts val="600"/>
              </a:spcBef>
            </a:pPr>
            <a:r>
              <a:rPr lang="zh-CN" altLang="en-US" dirty="0"/>
              <a:t>               </a:t>
            </a:r>
            <a:r>
              <a:rPr lang="en-US" altLang="zh-CN" dirty="0"/>
              <a:t>}</a:t>
            </a:r>
          </a:p>
          <a:p>
            <a:pPr eaLnBrk="1" hangingPunct="1">
              <a:spcBef>
                <a:spcPts val="600"/>
              </a:spcBef>
            </a:pPr>
            <a:r>
              <a:rPr lang="en-US" altLang="zh-CN" dirty="0"/>
              <a:t>} </a:t>
            </a:r>
            <a:r>
              <a:rPr lang="en-US" altLang="zh-CN" b="1" dirty="0">
                <a:solidFill>
                  <a:srgbClr val="FFFF00"/>
                </a:solidFill>
              </a:rPr>
              <a:t>while</a:t>
            </a:r>
            <a:r>
              <a:rPr lang="en-US" altLang="zh-CN" dirty="0">
                <a:solidFill>
                  <a:srgbClr val="FFFF00"/>
                </a:solidFill>
              </a:rPr>
              <a:t> (</a:t>
            </a:r>
            <a:r>
              <a:rPr lang="zh-CN" altLang="en-US" dirty="0">
                <a:solidFill>
                  <a:srgbClr val="FFFF00"/>
                </a:solidFill>
              </a:rPr>
              <a:t>栈不空</a:t>
            </a:r>
            <a:r>
              <a:rPr lang="en-US" altLang="zh-CN" dirty="0">
                <a:solidFill>
                  <a:srgbClr val="FFFF00"/>
                </a:solidFill>
              </a:rPr>
              <a:t>)</a:t>
            </a:r>
            <a:r>
              <a:rPr lang="zh-CN" altLang="en-US" dirty="0">
                <a:solidFill>
                  <a:srgbClr val="FFFF00"/>
                </a:solidFill>
              </a:rPr>
              <a:t>；</a:t>
            </a:r>
            <a:endParaRPr lang="en-US" altLang="zh-CN" dirty="0">
              <a:solidFill>
                <a:srgbClr val="FFFF00"/>
              </a:solidFill>
            </a:endParaRPr>
          </a:p>
        </p:txBody>
      </p:sp>
      <p:sp>
        <p:nvSpPr>
          <p:cNvPr id="104453" name="Rectangle 6"/>
          <p:cNvSpPr>
            <a:spLocks noChangeArrowheads="1"/>
          </p:cNvSpPr>
          <p:nvPr/>
        </p:nvSpPr>
        <p:spPr bwMode="auto">
          <a:xfrm>
            <a:off x="6877050" y="1341438"/>
            <a:ext cx="431800"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4" name="Rectangle 7"/>
          <p:cNvSpPr>
            <a:spLocks noChangeArrowheads="1"/>
          </p:cNvSpPr>
          <p:nvPr/>
        </p:nvSpPr>
        <p:spPr bwMode="auto">
          <a:xfrm>
            <a:off x="6443663" y="1341438"/>
            <a:ext cx="431800" cy="431800"/>
          </a:xfrm>
          <a:prstGeom prst="rect">
            <a:avLst/>
          </a:prstGeom>
          <a:solidFill>
            <a:schemeClr val="tx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W</a:t>
            </a:r>
          </a:p>
        </p:txBody>
      </p:sp>
      <p:sp>
        <p:nvSpPr>
          <p:cNvPr id="104455" name="Rectangle 8"/>
          <p:cNvSpPr>
            <a:spLocks noChangeArrowheads="1"/>
          </p:cNvSpPr>
          <p:nvPr/>
        </p:nvSpPr>
        <p:spPr bwMode="auto">
          <a:xfrm>
            <a:off x="6877050" y="908050"/>
            <a:ext cx="431800" cy="431800"/>
          </a:xfrm>
          <a:prstGeom prst="rect">
            <a:avLst/>
          </a:prstGeom>
          <a:solidFill>
            <a:schemeClr val="tx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N</a:t>
            </a:r>
          </a:p>
        </p:txBody>
      </p:sp>
      <p:sp>
        <p:nvSpPr>
          <p:cNvPr id="104456" name="Rectangle 9"/>
          <p:cNvSpPr>
            <a:spLocks noChangeArrowheads="1"/>
          </p:cNvSpPr>
          <p:nvPr/>
        </p:nvSpPr>
        <p:spPr bwMode="auto">
          <a:xfrm>
            <a:off x="7308850" y="1341438"/>
            <a:ext cx="431800" cy="431800"/>
          </a:xfrm>
          <a:prstGeom prst="rect">
            <a:avLst/>
          </a:prstGeom>
          <a:solidFill>
            <a:schemeClr val="tx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104457" name="Rectangle 10"/>
          <p:cNvSpPr>
            <a:spLocks noChangeArrowheads="1"/>
          </p:cNvSpPr>
          <p:nvPr/>
        </p:nvSpPr>
        <p:spPr bwMode="auto">
          <a:xfrm>
            <a:off x="6877050" y="1773238"/>
            <a:ext cx="431800" cy="431800"/>
          </a:xfrm>
          <a:prstGeom prst="rect">
            <a:avLst/>
          </a:prstGeom>
          <a:solidFill>
            <a:schemeClr val="tx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S</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ChangeArrowheads="1"/>
          </p:cNvSpPr>
          <p:nvPr/>
        </p:nvSpPr>
        <p:spPr bwMode="auto">
          <a:xfrm>
            <a:off x="250825" y="838200"/>
            <a:ext cx="8748713" cy="5015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latin typeface="Times New Roman" panose="02020603050405020304" pitchFamily="18" charset="0"/>
              </a:rPr>
              <a:t>栈用顺序存储结构实现，栈中元素的说明如下：  </a:t>
            </a:r>
          </a:p>
          <a:p>
            <a:pPr eaLnBrk="0" hangingPunct="0"/>
            <a:r>
              <a:rPr kumimoji="1" lang="en-US" altLang="zh-CN" sz="2400" dirty="0" err="1">
                <a:latin typeface="Times New Roman" panose="02020603050405020304" pitchFamily="18" charset="0"/>
              </a:rPr>
              <a:t>struct</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NodeMaze</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a:t>
            </a:r>
          </a:p>
          <a:p>
            <a:pPr eaLnBrk="0" hangingPunct="0"/>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int</a:t>
            </a:r>
            <a:r>
              <a:rPr kumimoji="1" lang="en-US" altLang="zh-CN" sz="2400" dirty="0">
                <a:latin typeface="Times New Roman" panose="02020603050405020304" pitchFamily="18" charset="0"/>
              </a:rPr>
              <a:t>  x, y, d;</a:t>
            </a:r>
          </a:p>
          <a:p>
            <a:pPr eaLnBrk="0" hangingPunct="0"/>
            <a:r>
              <a:rPr kumimoji="1" lang="en-US" altLang="zh-CN" sz="2400" dirty="0">
                <a:latin typeface="Times New Roman" panose="02020603050405020304" pitchFamily="18" charset="0"/>
              </a:rPr>
              <a:t>};</a:t>
            </a:r>
          </a:p>
          <a:p>
            <a:pPr eaLnBrk="0" hangingPunct="0"/>
            <a:r>
              <a:rPr kumimoji="1" lang="en-US" altLang="zh-CN" sz="2400" dirty="0" err="1">
                <a:latin typeface="Times New Roman" panose="02020603050405020304" pitchFamily="18" charset="0"/>
              </a:rPr>
              <a:t>typedef</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struct</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NodeMaze</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DataType</a:t>
            </a:r>
            <a:r>
              <a:rPr kumimoji="1" lang="en-US" altLang="zh-CN" sz="2400" dirty="0">
                <a:latin typeface="Times New Roman" panose="02020603050405020304" pitchFamily="18" charset="0"/>
              </a:rPr>
              <a:t>;</a:t>
            </a:r>
          </a:p>
          <a:p>
            <a:pPr eaLnBrk="0" hangingPunct="0"/>
            <a:endParaRPr kumimoji="1" lang="en-US" altLang="zh-CN" sz="2400" dirty="0">
              <a:latin typeface="Times New Roman" panose="02020603050405020304" pitchFamily="18" charset="0"/>
            </a:endParaRPr>
          </a:p>
          <a:p>
            <a:pPr eaLnBrk="0" hangingPunct="0"/>
            <a:endParaRPr kumimoji="1" lang="en-US" altLang="zh-CN" sz="2400" dirty="0">
              <a:latin typeface="Times New Roman" panose="02020603050405020304" pitchFamily="18" charset="0"/>
            </a:endParaRPr>
          </a:p>
          <a:p>
            <a:pPr eaLnBrk="0" hangingPunct="0"/>
            <a:endParaRPr kumimoji="1" lang="en-US" altLang="zh-CN" sz="2400" dirty="0">
              <a:latin typeface="Times New Roman" panose="02020603050405020304" pitchFamily="18" charset="0"/>
            </a:endParaRPr>
          </a:p>
          <a:p>
            <a:pPr eaLnBrk="0" hangingPunct="0"/>
            <a:endParaRPr kumimoji="1" lang="en-US" altLang="zh-CN" sz="2400" dirty="0">
              <a:latin typeface="Times New Roman" panose="02020603050405020304" pitchFamily="18" charset="0"/>
            </a:endParaRPr>
          </a:p>
          <a:p>
            <a:pPr eaLnBrk="0" hangingPunct="0"/>
            <a:r>
              <a:rPr kumimoji="1" lang="en-US" altLang="zh-CN" sz="2000" dirty="0">
                <a:latin typeface="Times New Roman" panose="02020603050405020304" pitchFamily="18" charset="0"/>
              </a:rPr>
              <a:t>void </a:t>
            </a:r>
            <a:r>
              <a:rPr kumimoji="1" lang="en-US" altLang="zh-CN" sz="2000" dirty="0" err="1">
                <a:solidFill>
                  <a:srgbClr val="FFFF00"/>
                </a:solidFill>
                <a:latin typeface="Times New Roman" panose="02020603050405020304" pitchFamily="18" charset="0"/>
              </a:rPr>
              <a:t>mazePath</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*maze[], </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*direction[], </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x1, int y1, int x2, int y2)</a:t>
            </a:r>
          </a:p>
          <a:p>
            <a:pPr eaLnBrk="0" hangingPunct="0"/>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迷宫</a:t>
            </a:r>
            <a:r>
              <a:rPr kumimoji="1" lang="en-US" altLang="zh-CN" sz="2000" dirty="0">
                <a:solidFill>
                  <a:srgbClr val="33CC33"/>
                </a:solidFill>
                <a:latin typeface="Times New Roman" panose="02020603050405020304" pitchFamily="18" charset="0"/>
              </a:rPr>
              <a:t>maze[M][N]</a:t>
            </a:r>
            <a:r>
              <a:rPr kumimoji="1" lang="zh-CN" altLang="en-US" sz="2000" dirty="0">
                <a:solidFill>
                  <a:srgbClr val="33CC33"/>
                </a:solidFill>
                <a:latin typeface="Times New Roman" panose="02020603050405020304" pitchFamily="18" charset="0"/>
              </a:rPr>
              <a:t>中求从入口</a:t>
            </a:r>
            <a:r>
              <a:rPr kumimoji="1" lang="en-US" altLang="zh-CN" sz="2000" dirty="0">
                <a:solidFill>
                  <a:srgbClr val="33CC33"/>
                </a:solidFill>
                <a:latin typeface="Times New Roman" panose="02020603050405020304" pitchFamily="18" charset="0"/>
              </a:rPr>
              <a:t>maze[x1][y1]</a:t>
            </a:r>
            <a:r>
              <a:rPr kumimoji="1" lang="zh-CN" altLang="en-US" sz="2000" dirty="0">
                <a:solidFill>
                  <a:srgbClr val="33CC33"/>
                </a:solidFill>
                <a:latin typeface="Times New Roman" panose="02020603050405020304" pitchFamily="18" charset="0"/>
              </a:rPr>
              <a:t>到出口</a:t>
            </a:r>
            <a:r>
              <a:rPr kumimoji="1" lang="en-US" altLang="zh-CN" sz="2000" dirty="0">
                <a:solidFill>
                  <a:srgbClr val="33CC33"/>
                </a:solidFill>
                <a:latin typeface="Times New Roman" panose="02020603050405020304" pitchFamily="18" charset="0"/>
              </a:rPr>
              <a:t>maze[x2][y2]    </a:t>
            </a:r>
          </a:p>
          <a:p>
            <a:pPr eaLnBrk="0" hangingPunct="0"/>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的一条路径 *</a:t>
            </a:r>
            <a:r>
              <a:rPr kumimoji="1" lang="en-US" altLang="zh-CN" sz="2000" dirty="0">
                <a:solidFill>
                  <a:srgbClr val="33CC33"/>
                </a:solidFill>
                <a:latin typeface="Times New Roman" panose="02020603050405020304" pitchFamily="18" charset="0"/>
              </a:rPr>
              <a:t>/</a:t>
            </a:r>
          </a:p>
          <a:p>
            <a:pPr eaLnBrk="0" hangingPunct="0"/>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其中 </a:t>
            </a:r>
            <a:r>
              <a:rPr kumimoji="1" lang="en-US" altLang="zh-CN" sz="2000" dirty="0">
                <a:solidFill>
                  <a:srgbClr val="33CC33"/>
                </a:solidFill>
                <a:latin typeface="Times New Roman" panose="02020603050405020304" pitchFamily="18" charset="0"/>
              </a:rPr>
              <a:t>1&lt;=x1,x2&lt;=M-2 , 1&lt;=y1,y2&lt;=N-2 */ </a:t>
            </a:r>
            <a:endParaRPr kumimoji="1" lang="en-US" altLang="zh-CN" sz="2400" dirty="0">
              <a:solidFill>
                <a:srgbClr val="33CC33"/>
              </a:solidFill>
              <a:latin typeface="Times New Roman" panose="02020603050405020304" pitchFamily="18" charset="0"/>
            </a:endParaRPr>
          </a:p>
        </p:txBody>
      </p:sp>
      <p:sp>
        <p:nvSpPr>
          <p:cNvPr id="105476" name="Rectangle 3"/>
          <p:cNvSpPr>
            <a:spLocks noChangeArrowheads="1"/>
          </p:cNvSpPr>
          <p:nvPr/>
        </p:nvSpPr>
        <p:spPr bwMode="auto">
          <a:xfrm>
            <a:off x="323850" y="3692525"/>
            <a:ext cx="4756150"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FFFF00"/>
                </a:solidFill>
                <a:latin typeface="Times New Roman" panose="02020603050405020304" pitchFamily="18" charset="0"/>
              </a:rPr>
              <a:t>算法</a:t>
            </a:r>
            <a:r>
              <a:rPr lang="en-US" altLang="zh-CN" sz="2400">
                <a:solidFill>
                  <a:srgbClr val="FFFF00"/>
                </a:solidFill>
                <a:latin typeface="Times New Roman" panose="02020603050405020304" pitchFamily="18" charset="0"/>
              </a:rPr>
              <a:t>3.15 </a:t>
            </a:r>
            <a:r>
              <a:rPr lang="zh-CN" altLang="en-US" sz="2400">
                <a:solidFill>
                  <a:srgbClr val="FFFF00"/>
                </a:solidFill>
                <a:latin typeface="Times New Roman" panose="02020603050405020304" pitchFamily="18" charset="0"/>
              </a:rPr>
              <a:t>求迷宫中一条路径的算法</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ChangeArrowheads="1"/>
          </p:cNvSpPr>
          <p:nvPr/>
        </p:nvSpPr>
        <p:spPr bwMode="auto">
          <a:xfrm>
            <a:off x="143999" y="216000"/>
            <a:ext cx="8640000" cy="5939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dirty="0">
                <a:latin typeface="Times New Roman" panose="02020603050405020304" pitchFamily="18" charset="0"/>
              </a:rPr>
              <a:t>void </a:t>
            </a:r>
            <a:r>
              <a:rPr kumimoji="1" lang="en-US" altLang="zh-CN" sz="2000" dirty="0" err="1">
                <a:solidFill>
                  <a:srgbClr val="FFFF00"/>
                </a:solidFill>
                <a:latin typeface="Times New Roman" panose="02020603050405020304" pitchFamily="18" charset="0"/>
              </a:rPr>
              <a:t>mazePath</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*maze[], </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*direction[], </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x1, int y1, int x2, int y2)</a:t>
            </a:r>
          </a:p>
          <a:p>
            <a:r>
              <a:rPr kumimoji="1" lang="en-US" altLang="zh-CN" sz="2000" dirty="0">
                <a:latin typeface="Times New Roman" panose="02020603050405020304" pitchFamily="18" charset="0"/>
              </a:rPr>
              <a:t>{</a:t>
            </a:r>
          </a:p>
          <a:p>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i</a:t>
            </a:r>
            <a:r>
              <a:rPr kumimoji="1" lang="en-US" altLang="zh-CN" sz="2000" dirty="0">
                <a:latin typeface="Times New Roman" panose="02020603050405020304" pitchFamily="18" charset="0"/>
              </a:rPr>
              <a:t>, j, k, </a:t>
            </a:r>
            <a:r>
              <a:rPr kumimoji="1" lang="en-US" altLang="zh-CN" sz="2000" dirty="0" err="1">
                <a:latin typeface="Times New Roman" panose="02020603050405020304" pitchFamily="18" charset="0"/>
              </a:rPr>
              <a:t>kk</a:t>
            </a:r>
            <a:r>
              <a:rPr kumimoji="1" lang="en-US" altLang="zh-CN" sz="2000" dirty="0">
                <a:latin typeface="Times New Roman" panose="02020603050405020304" pitchFamily="18" charset="0"/>
              </a:rPr>
              <a:t>;</a:t>
            </a: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g, h;</a:t>
            </a: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PSeqStack</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a:t>
            </a:r>
          </a:p>
          <a:p>
            <a:pPr eaLnBrk="0" hangingPunct="0"/>
            <a:r>
              <a:rPr kumimoji="1" lang="en-US" altLang="zh-CN" sz="2000" dirty="0">
                <a:solidFill>
                  <a:srgbClr val="FFFF00"/>
                </a:solidFill>
                <a:latin typeface="Times New Roman" panose="02020603050405020304" pitchFamily="18" charset="0"/>
              </a:rPr>
              <a:t>        </a:t>
            </a:r>
            <a:r>
              <a:rPr kumimoji="1" lang="en-US" altLang="zh-CN" sz="2000" dirty="0" err="1">
                <a:solidFill>
                  <a:schemeClr val="tx1"/>
                </a:solidFill>
                <a:latin typeface="Times New Roman" panose="02020603050405020304" pitchFamily="18" charset="0"/>
              </a:rPr>
              <a:t>DataType</a:t>
            </a:r>
            <a:r>
              <a:rPr kumimoji="1" lang="en-US" altLang="zh-CN" sz="2000" dirty="0">
                <a:solidFill>
                  <a:schemeClr val="tx1"/>
                </a:solidFill>
                <a:latin typeface="Times New Roman" panose="02020603050405020304" pitchFamily="18" charset="0"/>
              </a:rPr>
              <a:t> element;</a:t>
            </a:r>
            <a:endParaRPr kumimoji="1" lang="en-US" altLang="zh-CN" sz="2000" dirty="0">
              <a:solidFill>
                <a:srgbClr val="FFFF00"/>
              </a:solidFill>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createEmptyStack_seq</a:t>
            </a:r>
            <a:r>
              <a:rPr kumimoji="1" lang="en-US" altLang="zh-CN" sz="2000" dirty="0">
                <a:latin typeface="Times New Roman" panose="02020603050405020304" pitchFamily="18" charset="0"/>
              </a:rPr>
              <a:t> ( );</a:t>
            </a:r>
          </a:p>
          <a:p>
            <a:pPr eaLnBrk="0" hangingPunct="0"/>
            <a:r>
              <a:rPr kumimoji="1" lang="en-US" altLang="zh-CN" sz="2000" dirty="0">
                <a:latin typeface="Times New Roman" panose="02020603050405020304" pitchFamily="18" charset="0"/>
              </a:rPr>
              <a:t>        maze[x1][y1] = 2;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从入口开始进入</a:t>
            </a:r>
            <a:r>
              <a:rPr kumimoji="1" lang="en-US" altLang="zh-CN" sz="2000" dirty="0">
                <a:solidFill>
                  <a:srgbClr val="33CC33"/>
                </a:solidFill>
                <a:latin typeface="Times New Roman" panose="02020603050405020304" pitchFamily="18" charset="0"/>
              </a:rPr>
              <a:t>,</a:t>
            </a:r>
            <a:r>
              <a:rPr kumimoji="1" lang="zh-CN" altLang="en-US" sz="2000" dirty="0">
                <a:solidFill>
                  <a:srgbClr val="33CC33"/>
                </a:solidFill>
                <a:latin typeface="Times New Roman" panose="02020603050405020304" pitchFamily="18" charset="0"/>
              </a:rPr>
              <a:t>作标记 *</a:t>
            </a:r>
            <a:r>
              <a:rPr kumimoji="1" lang="en-US" altLang="zh-CN" sz="2000" dirty="0">
                <a:solidFill>
                  <a:srgbClr val="33CC33"/>
                </a:solidFill>
                <a:latin typeface="Times New Roman" panose="02020603050405020304" pitchFamily="18" charset="0"/>
              </a:rPr>
              <a:t>/</a:t>
            </a: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element.x</a:t>
            </a:r>
            <a:r>
              <a:rPr kumimoji="1" lang="en-US" altLang="zh-CN" sz="2000" dirty="0">
                <a:latin typeface="Times New Roman" panose="02020603050405020304" pitchFamily="18" charset="0"/>
              </a:rPr>
              <a:t> = x1;</a:t>
            </a: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element.y</a:t>
            </a:r>
            <a:r>
              <a:rPr kumimoji="1" lang="en-US" altLang="zh-CN" sz="2000" dirty="0">
                <a:latin typeface="Times New Roman" panose="02020603050405020304" pitchFamily="18" charset="0"/>
              </a:rPr>
              <a:t> = y1;</a:t>
            </a: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element.d</a:t>
            </a:r>
            <a:r>
              <a:rPr kumimoji="1" lang="en-US" altLang="zh-CN" sz="2000" dirty="0">
                <a:latin typeface="Times New Roman" panose="02020603050405020304" pitchFamily="18" charset="0"/>
              </a:rPr>
              <a:t> = -1;</a:t>
            </a: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push_seq</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 element);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入口点进栈 *</a:t>
            </a:r>
            <a:r>
              <a:rPr kumimoji="1" lang="en-US" altLang="zh-CN" sz="2000" dirty="0">
                <a:solidFill>
                  <a:srgbClr val="33CC33"/>
                </a:solidFill>
                <a:latin typeface="Times New Roman" panose="02020603050405020304" pitchFamily="18" charset="0"/>
              </a:rPr>
              <a:t>/</a:t>
            </a:r>
          </a:p>
          <a:p>
            <a:pPr eaLnBrk="0" hangingPunct="0"/>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while (! </a:t>
            </a:r>
            <a:r>
              <a:rPr kumimoji="1" lang="en-US" altLang="zh-CN" sz="2000" dirty="0" err="1">
                <a:latin typeface="Times New Roman" panose="02020603050405020304" pitchFamily="18" charset="0"/>
              </a:rPr>
              <a:t>isEmptyStack_seq</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 ) {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走不通时</a:t>
            </a:r>
            <a:r>
              <a:rPr kumimoji="1" lang="en-US" altLang="zh-CN" sz="2000" dirty="0">
                <a:solidFill>
                  <a:srgbClr val="33CC33"/>
                </a:solidFill>
                <a:latin typeface="Times New Roman" panose="02020603050405020304" pitchFamily="18" charset="0"/>
              </a:rPr>
              <a:t>,</a:t>
            </a:r>
            <a:r>
              <a:rPr kumimoji="1" lang="zh-CN" altLang="en-US" sz="2000" dirty="0">
                <a:solidFill>
                  <a:srgbClr val="33CC33"/>
                </a:solidFill>
                <a:latin typeface="Times New Roman" panose="02020603050405020304" pitchFamily="18" charset="0"/>
              </a:rPr>
              <a:t>一步步回退 *</a:t>
            </a:r>
            <a:r>
              <a:rPr kumimoji="1" lang="en-US" altLang="zh-CN" sz="2000" dirty="0">
                <a:solidFill>
                  <a:srgbClr val="33CC33"/>
                </a:solidFill>
                <a:latin typeface="Times New Roman" panose="02020603050405020304" pitchFamily="18" charset="0"/>
              </a:rPr>
              <a:t>/</a:t>
            </a:r>
          </a:p>
          <a:p>
            <a:pPr eaLnBrk="0" hangingPunct="0"/>
            <a:r>
              <a:rPr kumimoji="1" lang="en-US" altLang="zh-CN" sz="2000" dirty="0">
                <a:latin typeface="Times New Roman" panose="02020603050405020304" pitchFamily="18" charset="0"/>
              </a:rPr>
              <a:t>                element = </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a:t>
            </a: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i</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element.x</a:t>
            </a:r>
            <a:r>
              <a:rPr kumimoji="1" lang="en-US" altLang="zh-CN" sz="2000" dirty="0">
                <a:latin typeface="Times New Roman" panose="02020603050405020304" pitchFamily="18" charset="0"/>
              </a:rPr>
              <a:t>;</a:t>
            </a:r>
          </a:p>
          <a:p>
            <a:pPr eaLnBrk="0" hangingPunct="0"/>
            <a:r>
              <a:rPr kumimoji="1" lang="en-US" altLang="zh-CN" sz="2000" dirty="0">
                <a:latin typeface="Times New Roman" panose="02020603050405020304" pitchFamily="18" charset="0"/>
              </a:rPr>
              <a:t>                j = </a:t>
            </a:r>
            <a:r>
              <a:rPr kumimoji="1" lang="en-US" altLang="zh-CN" sz="2000" dirty="0" err="1">
                <a:latin typeface="Times New Roman" panose="02020603050405020304" pitchFamily="18" charset="0"/>
              </a:rPr>
              <a:t>element.y</a:t>
            </a:r>
            <a:r>
              <a:rPr kumimoji="1" lang="en-US" altLang="zh-CN" sz="2000" dirty="0">
                <a:latin typeface="Times New Roman" panose="02020603050405020304" pitchFamily="18" charset="0"/>
              </a:rPr>
              <a:t>;</a:t>
            </a:r>
          </a:p>
          <a:p>
            <a:pPr eaLnBrk="0" hangingPunct="0"/>
            <a:r>
              <a:rPr kumimoji="1" lang="en-US" altLang="zh-CN" sz="2000" dirty="0">
                <a:latin typeface="Times New Roman" panose="02020603050405020304" pitchFamily="18" charset="0"/>
              </a:rPr>
              <a:t>                k = </a:t>
            </a:r>
            <a:r>
              <a:rPr kumimoji="1" lang="en-US" altLang="zh-CN" sz="2000" dirty="0" err="1">
                <a:latin typeface="Times New Roman" panose="02020603050405020304" pitchFamily="18" charset="0"/>
              </a:rPr>
              <a:t>element.d</a:t>
            </a:r>
            <a:r>
              <a:rPr kumimoji="1" lang="en-US" altLang="zh-CN" sz="2000" dirty="0">
                <a:latin typeface="Times New Roman" panose="02020603050405020304" pitchFamily="18" charset="0"/>
              </a:rPr>
              <a:t> + 1;</a:t>
            </a: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pop_seq</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a:t>
            </a:r>
          </a:p>
        </p:txBody>
      </p:sp>
      <p:sp>
        <p:nvSpPr>
          <p:cNvPr id="3" name="文本框 2">
            <a:extLst>
              <a:ext uri="{FF2B5EF4-FFF2-40B4-BE49-F238E27FC236}">
                <a16:creationId xmlns:a16="http://schemas.microsoft.com/office/drawing/2014/main" id="{21FBB7AB-8A8F-2CCD-FB87-0FFBB2A7E04A}"/>
              </a:ext>
            </a:extLst>
          </p:cNvPr>
          <p:cNvSpPr txBox="1"/>
          <p:nvPr/>
        </p:nvSpPr>
        <p:spPr>
          <a:xfrm>
            <a:off x="4139951" y="5831989"/>
            <a:ext cx="4644047" cy="646331"/>
          </a:xfrm>
          <a:prstGeom prst="rect">
            <a:avLst/>
          </a:prstGeom>
          <a:noFill/>
          <a:ln>
            <a:solidFill>
              <a:schemeClr val="tx2">
                <a:lumMod val="60000"/>
                <a:lumOff val="40000"/>
              </a:schemeClr>
            </a:solidFill>
          </a:ln>
        </p:spPr>
        <p:txBody>
          <a:bodyPr wrap="square">
            <a:spAutoFit/>
          </a:bodyPr>
          <a:lstStyle/>
          <a:p>
            <a:r>
              <a:rPr lang="zh-CN" altLang="en-US" dirty="0"/>
              <a:t>若到过该位置，</a:t>
            </a:r>
            <a:r>
              <a:rPr lang="en-US" altLang="zh-CN" dirty="0"/>
              <a:t>maze[x][y]=2</a:t>
            </a:r>
            <a:r>
              <a:rPr lang="zh-CN" altLang="en-US" dirty="0"/>
              <a:t>，若没到过，</a:t>
            </a:r>
            <a:r>
              <a:rPr lang="en-US" altLang="zh-CN" dirty="0">
                <a:sym typeface="+mn-ea"/>
              </a:rPr>
              <a:t>maze[x][y]=0</a:t>
            </a:r>
            <a:endParaRPr lang="zh-CN"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1026"/>
          <p:cNvSpPr>
            <a:spLocks noChangeArrowheads="1"/>
          </p:cNvSpPr>
          <p:nvPr/>
        </p:nvSpPr>
        <p:spPr bwMode="auto">
          <a:xfrm>
            <a:off x="144635" y="44495"/>
            <a:ext cx="8964000" cy="64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5000"/>
              </a:lnSpc>
            </a:pPr>
            <a:r>
              <a:rPr kumimoji="1" lang="en-US" altLang="zh-CN" sz="2000" dirty="0">
                <a:latin typeface="Times New Roman" panose="02020603050405020304" pitchFamily="18" charset="0"/>
              </a:rPr>
              <a:t>                while (k&lt;=3) {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依次试探每个方向 （</a:t>
            </a:r>
            <a:r>
              <a:rPr kumimoji="1" lang="en-US" altLang="zh-CN" sz="2000" dirty="0">
                <a:solidFill>
                  <a:srgbClr val="33CC33"/>
                </a:solidFill>
                <a:latin typeface="Times New Roman" panose="02020603050405020304" pitchFamily="18" charset="0"/>
              </a:rPr>
              <a:t>0,1,2,3</a:t>
            </a:r>
            <a:r>
              <a:rPr kumimoji="1" lang="zh-CN" altLang="en-US" sz="2000" dirty="0">
                <a:solidFill>
                  <a:srgbClr val="33CC33"/>
                </a:solidFill>
                <a:latin typeface="Times New Roman" panose="02020603050405020304" pitchFamily="18" charset="0"/>
              </a:rPr>
              <a:t>四个方位）*</a:t>
            </a:r>
            <a:r>
              <a:rPr kumimoji="1" lang="en-US" altLang="zh-CN" sz="2000" dirty="0">
                <a:solidFill>
                  <a:srgbClr val="33CC33"/>
                </a:solidFill>
                <a:latin typeface="Times New Roman" panose="02020603050405020304" pitchFamily="18" charset="0"/>
              </a:rPr>
              <a:t>/</a:t>
            </a:r>
          </a:p>
          <a:p>
            <a:pPr eaLnBrk="0" hangingPunct="0">
              <a:lnSpc>
                <a:spcPct val="95000"/>
              </a:lnSpc>
            </a:pPr>
            <a:r>
              <a:rPr kumimoji="1" lang="en-US" altLang="zh-CN" sz="2000" dirty="0">
                <a:latin typeface="Times New Roman" panose="02020603050405020304" pitchFamily="18" charset="0"/>
              </a:rPr>
              <a:t>                        g = </a:t>
            </a:r>
            <a:r>
              <a:rPr kumimoji="1" lang="en-US" altLang="zh-CN" sz="2000" dirty="0" err="1">
                <a:latin typeface="Times New Roman" panose="02020603050405020304" pitchFamily="18" charset="0"/>
              </a:rPr>
              <a:t>i</a:t>
            </a:r>
            <a:r>
              <a:rPr kumimoji="1" lang="en-US" altLang="zh-CN" sz="2000" dirty="0">
                <a:latin typeface="Times New Roman" panose="02020603050405020304" pitchFamily="18" charset="0"/>
              </a:rPr>
              <a:t> + direction[k][0];  h = j + direction[k][1];</a:t>
            </a:r>
          </a:p>
          <a:p>
            <a:pPr eaLnBrk="0" hangingPunct="0">
              <a:lnSpc>
                <a:spcPct val="95000"/>
              </a:lnSpc>
            </a:pPr>
            <a:r>
              <a:rPr kumimoji="1" lang="en-US" altLang="zh-CN" sz="2000" dirty="0">
                <a:latin typeface="Times New Roman" panose="02020603050405020304" pitchFamily="18" charset="0"/>
              </a:rPr>
              <a:t>                        if (g==x2 &amp;&amp; h==y2 &amp;&amp; maze[g][h]==0) {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走到出口点 *</a:t>
            </a:r>
            <a:r>
              <a:rPr kumimoji="1" lang="en-US" altLang="zh-CN" sz="2000" dirty="0">
                <a:solidFill>
                  <a:srgbClr val="33CC33"/>
                </a:solidFill>
                <a:latin typeface="Times New Roman" panose="02020603050405020304" pitchFamily="18" charset="0"/>
              </a:rPr>
              <a:t>/</a:t>
            </a:r>
          </a:p>
          <a:p>
            <a:pPr eaLnBrk="0" hangingPunct="0">
              <a:lnSpc>
                <a:spcPct val="95000"/>
              </a:lnSpc>
            </a:pP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printf</a:t>
            </a:r>
            <a:r>
              <a:rPr kumimoji="1" lang="en-US" altLang="zh-CN" sz="2000" dirty="0">
                <a:latin typeface="Times New Roman" panose="02020603050405020304" pitchFamily="18" charset="0"/>
              </a:rPr>
              <a:t> ("The path is:\n");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打印路径上的每一点 *</a:t>
            </a:r>
            <a:r>
              <a:rPr kumimoji="1" lang="en-US" altLang="zh-CN" sz="2000" dirty="0">
                <a:solidFill>
                  <a:srgbClr val="33CC33"/>
                </a:solidFill>
                <a:latin typeface="Times New Roman" panose="02020603050405020304" pitchFamily="18" charset="0"/>
              </a:rPr>
              <a:t>/</a:t>
            </a:r>
          </a:p>
          <a:p>
            <a:pPr eaLnBrk="0" hangingPunct="0">
              <a:lnSpc>
                <a:spcPct val="95000"/>
              </a:lnSpc>
            </a:pPr>
            <a:r>
              <a:rPr kumimoji="1" lang="en-US" altLang="zh-CN" sz="2000" dirty="0">
                <a:latin typeface="Times New Roman" panose="02020603050405020304" pitchFamily="18" charset="0"/>
              </a:rPr>
              <a:t>                                for (</a:t>
            </a:r>
            <a:r>
              <a:rPr kumimoji="1" lang="en-US" altLang="zh-CN" sz="2000" dirty="0" err="1">
                <a:latin typeface="Times New Roman" panose="02020603050405020304" pitchFamily="18" charset="0"/>
              </a:rPr>
              <a:t>kk</a:t>
            </a:r>
            <a:r>
              <a:rPr kumimoji="1" lang="en-US" altLang="zh-CN" sz="2000" dirty="0">
                <a:latin typeface="Times New Roman" panose="02020603050405020304" pitchFamily="18" charset="0"/>
              </a:rPr>
              <a:t>=1; </a:t>
            </a:r>
            <a:r>
              <a:rPr kumimoji="1" lang="en-US" altLang="zh-CN" sz="2000" dirty="0" err="1">
                <a:latin typeface="Times New Roman" panose="02020603050405020304" pitchFamily="18" charset="0"/>
              </a:rPr>
              <a:t>kk</a:t>
            </a:r>
            <a:r>
              <a:rPr kumimoji="1" lang="en-US" altLang="zh-CN" sz="2000" dirty="0">
                <a:latin typeface="Times New Roman" panose="02020603050405020304" pitchFamily="18" charset="0"/>
              </a:rPr>
              <a:t>&lt;=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-&gt;top; </a:t>
            </a:r>
            <a:r>
              <a:rPr kumimoji="1" lang="en-US" altLang="zh-CN" sz="2000" dirty="0" err="1">
                <a:latin typeface="Times New Roman" panose="02020603050405020304" pitchFamily="18" charset="0"/>
              </a:rPr>
              <a:t>kk</a:t>
            </a:r>
            <a:r>
              <a:rPr kumimoji="1" lang="en-US" altLang="zh-CN" sz="2000" dirty="0">
                <a:latin typeface="Times New Roman" panose="02020603050405020304" pitchFamily="18" charset="0"/>
              </a:rPr>
              <a:t>++)</a:t>
            </a:r>
          </a:p>
          <a:p>
            <a:pPr eaLnBrk="0" hangingPunct="0">
              <a:lnSpc>
                <a:spcPct val="95000"/>
              </a:lnSpc>
            </a:pP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printf</a:t>
            </a:r>
            <a:r>
              <a:rPr kumimoji="1" lang="en-US" altLang="zh-CN" sz="2000" dirty="0">
                <a:latin typeface="Times New Roman" panose="02020603050405020304" pitchFamily="18" charset="0"/>
              </a:rPr>
              <a:t> ("the %d node is: %d %d \n", </a:t>
            </a:r>
            <a:r>
              <a:rPr kumimoji="1" lang="en-US" altLang="zh-CN" sz="2000" dirty="0" err="1">
                <a:latin typeface="Times New Roman" panose="02020603050405020304" pitchFamily="18" charset="0"/>
              </a:rPr>
              <a:t>kk</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-&gt;s[</a:t>
            </a:r>
            <a:r>
              <a:rPr kumimoji="1" lang="en-US" altLang="zh-CN" sz="2000" dirty="0" err="1">
                <a:latin typeface="Times New Roman" panose="02020603050405020304" pitchFamily="18" charset="0"/>
              </a:rPr>
              <a:t>kk</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x,st</a:t>
            </a:r>
            <a:r>
              <a:rPr kumimoji="1" lang="en-US" altLang="zh-CN" sz="2000" dirty="0">
                <a:latin typeface="Times New Roman" panose="02020603050405020304" pitchFamily="18" charset="0"/>
              </a:rPr>
              <a:t>-&gt;s[</a:t>
            </a:r>
            <a:r>
              <a:rPr kumimoji="1" lang="en-US" altLang="zh-CN" sz="2000" dirty="0" err="1">
                <a:latin typeface="Times New Roman" panose="02020603050405020304" pitchFamily="18" charset="0"/>
              </a:rPr>
              <a:t>kk</a:t>
            </a:r>
            <a:r>
              <a:rPr kumimoji="1" lang="en-US" altLang="zh-CN" sz="2000" dirty="0">
                <a:latin typeface="Times New Roman" panose="02020603050405020304" pitchFamily="18" charset="0"/>
              </a:rPr>
              <a:t>].y);</a:t>
            </a:r>
          </a:p>
          <a:p>
            <a:pPr eaLnBrk="0" hangingPunct="0">
              <a:lnSpc>
                <a:spcPct val="95000"/>
              </a:lnSpc>
            </a:pP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printf</a:t>
            </a:r>
            <a:r>
              <a:rPr kumimoji="1" lang="en-US" altLang="zh-CN" sz="2000" dirty="0">
                <a:latin typeface="Times New Roman" panose="02020603050405020304" pitchFamily="18" charset="0"/>
              </a:rPr>
              <a:t> ("the %d node is: %d  %d \n", </a:t>
            </a:r>
            <a:r>
              <a:rPr kumimoji="1" lang="en-US" altLang="zh-CN" sz="2000" dirty="0" err="1">
                <a:latin typeface="Times New Roman" panose="02020603050405020304" pitchFamily="18" charset="0"/>
              </a:rPr>
              <a:t>kk</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i</a:t>
            </a:r>
            <a:r>
              <a:rPr kumimoji="1" lang="en-US" altLang="zh-CN" sz="2000" dirty="0">
                <a:latin typeface="Times New Roman" panose="02020603050405020304" pitchFamily="18" charset="0"/>
              </a:rPr>
              <a:t>, j);</a:t>
            </a:r>
          </a:p>
          <a:p>
            <a:pPr eaLnBrk="0" hangingPunct="0">
              <a:lnSpc>
                <a:spcPct val="95000"/>
              </a:lnSpc>
            </a:pP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printf</a:t>
            </a:r>
            <a:r>
              <a:rPr kumimoji="1" lang="en-US" altLang="zh-CN" sz="2000" dirty="0">
                <a:latin typeface="Times New Roman" panose="02020603050405020304" pitchFamily="18" charset="0"/>
              </a:rPr>
              <a:t> ("the %d node is: %d  %d \n", kk+1, g, h);</a:t>
            </a:r>
          </a:p>
          <a:p>
            <a:pPr eaLnBrk="0" hangingPunct="0">
              <a:lnSpc>
                <a:spcPct val="95000"/>
              </a:lnSpc>
            </a:pPr>
            <a:r>
              <a:rPr kumimoji="1" lang="en-US" altLang="zh-CN" sz="2000" dirty="0">
                <a:latin typeface="Times New Roman" panose="02020603050405020304" pitchFamily="18" charset="0"/>
              </a:rPr>
              <a:t>                                return;</a:t>
            </a:r>
          </a:p>
          <a:p>
            <a:pPr eaLnBrk="0" hangingPunct="0">
              <a:lnSpc>
                <a:spcPct val="95000"/>
              </a:lnSpc>
            </a:pPr>
            <a:r>
              <a:rPr kumimoji="1" lang="en-US" altLang="zh-CN" sz="2000" dirty="0">
                <a:latin typeface="Times New Roman" panose="02020603050405020304" pitchFamily="18" charset="0"/>
              </a:rPr>
              <a:t>                        }</a:t>
            </a:r>
          </a:p>
          <a:p>
            <a:pPr eaLnBrk="1" hangingPunct="1">
              <a:lnSpc>
                <a:spcPct val="95000"/>
              </a:lnSpc>
            </a:pPr>
            <a:r>
              <a:rPr kumimoji="1" lang="en-US" altLang="zh-CN" sz="2000" dirty="0">
                <a:latin typeface="Times New Roman" panose="02020603050405020304" pitchFamily="18" charset="0"/>
              </a:rPr>
              <a:t>                        if (maze[g][h]==0) {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走到没走过的点 *</a:t>
            </a:r>
            <a:r>
              <a:rPr kumimoji="1" lang="en-US" altLang="zh-CN" sz="2000" dirty="0">
                <a:solidFill>
                  <a:srgbClr val="33CC33"/>
                </a:solidFill>
                <a:latin typeface="Times New Roman" panose="02020603050405020304" pitchFamily="18" charset="0"/>
              </a:rPr>
              <a:t>/</a:t>
            </a:r>
          </a:p>
          <a:p>
            <a:pPr eaLnBrk="1" hangingPunct="1">
              <a:lnSpc>
                <a:spcPct val="95000"/>
              </a:lnSpc>
            </a:pPr>
            <a:r>
              <a:rPr kumimoji="1" lang="en-US" altLang="zh-CN" sz="2000" dirty="0">
                <a:latin typeface="Times New Roman" panose="02020603050405020304" pitchFamily="18" charset="0"/>
              </a:rPr>
              <a:t>                                maze[g][h] = 2;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作标记 *</a:t>
            </a:r>
            <a:r>
              <a:rPr kumimoji="1" lang="en-US" altLang="zh-CN" sz="2000" dirty="0">
                <a:solidFill>
                  <a:srgbClr val="33CC33"/>
                </a:solidFill>
                <a:latin typeface="Times New Roman" panose="02020603050405020304" pitchFamily="18" charset="0"/>
              </a:rPr>
              <a:t>/</a:t>
            </a:r>
          </a:p>
          <a:p>
            <a:pPr eaLnBrk="1" hangingPunct="1">
              <a:lnSpc>
                <a:spcPct val="95000"/>
              </a:lnSpc>
            </a:pP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element.x</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i</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element.y</a:t>
            </a:r>
            <a:r>
              <a:rPr kumimoji="1" lang="en-US" altLang="zh-CN" sz="2000" dirty="0">
                <a:latin typeface="Times New Roman" panose="02020603050405020304" pitchFamily="18" charset="0"/>
              </a:rPr>
              <a:t> = j;  </a:t>
            </a:r>
            <a:r>
              <a:rPr kumimoji="1" lang="en-US" altLang="zh-CN" sz="2000" dirty="0" err="1">
                <a:latin typeface="Times New Roman" panose="02020603050405020304" pitchFamily="18" charset="0"/>
              </a:rPr>
              <a:t>element.d</a:t>
            </a:r>
            <a:r>
              <a:rPr kumimoji="1" lang="en-US" altLang="zh-CN" sz="2000" dirty="0">
                <a:latin typeface="Times New Roman" panose="02020603050405020304" pitchFamily="18" charset="0"/>
              </a:rPr>
              <a:t> = k;</a:t>
            </a:r>
          </a:p>
          <a:p>
            <a:pPr eaLnBrk="1" hangingPunct="1">
              <a:lnSpc>
                <a:spcPct val="95000"/>
              </a:lnSpc>
            </a:pP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push_seq</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st,element</a:t>
            </a:r>
            <a:r>
              <a:rPr kumimoji="1" lang="en-US" altLang="zh-CN" sz="2000" dirty="0">
                <a:latin typeface="Times New Roman" panose="02020603050405020304" pitchFamily="18" charset="0"/>
              </a:rPr>
              <a:t>);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进栈 *</a:t>
            </a:r>
            <a:r>
              <a:rPr kumimoji="1" lang="en-US" altLang="zh-CN" sz="2000" dirty="0">
                <a:solidFill>
                  <a:srgbClr val="33CC33"/>
                </a:solidFill>
                <a:latin typeface="Times New Roman" panose="02020603050405020304" pitchFamily="18" charset="0"/>
              </a:rPr>
              <a:t>/</a:t>
            </a:r>
          </a:p>
          <a:p>
            <a:pPr>
              <a:lnSpc>
                <a:spcPct val="95000"/>
              </a:lnSpc>
            </a:pP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i</a:t>
            </a:r>
            <a:r>
              <a:rPr kumimoji="1" lang="en-US" altLang="zh-CN" sz="2000" dirty="0">
                <a:latin typeface="Times New Roman" panose="02020603050405020304" pitchFamily="18" charset="0"/>
              </a:rPr>
              <a:t> = g;  j = h;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下一点转换成当前点 *</a:t>
            </a:r>
            <a:r>
              <a:rPr kumimoji="1" lang="en-US" altLang="zh-CN" sz="2000" dirty="0">
                <a:solidFill>
                  <a:srgbClr val="33CC33"/>
                </a:solidFill>
                <a:latin typeface="Times New Roman" panose="02020603050405020304" pitchFamily="18" charset="0"/>
              </a:rPr>
              <a:t>/</a:t>
            </a:r>
          </a:p>
          <a:p>
            <a:pPr eaLnBrk="1" hangingPunct="1">
              <a:lnSpc>
                <a:spcPct val="95000"/>
              </a:lnSpc>
            </a:pPr>
            <a:r>
              <a:rPr kumimoji="1" lang="en-US" altLang="zh-CN" sz="2000" dirty="0">
                <a:latin typeface="Times New Roman" panose="02020603050405020304" pitchFamily="18" charset="0"/>
              </a:rPr>
              <a:t>                                k = -1;</a:t>
            </a:r>
          </a:p>
          <a:p>
            <a:pPr eaLnBrk="1" hangingPunct="1">
              <a:lnSpc>
                <a:spcPct val="95000"/>
              </a:lnSpc>
            </a:pPr>
            <a:r>
              <a:rPr kumimoji="1" lang="en-US" altLang="zh-CN" sz="2000" dirty="0">
                <a:latin typeface="Times New Roman" panose="02020603050405020304" pitchFamily="18" charset="0"/>
              </a:rPr>
              <a:t>                        }</a:t>
            </a:r>
          </a:p>
          <a:p>
            <a:pPr eaLnBrk="1" hangingPunct="1">
              <a:lnSpc>
                <a:spcPct val="95000"/>
              </a:lnSpc>
            </a:pPr>
            <a:r>
              <a:rPr kumimoji="1" lang="en-US" altLang="zh-CN" sz="2000" dirty="0">
                <a:latin typeface="Times New Roman" panose="02020603050405020304" pitchFamily="18" charset="0"/>
              </a:rPr>
              <a:t>                        k = k + 1;</a:t>
            </a:r>
          </a:p>
          <a:p>
            <a:pPr eaLnBrk="1" hangingPunct="1">
              <a:lnSpc>
                <a:spcPct val="95000"/>
              </a:lnSpc>
            </a:pPr>
            <a:r>
              <a:rPr kumimoji="1" lang="en-US" altLang="zh-CN" sz="2000" dirty="0">
                <a:latin typeface="Times New Roman" panose="02020603050405020304" pitchFamily="18" charset="0"/>
              </a:rPr>
              <a:t>                }</a:t>
            </a:r>
          </a:p>
          <a:p>
            <a:pPr eaLnBrk="1" hangingPunct="1">
              <a:lnSpc>
                <a:spcPct val="95000"/>
              </a:lnSpc>
            </a:pPr>
            <a:r>
              <a:rPr kumimoji="1" lang="en-US" altLang="zh-CN" sz="2000" dirty="0">
                <a:latin typeface="Times New Roman" panose="02020603050405020304" pitchFamily="18" charset="0"/>
              </a:rPr>
              <a:t>        }</a:t>
            </a:r>
          </a:p>
          <a:p>
            <a:pPr eaLnBrk="1" hangingPunct="1">
              <a:lnSpc>
                <a:spcPct val="95000"/>
              </a:lnSpc>
            </a:pP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printf</a:t>
            </a:r>
            <a:r>
              <a:rPr kumimoji="1" lang="en-US" altLang="zh-CN" sz="2000" dirty="0">
                <a:latin typeface="Times New Roman" panose="02020603050405020304" pitchFamily="18" charset="0"/>
              </a:rPr>
              <a:t>("The path has not been found.\n");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栈退完</a:t>
            </a:r>
            <a:r>
              <a:rPr kumimoji="1" lang="en-US" altLang="zh-CN" sz="2000" dirty="0">
                <a:solidFill>
                  <a:srgbClr val="33CC33"/>
                </a:solidFill>
                <a:latin typeface="Times New Roman" panose="02020603050405020304" pitchFamily="18" charset="0"/>
              </a:rPr>
              <a:t>,</a:t>
            </a:r>
            <a:r>
              <a:rPr kumimoji="1" lang="zh-CN" altLang="en-US" sz="2000" dirty="0">
                <a:solidFill>
                  <a:srgbClr val="33CC33"/>
                </a:solidFill>
                <a:latin typeface="Times New Roman" panose="02020603050405020304" pitchFamily="18" charset="0"/>
              </a:rPr>
              <a:t>未找到路径 *</a:t>
            </a:r>
            <a:r>
              <a:rPr kumimoji="1" lang="en-US" altLang="zh-CN" sz="2000" dirty="0">
                <a:solidFill>
                  <a:srgbClr val="33CC33"/>
                </a:solidFill>
                <a:latin typeface="Times New Roman" panose="02020603050405020304" pitchFamily="18" charset="0"/>
              </a:rPr>
              <a:t>/</a:t>
            </a:r>
          </a:p>
          <a:p>
            <a:pPr eaLnBrk="1" hangingPunct="1">
              <a:lnSpc>
                <a:spcPct val="95000"/>
              </a:lnSpc>
            </a:pPr>
            <a:r>
              <a:rPr kumimoji="1" lang="en-US" altLang="zh-CN" sz="2000" dirty="0">
                <a:latin typeface="Times New Roman" panose="02020603050405020304" pitchFamily="18" charset="0"/>
              </a:rPr>
              <a: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a:t>Content</a:t>
            </a:r>
          </a:p>
        </p:txBody>
      </p:sp>
      <p:sp>
        <p:nvSpPr>
          <p:cNvPr id="5124" name="Rectangle 3"/>
          <p:cNvSpPr>
            <a:spLocks noGrp="1" noChangeArrowheads="1"/>
          </p:cNvSpPr>
          <p:nvPr>
            <p:ph type="body" idx="1"/>
          </p:nvPr>
        </p:nvSpPr>
        <p:spPr/>
        <p:txBody>
          <a:bodyPr/>
          <a:lstStyle/>
          <a:p>
            <a:pPr eaLnBrk="1" hangingPunct="1"/>
            <a:r>
              <a:rPr lang="en-US" altLang="zh-CN" sz="2800">
                <a:solidFill>
                  <a:schemeClr val="tx1"/>
                </a:solidFill>
                <a:effectLst/>
              </a:rPr>
              <a:t>Stack and its ADT</a:t>
            </a:r>
          </a:p>
          <a:p>
            <a:pPr eaLnBrk="1" hangingPunct="1"/>
            <a:r>
              <a:rPr lang="en-US" altLang="zh-CN" sz="2800">
                <a:effectLst/>
              </a:rPr>
              <a:t>Implementation of Stack</a:t>
            </a:r>
          </a:p>
          <a:p>
            <a:pPr eaLnBrk="1" hangingPunct="1"/>
            <a:r>
              <a:rPr lang="en-US" altLang="zh-CN" sz="2800">
                <a:solidFill>
                  <a:schemeClr val="tx1"/>
                </a:solidFill>
                <a:effectLst/>
              </a:rPr>
              <a:t>Application of Stack</a:t>
            </a:r>
            <a:endParaRPr lang="en-US" altLang="zh-CN" sz="2800">
              <a:effectLst/>
            </a:endParaRPr>
          </a:p>
          <a:p>
            <a:pPr eaLnBrk="1" hangingPunct="1"/>
            <a:r>
              <a:rPr lang="en-US" altLang="zh-CN" sz="2800">
                <a:solidFill>
                  <a:schemeClr val="tx1"/>
                </a:solidFill>
                <a:effectLst/>
              </a:rPr>
              <a:t>Recursion and Stack</a:t>
            </a:r>
          </a:p>
          <a:p>
            <a:pPr eaLnBrk="1" hangingPunct="1"/>
            <a:r>
              <a:rPr lang="en-US" altLang="zh-CN" sz="2800">
                <a:solidFill>
                  <a:srgbClr val="FFFF00"/>
                </a:solidFill>
                <a:effectLst/>
              </a:rPr>
              <a:t>Queue and its ADT</a:t>
            </a:r>
            <a:endParaRPr lang="en-US" altLang="zh-CN" sz="2800">
              <a:effectLst/>
            </a:endParaRPr>
          </a:p>
          <a:p>
            <a:pPr eaLnBrk="1" hangingPunct="1"/>
            <a:r>
              <a:rPr lang="en-US" altLang="zh-CN" sz="2800">
                <a:effectLst/>
              </a:rPr>
              <a:t>Implementation of Queue</a:t>
            </a:r>
          </a:p>
          <a:p>
            <a:pPr eaLnBrk="1" hangingPunct="1"/>
            <a:r>
              <a:rPr lang="en-US" altLang="zh-CN" sz="2800">
                <a:effectLst/>
              </a:rPr>
              <a:t>Application of Queue</a:t>
            </a:r>
          </a:p>
          <a:p>
            <a:pPr eaLnBrk="1" hangingPunct="1"/>
            <a:r>
              <a:rPr lang="en-US" altLang="zh-CN" sz="2800">
                <a:effectLst/>
              </a:rPr>
              <a:t>Conclusion</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a:t>3.5 Queue and its ADT</a:t>
            </a:r>
          </a:p>
        </p:txBody>
      </p:sp>
      <p:sp>
        <p:nvSpPr>
          <p:cNvPr id="7172" name="Rectangle 3"/>
          <p:cNvSpPr>
            <a:spLocks noGrp="1" noChangeArrowheads="1"/>
          </p:cNvSpPr>
          <p:nvPr>
            <p:ph type="body" idx="1"/>
          </p:nvPr>
        </p:nvSpPr>
        <p:spPr/>
        <p:txBody>
          <a:bodyPr/>
          <a:lstStyle/>
          <a:p>
            <a:pPr eaLnBrk="1" hangingPunct="1"/>
            <a:r>
              <a:rPr lang="en-US" altLang="zh-CN" dirty="0">
                <a:effectLst/>
              </a:rPr>
              <a:t>Definition</a:t>
            </a:r>
          </a:p>
          <a:p>
            <a:pPr lvl="1" eaLnBrk="1" hangingPunct="1"/>
            <a:r>
              <a:rPr lang="en-US" altLang="zh-CN" sz="2400" dirty="0">
                <a:effectLst/>
              </a:rPr>
              <a:t>A queue is a special linear list in which all insertion to the list are made at one end, called </a:t>
            </a:r>
            <a:r>
              <a:rPr lang="en-US" altLang="zh-CN" sz="2400" dirty="0">
                <a:solidFill>
                  <a:srgbClr val="FFFF00"/>
                </a:solidFill>
                <a:effectLst/>
              </a:rPr>
              <a:t>rear</a:t>
            </a:r>
            <a:r>
              <a:rPr lang="en-US" altLang="zh-CN" sz="2400" dirty="0">
                <a:effectLst/>
              </a:rPr>
              <a:t>, and all deletions from the list are made at the other end. called </a:t>
            </a:r>
            <a:r>
              <a:rPr lang="en-US" altLang="zh-CN" sz="2400" dirty="0">
                <a:solidFill>
                  <a:srgbClr val="FFFF00"/>
                </a:solidFill>
                <a:effectLst/>
              </a:rPr>
              <a:t>head</a:t>
            </a:r>
            <a:r>
              <a:rPr lang="en-US" altLang="zh-CN" sz="2400" dirty="0">
                <a:effectLst/>
              </a:rPr>
              <a:t>.</a:t>
            </a:r>
          </a:p>
          <a:p>
            <a:pPr lvl="1" eaLnBrk="1" hangingPunct="1"/>
            <a:r>
              <a:rPr lang="en-US" altLang="zh-CN" sz="2400" dirty="0">
                <a:solidFill>
                  <a:schemeClr val="tx1"/>
                </a:solidFill>
                <a:effectLst/>
                <a:latin typeface="Arial" panose="020B0604020202020204" pitchFamily="34" charset="0"/>
                <a:cs typeface="Arial" panose="020B0604020202020204" pitchFamily="34" charset="0"/>
              </a:rPr>
              <a:t>FIFO </a:t>
            </a:r>
            <a:r>
              <a:rPr lang="en-US" altLang="zh-CN" sz="2400" dirty="0">
                <a:effectLst/>
                <a:sym typeface="+mn-ea"/>
              </a:rPr>
              <a:t>(</a:t>
            </a:r>
            <a:r>
              <a:rPr lang="en-US" altLang="zh-CN" sz="2400" b="1" dirty="0">
                <a:solidFill>
                  <a:srgbClr val="FFFF00"/>
                </a:solidFill>
                <a:effectLst/>
                <a:sym typeface="+mn-ea"/>
              </a:rPr>
              <a:t>F</a:t>
            </a:r>
            <a:r>
              <a:rPr lang="en-US" altLang="zh-CN" sz="2400" dirty="0">
                <a:effectLst/>
                <a:sym typeface="+mn-ea"/>
              </a:rPr>
              <a:t>irst </a:t>
            </a:r>
            <a:r>
              <a:rPr lang="en-US" altLang="zh-CN" sz="2400" b="1" dirty="0">
                <a:solidFill>
                  <a:srgbClr val="FFFF00"/>
                </a:solidFill>
                <a:effectLst/>
                <a:sym typeface="+mn-ea"/>
              </a:rPr>
              <a:t>I</a:t>
            </a:r>
            <a:r>
              <a:rPr lang="en-US" altLang="zh-CN" sz="2400" dirty="0">
                <a:effectLst/>
                <a:sym typeface="+mn-ea"/>
              </a:rPr>
              <a:t>n </a:t>
            </a:r>
            <a:r>
              <a:rPr lang="en-US" altLang="zh-CN" sz="2400" b="1" dirty="0">
                <a:solidFill>
                  <a:srgbClr val="FFFF00"/>
                </a:solidFill>
                <a:effectLst/>
                <a:sym typeface="+mn-ea"/>
              </a:rPr>
              <a:t>F</a:t>
            </a:r>
            <a:r>
              <a:rPr lang="en-US" altLang="zh-CN" sz="2400" dirty="0">
                <a:effectLst/>
                <a:sym typeface="+mn-ea"/>
              </a:rPr>
              <a:t>irst </a:t>
            </a:r>
            <a:r>
              <a:rPr lang="en-US" altLang="zh-CN" sz="2400" b="1" dirty="0">
                <a:solidFill>
                  <a:srgbClr val="FFFF00"/>
                </a:solidFill>
                <a:effectLst/>
                <a:sym typeface="+mn-ea"/>
              </a:rPr>
              <a:t>O</a:t>
            </a:r>
            <a:r>
              <a:rPr lang="en-US" altLang="zh-CN" sz="2400" dirty="0">
                <a:effectLst/>
                <a:sym typeface="+mn-ea"/>
              </a:rPr>
              <a:t>ut)</a:t>
            </a:r>
            <a:r>
              <a:rPr lang="en-US" altLang="zh-CN" sz="2400" dirty="0">
                <a:effectLst/>
              </a:rPr>
              <a:t>: The first entry which was inserted is the first one that will be removed.</a:t>
            </a:r>
          </a:p>
          <a:p>
            <a:pPr lvl="1" eaLnBrk="1" hangingPunct="1">
              <a:buFont typeface="Wingdings" panose="05000000000000000000" pitchFamily="2" charset="2"/>
              <a:buNone/>
            </a:pPr>
            <a:r>
              <a:rPr lang="en-US" altLang="zh-CN" sz="2400" dirty="0">
                <a:effectLst/>
              </a:rPr>
              <a:t>  </a:t>
            </a:r>
          </a:p>
          <a:p>
            <a:pPr lvl="1" eaLnBrk="1" hangingPunct="1">
              <a:buFont typeface="Wingdings" panose="05000000000000000000" pitchFamily="2" charset="2"/>
              <a:buNone/>
            </a:pPr>
            <a:endParaRPr lang="en-US" altLang="zh-CN" sz="2400" b="1" dirty="0">
              <a:effectLst/>
              <a:cs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5" name="Object 8"/>
          <p:cNvGraphicFramePr>
            <a:graphicFrameLocks noChangeAspect="1"/>
          </p:cNvGraphicFramePr>
          <p:nvPr/>
        </p:nvGraphicFramePr>
        <p:xfrm>
          <a:off x="609283" y="5300663"/>
          <a:ext cx="8096250" cy="1476375"/>
        </p:xfrm>
        <a:graphic>
          <a:graphicData uri="http://schemas.openxmlformats.org/presentationml/2006/ole">
            <mc:AlternateContent xmlns:mc="http://schemas.openxmlformats.org/markup-compatibility/2006">
              <mc:Choice xmlns:v="urn:schemas-microsoft-com:vml" Requires="v">
                <p:oleObj name="Image" r:id="rId3" imgW="10795000" imgH="1968500" progId="Photoshop.Image.6">
                  <p:embed/>
                </p:oleObj>
              </mc:Choice>
              <mc:Fallback>
                <p:oleObj name="Image" r:id="rId3" imgW="10795000" imgH="1968500" progId="Photoshop.Image.6">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283" y="5300663"/>
                        <a:ext cx="8096250" cy="147637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316" name="Rectangle 6"/>
          <p:cNvSpPr>
            <a:spLocks noGrp="1" noChangeArrowheads="1"/>
          </p:cNvSpPr>
          <p:nvPr>
            <p:ph type="title"/>
          </p:nvPr>
        </p:nvSpPr>
        <p:spPr/>
        <p:txBody>
          <a:bodyPr/>
          <a:lstStyle/>
          <a:p>
            <a:pPr eaLnBrk="1" hangingPunct="1"/>
            <a:r>
              <a:rPr lang="en-US" altLang="zh-CN"/>
              <a:t>3.2 Implementation of Stack</a:t>
            </a:r>
          </a:p>
        </p:txBody>
      </p:sp>
      <p:sp>
        <p:nvSpPr>
          <p:cNvPr id="13317" name="Text Box 5"/>
          <p:cNvSpPr txBox="1">
            <a:spLocks noChangeArrowheads="1"/>
          </p:cNvSpPr>
          <p:nvPr/>
        </p:nvSpPr>
        <p:spPr bwMode="auto">
          <a:xfrm>
            <a:off x="571500" y="1479550"/>
            <a:ext cx="800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3200" b="1">
                <a:solidFill>
                  <a:srgbClr val="FFFF00"/>
                </a:solidFill>
              </a:rPr>
              <a:t>1) Sequential form</a:t>
            </a:r>
            <a:endParaRPr kumimoji="1" lang="en-US" altLang="zh-CN" sz="2400">
              <a:solidFill>
                <a:schemeClr val="hlink"/>
              </a:solidFill>
            </a:endParaRPr>
          </a:p>
        </p:txBody>
      </p:sp>
      <p:sp>
        <p:nvSpPr>
          <p:cNvPr id="13318" name="Text Box 9"/>
          <p:cNvSpPr txBox="1">
            <a:spLocks noChangeArrowheads="1"/>
          </p:cNvSpPr>
          <p:nvPr/>
        </p:nvSpPr>
        <p:spPr bwMode="auto">
          <a:xfrm>
            <a:off x="914400" y="5410200"/>
            <a:ext cx="649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2000" b="1">
                <a:solidFill>
                  <a:schemeClr val="bg1"/>
                </a:solidFill>
                <a:ea typeface="宋体" panose="02010600030101010101" pitchFamily="2" charset="-122"/>
              </a:rPr>
              <a:t>top</a:t>
            </a:r>
          </a:p>
        </p:txBody>
      </p:sp>
      <p:sp>
        <p:nvSpPr>
          <p:cNvPr id="13319" name="Rectangle 11"/>
          <p:cNvSpPr>
            <a:spLocks noChangeArrowheads="1"/>
          </p:cNvSpPr>
          <p:nvPr/>
        </p:nvSpPr>
        <p:spPr bwMode="auto">
          <a:xfrm>
            <a:off x="553085" y="2156778"/>
            <a:ext cx="8208963"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err="1">
                <a:solidFill>
                  <a:schemeClr val="hlink"/>
                </a:solidFill>
                <a:latin typeface="Times New Roman" panose="02020603050405020304" pitchFamily="18" charset="0"/>
              </a:rPr>
              <a:t>typedef</a:t>
            </a:r>
            <a:r>
              <a:rPr kumimoji="1" lang="en-US" altLang="zh-CN" sz="2400" dirty="0">
                <a:solidFill>
                  <a:schemeClr val="hlink"/>
                </a:solidFill>
                <a:latin typeface="Times New Roman" panose="02020603050405020304" pitchFamily="18" charset="0"/>
              </a:rPr>
              <a:t>  </a:t>
            </a:r>
            <a:r>
              <a:rPr kumimoji="1" lang="en-US" altLang="zh-CN" sz="2400" dirty="0" err="1">
                <a:solidFill>
                  <a:schemeClr val="hlink"/>
                </a:solidFill>
                <a:latin typeface="Times New Roman" panose="02020603050405020304" pitchFamily="18" charset="0"/>
              </a:rPr>
              <a:t>int</a:t>
            </a:r>
            <a:r>
              <a:rPr kumimoji="1" lang="en-US" altLang="zh-CN" sz="2400" dirty="0">
                <a:solidFill>
                  <a:schemeClr val="hlink"/>
                </a:solidFill>
                <a:latin typeface="Times New Roman" panose="02020603050405020304" pitchFamily="18" charset="0"/>
              </a:rPr>
              <a:t>  </a:t>
            </a:r>
            <a:r>
              <a:rPr kumimoji="1" lang="en-US" altLang="zh-CN" sz="2400" dirty="0" err="1">
                <a:solidFill>
                  <a:schemeClr val="hlink"/>
                </a:solidFill>
                <a:latin typeface="Times New Roman" panose="02020603050405020304" pitchFamily="18" charset="0"/>
              </a:rPr>
              <a:t>ElemType</a:t>
            </a:r>
            <a:r>
              <a:rPr kumimoji="1" lang="en-US" altLang="zh-CN" sz="2400" dirty="0">
                <a:solidFill>
                  <a:schemeClr val="hlink"/>
                </a:solidFill>
                <a:latin typeface="Times New Roman" panose="02020603050405020304" pitchFamily="18" charset="0"/>
              </a:rPr>
              <a:t>; 	</a:t>
            </a:r>
            <a:endParaRPr kumimoji="1" lang="en-US" altLang="zh-CN" sz="2400" dirty="0">
              <a:solidFill>
                <a:srgbClr val="66FF33"/>
              </a:solidFill>
              <a:latin typeface="Times New Roman" panose="02020603050405020304" pitchFamily="18" charset="0"/>
            </a:endParaRPr>
          </a:p>
          <a:p>
            <a:r>
              <a:rPr kumimoji="1" lang="en-US" altLang="zh-CN" sz="2400" dirty="0">
                <a:solidFill>
                  <a:schemeClr val="hlink"/>
                </a:solidFill>
                <a:latin typeface="Times New Roman" panose="02020603050405020304" pitchFamily="18" charset="0"/>
              </a:rPr>
              <a:t>#define  MAXNUM  100  	</a:t>
            </a:r>
          </a:p>
          <a:p>
            <a:endParaRPr kumimoji="1" lang="en-US" altLang="zh-CN" sz="2400" dirty="0">
              <a:solidFill>
                <a:srgbClr val="66FF33"/>
              </a:solidFill>
              <a:latin typeface="Times New Roman" panose="02020603050405020304" pitchFamily="18" charset="0"/>
            </a:endParaRPr>
          </a:p>
          <a:p>
            <a:r>
              <a:rPr lang="en-US" altLang="zh-CN" sz="2400" dirty="0" err="1">
                <a:solidFill>
                  <a:srgbClr val="FFFF00"/>
                </a:solidFill>
                <a:latin typeface="Times New Roman" panose="02020603050405020304" pitchFamily="18" charset="0"/>
              </a:rPr>
              <a:t>typedef</a:t>
            </a:r>
            <a:r>
              <a:rPr lang="en-US" altLang="zh-CN" sz="2400" dirty="0">
                <a:solidFill>
                  <a:srgbClr val="FFFF00"/>
                </a:solidFill>
                <a:latin typeface="Times New Roman" panose="02020603050405020304" pitchFamily="18" charset="0"/>
              </a:rPr>
              <a:t>  </a:t>
            </a:r>
            <a:r>
              <a:rPr lang="en-US" altLang="zh-CN" sz="2400" dirty="0" err="1">
                <a:solidFill>
                  <a:srgbClr val="FFFF00"/>
                </a:solidFill>
                <a:latin typeface="Times New Roman" panose="02020603050405020304" pitchFamily="18" charset="0"/>
              </a:rPr>
              <a:t>s</a:t>
            </a:r>
            <a:r>
              <a:rPr kumimoji="1" lang="en-US" altLang="zh-CN" sz="2400" dirty="0" err="1">
                <a:solidFill>
                  <a:srgbClr val="FFFF00"/>
                </a:solidFill>
                <a:latin typeface="Times New Roman" panose="02020603050405020304" pitchFamily="18" charset="0"/>
              </a:rPr>
              <a:t>truct</a:t>
            </a:r>
            <a:r>
              <a:rPr kumimoji="1" lang="en-US" altLang="zh-CN" sz="2400" dirty="0">
                <a:solidFill>
                  <a:srgbClr val="FFFF00"/>
                </a:solidFill>
                <a:latin typeface="Times New Roman" panose="02020603050405020304" pitchFamily="18" charset="0"/>
              </a:rPr>
              <a:t>  </a:t>
            </a:r>
            <a:r>
              <a:rPr kumimoji="1" lang="en-US" altLang="zh-CN" sz="2400" dirty="0" err="1">
                <a:solidFill>
                  <a:srgbClr val="FFFF00"/>
                </a:solidFill>
                <a:latin typeface="Times New Roman" panose="02020603050405020304" pitchFamily="18" charset="0"/>
              </a:rPr>
              <a:t>SeqStack</a:t>
            </a:r>
            <a:r>
              <a:rPr kumimoji="1" lang="en-US" altLang="zh-CN" sz="2400" dirty="0">
                <a:solidFill>
                  <a:schemeClr val="hlink"/>
                </a:solidFill>
                <a:latin typeface="Times New Roman" panose="02020603050405020304" pitchFamily="18" charset="0"/>
              </a:rPr>
              <a:t>	</a:t>
            </a:r>
            <a:r>
              <a:rPr kumimoji="1" lang="en-US" altLang="zh-CN" sz="2400" dirty="0">
                <a:solidFill>
                  <a:srgbClr val="66FF33"/>
                </a:solidFill>
                <a:latin typeface="Times New Roman" panose="02020603050405020304" pitchFamily="18" charset="0"/>
              </a:rPr>
              <a:t>/* </a:t>
            </a:r>
            <a:r>
              <a:rPr kumimoji="1" lang="zh-CN" altLang="en-US" sz="2400" dirty="0">
                <a:solidFill>
                  <a:srgbClr val="66FF33"/>
                </a:solidFill>
                <a:latin typeface="Times New Roman" panose="02020603050405020304" pitchFamily="18" charset="0"/>
              </a:rPr>
              <a:t>顺序栈类型定义 *</a:t>
            </a:r>
            <a:r>
              <a:rPr kumimoji="1" lang="en-US" altLang="zh-CN" sz="2400" dirty="0">
                <a:solidFill>
                  <a:srgbClr val="66FF33"/>
                </a:solidFill>
                <a:latin typeface="Times New Roman" panose="02020603050405020304" pitchFamily="18" charset="0"/>
              </a:rPr>
              <a:t>/</a:t>
            </a:r>
          </a:p>
          <a:p>
            <a:r>
              <a:rPr kumimoji="1" lang="en-US" altLang="zh-CN" sz="2400" dirty="0">
                <a:solidFill>
                  <a:srgbClr val="FFFF00"/>
                </a:solidFill>
                <a:latin typeface="Times New Roman" panose="02020603050405020304" pitchFamily="18" charset="0"/>
              </a:rPr>
              <a:t>{</a:t>
            </a:r>
          </a:p>
          <a:p>
            <a:r>
              <a:rPr kumimoji="1" lang="en-US" altLang="zh-CN" sz="2400" dirty="0">
                <a:solidFill>
                  <a:srgbClr val="FFFF00"/>
                </a:solidFill>
                <a:latin typeface="Times New Roman" panose="02020603050405020304" pitchFamily="18" charset="0"/>
              </a:rPr>
              <a:t>        </a:t>
            </a:r>
            <a:r>
              <a:rPr kumimoji="1" lang="en-US" altLang="zh-CN" sz="2400" dirty="0" err="1">
                <a:solidFill>
                  <a:srgbClr val="FFFF00"/>
                </a:solidFill>
                <a:latin typeface="Times New Roman" panose="02020603050405020304" pitchFamily="18" charset="0"/>
              </a:rPr>
              <a:t>ElemType</a:t>
            </a:r>
            <a:r>
              <a:rPr kumimoji="1" lang="en-US" altLang="zh-CN" sz="2400" dirty="0">
                <a:solidFill>
                  <a:srgbClr val="FFFF00"/>
                </a:solidFill>
                <a:latin typeface="Times New Roman" panose="02020603050405020304" pitchFamily="18" charset="0"/>
              </a:rPr>
              <a:t>  s[MAXNUM];</a:t>
            </a:r>
          </a:p>
          <a:p>
            <a:r>
              <a:rPr kumimoji="1" lang="en-US" altLang="zh-CN" sz="2400" dirty="0">
                <a:solidFill>
                  <a:srgbClr val="FFFF00"/>
                </a:solidFill>
                <a:latin typeface="Times New Roman" panose="02020603050405020304" pitchFamily="18" charset="0"/>
              </a:rPr>
              <a:t>        </a:t>
            </a:r>
            <a:r>
              <a:rPr kumimoji="1" lang="en-US" altLang="zh-CN" sz="2400" dirty="0" err="1">
                <a:solidFill>
                  <a:srgbClr val="FFFF00"/>
                </a:solidFill>
                <a:latin typeface="Times New Roman" panose="02020603050405020304" pitchFamily="18" charset="0"/>
              </a:rPr>
              <a:t>int</a:t>
            </a:r>
            <a:r>
              <a:rPr kumimoji="1" lang="en-US" altLang="zh-CN" sz="2400" dirty="0">
                <a:solidFill>
                  <a:srgbClr val="FFFF00"/>
                </a:solidFill>
                <a:latin typeface="Times New Roman" panose="02020603050405020304" pitchFamily="18" charset="0"/>
              </a:rPr>
              <a:t>  top;   </a:t>
            </a:r>
            <a:r>
              <a:rPr kumimoji="1" lang="en-US" altLang="zh-CN" sz="2400" dirty="0">
                <a:solidFill>
                  <a:srgbClr val="66FF33"/>
                </a:solidFill>
                <a:latin typeface="Times New Roman" panose="02020603050405020304" pitchFamily="18" charset="0"/>
              </a:rPr>
              <a:t>/* </a:t>
            </a:r>
            <a:r>
              <a:rPr kumimoji="1" lang="zh-CN" altLang="en-US" sz="2400" dirty="0">
                <a:solidFill>
                  <a:srgbClr val="66FF33"/>
                </a:solidFill>
                <a:latin typeface="Times New Roman" panose="02020603050405020304" pitchFamily="18" charset="0"/>
              </a:rPr>
              <a:t>栈顶元素下标*</a:t>
            </a:r>
            <a:r>
              <a:rPr kumimoji="1" lang="en-US" altLang="zh-CN" sz="2400" dirty="0">
                <a:solidFill>
                  <a:srgbClr val="66FF33"/>
                </a:solidFill>
                <a:latin typeface="Times New Roman" panose="02020603050405020304" pitchFamily="18" charset="0"/>
              </a:rPr>
              <a:t>/</a:t>
            </a:r>
            <a:endParaRPr kumimoji="1" lang="en-US" altLang="zh-CN" sz="2400" dirty="0">
              <a:solidFill>
                <a:srgbClr val="FFFF00"/>
              </a:solidFill>
              <a:latin typeface="Times New Roman" panose="02020603050405020304" pitchFamily="18" charset="0"/>
            </a:endParaRPr>
          </a:p>
          <a:p>
            <a:r>
              <a:rPr kumimoji="1" lang="en-US" altLang="zh-CN" sz="2400" dirty="0">
                <a:solidFill>
                  <a:srgbClr val="FFFF00"/>
                </a:solidFill>
                <a:latin typeface="Times New Roman" panose="02020603050405020304" pitchFamily="18" charset="0"/>
              </a:rPr>
              <a:t>}</a:t>
            </a:r>
            <a:r>
              <a:rPr kumimoji="1" lang="en-US" altLang="zh-CN" sz="2400" dirty="0" err="1">
                <a:solidFill>
                  <a:srgbClr val="FFFF00"/>
                </a:solidFill>
                <a:latin typeface="Times New Roman" panose="02020603050405020304" pitchFamily="18" charset="0"/>
              </a:rPr>
              <a:t>SeqStack</a:t>
            </a:r>
            <a:r>
              <a:rPr kumimoji="1" lang="en-US" altLang="zh-CN" sz="2400" dirty="0">
                <a:solidFill>
                  <a:srgbClr val="FFFF00"/>
                </a:solidFill>
                <a:latin typeface="Times New Roman" panose="02020603050405020304" pitchFamily="18" charset="0"/>
              </a:rPr>
              <a:t>, *</a:t>
            </a:r>
            <a:r>
              <a:rPr kumimoji="1" lang="en-US" altLang="zh-CN" sz="2400" dirty="0" err="1">
                <a:solidFill>
                  <a:srgbClr val="FFFF00"/>
                </a:solidFill>
                <a:latin typeface="Times New Roman" panose="02020603050405020304" pitchFamily="18" charset="0"/>
              </a:rPr>
              <a:t>PSeqStack</a:t>
            </a:r>
            <a:r>
              <a:rPr kumimoji="1" lang="en-US" altLang="zh-CN" sz="2400" dirty="0">
                <a:solidFill>
                  <a:srgbClr val="FFFF00"/>
                </a:solidFill>
                <a:latin typeface="Times New Roman" panose="02020603050405020304" pitchFamily="18" charset="0"/>
              </a:rPr>
              <a:t>;</a:t>
            </a:r>
          </a:p>
        </p:txBody>
      </p:sp>
      <p:sp>
        <p:nvSpPr>
          <p:cNvPr id="13320" name="Text Box 12"/>
          <p:cNvSpPr txBox="1">
            <a:spLocks noChangeArrowheads="1"/>
          </p:cNvSpPr>
          <p:nvPr/>
        </p:nvSpPr>
        <p:spPr bwMode="auto">
          <a:xfrm>
            <a:off x="900113" y="5946775"/>
            <a:ext cx="395287" cy="3968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000">
                <a:solidFill>
                  <a:schemeClr val="bg1"/>
                </a:solidFill>
                <a:latin typeface="Times New Roman" panose="02020603050405020304" pitchFamily="18" charset="0"/>
              </a:rPr>
              <a:t>-1</a:t>
            </a:r>
          </a:p>
        </p:txBody>
      </p:sp>
      <p:sp>
        <p:nvSpPr>
          <p:cNvPr id="13321" name="Text Box 13"/>
          <p:cNvSpPr txBox="1">
            <a:spLocks noChangeArrowheads="1"/>
          </p:cNvSpPr>
          <p:nvPr/>
        </p:nvSpPr>
        <p:spPr bwMode="auto">
          <a:xfrm>
            <a:off x="6784975" y="6381750"/>
            <a:ext cx="1819275" cy="3667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solidFill>
                  <a:schemeClr val="bg1"/>
                </a:solidFill>
              </a:rPr>
              <a:t>[MAXNUM-1]</a:t>
            </a:r>
          </a:p>
        </p:txBody>
      </p:sp>
      <p:sp>
        <p:nvSpPr>
          <p:cNvPr id="13322" name="Text Box 14"/>
          <p:cNvSpPr txBox="1">
            <a:spLocks noChangeArrowheads="1"/>
          </p:cNvSpPr>
          <p:nvPr/>
        </p:nvSpPr>
        <p:spPr bwMode="auto">
          <a:xfrm>
            <a:off x="2967038" y="5367338"/>
            <a:ext cx="812800" cy="36671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b="1">
                <a:solidFill>
                  <a:schemeClr val="bg1"/>
                </a:solidFill>
              </a:rPr>
              <a:t>s</a:t>
            </a:r>
          </a:p>
        </p:txBody>
      </p:sp>
      <p:sp>
        <p:nvSpPr>
          <p:cNvPr id="2" name="文本框 1"/>
          <p:cNvSpPr txBox="1"/>
          <p:nvPr/>
        </p:nvSpPr>
        <p:spPr>
          <a:xfrm>
            <a:off x="1547495" y="6381750"/>
            <a:ext cx="1124585" cy="398780"/>
          </a:xfrm>
          <a:prstGeom prst="rect">
            <a:avLst/>
          </a:prstGeom>
          <a:noFill/>
        </p:spPr>
        <p:txBody>
          <a:bodyPr wrap="square" rtlCol="0">
            <a:spAutoFit/>
          </a:bodyPr>
          <a:lstStyle/>
          <a:p>
            <a:r>
              <a:rPr lang="en-US" altLang="zh-CN" sz="2000" b="1">
                <a:solidFill>
                  <a:schemeClr val="bg1">
                    <a:lumMod val="50000"/>
                    <a:lumOff val="50000"/>
                  </a:schemeClr>
                </a:solidFill>
              </a:rPr>
              <a:t>Bottem</a:t>
            </a:r>
          </a:p>
        </p:txBody>
      </p:sp>
      <p:sp>
        <p:nvSpPr>
          <p:cNvPr id="3" name="文本框 2"/>
          <p:cNvSpPr txBox="1"/>
          <p:nvPr/>
        </p:nvSpPr>
        <p:spPr>
          <a:xfrm>
            <a:off x="4643755" y="6365875"/>
            <a:ext cx="1124585" cy="398780"/>
          </a:xfrm>
          <a:prstGeom prst="rect">
            <a:avLst/>
          </a:prstGeom>
          <a:noFill/>
        </p:spPr>
        <p:txBody>
          <a:bodyPr wrap="square" rtlCol="0">
            <a:spAutoFit/>
          </a:bodyPr>
          <a:lstStyle/>
          <a:p>
            <a:r>
              <a:rPr lang="en-US" altLang="zh-CN" sz="2000" b="1">
                <a:solidFill>
                  <a:schemeClr val="bg1">
                    <a:lumMod val="50000"/>
                    <a:lumOff val="50000"/>
                  </a:schemeClr>
                </a:solidFill>
              </a:rPr>
              <a:t>Top</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20" name="Picture 5"/>
          <p:cNvPicPr>
            <a:picLocks noChangeAspect="1" noChangeArrowheads="1"/>
          </p:cNvPicPr>
          <p:nvPr/>
        </p:nvPicPr>
        <p:blipFill>
          <a:blip r:embed="rId2">
            <a:extLst>
              <a:ext uri="{28A0092B-C50C-407E-A947-70E740481C1C}">
                <a14:useLocalDpi xmlns:a14="http://schemas.microsoft.com/office/drawing/2010/main" val="0"/>
              </a:ext>
            </a:extLst>
          </a:blip>
          <a:srcRect t="5539"/>
          <a:stretch>
            <a:fillRect/>
          </a:stretch>
        </p:blipFill>
        <p:spPr bwMode="auto">
          <a:xfrm>
            <a:off x="828040" y="1196658"/>
            <a:ext cx="7499350" cy="5126037"/>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线形标注 2 1"/>
          <p:cNvSpPr/>
          <p:nvPr/>
        </p:nvSpPr>
        <p:spPr>
          <a:xfrm>
            <a:off x="6599019" y="1197065"/>
            <a:ext cx="1728192" cy="557460"/>
          </a:xfrm>
          <a:prstGeom prst="borderCallout2">
            <a:avLst>
              <a:gd name="adj1" fmla="val 18750"/>
              <a:gd name="adj2" fmla="val -8333"/>
              <a:gd name="adj3" fmla="val 18750"/>
              <a:gd name="adj4" fmla="val -16667"/>
              <a:gd name="adj5" fmla="val 139229"/>
              <a:gd name="adj6" fmla="val -431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Head</a:t>
            </a:r>
            <a:endParaRPr lang="zh-CN" altLang="en-US" dirty="0"/>
          </a:p>
        </p:txBody>
      </p:sp>
      <p:sp>
        <p:nvSpPr>
          <p:cNvPr id="6" name="线形标注 2 5"/>
          <p:cNvSpPr/>
          <p:nvPr/>
        </p:nvSpPr>
        <p:spPr>
          <a:xfrm>
            <a:off x="2483386" y="1196748"/>
            <a:ext cx="1728192" cy="557460"/>
          </a:xfrm>
          <a:prstGeom prst="borderCallout2">
            <a:avLst>
              <a:gd name="adj1" fmla="val 18750"/>
              <a:gd name="adj2" fmla="val -8333"/>
              <a:gd name="adj3" fmla="val 18750"/>
              <a:gd name="adj4" fmla="val -16667"/>
              <a:gd name="adj5" fmla="val 139229"/>
              <a:gd name="adj6" fmla="val -431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Rear</a:t>
            </a:r>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4"/>
          <p:cNvSpPr>
            <a:spLocks noChangeArrowheads="1"/>
          </p:cNvSpPr>
          <p:nvPr/>
        </p:nvSpPr>
        <p:spPr bwMode="auto">
          <a:xfrm>
            <a:off x="755650" y="2563813"/>
            <a:ext cx="7561263" cy="288131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68" name="Rectangle 5"/>
          <p:cNvSpPr>
            <a:spLocks noChangeArrowheads="1"/>
          </p:cNvSpPr>
          <p:nvPr/>
        </p:nvSpPr>
        <p:spPr bwMode="auto">
          <a:xfrm>
            <a:off x="2125663" y="4148138"/>
            <a:ext cx="5256212" cy="936625"/>
          </a:xfrm>
          <a:prstGeom prst="rect">
            <a:avLst/>
          </a:prstGeom>
          <a:solidFill>
            <a:schemeClr val="hlink"/>
          </a:solidFill>
          <a:ln w="9525">
            <a:solidFill>
              <a:srgbClr val="CC0000"/>
            </a:solidFill>
            <a:miter lim="800000"/>
          </a:ln>
          <a:effectLst>
            <a:outerShdw dist="107763" dir="2700000" algn="ctr" rotWithShape="0">
              <a:srgbClr val="FF5050"/>
            </a:outerShdw>
          </a:effectLst>
        </p:spPr>
        <p:txBody>
          <a:bodyPr wrap="none" anchor="ctr"/>
          <a:lstStyle/>
          <a:p>
            <a:pPr algn="ctr"/>
            <a:r>
              <a:rPr lang="en-US" altLang="zh-CN" sz="2800" dirty="0" err="1">
                <a:solidFill>
                  <a:srgbClr val="CC0000"/>
                </a:solidFill>
                <a:ea typeface="宋体" panose="02010600030101010101" pitchFamily="2" charset="-122"/>
              </a:rPr>
              <a:t>a</a:t>
            </a:r>
            <a:r>
              <a:rPr lang="en-US" altLang="zh-CN" sz="2800" baseline="-25000" dirty="0" err="1">
                <a:solidFill>
                  <a:srgbClr val="CC0000"/>
                </a:solidFill>
                <a:ea typeface="宋体" panose="02010600030101010101" pitchFamily="2" charset="-122"/>
              </a:rPr>
              <a:t>i</a:t>
            </a:r>
            <a:r>
              <a:rPr lang="en-US" altLang="zh-CN" sz="2800" dirty="0">
                <a:solidFill>
                  <a:srgbClr val="CC0000"/>
                </a:solidFill>
                <a:ea typeface="宋体" panose="02010600030101010101" pitchFamily="2" charset="-122"/>
              </a:rPr>
              <a:t>, i=0,1,2,….</a:t>
            </a:r>
          </a:p>
          <a:p>
            <a:pPr algn="ctr"/>
            <a:r>
              <a:rPr lang="en-US" altLang="zh-CN" sz="2800" dirty="0">
                <a:solidFill>
                  <a:srgbClr val="CC0000"/>
                </a:solidFill>
                <a:ea typeface="宋体" panose="02010600030101010101" pitchFamily="2" charset="-122"/>
              </a:rPr>
              <a:t>&lt; </a:t>
            </a:r>
            <a:r>
              <a:rPr lang="en-US" altLang="zh-CN" sz="2800" dirty="0" err="1">
                <a:solidFill>
                  <a:srgbClr val="CC0000"/>
                </a:solidFill>
                <a:ea typeface="宋体" panose="02010600030101010101" pitchFamily="2" charset="-122"/>
              </a:rPr>
              <a:t>a</a:t>
            </a:r>
            <a:r>
              <a:rPr lang="en-US" altLang="zh-CN" sz="2800" baseline="-25000" dirty="0" err="1">
                <a:solidFill>
                  <a:srgbClr val="CC0000"/>
                </a:solidFill>
                <a:ea typeface="宋体" panose="02010600030101010101" pitchFamily="2" charset="-122"/>
              </a:rPr>
              <a:t>i</a:t>
            </a:r>
            <a:r>
              <a:rPr lang="en-US" altLang="zh-CN" sz="2800" dirty="0">
                <a:solidFill>
                  <a:srgbClr val="CC0000"/>
                </a:solidFill>
                <a:ea typeface="宋体" panose="02010600030101010101" pitchFamily="2" charset="-122"/>
              </a:rPr>
              <a:t> , a</a:t>
            </a:r>
            <a:r>
              <a:rPr lang="en-US" altLang="zh-CN" sz="2800" baseline="-25000" dirty="0">
                <a:solidFill>
                  <a:srgbClr val="CC0000"/>
                </a:solidFill>
                <a:ea typeface="宋体" panose="02010600030101010101" pitchFamily="2" charset="-122"/>
              </a:rPr>
              <a:t>i+1</a:t>
            </a:r>
            <a:r>
              <a:rPr lang="en-US" altLang="zh-CN" sz="2800" dirty="0">
                <a:solidFill>
                  <a:srgbClr val="CC0000"/>
                </a:solidFill>
                <a:ea typeface="宋体" panose="02010600030101010101" pitchFamily="2" charset="-122"/>
              </a:rPr>
              <a:t> &gt;</a:t>
            </a:r>
          </a:p>
        </p:txBody>
      </p:sp>
      <p:sp>
        <p:nvSpPr>
          <p:cNvPr id="113669" name="Text Box 6"/>
          <p:cNvSpPr txBox="1">
            <a:spLocks noChangeArrowheads="1"/>
          </p:cNvSpPr>
          <p:nvPr/>
        </p:nvSpPr>
        <p:spPr bwMode="auto">
          <a:xfrm>
            <a:off x="900113" y="2924175"/>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spcBef>
                <a:spcPct val="50000"/>
              </a:spcBef>
            </a:pPr>
            <a:r>
              <a:rPr lang="en-US" altLang="zh-CN" u="sng">
                <a:ea typeface="宋体" panose="02010600030101010101" pitchFamily="2" charset="-122"/>
              </a:rPr>
              <a:t>Create</a:t>
            </a:r>
          </a:p>
        </p:txBody>
      </p:sp>
      <p:sp>
        <p:nvSpPr>
          <p:cNvPr id="113670" name="Text Box 7"/>
          <p:cNvSpPr txBox="1">
            <a:spLocks noChangeArrowheads="1"/>
          </p:cNvSpPr>
          <p:nvPr/>
        </p:nvSpPr>
        <p:spPr bwMode="auto">
          <a:xfrm>
            <a:off x="2465388" y="2924175"/>
            <a:ext cx="1079500" cy="376238"/>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spcBef>
                <a:spcPct val="50000"/>
              </a:spcBef>
            </a:pPr>
            <a:r>
              <a:rPr lang="en-US" altLang="zh-CN" u="sng">
                <a:ea typeface="宋体" panose="02010600030101010101" pitchFamily="2" charset="-122"/>
              </a:rPr>
              <a:t>IsEmpty</a:t>
            </a:r>
          </a:p>
        </p:txBody>
      </p:sp>
      <p:sp>
        <p:nvSpPr>
          <p:cNvPr id="113671" name="Text Box 8"/>
          <p:cNvSpPr txBox="1">
            <a:spLocks noChangeArrowheads="1"/>
          </p:cNvSpPr>
          <p:nvPr/>
        </p:nvSpPr>
        <p:spPr bwMode="auto">
          <a:xfrm>
            <a:off x="4032250" y="2924175"/>
            <a:ext cx="1260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spcBef>
                <a:spcPct val="50000"/>
              </a:spcBef>
            </a:pPr>
            <a:r>
              <a:rPr lang="en-US" altLang="zh-CN" b="1" u="sng">
                <a:solidFill>
                  <a:srgbClr val="FFFF00"/>
                </a:solidFill>
                <a:ea typeface="宋体" panose="02010600030101010101" pitchFamily="2" charset="-122"/>
              </a:rPr>
              <a:t>enQueue</a:t>
            </a:r>
          </a:p>
        </p:txBody>
      </p:sp>
      <p:sp>
        <p:nvSpPr>
          <p:cNvPr id="113672" name="Text Box 9"/>
          <p:cNvSpPr txBox="1">
            <a:spLocks noChangeArrowheads="1"/>
          </p:cNvSpPr>
          <p:nvPr/>
        </p:nvSpPr>
        <p:spPr bwMode="auto">
          <a:xfrm>
            <a:off x="5597525" y="2924175"/>
            <a:ext cx="1206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spcBef>
                <a:spcPct val="50000"/>
              </a:spcBef>
            </a:pPr>
            <a:r>
              <a:rPr lang="en-US" altLang="zh-CN" b="1" u="sng">
                <a:solidFill>
                  <a:srgbClr val="FFFF00"/>
                </a:solidFill>
                <a:ea typeface="宋体" panose="02010600030101010101" pitchFamily="2" charset="-122"/>
              </a:rPr>
              <a:t>deQueue</a:t>
            </a:r>
          </a:p>
        </p:txBody>
      </p:sp>
      <p:cxnSp>
        <p:nvCxnSpPr>
          <p:cNvPr id="113673" name="AutoShape 10"/>
          <p:cNvCxnSpPr>
            <a:cxnSpLocks noChangeShapeType="1"/>
            <a:stCxn id="113669" idx="2"/>
            <a:endCxn id="113668" idx="0"/>
          </p:cNvCxnSpPr>
          <p:nvPr/>
        </p:nvCxnSpPr>
        <p:spPr bwMode="auto">
          <a:xfrm rot="16200000" flipH="1">
            <a:off x="2668588" y="2062163"/>
            <a:ext cx="857250" cy="3314700"/>
          </a:xfrm>
          <a:prstGeom prst="bentConnector3">
            <a:avLst>
              <a:gd name="adj1" fmla="val 49815"/>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674" name="AutoShape 11"/>
          <p:cNvCxnSpPr>
            <a:cxnSpLocks noChangeShapeType="1"/>
            <a:stCxn id="113670" idx="2"/>
            <a:endCxn id="113668" idx="0"/>
          </p:cNvCxnSpPr>
          <p:nvPr/>
        </p:nvCxnSpPr>
        <p:spPr bwMode="auto">
          <a:xfrm rot="16200000" flipH="1">
            <a:off x="3455988" y="2849563"/>
            <a:ext cx="847725" cy="1749425"/>
          </a:xfrm>
          <a:prstGeom prst="bentConnector3">
            <a:avLst>
              <a:gd name="adj1" fmla="val 49815"/>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675" name="AutoShape 12"/>
          <p:cNvCxnSpPr>
            <a:cxnSpLocks noChangeShapeType="1"/>
            <a:stCxn id="113671" idx="2"/>
            <a:endCxn id="113668" idx="0"/>
          </p:cNvCxnSpPr>
          <p:nvPr/>
        </p:nvCxnSpPr>
        <p:spPr bwMode="auto">
          <a:xfrm rot="16200000" flipH="1">
            <a:off x="4279901" y="3673475"/>
            <a:ext cx="857250" cy="92075"/>
          </a:xfrm>
          <a:prstGeom prst="bentConnector3">
            <a:avLst>
              <a:gd name="adj1" fmla="val 49815"/>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676" name="AutoShape 13"/>
          <p:cNvCxnSpPr>
            <a:cxnSpLocks noChangeShapeType="1"/>
            <a:stCxn id="113672" idx="2"/>
            <a:endCxn id="113668" idx="0"/>
          </p:cNvCxnSpPr>
          <p:nvPr/>
        </p:nvCxnSpPr>
        <p:spPr bwMode="auto">
          <a:xfrm rot="5400000">
            <a:off x="5049044" y="2996407"/>
            <a:ext cx="857250" cy="1446212"/>
          </a:xfrm>
          <a:prstGeom prst="bentConnector3">
            <a:avLst>
              <a:gd name="adj1" fmla="val 49815"/>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677" name="AutoShape 14"/>
          <p:cNvSpPr>
            <a:spLocks noChangeArrowheads="1"/>
          </p:cNvSpPr>
          <p:nvPr/>
        </p:nvSpPr>
        <p:spPr bwMode="auto">
          <a:xfrm>
            <a:off x="1189038" y="1987550"/>
            <a:ext cx="360362" cy="576263"/>
          </a:xfrm>
          <a:prstGeom prst="downArrow">
            <a:avLst>
              <a:gd name="adj1" fmla="val 50000"/>
              <a:gd name="adj2" fmla="val 3997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78" name="AutoShape 15"/>
          <p:cNvSpPr>
            <a:spLocks noChangeArrowheads="1"/>
          </p:cNvSpPr>
          <p:nvPr/>
        </p:nvSpPr>
        <p:spPr bwMode="auto">
          <a:xfrm>
            <a:off x="2790825" y="1987550"/>
            <a:ext cx="360363" cy="576263"/>
          </a:xfrm>
          <a:prstGeom prst="downArrow">
            <a:avLst>
              <a:gd name="adj1" fmla="val 50000"/>
              <a:gd name="adj2" fmla="val 3997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79" name="AutoShape 16"/>
          <p:cNvSpPr>
            <a:spLocks noChangeArrowheads="1"/>
          </p:cNvSpPr>
          <p:nvPr/>
        </p:nvSpPr>
        <p:spPr bwMode="auto">
          <a:xfrm>
            <a:off x="4392613" y="1987550"/>
            <a:ext cx="360362" cy="576263"/>
          </a:xfrm>
          <a:prstGeom prst="downArrow">
            <a:avLst>
              <a:gd name="adj1" fmla="val 50000"/>
              <a:gd name="adj2" fmla="val 3997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80" name="AutoShape 17"/>
          <p:cNvSpPr>
            <a:spLocks noChangeArrowheads="1"/>
          </p:cNvSpPr>
          <p:nvPr/>
        </p:nvSpPr>
        <p:spPr bwMode="auto">
          <a:xfrm>
            <a:off x="5994400" y="1987550"/>
            <a:ext cx="360363" cy="576263"/>
          </a:xfrm>
          <a:prstGeom prst="downArrow">
            <a:avLst>
              <a:gd name="adj1" fmla="val 50000"/>
              <a:gd name="adj2" fmla="val 3997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13681" name="AutoShape 18"/>
          <p:cNvCxnSpPr>
            <a:cxnSpLocks noChangeShapeType="1"/>
            <a:stCxn id="113683" idx="2"/>
            <a:endCxn id="113668" idx="0"/>
          </p:cNvCxnSpPr>
          <p:nvPr/>
        </p:nvCxnSpPr>
        <p:spPr bwMode="auto">
          <a:xfrm rot="5400000">
            <a:off x="5765007" y="2280444"/>
            <a:ext cx="857250" cy="2878137"/>
          </a:xfrm>
          <a:prstGeom prst="bentConnector3">
            <a:avLst>
              <a:gd name="adj1" fmla="val 49815"/>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682" name="AutoShape 19"/>
          <p:cNvSpPr>
            <a:spLocks noChangeArrowheads="1"/>
          </p:cNvSpPr>
          <p:nvPr/>
        </p:nvSpPr>
        <p:spPr bwMode="auto">
          <a:xfrm>
            <a:off x="7597775" y="1987550"/>
            <a:ext cx="360363" cy="576263"/>
          </a:xfrm>
          <a:prstGeom prst="downArrow">
            <a:avLst>
              <a:gd name="adj1" fmla="val 50000"/>
              <a:gd name="adj2" fmla="val 3997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83" name="Text Box 20"/>
          <p:cNvSpPr txBox="1">
            <a:spLocks noChangeArrowheads="1"/>
          </p:cNvSpPr>
          <p:nvPr/>
        </p:nvSpPr>
        <p:spPr bwMode="auto">
          <a:xfrm>
            <a:off x="7019925" y="2924175"/>
            <a:ext cx="1223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spcBef>
                <a:spcPct val="50000"/>
              </a:spcBef>
            </a:pPr>
            <a:r>
              <a:rPr lang="en-US" altLang="zh-CN" b="1" u="sng">
                <a:solidFill>
                  <a:srgbClr val="FFFF00"/>
                </a:solidFill>
                <a:ea typeface="宋体" panose="02010600030101010101" pitchFamily="2" charset="-122"/>
              </a:rPr>
              <a:t>getFront</a:t>
            </a:r>
          </a:p>
        </p:txBody>
      </p:sp>
      <p:sp>
        <p:nvSpPr>
          <p:cNvPr id="113684" name="Rectangle 21"/>
          <p:cNvSpPr>
            <a:spLocks noGrp="1" noChangeArrowheads="1"/>
          </p:cNvSpPr>
          <p:nvPr>
            <p:ph type="title"/>
          </p:nvPr>
        </p:nvSpPr>
        <p:spPr/>
        <p:txBody>
          <a:bodyPr/>
          <a:lstStyle/>
          <a:p>
            <a:pPr eaLnBrk="1" hangingPunct="1"/>
            <a:r>
              <a:rPr lang="en-US" altLang="zh-CN"/>
              <a:t>Queue ADT</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a:t>Content</a:t>
            </a:r>
          </a:p>
        </p:txBody>
      </p:sp>
      <p:sp>
        <p:nvSpPr>
          <p:cNvPr id="5124" name="Rectangle 3"/>
          <p:cNvSpPr>
            <a:spLocks noGrp="1" noChangeArrowheads="1"/>
          </p:cNvSpPr>
          <p:nvPr>
            <p:ph type="body" idx="1"/>
          </p:nvPr>
        </p:nvSpPr>
        <p:spPr/>
        <p:txBody>
          <a:bodyPr/>
          <a:lstStyle/>
          <a:p>
            <a:pPr eaLnBrk="1" hangingPunct="1"/>
            <a:r>
              <a:rPr lang="en-US" altLang="zh-CN" sz="2800">
                <a:solidFill>
                  <a:schemeClr val="tx1"/>
                </a:solidFill>
                <a:effectLst/>
              </a:rPr>
              <a:t>Stack and its ADT</a:t>
            </a:r>
          </a:p>
          <a:p>
            <a:pPr eaLnBrk="1" hangingPunct="1"/>
            <a:r>
              <a:rPr lang="en-US" altLang="zh-CN" sz="2800">
                <a:effectLst/>
              </a:rPr>
              <a:t>Implementation of Stack</a:t>
            </a:r>
          </a:p>
          <a:p>
            <a:pPr eaLnBrk="1" hangingPunct="1"/>
            <a:r>
              <a:rPr lang="en-US" altLang="zh-CN" sz="2800">
                <a:solidFill>
                  <a:schemeClr val="tx1"/>
                </a:solidFill>
                <a:effectLst/>
              </a:rPr>
              <a:t>Application of Stack</a:t>
            </a:r>
            <a:endParaRPr lang="en-US" altLang="zh-CN" sz="2800">
              <a:effectLst/>
            </a:endParaRPr>
          </a:p>
          <a:p>
            <a:pPr eaLnBrk="1" hangingPunct="1"/>
            <a:r>
              <a:rPr lang="en-US" altLang="zh-CN" sz="2800">
                <a:solidFill>
                  <a:schemeClr val="tx1"/>
                </a:solidFill>
                <a:effectLst/>
              </a:rPr>
              <a:t>Recursion and Stack</a:t>
            </a:r>
          </a:p>
          <a:p>
            <a:pPr eaLnBrk="1" hangingPunct="1"/>
            <a:r>
              <a:rPr lang="en-US" altLang="zh-CN" sz="2800">
                <a:solidFill>
                  <a:schemeClr val="tx1"/>
                </a:solidFill>
                <a:effectLst/>
              </a:rPr>
              <a:t>Queue and its ADT</a:t>
            </a:r>
            <a:endParaRPr lang="en-US" altLang="zh-CN" sz="2800">
              <a:effectLst/>
            </a:endParaRPr>
          </a:p>
          <a:p>
            <a:pPr eaLnBrk="1" hangingPunct="1"/>
            <a:r>
              <a:rPr lang="en-US" altLang="zh-CN" sz="2800">
                <a:solidFill>
                  <a:srgbClr val="FFFF00"/>
                </a:solidFill>
                <a:effectLst/>
              </a:rPr>
              <a:t>Implementation of Queue</a:t>
            </a:r>
          </a:p>
          <a:p>
            <a:pPr eaLnBrk="1" hangingPunct="1"/>
            <a:r>
              <a:rPr lang="en-US" altLang="zh-CN" sz="2800">
                <a:effectLst/>
              </a:rPr>
              <a:t>Application of Queue</a:t>
            </a:r>
          </a:p>
          <a:p>
            <a:pPr eaLnBrk="1" hangingPunct="1"/>
            <a:r>
              <a:rPr lang="en-US" altLang="zh-CN" sz="2800">
                <a:effectLst/>
              </a:rPr>
              <a:t>Conclusion</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p:txBody>
          <a:bodyPr/>
          <a:lstStyle/>
          <a:p>
            <a:pPr algn="l" eaLnBrk="1" hangingPunct="1"/>
            <a:r>
              <a:rPr lang="en-US" altLang="zh-CN" dirty="0"/>
              <a:t>3.6 Implementation of Queue</a:t>
            </a:r>
          </a:p>
        </p:txBody>
      </p:sp>
      <p:sp>
        <p:nvSpPr>
          <p:cNvPr id="114692" name="Rectangle 4"/>
          <p:cNvSpPr>
            <a:spLocks noGrp="1" noChangeArrowheads="1"/>
          </p:cNvSpPr>
          <p:nvPr>
            <p:ph type="body" idx="1"/>
          </p:nvPr>
        </p:nvSpPr>
        <p:spPr/>
        <p:txBody>
          <a:bodyPr/>
          <a:lstStyle/>
          <a:p>
            <a:pPr eaLnBrk="1" hangingPunct="1"/>
            <a:r>
              <a:rPr lang="en-US" altLang="zh-CN" dirty="0">
                <a:effectLst/>
              </a:rPr>
              <a:t>Linked form </a:t>
            </a:r>
          </a:p>
          <a:p>
            <a:pPr eaLnBrk="1" hangingPunct="1"/>
            <a:r>
              <a:rPr lang="en-US" altLang="zh-CN" dirty="0">
                <a:effectLst/>
              </a:rPr>
              <a:t>Sequential form</a:t>
            </a:r>
          </a:p>
          <a:p>
            <a:pPr lvl="1" eaLnBrk="1" hangingPunct="1"/>
            <a:r>
              <a:rPr lang="en-US" altLang="zh-CN" dirty="0">
                <a:effectLst/>
              </a:rPr>
              <a:t>Fixed length sequential queue</a:t>
            </a:r>
          </a:p>
          <a:p>
            <a:pPr lvl="1" eaLnBrk="1" hangingPunct="1"/>
            <a:r>
              <a:rPr lang="en-US" altLang="zh-CN" dirty="0">
                <a:effectLst/>
              </a:rPr>
              <a:t>Variable length sequential queue</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4"/>
          <p:cNvSpPr>
            <a:spLocks noChangeArrowheads="1"/>
          </p:cNvSpPr>
          <p:nvPr/>
        </p:nvSpPr>
        <p:spPr bwMode="auto">
          <a:xfrm>
            <a:off x="683260" y="1700530"/>
            <a:ext cx="3811270"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err="1">
                <a:solidFill>
                  <a:schemeClr val="tx1"/>
                </a:solidFill>
                <a:latin typeface="Times New Roman" panose="02020603050405020304" pitchFamily="18" charset="0"/>
                <a:ea typeface="宋体" panose="02010600030101010101" pitchFamily="2" charset="-122"/>
              </a:rPr>
              <a:t>typedef</a:t>
            </a:r>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en-US" altLang="zh-CN" sz="2400" dirty="0" err="1">
                <a:solidFill>
                  <a:schemeClr val="tx1"/>
                </a:solidFill>
                <a:latin typeface="Times New Roman" panose="02020603050405020304" pitchFamily="18" charset="0"/>
                <a:ea typeface="宋体" panose="02010600030101010101" pitchFamily="2" charset="-122"/>
              </a:rPr>
              <a:t>struct</a:t>
            </a:r>
            <a:r>
              <a:rPr kumimoji="1" lang="en-US" altLang="zh-CN" sz="2400" dirty="0">
                <a:solidFill>
                  <a:schemeClr val="tx1"/>
                </a:solidFill>
                <a:latin typeface="Times New Roman" panose="02020603050405020304" pitchFamily="18" charset="0"/>
                <a:ea typeface="宋体" panose="02010600030101010101" pitchFamily="2" charset="-122"/>
              </a:rPr>
              <a:t> _</a:t>
            </a:r>
            <a:r>
              <a:rPr kumimoji="1" lang="en-US" altLang="zh-CN" sz="2400" dirty="0" err="1">
                <a:solidFill>
                  <a:schemeClr val="tx1"/>
                </a:solidFill>
                <a:latin typeface="Times New Roman" panose="02020603050405020304" pitchFamily="18" charset="0"/>
                <a:ea typeface="宋体" panose="02010600030101010101" pitchFamily="2" charset="-122"/>
              </a:rPr>
              <a:t>QNode</a:t>
            </a:r>
            <a:endParaRPr kumimoji="1" lang="en-US" altLang="zh-CN" sz="2400" dirty="0">
              <a:solidFill>
                <a:schemeClr val="tx1"/>
              </a:solidFill>
              <a:latin typeface="Times New Roman" panose="02020603050405020304" pitchFamily="18" charset="0"/>
              <a:ea typeface="宋体" panose="02010600030101010101" pitchFamily="2" charset="-122"/>
            </a:endParaRPr>
          </a:p>
          <a:p>
            <a:r>
              <a:rPr kumimoji="1" lang="en-US" altLang="zh-CN" sz="2400" dirty="0">
                <a:solidFill>
                  <a:schemeClr val="tx1"/>
                </a:solidFill>
                <a:latin typeface="Times New Roman" panose="02020603050405020304" pitchFamily="18" charset="0"/>
                <a:ea typeface="宋体" panose="02010600030101010101" pitchFamily="2" charset="-122"/>
              </a:rPr>
              <a:t>{</a:t>
            </a:r>
          </a:p>
          <a:p>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en-US" altLang="zh-CN" sz="2400" dirty="0" err="1">
                <a:solidFill>
                  <a:schemeClr val="tx1"/>
                </a:solidFill>
                <a:latin typeface="Times New Roman" panose="02020603050405020304" pitchFamily="18" charset="0"/>
                <a:ea typeface="宋体" panose="02010600030101010101" pitchFamily="2" charset="-122"/>
              </a:rPr>
              <a:t>DataType</a:t>
            </a:r>
            <a:r>
              <a:rPr kumimoji="1" lang="en-US" altLang="zh-CN" sz="2400" dirty="0">
                <a:solidFill>
                  <a:schemeClr val="tx1"/>
                </a:solidFill>
                <a:latin typeface="Times New Roman" panose="02020603050405020304" pitchFamily="18" charset="0"/>
                <a:ea typeface="宋体" panose="02010600030101010101" pitchFamily="2" charset="-122"/>
              </a:rPr>
              <a:t>  info;</a:t>
            </a:r>
          </a:p>
          <a:p>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en-US" altLang="zh-CN" sz="2400" dirty="0" err="1">
                <a:solidFill>
                  <a:schemeClr val="tx1"/>
                </a:solidFill>
                <a:latin typeface="Times New Roman" panose="02020603050405020304" pitchFamily="18" charset="0"/>
                <a:ea typeface="宋体" panose="02010600030101010101" pitchFamily="2" charset="-122"/>
              </a:rPr>
              <a:t>struct</a:t>
            </a:r>
            <a:r>
              <a:rPr kumimoji="1" lang="en-US" altLang="zh-CN" sz="2400" dirty="0">
                <a:solidFill>
                  <a:schemeClr val="tx1"/>
                </a:solidFill>
                <a:latin typeface="Times New Roman" panose="02020603050405020304" pitchFamily="18" charset="0"/>
                <a:ea typeface="宋体" panose="02010600030101010101" pitchFamily="2" charset="-122"/>
              </a:rPr>
              <a:t> _</a:t>
            </a:r>
            <a:r>
              <a:rPr kumimoji="1" lang="en-US" altLang="zh-CN" sz="2400" dirty="0" err="1">
                <a:solidFill>
                  <a:schemeClr val="tx1"/>
                </a:solidFill>
                <a:latin typeface="Times New Roman" panose="02020603050405020304" pitchFamily="18" charset="0"/>
                <a:ea typeface="宋体" panose="02010600030101010101" pitchFamily="2" charset="-122"/>
              </a:rPr>
              <a:t>QNode</a:t>
            </a:r>
            <a:r>
              <a:rPr kumimoji="1" lang="en-US" altLang="zh-CN" sz="2400" dirty="0">
                <a:solidFill>
                  <a:schemeClr val="tx1"/>
                </a:solidFill>
                <a:latin typeface="Times New Roman" panose="02020603050405020304" pitchFamily="18" charset="0"/>
                <a:ea typeface="宋体" panose="02010600030101010101" pitchFamily="2" charset="-122"/>
              </a:rPr>
              <a:t>  *link;</a:t>
            </a:r>
          </a:p>
          <a:p>
            <a:r>
              <a:rPr kumimoji="1" lang="en-US" altLang="zh-CN" sz="2400" dirty="0">
                <a:solidFill>
                  <a:schemeClr val="tx1"/>
                </a:solidFill>
                <a:latin typeface="Times New Roman" panose="02020603050405020304" pitchFamily="18" charset="0"/>
                <a:ea typeface="宋体" panose="02010600030101010101" pitchFamily="2" charset="-122"/>
              </a:rPr>
              <a:t>}</a:t>
            </a:r>
            <a:r>
              <a:rPr kumimoji="1" lang="en-US" altLang="zh-CN" sz="2400" dirty="0">
                <a:solidFill>
                  <a:srgbClr val="FFFF00"/>
                </a:solidFill>
                <a:latin typeface="Times New Roman" panose="02020603050405020304" pitchFamily="18" charset="0"/>
                <a:ea typeface="宋体" panose="02010600030101010101" pitchFamily="2" charset="-122"/>
              </a:rPr>
              <a:t>Node</a:t>
            </a:r>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en-US" altLang="zh-CN" sz="2400" dirty="0" err="1">
                <a:solidFill>
                  <a:schemeClr val="tx1"/>
                </a:solidFill>
                <a:latin typeface="Times New Roman" panose="02020603050405020304" pitchFamily="18" charset="0"/>
                <a:ea typeface="宋体" panose="02010600030101010101" pitchFamily="2" charset="-122"/>
              </a:rPr>
              <a:t>PNode</a:t>
            </a:r>
            <a:r>
              <a:rPr kumimoji="1" lang="en-US" altLang="zh-CN" sz="2400" dirty="0">
                <a:solidFill>
                  <a:schemeClr val="tx1"/>
                </a:solidFill>
                <a:latin typeface="Times New Roman" panose="02020603050405020304" pitchFamily="18" charset="0"/>
                <a:ea typeface="宋体" panose="02010600030101010101" pitchFamily="2" charset="-122"/>
              </a:rPr>
              <a:t>;</a:t>
            </a:r>
          </a:p>
          <a:p>
            <a:endParaRPr kumimoji="1" lang="en-US" altLang="zh-CN" sz="2400" dirty="0">
              <a:solidFill>
                <a:schemeClr val="tx1"/>
              </a:solidFill>
              <a:latin typeface="Times New Roman" panose="02020603050405020304" pitchFamily="18" charset="0"/>
              <a:ea typeface="宋体" panose="02010600030101010101" pitchFamily="2" charset="-122"/>
            </a:endParaRPr>
          </a:p>
          <a:p>
            <a:r>
              <a:rPr kumimoji="1" lang="en-US" altLang="zh-CN" sz="2400" dirty="0" err="1">
                <a:solidFill>
                  <a:schemeClr val="tx1"/>
                </a:solidFill>
                <a:latin typeface="Times New Roman" panose="02020603050405020304" pitchFamily="18" charset="0"/>
                <a:ea typeface="宋体" panose="02010600030101010101" pitchFamily="2" charset="-122"/>
              </a:rPr>
              <a:t>typedef</a:t>
            </a:r>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en-US" altLang="zh-CN" sz="2400" dirty="0" err="1">
                <a:solidFill>
                  <a:schemeClr val="tx1"/>
                </a:solidFill>
                <a:latin typeface="Times New Roman" panose="02020603050405020304" pitchFamily="18" charset="0"/>
                <a:ea typeface="宋体" panose="02010600030101010101" pitchFamily="2" charset="-122"/>
              </a:rPr>
              <a:t>struct</a:t>
            </a:r>
            <a:endParaRPr kumimoji="1" lang="en-US" altLang="zh-CN" sz="2400" dirty="0">
              <a:solidFill>
                <a:schemeClr val="tx1"/>
              </a:solidFill>
              <a:latin typeface="Times New Roman" panose="02020603050405020304" pitchFamily="18" charset="0"/>
              <a:ea typeface="宋体" panose="02010600030101010101" pitchFamily="2" charset="-122"/>
            </a:endParaRPr>
          </a:p>
          <a:p>
            <a:r>
              <a:rPr kumimoji="1" lang="en-US" altLang="zh-CN" sz="2400" dirty="0">
                <a:solidFill>
                  <a:schemeClr val="tx1"/>
                </a:solidFill>
                <a:latin typeface="Times New Roman" panose="02020603050405020304" pitchFamily="18" charset="0"/>
                <a:ea typeface="宋体" panose="02010600030101010101" pitchFamily="2" charset="-122"/>
              </a:rPr>
              <a:t>{</a:t>
            </a:r>
          </a:p>
          <a:p>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en-US" altLang="zh-CN" sz="2400" dirty="0" err="1">
                <a:solidFill>
                  <a:schemeClr val="tx1"/>
                </a:solidFill>
                <a:latin typeface="Times New Roman" panose="02020603050405020304" pitchFamily="18" charset="0"/>
                <a:ea typeface="宋体" panose="02010600030101010101" pitchFamily="2" charset="-122"/>
              </a:rPr>
              <a:t>PNode</a:t>
            </a:r>
            <a:r>
              <a:rPr kumimoji="1" lang="en-US" altLang="zh-CN" sz="2400" dirty="0">
                <a:solidFill>
                  <a:schemeClr val="tx1"/>
                </a:solidFill>
                <a:latin typeface="Times New Roman" panose="02020603050405020304" pitchFamily="18" charset="0"/>
                <a:ea typeface="宋体" panose="02010600030101010101" pitchFamily="2" charset="-122"/>
              </a:rPr>
              <a:t>  front, rear;</a:t>
            </a:r>
          </a:p>
          <a:p>
            <a:r>
              <a:rPr kumimoji="1" lang="en-US" altLang="zh-CN" sz="2400" dirty="0">
                <a:solidFill>
                  <a:schemeClr val="tx1"/>
                </a:solidFill>
                <a:latin typeface="Times New Roman" panose="02020603050405020304" pitchFamily="18" charset="0"/>
                <a:ea typeface="宋体" panose="02010600030101010101" pitchFamily="2" charset="-122"/>
              </a:rPr>
              <a:t>}</a:t>
            </a:r>
            <a:r>
              <a:rPr kumimoji="1" lang="en-US" altLang="zh-CN" sz="2400" dirty="0" err="1">
                <a:solidFill>
                  <a:srgbClr val="FFFF00"/>
                </a:solidFill>
                <a:latin typeface="Times New Roman" panose="02020603050405020304" pitchFamily="18" charset="0"/>
                <a:ea typeface="宋体" panose="02010600030101010101" pitchFamily="2" charset="-122"/>
              </a:rPr>
              <a:t>LinkQueue</a:t>
            </a:r>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en-US" altLang="zh-CN" sz="2400" dirty="0" err="1">
                <a:solidFill>
                  <a:schemeClr val="tx1"/>
                </a:solidFill>
                <a:latin typeface="Times New Roman" panose="02020603050405020304" pitchFamily="18" charset="0"/>
                <a:ea typeface="宋体" panose="02010600030101010101" pitchFamily="2" charset="-122"/>
              </a:rPr>
              <a:t>PLinkQueue</a:t>
            </a:r>
            <a:r>
              <a:rPr kumimoji="1" lang="en-US" altLang="zh-CN" sz="2400" dirty="0">
                <a:solidFill>
                  <a:schemeClr val="tx1"/>
                </a:solidFill>
                <a:latin typeface="Times New Roman" panose="02020603050405020304" pitchFamily="18" charset="0"/>
                <a:ea typeface="宋体" panose="02010600030101010101" pitchFamily="2" charset="-122"/>
              </a:rPr>
              <a:t>;</a:t>
            </a:r>
          </a:p>
        </p:txBody>
      </p:sp>
      <p:sp>
        <p:nvSpPr>
          <p:cNvPr id="115716" name="Rectangle 7"/>
          <p:cNvSpPr>
            <a:spLocks noGrp="1" noChangeArrowheads="1"/>
          </p:cNvSpPr>
          <p:nvPr>
            <p:ph type="title"/>
          </p:nvPr>
        </p:nvSpPr>
        <p:spPr>
          <a:xfrm>
            <a:off x="467995" y="116523"/>
            <a:ext cx="8229600" cy="1139825"/>
          </a:xfrm>
        </p:spPr>
        <p:txBody>
          <a:bodyPr/>
          <a:lstStyle/>
          <a:p>
            <a:pPr eaLnBrk="1" hangingPunct="1"/>
            <a:r>
              <a:rPr lang="en-US" altLang="zh-CN" b="0" dirty="0"/>
              <a:t>Linked queue</a:t>
            </a:r>
          </a:p>
        </p:txBody>
      </p:sp>
      <p:sp>
        <p:nvSpPr>
          <p:cNvPr id="5" name="矩形 4"/>
          <p:cNvSpPr/>
          <p:nvPr/>
        </p:nvSpPr>
        <p:spPr>
          <a:xfrm>
            <a:off x="5239385" y="2348865"/>
            <a:ext cx="720090" cy="2882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stCxn id="5" idx="0"/>
            <a:endCxn id="5" idx="2"/>
          </p:cNvCxnSpPr>
          <p:nvPr/>
        </p:nvCxnSpPr>
        <p:spPr>
          <a:xfrm>
            <a:off x="5599430" y="2348865"/>
            <a:ext cx="0" cy="28829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391275" y="2348865"/>
            <a:ext cx="720090" cy="2882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0"/>
            <a:endCxn id="16" idx="2"/>
          </p:cNvCxnSpPr>
          <p:nvPr/>
        </p:nvCxnSpPr>
        <p:spPr>
          <a:xfrm>
            <a:off x="6751320" y="2348865"/>
            <a:ext cx="0" cy="28829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578725" y="2350770"/>
            <a:ext cx="720090" cy="2882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stCxn id="18" idx="0"/>
            <a:endCxn id="18" idx="2"/>
          </p:cNvCxnSpPr>
          <p:nvPr/>
        </p:nvCxnSpPr>
        <p:spPr>
          <a:xfrm>
            <a:off x="7938770" y="2350770"/>
            <a:ext cx="0" cy="28829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6" idx="1"/>
          </p:cNvCxnSpPr>
          <p:nvPr/>
        </p:nvCxnSpPr>
        <p:spPr>
          <a:xfrm flipV="1">
            <a:off x="5779770" y="2493010"/>
            <a:ext cx="611505" cy="3175"/>
          </a:xfrm>
          <a:prstGeom prst="straightConnector1">
            <a:avLst/>
          </a:prstGeom>
          <a:ln w="381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6967220" y="2489835"/>
            <a:ext cx="611505" cy="3175"/>
          </a:xfrm>
          <a:prstGeom prst="straightConnector1">
            <a:avLst/>
          </a:prstGeom>
          <a:ln w="381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cxnSpLocks/>
          </p:cNvCxnSpPr>
          <p:nvPr/>
        </p:nvCxnSpPr>
        <p:spPr>
          <a:xfrm flipH="1" flipV="1">
            <a:off x="5563870" y="2709545"/>
            <a:ext cx="635" cy="360045"/>
          </a:xfrm>
          <a:prstGeom prst="straightConnector1">
            <a:avLst/>
          </a:prstGeom>
          <a:ln w="381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cxnSpLocks/>
          </p:cNvCxnSpPr>
          <p:nvPr/>
        </p:nvCxnSpPr>
        <p:spPr>
          <a:xfrm flipV="1">
            <a:off x="7938770" y="2709545"/>
            <a:ext cx="0" cy="360045"/>
          </a:xfrm>
          <a:prstGeom prst="straightConnector1">
            <a:avLst/>
          </a:prstGeom>
          <a:ln w="381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240020" y="3068955"/>
            <a:ext cx="750570" cy="368300"/>
          </a:xfrm>
          <a:prstGeom prst="rect">
            <a:avLst/>
          </a:prstGeom>
          <a:noFill/>
        </p:spPr>
        <p:txBody>
          <a:bodyPr wrap="square" rtlCol="0">
            <a:spAutoFit/>
          </a:bodyPr>
          <a:lstStyle/>
          <a:p>
            <a:r>
              <a:rPr lang="en-US" altLang="zh-CN" b="1">
                <a:solidFill>
                  <a:schemeClr val="accent1">
                    <a:lumMod val="40000"/>
                    <a:lumOff val="60000"/>
                  </a:schemeClr>
                </a:solidFill>
              </a:rPr>
              <a:t>front</a:t>
            </a:r>
          </a:p>
        </p:txBody>
      </p:sp>
      <p:sp>
        <p:nvSpPr>
          <p:cNvPr id="25" name="文本框 24"/>
          <p:cNvSpPr txBox="1"/>
          <p:nvPr/>
        </p:nvSpPr>
        <p:spPr>
          <a:xfrm>
            <a:off x="7700010" y="3069590"/>
            <a:ext cx="629285" cy="368300"/>
          </a:xfrm>
          <a:prstGeom prst="rect">
            <a:avLst/>
          </a:prstGeom>
          <a:noFill/>
        </p:spPr>
        <p:txBody>
          <a:bodyPr wrap="square" rtlCol="0">
            <a:spAutoFit/>
          </a:bodyPr>
          <a:lstStyle/>
          <a:p>
            <a:r>
              <a:rPr lang="en-US" altLang="zh-CN" b="1" dirty="0">
                <a:solidFill>
                  <a:schemeClr val="accent1">
                    <a:lumMod val="40000"/>
                    <a:lumOff val="60000"/>
                  </a:schemeClr>
                </a:solidFill>
              </a:rPr>
              <a:t>rear</a:t>
            </a:r>
          </a:p>
        </p:txBody>
      </p:sp>
      <p:cxnSp>
        <p:nvCxnSpPr>
          <p:cNvPr id="26" name="直接连接符 25"/>
          <p:cNvCxnSpPr/>
          <p:nvPr/>
        </p:nvCxnSpPr>
        <p:spPr>
          <a:xfrm flipV="1">
            <a:off x="8047355" y="2420620"/>
            <a:ext cx="72390" cy="1435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8119745" y="2420620"/>
            <a:ext cx="71755" cy="1435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 name="直接箭头连接符 1"/>
          <p:cNvCxnSpPr>
            <a:cxnSpLocks/>
          </p:cNvCxnSpPr>
          <p:nvPr/>
        </p:nvCxnSpPr>
        <p:spPr>
          <a:xfrm flipV="1">
            <a:off x="5512435" y="4653136"/>
            <a:ext cx="0" cy="288434"/>
          </a:xfrm>
          <a:prstGeom prst="straightConnector1">
            <a:avLst/>
          </a:prstGeom>
          <a:ln w="381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a:cxnSpLocks/>
          </p:cNvCxnSpPr>
          <p:nvPr/>
        </p:nvCxnSpPr>
        <p:spPr>
          <a:xfrm flipV="1">
            <a:off x="6353810" y="4653136"/>
            <a:ext cx="0" cy="288434"/>
          </a:xfrm>
          <a:prstGeom prst="straightConnector1">
            <a:avLst/>
          </a:prstGeom>
          <a:ln w="381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187950" y="4940935"/>
            <a:ext cx="750570" cy="368300"/>
          </a:xfrm>
          <a:prstGeom prst="rect">
            <a:avLst/>
          </a:prstGeom>
          <a:noFill/>
        </p:spPr>
        <p:txBody>
          <a:bodyPr wrap="square" rtlCol="0">
            <a:spAutoFit/>
          </a:bodyPr>
          <a:lstStyle/>
          <a:p>
            <a:r>
              <a:rPr lang="en-US" altLang="zh-CN" b="1">
                <a:solidFill>
                  <a:schemeClr val="accent1">
                    <a:lumMod val="40000"/>
                    <a:lumOff val="60000"/>
                  </a:schemeClr>
                </a:solidFill>
              </a:rPr>
              <a:t>front</a:t>
            </a:r>
          </a:p>
        </p:txBody>
      </p:sp>
      <p:sp>
        <p:nvSpPr>
          <p:cNvPr id="6" name="文本框 5"/>
          <p:cNvSpPr txBox="1"/>
          <p:nvPr/>
        </p:nvSpPr>
        <p:spPr>
          <a:xfrm>
            <a:off x="6115050" y="4941570"/>
            <a:ext cx="629285" cy="368300"/>
          </a:xfrm>
          <a:prstGeom prst="rect">
            <a:avLst/>
          </a:prstGeom>
          <a:noFill/>
        </p:spPr>
        <p:txBody>
          <a:bodyPr wrap="square" rtlCol="0">
            <a:spAutoFit/>
          </a:bodyPr>
          <a:lstStyle/>
          <a:p>
            <a:r>
              <a:rPr lang="en-US" altLang="zh-CN" b="1">
                <a:solidFill>
                  <a:schemeClr val="accent1">
                    <a:lumMod val="40000"/>
                    <a:lumOff val="60000"/>
                  </a:schemeClr>
                </a:solidFill>
              </a:rPr>
              <a:t>rear</a:t>
            </a:r>
          </a:p>
        </p:txBody>
      </p:sp>
      <p:sp>
        <p:nvSpPr>
          <p:cNvPr id="8" name="矩形 7"/>
          <p:cNvSpPr/>
          <p:nvPr/>
        </p:nvSpPr>
        <p:spPr>
          <a:xfrm>
            <a:off x="5311775" y="4293235"/>
            <a:ext cx="359410" cy="2882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5419725" y="4363085"/>
            <a:ext cx="72390" cy="1435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flipV="1">
            <a:off x="5492115" y="4363085"/>
            <a:ext cx="71755" cy="1435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155690" y="4290695"/>
            <a:ext cx="359410" cy="2882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flipV="1">
            <a:off x="6263640" y="4360545"/>
            <a:ext cx="72390" cy="1435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6336030" y="4360545"/>
            <a:ext cx="71755" cy="1435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147945" y="1844675"/>
            <a:ext cx="1696720" cy="460375"/>
          </a:xfrm>
          <a:prstGeom prst="rect">
            <a:avLst/>
          </a:prstGeom>
          <a:noFill/>
        </p:spPr>
        <p:txBody>
          <a:bodyPr wrap="square" rtlCol="0">
            <a:spAutoFit/>
          </a:bodyPr>
          <a:lstStyle/>
          <a:p>
            <a:r>
              <a:rPr lang="zh-CN" alt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rPr>
              <a:t>非空队列</a:t>
            </a:r>
          </a:p>
        </p:txBody>
      </p:sp>
      <p:sp>
        <p:nvSpPr>
          <p:cNvPr id="29" name="文本框 28"/>
          <p:cNvSpPr txBox="1"/>
          <p:nvPr/>
        </p:nvSpPr>
        <p:spPr>
          <a:xfrm>
            <a:off x="5240020" y="3779520"/>
            <a:ext cx="1696720" cy="460375"/>
          </a:xfrm>
          <a:prstGeom prst="rect">
            <a:avLst/>
          </a:prstGeom>
          <a:noFill/>
        </p:spPr>
        <p:txBody>
          <a:bodyPr wrap="square" rtlCol="0">
            <a:spAutoFit/>
          </a:bodyPr>
          <a:lstStyle/>
          <a:p>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空队列</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ChangeArrowheads="1"/>
          </p:cNvSpPr>
          <p:nvPr/>
        </p:nvSpPr>
        <p:spPr bwMode="auto">
          <a:xfrm>
            <a:off x="423863" y="765175"/>
            <a:ext cx="709521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err="1">
                <a:latin typeface="Times New Roman" panose="02020603050405020304" pitchFamily="18" charset="0"/>
                <a:ea typeface="宋体" panose="02010600030101010101" pitchFamily="2" charset="-122"/>
              </a:rPr>
              <a:t>PLinkQueue</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solidFill>
                  <a:srgbClr val="FFFF00"/>
                </a:solidFill>
                <a:latin typeface="Times New Roman" panose="02020603050405020304" pitchFamily="18" charset="0"/>
                <a:ea typeface="宋体" panose="02010600030101010101" pitchFamily="2" charset="-122"/>
              </a:rPr>
              <a:t>createEmptyQueue_link</a:t>
            </a:r>
            <a:r>
              <a:rPr kumimoji="1" lang="en-US" altLang="zh-CN" sz="2400" dirty="0">
                <a:latin typeface="Times New Roman" panose="02020603050405020304" pitchFamily="18" charset="0"/>
                <a:ea typeface="宋体" panose="02010600030101010101" pitchFamily="2" charset="-122"/>
              </a:rPr>
              <a:t>( )</a:t>
            </a:r>
          </a:p>
          <a:p>
            <a:r>
              <a:rPr kumimoji="1" lang="en-US" altLang="zh-CN" sz="2400" dirty="0">
                <a:latin typeface="Times New Roman" panose="02020603050405020304" pitchFamily="18" charset="0"/>
                <a:ea typeface="宋体" panose="02010600030101010101" pitchFamily="2" charset="-122"/>
              </a:rPr>
              <a:t>{</a:t>
            </a:r>
          </a:p>
          <a:p>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PLinkQueue</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plqu</a:t>
            </a:r>
            <a:r>
              <a:rPr kumimoji="1" lang="en-US" altLang="zh-CN" sz="2400" dirty="0">
                <a:latin typeface="Times New Roman" panose="02020603050405020304" pitchFamily="18" charset="0"/>
                <a:ea typeface="宋体" panose="02010600030101010101" pitchFamily="2" charset="-122"/>
              </a:rPr>
              <a:t>;</a:t>
            </a:r>
          </a:p>
          <a:p>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plqu</a:t>
            </a:r>
            <a:r>
              <a:rPr kumimoji="1" lang="en-US" altLang="zh-CN" sz="2400" dirty="0">
                <a:latin typeface="Times New Roman" panose="02020603050405020304" pitchFamily="18" charset="0"/>
                <a:ea typeface="宋体" panose="02010600030101010101" pitchFamily="2" charset="-122"/>
              </a:rPr>
              <a:t> = (</a:t>
            </a:r>
            <a:r>
              <a:rPr kumimoji="1" lang="en-US" altLang="zh-CN" sz="2400" dirty="0" err="1">
                <a:latin typeface="Times New Roman" panose="02020603050405020304" pitchFamily="18" charset="0"/>
                <a:ea typeface="宋体" panose="02010600030101010101" pitchFamily="2" charset="-122"/>
              </a:rPr>
              <a:t>LinkQueue</a:t>
            </a:r>
            <a:r>
              <a:rPr kumimoji="1" lang="en-US" altLang="zh-CN" sz="2400" dirty="0">
                <a:latin typeface="Times New Roman" panose="02020603050405020304" pitchFamily="18" charset="0"/>
                <a:ea typeface="宋体" panose="02010600030101010101" pitchFamily="2" charset="-122"/>
              </a:rPr>
              <a:t> *) </a:t>
            </a:r>
            <a:r>
              <a:rPr kumimoji="1" lang="en-US" altLang="zh-CN" sz="2400" dirty="0" err="1">
                <a:latin typeface="Times New Roman" panose="02020603050405020304" pitchFamily="18" charset="0"/>
                <a:ea typeface="宋体" panose="02010600030101010101" pitchFamily="2" charset="-122"/>
              </a:rPr>
              <a:t>malloc</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sizeof</a:t>
            </a:r>
            <a:r>
              <a:rPr kumimoji="1" lang="en-US" altLang="zh-CN" sz="2400" dirty="0">
                <a:latin typeface="Times New Roman" panose="02020603050405020304" pitchFamily="18" charset="0"/>
                <a:ea typeface="宋体" panose="02010600030101010101" pitchFamily="2" charset="-122"/>
              </a:rPr>
              <a:t>(</a:t>
            </a:r>
            <a:r>
              <a:rPr kumimoji="1" lang="en-US" altLang="zh-CN" sz="2400" dirty="0" err="1">
                <a:latin typeface="Times New Roman" panose="02020603050405020304" pitchFamily="18" charset="0"/>
                <a:ea typeface="宋体" panose="02010600030101010101" pitchFamily="2" charset="-122"/>
              </a:rPr>
              <a:t>LinkQueue</a:t>
            </a:r>
            <a:r>
              <a:rPr kumimoji="1" lang="en-US" altLang="zh-CN" sz="2400" dirty="0">
                <a:latin typeface="Times New Roman" panose="02020603050405020304" pitchFamily="18" charset="0"/>
                <a:ea typeface="宋体" panose="02010600030101010101" pitchFamily="2" charset="-122"/>
              </a:rPr>
              <a:t>));</a:t>
            </a:r>
          </a:p>
          <a:p>
            <a:r>
              <a:rPr kumimoji="1" lang="en-US" altLang="zh-CN" sz="2400" dirty="0">
                <a:latin typeface="Times New Roman" panose="02020603050405020304" pitchFamily="18" charset="0"/>
                <a:ea typeface="宋体" panose="02010600030101010101" pitchFamily="2" charset="-122"/>
              </a:rPr>
              <a:t>        if (</a:t>
            </a:r>
            <a:r>
              <a:rPr kumimoji="1" lang="en-US" altLang="zh-CN" sz="2400" dirty="0" err="1">
                <a:latin typeface="Times New Roman" panose="02020603050405020304" pitchFamily="18" charset="0"/>
                <a:ea typeface="宋体" panose="02010600030101010101" pitchFamily="2" charset="-122"/>
              </a:rPr>
              <a:t>plqu</a:t>
            </a:r>
            <a:r>
              <a:rPr kumimoji="1" lang="en-US" altLang="zh-CN" sz="2400" dirty="0">
                <a:latin typeface="Times New Roman" panose="02020603050405020304" pitchFamily="18" charset="0"/>
                <a:ea typeface="宋体" panose="02010600030101010101" pitchFamily="2" charset="-122"/>
              </a:rPr>
              <a:t>!=NULL)</a:t>
            </a:r>
          </a:p>
          <a:p>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plqu</a:t>
            </a:r>
            <a:r>
              <a:rPr kumimoji="1" lang="en-US" altLang="zh-CN" sz="2400" dirty="0">
                <a:latin typeface="Times New Roman" panose="02020603050405020304" pitchFamily="18" charset="0"/>
                <a:ea typeface="宋体" panose="02010600030101010101" pitchFamily="2" charset="-122"/>
              </a:rPr>
              <a:t>-&gt;front= </a:t>
            </a:r>
            <a:r>
              <a:rPr kumimoji="1" lang="en-US" altLang="zh-CN" sz="2400" dirty="0" err="1">
                <a:latin typeface="Times New Roman" panose="02020603050405020304" pitchFamily="18" charset="0"/>
                <a:ea typeface="宋体" panose="02010600030101010101" pitchFamily="2" charset="-122"/>
              </a:rPr>
              <a:t>plqu</a:t>
            </a:r>
            <a:r>
              <a:rPr kumimoji="1" lang="en-US" altLang="zh-CN" sz="2400" dirty="0">
                <a:latin typeface="Times New Roman" panose="02020603050405020304" pitchFamily="18" charset="0"/>
                <a:ea typeface="宋体" panose="02010600030101010101" pitchFamily="2" charset="-122"/>
              </a:rPr>
              <a:t>-&gt;rear = NULL;</a:t>
            </a:r>
          </a:p>
          <a:p>
            <a:r>
              <a:rPr kumimoji="1" lang="en-US" altLang="zh-CN" sz="2400" dirty="0">
                <a:latin typeface="Times New Roman" panose="02020603050405020304" pitchFamily="18" charset="0"/>
                <a:ea typeface="宋体" panose="02010600030101010101" pitchFamily="2" charset="-122"/>
              </a:rPr>
              <a:t>        else	</a:t>
            </a:r>
          </a:p>
          <a:p>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printf</a:t>
            </a:r>
            <a:r>
              <a:rPr kumimoji="1" lang="en-US" altLang="zh-CN" sz="2400" dirty="0">
                <a:latin typeface="Times New Roman" panose="02020603050405020304" pitchFamily="18" charset="0"/>
                <a:ea typeface="宋体" panose="02010600030101010101" pitchFamily="2" charset="-122"/>
              </a:rPr>
              <a:t>("Out space!! \n");</a:t>
            </a:r>
          </a:p>
          <a:p>
            <a:r>
              <a:rPr kumimoji="1" lang="en-US" altLang="zh-CN" sz="2400" dirty="0">
                <a:latin typeface="Times New Roman" panose="02020603050405020304" pitchFamily="18" charset="0"/>
                <a:ea typeface="宋体" panose="02010600030101010101" pitchFamily="2" charset="-122"/>
              </a:rPr>
              <a:t>        return  </a:t>
            </a:r>
            <a:r>
              <a:rPr kumimoji="1" lang="en-US" altLang="zh-CN" sz="2400" dirty="0" err="1">
                <a:latin typeface="Times New Roman" panose="02020603050405020304" pitchFamily="18" charset="0"/>
                <a:ea typeface="宋体" panose="02010600030101010101" pitchFamily="2" charset="-122"/>
              </a:rPr>
              <a:t>plqu</a:t>
            </a:r>
            <a:r>
              <a:rPr kumimoji="1" lang="en-US" altLang="zh-CN" sz="2400" dirty="0">
                <a:latin typeface="Times New Roman" panose="02020603050405020304" pitchFamily="18" charset="0"/>
                <a:ea typeface="宋体" panose="02010600030101010101" pitchFamily="2" charset="-122"/>
              </a:rPr>
              <a:t>;</a:t>
            </a:r>
          </a:p>
          <a:p>
            <a:r>
              <a:rPr kumimoji="1" lang="en-US" altLang="zh-CN" sz="2400" dirty="0">
                <a:latin typeface="Times New Roman" panose="02020603050405020304" pitchFamily="18" charset="0"/>
                <a:ea typeface="宋体" panose="02010600030101010101" pitchFamily="2" charset="-122"/>
              </a:rPr>
              <a:t>}</a:t>
            </a:r>
          </a:p>
        </p:txBody>
      </p:sp>
      <p:sp>
        <p:nvSpPr>
          <p:cNvPr id="116740" name="Rectangle 5"/>
          <p:cNvSpPr>
            <a:spLocks noChangeArrowheads="1"/>
          </p:cNvSpPr>
          <p:nvPr/>
        </p:nvSpPr>
        <p:spPr bwMode="auto">
          <a:xfrm>
            <a:off x="432000" y="260350"/>
            <a:ext cx="3767137"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3.21  Initialization</a:t>
            </a:r>
          </a:p>
        </p:txBody>
      </p:sp>
      <p:sp>
        <p:nvSpPr>
          <p:cNvPr id="116741" name="Text Box 6"/>
          <p:cNvSpPr txBox="1">
            <a:spLocks noChangeArrowheads="1"/>
          </p:cNvSpPr>
          <p:nvPr/>
        </p:nvSpPr>
        <p:spPr bwMode="auto">
          <a:xfrm>
            <a:off x="423863" y="5084763"/>
            <a:ext cx="565892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err="1">
                <a:latin typeface="Times New Roman" panose="02020603050405020304" pitchFamily="18" charset="0"/>
                <a:ea typeface="宋体" panose="02010600030101010101" pitchFamily="2" charset="-122"/>
              </a:rPr>
              <a:t>int</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solidFill>
                  <a:srgbClr val="FFFF00"/>
                </a:solidFill>
                <a:latin typeface="Times New Roman" panose="02020603050405020304" pitchFamily="18" charset="0"/>
                <a:ea typeface="宋体" panose="02010600030101010101" pitchFamily="2" charset="-122"/>
              </a:rPr>
              <a:t>isEmptyQueue_link</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PLinkQueue</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plqu</a:t>
            </a:r>
            <a:r>
              <a:rPr kumimoji="1" lang="en-US" altLang="zh-CN" sz="2400" dirty="0">
                <a:latin typeface="Times New Roman" panose="02020603050405020304" pitchFamily="18" charset="0"/>
                <a:ea typeface="宋体" panose="02010600030101010101" pitchFamily="2" charset="-122"/>
              </a:rPr>
              <a:t> )</a:t>
            </a:r>
          </a:p>
          <a:p>
            <a:pPr eaLnBrk="1" hangingPunct="1"/>
            <a:r>
              <a:rPr kumimoji="1" lang="en-US" altLang="zh-CN" sz="2400" dirty="0">
                <a:latin typeface="Times New Roman" panose="02020603050405020304" pitchFamily="18" charset="0"/>
                <a:ea typeface="宋体" panose="02010600030101010101" pitchFamily="2" charset="-122"/>
              </a:rPr>
              <a:t>{</a:t>
            </a:r>
          </a:p>
          <a:p>
            <a:pPr eaLnBrk="1" hangingPunct="1"/>
            <a:r>
              <a:rPr kumimoji="1" lang="en-US" altLang="zh-CN" sz="2400" dirty="0">
                <a:latin typeface="Times New Roman" panose="02020603050405020304" pitchFamily="18" charset="0"/>
                <a:ea typeface="宋体" panose="02010600030101010101" pitchFamily="2" charset="-122"/>
              </a:rPr>
              <a:t>        return (</a:t>
            </a:r>
            <a:r>
              <a:rPr kumimoji="1" lang="en-US" altLang="zh-CN" sz="2400" dirty="0" err="1">
                <a:latin typeface="Times New Roman" panose="02020603050405020304" pitchFamily="18" charset="0"/>
                <a:ea typeface="宋体" panose="02010600030101010101" pitchFamily="2" charset="-122"/>
              </a:rPr>
              <a:t>plqu</a:t>
            </a:r>
            <a:r>
              <a:rPr kumimoji="1" lang="en-US" altLang="zh-CN" sz="2400" dirty="0">
                <a:latin typeface="Times New Roman" panose="02020603050405020304" pitchFamily="18" charset="0"/>
                <a:ea typeface="宋体" panose="02010600030101010101" pitchFamily="2" charset="-122"/>
              </a:rPr>
              <a:t>-&gt;front == NULL);</a:t>
            </a:r>
          </a:p>
          <a:p>
            <a:pPr eaLnBrk="1" hangingPunct="1"/>
            <a:r>
              <a:rPr kumimoji="1" lang="en-US" altLang="zh-CN" sz="2400" dirty="0">
                <a:latin typeface="Times New Roman" panose="02020603050405020304" pitchFamily="18" charset="0"/>
                <a:ea typeface="宋体" panose="02010600030101010101" pitchFamily="2" charset="-122"/>
              </a:rPr>
              <a:t>}</a:t>
            </a:r>
          </a:p>
        </p:txBody>
      </p:sp>
      <p:sp>
        <p:nvSpPr>
          <p:cNvPr id="116742" name="Rectangle 7"/>
          <p:cNvSpPr>
            <a:spLocks noChangeArrowheads="1"/>
          </p:cNvSpPr>
          <p:nvPr/>
        </p:nvSpPr>
        <p:spPr bwMode="auto">
          <a:xfrm>
            <a:off x="432000" y="4581525"/>
            <a:ext cx="6688137"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3.22  Judge a linked queue empty or not</a:t>
            </a:r>
          </a:p>
        </p:txBody>
      </p:sp>
      <p:cxnSp>
        <p:nvCxnSpPr>
          <p:cNvPr id="2" name="直接箭头连接符 1">
            <a:extLst>
              <a:ext uri="{FF2B5EF4-FFF2-40B4-BE49-F238E27FC236}">
                <a16:creationId xmlns:a16="http://schemas.microsoft.com/office/drawing/2014/main" id="{2E7FCA45-4176-AD0A-596D-20D4BA57F990}"/>
              </a:ext>
            </a:extLst>
          </p:cNvPr>
          <p:cNvCxnSpPr>
            <a:cxnSpLocks/>
          </p:cNvCxnSpPr>
          <p:nvPr/>
        </p:nvCxnSpPr>
        <p:spPr>
          <a:xfrm flipV="1">
            <a:off x="7699375" y="3733116"/>
            <a:ext cx="0" cy="386010"/>
          </a:xfrm>
          <a:prstGeom prst="straightConnector1">
            <a:avLst/>
          </a:prstGeom>
          <a:ln w="381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E316CE2E-6338-DB54-0EBD-D014EF939314}"/>
              </a:ext>
            </a:extLst>
          </p:cNvPr>
          <p:cNvSpPr txBox="1"/>
          <p:nvPr/>
        </p:nvSpPr>
        <p:spPr>
          <a:xfrm>
            <a:off x="7395210" y="4014351"/>
            <a:ext cx="750570" cy="368300"/>
          </a:xfrm>
          <a:prstGeom prst="rect">
            <a:avLst/>
          </a:prstGeom>
          <a:noFill/>
        </p:spPr>
        <p:txBody>
          <a:bodyPr wrap="square" rtlCol="0">
            <a:spAutoFit/>
          </a:bodyPr>
          <a:lstStyle/>
          <a:p>
            <a:r>
              <a:rPr lang="en-US" altLang="zh-CN" b="1">
                <a:solidFill>
                  <a:schemeClr val="accent1">
                    <a:lumMod val="40000"/>
                    <a:lumOff val="60000"/>
                  </a:schemeClr>
                </a:solidFill>
              </a:rPr>
              <a:t>front</a:t>
            </a:r>
          </a:p>
        </p:txBody>
      </p:sp>
      <p:sp>
        <p:nvSpPr>
          <p:cNvPr id="5" name="文本框 4">
            <a:extLst>
              <a:ext uri="{FF2B5EF4-FFF2-40B4-BE49-F238E27FC236}">
                <a16:creationId xmlns:a16="http://schemas.microsoft.com/office/drawing/2014/main" id="{BDB08735-AC5E-6352-9ECD-168D23559871}"/>
              </a:ext>
            </a:extLst>
          </p:cNvPr>
          <p:cNvSpPr txBox="1"/>
          <p:nvPr/>
        </p:nvSpPr>
        <p:spPr>
          <a:xfrm>
            <a:off x="8322310" y="4014986"/>
            <a:ext cx="629285" cy="368300"/>
          </a:xfrm>
          <a:prstGeom prst="rect">
            <a:avLst/>
          </a:prstGeom>
          <a:noFill/>
        </p:spPr>
        <p:txBody>
          <a:bodyPr wrap="square" rtlCol="0">
            <a:spAutoFit/>
          </a:bodyPr>
          <a:lstStyle/>
          <a:p>
            <a:r>
              <a:rPr lang="en-US" altLang="zh-CN" b="1">
                <a:solidFill>
                  <a:schemeClr val="accent1">
                    <a:lumMod val="40000"/>
                    <a:lumOff val="60000"/>
                  </a:schemeClr>
                </a:solidFill>
              </a:rPr>
              <a:t>rear</a:t>
            </a:r>
          </a:p>
        </p:txBody>
      </p:sp>
      <p:sp>
        <p:nvSpPr>
          <p:cNvPr id="6" name="矩形 5">
            <a:extLst>
              <a:ext uri="{FF2B5EF4-FFF2-40B4-BE49-F238E27FC236}">
                <a16:creationId xmlns:a16="http://schemas.microsoft.com/office/drawing/2014/main" id="{9C4C4A60-CCC6-FCCF-20B3-25C2A0A15A22}"/>
              </a:ext>
            </a:extLst>
          </p:cNvPr>
          <p:cNvSpPr/>
          <p:nvPr/>
        </p:nvSpPr>
        <p:spPr>
          <a:xfrm>
            <a:off x="7519035" y="3366651"/>
            <a:ext cx="359410" cy="2882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EFE9BEE4-97B2-89A2-AD17-4497E736A22F}"/>
              </a:ext>
            </a:extLst>
          </p:cNvPr>
          <p:cNvCxnSpPr/>
          <p:nvPr/>
        </p:nvCxnSpPr>
        <p:spPr>
          <a:xfrm flipV="1">
            <a:off x="7626985" y="3436501"/>
            <a:ext cx="72390" cy="1435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F3657B5-5609-47C8-A5A4-6167B53C996B}"/>
              </a:ext>
            </a:extLst>
          </p:cNvPr>
          <p:cNvCxnSpPr/>
          <p:nvPr/>
        </p:nvCxnSpPr>
        <p:spPr>
          <a:xfrm flipH="1" flipV="1">
            <a:off x="7699375" y="3436501"/>
            <a:ext cx="71755" cy="1435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D876D40F-B9D1-905C-68F5-E4CCBC0AF49F}"/>
              </a:ext>
            </a:extLst>
          </p:cNvPr>
          <p:cNvSpPr/>
          <p:nvPr/>
        </p:nvSpPr>
        <p:spPr>
          <a:xfrm>
            <a:off x="8362950" y="3364111"/>
            <a:ext cx="359410" cy="2882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260F2678-DE22-FAE4-8D2B-30364D95C72C}"/>
              </a:ext>
            </a:extLst>
          </p:cNvPr>
          <p:cNvCxnSpPr/>
          <p:nvPr/>
        </p:nvCxnSpPr>
        <p:spPr>
          <a:xfrm flipV="1">
            <a:off x="8470900" y="3433961"/>
            <a:ext cx="72390" cy="1435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42740E21-91F7-9A69-86F4-3606334A8BDA}"/>
              </a:ext>
            </a:extLst>
          </p:cNvPr>
          <p:cNvCxnSpPr/>
          <p:nvPr/>
        </p:nvCxnSpPr>
        <p:spPr>
          <a:xfrm flipH="1" flipV="1">
            <a:off x="8543290" y="3433961"/>
            <a:ext cx="71755" cy="1435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E0FE98F5-FB35-7132-95FD-01BF250FED4D}"/>
              </a:ext>
            </a:extLst>
          </p:cNvPr>
          <p:cNvSpPr txBox="1"/>
          <p:nvPr/>
        </p:nvSpPr>
        <p:spPr>
          <a:xfrm>
            <a:off x="7447280" y="2852936"/>
            <a:ext cx="1696720" cy="460375"/>
          </a:xfrm>
          <a:prstGeom prst="rect">
            <a:avLst/>
          </a:prstGeom>
          <a:noFill/>
        </p:spPr>
        <p:txBody>
          <a:bodyPr wrap="square" rtlCol="0">
            <a:spAutoFit/>
          </a:bodyPr>
          <a:lstStyle/>
          <a:p>
            <a:r>
              <a:rPr lang="zh-CN" alt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rPr>
              <a:t>空队列</a:t>
            </a:r>
          </a:p>
        </p:txBody>
      </p:sp>
      <p:cxnSp>
        <p:nvCxnSpPr>
          <p:cNvPr id="19" name="直接箭头连接符 18">
            <a:extLst>
              <a:ext uri="{FF2B5EF4-FFF2-40B4-BE49-F238E27FC236}">
                <a16:creationId xmlns:a16="http://schemas.microsoft.com/office/drawing/2014/main" id="{FE8A2443-05B6-6794-CCC3-412C3172C662}"/>
              </a:ext>
            </a:extLst>
          </p:cNvPr>
          <p:cNvCxnSpPr>
            <a:cxnSpLocks/>
          </p:cNvCxnSpPr>
          <p:nvPr/>
        </p:nvCxnSpPr>
        <p:spPr>
          <a:xfrm flipV="1">
            <a:off x="8604448" y="3733116"/>
            <a:ext cx="0" cy="386010"/>
          </a:xfrm>
          <a:prstGeom prst="straightConnector1">
            <a:avLst/>
          </a:prstGeom>
          <a:ln w="381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2"/>
          <p:cNvSpPr txBox="1">
            <a:spLocks noChangeArrowheads="1"/>
          </p:cNvSpPr>
          <p:nvPr/>
        </p:nvSpPr>
        <p:spPr bwMode="auto">
          <a:xfrm>
            <a:off x="432000" y="442401"/>
            <a:ext cx="7956416"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void  </a:t>
            </a:r>
            <a:r>
              <a:rPr kumimoji="1" lang="en-US" altLang="zh-CN" sz="24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enQueue_link</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PLinkQueue</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plqu</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Datatype</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x )</a:t>
            </a: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PNode</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p;</a:t>
            </a: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if ( p ==  (Node *)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malloc</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sizeof</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(Node ) ) )</a:t>
            </a: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printf</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("out of space!");</a:t>
            </a: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else {	</a:t>
            </a: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p-&gt;info = x;  p-&gt;link = NULL;</a:t>
            </a: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if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plqu</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-&gt;front == NULL) {</a:t>
            </a: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plqu</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-&gt;front = p;</a:t>
            </a: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plqu</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-&gt;rear = p;</a:t>
            </a: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else {</a:t>
            </a: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plqu</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-&gt;rear-&gt;link = p;</a:t>
            </a: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plqu</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-&gt;rear= p;</a:t>
            </a: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17764" name="Rectangle 3"/>
          <p:cNvSpPr>
            <a:spLocks noChangeArrowheads="1"/>
          </p:cNvSpPr>
          <p:nvPr/>
        </p:nvSpPr>
        <p:spPr bwMode="auto">
          <a:xfrm>
            <a:off x="432000" y="44624"/>
            <a:ext cx="8096250"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 Algorithm 3.23  Insert an element at the rear of the linked queue</a:t>
            </a:r>
          </a:p>
        </p:txBody>
      </p:sp>
      <p:sp>
        <p:nvSpPr>
          <p:cNvPr id="2" name="矩形 1"/>
          <p:cNvSpPr/>
          <p:nvPr/>
        </p:nvSpPr>
        <p:spPr>
          <a:xfrm>
            <a:off x="1188085" y="3068955"/>
            <a:ext cx="4464050" cy="1152525"/>
          </a:xfrm>
          <a:prstGeom prst="rect">
            <a:avLst/>
          </a:prstGeom>
          <a:noFill/>
          <a:ln>
            <a:solidFill>
              <a:schemeClr val="accent1">
                <a:lumMod val="40000"/>
                <a:lumOff val="6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652135" y="2968625"/>
            <a:ext cx="3472815" cy="1353185"/>
          </a:xfrm>
          <a:prstGeom prst="rect">
            <a:avLst/>
          </a:prstGeom>
          <a:noFill/>
        </p:spPr>
        <p:txBody>
          <a:bodyPr wrap="square" rtlCol="0">
            <a:spAutoFit/>
          </a:bodyPr>
          <a:lstStyle/>
          <a:p>
            <a:pPr eaLnBrk="1" latinLnBrk="0" hangingPunct="1">
              <a:spcAft>
                <a:spcPts val="1200"/>
              </a:spcAft>
            </a:pPr>
            <a:r>
              <a:rPr lang="zh-CN" altLang="en-US" sz="2400" b="1">
                <a:solidFill>
                  <a:schemeClr val="accent1">
                    <a:lumMod val="40000"/>
                    <a:lumOff val="60000"/>
                  </a:schemeClr>
                </a:solidFill>
              </a:rPr>
              <a:t>插入第一个元素时，需要特殊处理</a:t>
            </a:r>
          </a:p>
          <a:p>
            <a:r>
              <a:rPr lang="en-US" altLang="zh-CN" sz="2400" b="1">
                <a:solidFill>
                  <a:schemeClr val="accent1">
                    <a:lumMod val="40000"/>
                    <a:lumOff val="60000"/>
                  </a:schemeClr>
                </a:solidFill>
              </a:rPr>
              <a:t>*</a:t>
            </a:r>
            <a:r>
              <a:rPr lang="zh-CN" altLang="en-US" sz="2400" b="1">
                <a:solidFill>
                  <a:schemeClr val="accent1">
                    <a:lumMod val="40000"/>
                    <a:lumOff val="60000"/>
                  </a:schemeClr>
                </a:solidFill>
              </a:rPr>
              <a:t>链表中头结点的作用</a:t>
            </a:r>
            <a:r>
              <a:rPr lang="en-US" altLang="zh-CN" sz="2400" b="1">
                <a:solidFill>
                  <a:schemeClr val="accent1">
                    <a:lumMod val="40000"/>
                    <a:lumOff val="60000"/>
                  </a:schemeClr>
                </a:solidFill>
              </a:rPr>
              <a:t>*</a:t>
            </a:r>
          </a:p>
        </p:txBody>
      </p:sp>
      <p:cxnSp>
        <p:nvCxnSpPr>
          <p:cNvPr id="27" name="直接箭头连接符 26">
            <a:extLst>
              <a:ext uri="{FF2B5EF4-FFF2-40B4-BE49-F238E27FC236}">
                <a16:creationId xmlns:a16="http://schemas.microsoft.com/office/drawing/2014/main" id="{405DB00E-827A-3AA8-96E6-4CB33374C417}"/>
              </a:ext>
            </a:extLst>
          </p:cNvPr>
          <p:cNvCxnSpPr>
            <a:cxnSpLocks/>
          </p:cNvCxnSpPr>
          <p:nvPr/>
        </p:nvCxnSpPr>
        <p:spPr>
          <a:xfrm flipV="1">
            <a:off x="7562450" y="4904253"/>
            <a:ext cx="0" cy="360045"/>
          </a:xfrm>
          <a:prstGeom prst="straightConnector1">
            <a:avLst/>
          </a:prstGeom>
          <a:ln w="381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68424725-42B2-8C05-DAF9-48EAB3165B24}"/>
              </a:ext>
            </a:extLst>
          </p:cNvPr>
          <p:cNvCxnSpPr>
            <a:cxnSpLocks/>
          </p:cNvCxnSpPr>
          <p:nvPr/>
        </p:nvCxnSpPr>
        <p:spPr>
          <a:xfrm flipV="1">
            <a:off x="7778882" y="4904253"/>
            <a:ext cx="0" cy="360045"/>
          </a:xfrm>
          <a:prstGeom prst="straightConnector1">
            <a:avLst/>
          </a:prstGeom>
          <a:ln w="381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49EDEEF1-25CC-6F8E-55EE-C7A1F123EC2D}"/>
              </a:ext>
            </a:extLst>
          </p:cNvPr>
          <p:cNvSpPr txBox="1"/>
          <p:nvPr/>
        </p:nvSpPr>
        <p:spPr>
          <a:xfrm>
            <a:off x="6825681" y="5066025"/>
            <a:ext cx="750570" cy="368300"/>
          </a:xfrm>
          <a:prstGeom prst="rect">
            <a:avLst/>
          </a:prstGeom>
          <a:noFill/>
        </p:spPr>
        <p:txBody>
          <a:bodyPr wrap="square" rtlCol="0">
            <a:spAutoFit/>
          </a:bodyPr>
          <a:lstStyle/>
          <a:p>
            <a:r>
              <a:rPr lang="en-US" altLang="zh-CN" b="1" dirty="0">
                <a:solidFill>
                  <a:schemeClr val="accent1">
                    <a:lumMod val="40000"/>
                    <a:lumOff val="60000"/>
                  </a:schemeClr>
                </a:solidFill>
              </a:rPr>
              <a:t>front</a:t>
            </a:r>
          </a:p>
        </p:txBody>
      </p:sp>
      <p:sp>
        <p:nvSpPr>
          <p:cNvPr id="30" name="文本框 29">
            <a:extLst>
              <a:ext uri="{FF2B5EF4-FFF2-40B4-BE49-F238E27FC236}">
                <a16:creationId xmlns:a16="http://schemas.microsoft.com/office/drawing/2014/main" id="{DDBC5E5A-A037-D2E7-4F06-0D538CF8F887}"/>
              </a:ext>
            </a:extLst>
          </p:cNvPr>
          <p:cNvSpPr txBox="1"/>
          <p:nvPr/>
        </p:nvSpPr>
        <p:spPr>
          <a:xfrm>
            <a:off x="7793700" y="5070933"/>
            <a:ext cx="629285" cy="368300"/>
          </a:xfrm>
          <a:prstGeom prst="rect">
            <a:avLst/>
          </a:prstGeom>
          <a:noFill/>
        </p:spPr>
        <p:txBody>
          <a:bodyPr wrap="square" rtlCol="0">
            <a:spAutoFit/>
          </a:bodyPr>
          <a:lstStyle/>
          <a:p>
            <a:r>
              <a:rPr lang="en-US" altLang="zh-CN" b="1" dirty="0">
                <a:solidFill>
                  <a:schemeClr val="accent1">
                    <a:lumMod val="40000"/>
                    <a:lumOff val="60000"/>
                  </a:schemeClr>
                </a:solidFill>
              </a:rPr>
              <a:t>rear</a:t>
            </a:r>
          </a:p>
        </p:txBody>
      </p:sp>
      <p:sp>
        <p:nvSpPr>
          <p:cNvPr id="33" name="文本框 32">
            <a:extLst>
              <a:ext uri="{FF2B5EF4-FFF2-40B4-BE49-F238E27FC236}">
                <a16:creationId xmlns:a16="http://schemas.microsoft.com/office/drawing/2014/main" id="{31A04A1F-383B-505E-6D6C-608C32E8FC9C}"/>
              </a:ext>
            </a:extLst>
          </p:cNvPr>
          <p:cNvSpPr txBox="1"/>
          <p:nvPr/>
        </p:nvSpPr>
        <p:spPr>
          <a:xfrm>
            <a:off x="5256986" y="4471293"/>
            <a:ext cx="1943980" cy="338554"/>
          </a:xfrm>
          <a:prstGeom prst="rect">
            <a:avLst/>
          </a:prstGeom>
          <a:noFill/>
        </p:spPr>
        <p:txBody>
          <a:bodyPr wrap="square" rtlCol="0">
            <a:spAutoFit/>
          </a:bodyPr>
          <a:lstStyle/>
          <a:p>
            <a:r>
              <a:rPr lang="en-US" altLang="zh-CN" sz="1600" b="1" dirty="0">
                <a:ln w="10160">
                  <a:solidFill>
                    <a:schemeClr val="accent5"/>
                  </a:solidFill>
                  <a:prstDash val="solid"/>
                </a:ln>
                <a:solidFill>
                  <a:srgbClr val="33CC33"/>
                </a:solidFill>
                <a:effectLst>
                  <a:outerShdw blurRad="38100" dist="22860" dir="5400000" algn="tl" rotWithShape="0">
                    <a:srgbClr val="000000">
                      <a:alpha val="30000"/>
                    </a:srgbClr>
                  </a:outerShdw>
                </a:effectLst>
                <a:highlight>
                  <a:srgbClr val="0033CC"/>
                </a:highlight>
              </a:rPr>
              <a:t>1</a:t>
            </a:r>
            <a:r>
              <a:rPr lang="zh-CN" altLang="en-US" sz="1600" b="1" dirty="0">
                <a:ln w="10160">
                  <a:solidFill>
                    <a:schemeClr val="accent5"/>
                  </a:solidFill>
                  <a:prstDash val="solid"/>
                </a:ln>
                <a:solidFill>
                  <a:srgbClr val="33CC33"/>
                </a:solidFill>
                <a:effectLst>
                  <a:outerShdw blurRad="38100" dist="22860" dir="5400000" algn="tl" rotWithShape="0">
                    <a:srgbClr val="000000">
                      <a:alpha val="30000"/>
                    </a:srgbClr>
                  </a:outerShdw>
                </a:effectLst>
                <a:highlight>
                  <a:srgbClr val="0033CC"/>
                </a:highlight>
              </a:rPr>
              <a:t>、插入第一个元素</a:t>
            </a:r>
          </a:p>
        </p:txBody>
      </p:sp>
      <p:grpSp>
        <p:nvGrpSpPr>
          <p:cNvPr id="40" name="组合 39">
            <a:extLst>
              <a:ext uri="{FF2B5EF4-FFF2-40B4-BE49-F238E27FC236}">
                <a16:creationId xmlns:a16="http://schemas.microsoft.com/office/drawing/2014/main" id="{F6D1818B-D162-13F2-5191-6F34A6531D42}"/>
              </a:ext>
            </a:extLst>
          </p:cNvPr>
          <p:cNvGrpSpPr/>
          <p:nvPr/>
        </p:nvGrpSpPr>
        <p:grpSpPr>
          <a:xfrm>
            <a:off x="7524328" y="4534921"/>
            <a:ext cx="720090" cy="369332"/>
            <a:chOff x="6193396" y="4991017"/>
            <a:chExt cx="720090" cy="369332"/>
          </a:xfrm>
        </p:grpSpPr>
        <p:grpSp>
          <p:nvGrpSpPr>
            <p:cNvPr id="35" name="组合 34">
              <a:extLst>
                <a:ext uri="{FF2B5EF4-FFF2-40B4-BE49-F238E27FC236}">
                  <a16:creationId xmlns:a16="http://schemas.microsoft.com/office/drawing/2014/main" id="{637DB04B-FF2D-3401-E84F-C5EAC42BAE86}"/>
                </a:ext>
              </a:extLst>
            </p:cNvPr>
            <p:cNvGrpSpPr/>
            <p:nvPr/>
          </p:nvGrpSpPr>
          <p:grpSpPr>
            <a:xfrm>
              <a:off x="6193396" y="5025112"/>
              <a:ext cx="720090" cy="288290"/>
              <a:chOff x="5328986" y="5210457"/>
              <a:chExt cx="720090" cy="288290"/>
            </a:xfrm>
          </p:grpSpPr>
          <p:sp>
            <p:nvSpPr>
              <p:cNvPr id="19" name="矩形 18">
                <a:extLst>
                  <a:ext uri="{FF2B5EF4-FFF2-40B4-BE49-F238E27FC236}">
                    <a16:creationId xmlns:a16="http://schemas.microsoft.com/office/drawing/2014/main" id="{26699615-4184-42EB-BC08-D68253B6FE08}"/>
                  </a:ext>
                </a:extLst>
              </p:cNvPr>
              <p:cNvSpPr/>
              <p:nvPr/>
            </p:nvSpPr>
            <p:spPr>
              <a:xfrm>
                <a:off x="5328986" y="5210457"/>
                <a:ext cx="720090" cy="2882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DB80A152-FD59-8DB7-C977-17230E2AA9DF}"/>
                  </a:ext>
                </a:extLst>
              </p:cNvPr>
              <p:cNvCxnSpPr>
                <a:stCxn id="19" idx="0"/>
                <a:endCxn id="19" idx="2"/>
              </p:cNvCxnSpPr>
              <p:nvPr/>
            </p:nvCxnSpPr>
            <p:spPr>
              <a:xfrm>
                <a:off x="5689031" y="5210457"/>
                <a:ext cx="0" cy="28829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39" name="组合 38">
              <a:extLst>
                <a:ext uri="{FF2B5EF4-FFF2-40B4-BE49-F238E27FC236}">
                  <a16:creationId xmlns:a16="http://schemas.microsoft.com/office/drawing/2014/main" id="{486CBF2F-CA93-8E74-9DF0-62E41F59B705}"/>
                </a:ext>
              </a:extLst>
            </p:cNvPr>
            <p:cNvGrpSpPr/>
            <p:nvPr/>
          </p:nvGrpSpPr>
          <p:grpSpPr>
            <a:xfrm>
              <a:off x="6231518" y="4991017"/>
              <a:ext cx="565194" cy="369332"/>
              <a:chOff x="6231518" y="4991017"/>
              <a:chExt cx="565194" cy="369332"/>
            </a:xfrm>
          </p:grpSpPr>
          <p:grpSp>
            <p:nvGrpSpPr>
              <p:cNvPr id="36" name="组合 35">
                <a:extLst>
                  <a:ext uri="{FF2B5EF4-FFF2-40B4-BE49-F238E27FC236}">
                    <a16:creationId xmlns:a16="http://schemas.microsoft.com/office/drawing/2014/main" id="{B3780AB9-CEBC-7982-A094-BC4F8FF9D9EA}"/>
                  </a:ext>
                </a:extLst>
              </p:cNvPr>
              <p:cNvGrpSpPr/>
              <p:nvPr/>
            </p:nvGrpSpPr>
            <p:grpSpPr>
              <a:xfrm>
                <a:off x="6669712" y="5120171"/>
                <a:ext cx="127000" cy="149164"/>
                <a:chOff x="6669712" y="5120171"/>
                <a:chExt cx="127000" cy="149164"/>
              </a:xfrm>
            </p:grpSpPr>
            <p:cxnSp>
              <p:nvCxnSpPr>
                <p:cNvPr id="31" name="直接连接符 30">
                  <a:extLst>
                    <a:ext uri="{FF2B5EF4-FFF2-40B4-BE49-F238E27FC236}">
                      <a16:creationId xmlns:a16="http://schemas.microsoft.com/office/drawing/2014/main" id="{825B243F-8B8B-E512-234B-E6E980BD2C07}"/>
                    </a:ext>
                  </a:extLst>
                </p:cNvPr>
                <p:cNvCxnSpPr/>
                <p:nvPr/>
              </p:nvCxnSpPr>
              <p:spPr>
                <a:xfrm flipV="1">
                  <a:off x="6669712" y="5120171"/>
                  <a:ext cx="72390" cy="1435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A4BE424-2A57-155A-37D8-D708375968FA}"/>
                    </a:ext>
                  </a:extLst>
                </p:cNvPr>
                <p:cNvCxnSpPr/>
                <p:nvPr/>
              </p:nvCxnSpPr>
              <p:spPr>
                <a:xfrm flipH="1" flipV="1">
                  <a:off x="6724957" y="5125825"/>
                  <a:ext cx="71755" cy="14351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8" name="文本框 37">
                <a:extLst>
                  <a:ext uri="{FF2B5EF4-FFF2-40B4-BE49-F238E27FC236}">
                    <a16:creationId xmlns:a16="http://schemas.microsoft.com/office/drawing/2014/main" id="{961B14E9-0D59-90B9-4E7D-E5DE25E568CC}"/>
                  </a:ext>
                </a:extLst>
              </p:cNvPr>
              <p:cNvSpPr txBox="1"/>
              <p:nvPr/>
            </p:nvSpPr>
            <p:spPr>
              <a:xfrm>
                <a:off x="6231518" y="4991017"/>
                <a:ext cx="300082" cy="369332"/>
              </a:xfrm>
              <a:prstGeom prst="rect">
                <a:avLst/>
              </a:prstGeom>
              <a:noFill/>
            </p:spPr>
            <p:txBody>
              <a:bodyPr wrap="none" rtlCol="0">
                <a:spAutoFit/>
              </a:bodyPr>
              <a:lstStyle/>
              <a:p>
                <a:r>
                  <a:rPr lang="en-US" dirty="0">
                    <a:solidFill>
                      <a:schemeClr val="bg1"/>
                    </a:solidFill>
                  </a:rPr>
                  <a:t>x</a:t>
                </a:r>
              </a:p>
            </p:txBody>
          </p:sp>
        </p:grpSp>
      </p:grpSp>
      <p:sp>
        <p:nvSpPr>
          <p:cNvPr id="41" name="矩形 40">
            <a:extLst>
              <a:ext uri="{FF2B5EF4-FFF2-40B4-BE49-F238E27FC236}">
                <a16:creationId xmlns:a16="http://schemas.microsoft.com/office/drawing/2014/main" id="{8AEE1829-60C6-BC0C-505E-E0FE97EEC78A}"/>
              </a:ext>
            </a:extLst>
          </p:cNvPr>
          <p:cNvSpPr/>
          <p:nvPr/>
        </p:nvSpPr>
        <p:spPr>
          <a:xfrm>
            <a:off x="5256986" y="5876627"/>
            <a:ext cx="720090" cy="2882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a:extLst>
              <a:ext uri="{FF2B5EF4-FFF2-40B4-BE49-F238E27FC236}">
                <a16:creationId xmlns:a16="http://schemas.microsoft.com/office/drawing/2014/main" id="{5A535C8F-312D-CD5D-C658-FE76113514EB}"/>
              </a:ext>
            </a:extLst>
          </p:cNvPr>
          <p:cNvCxnSpPr>
            <a:stCxn id="41" idx="0"/>
            <a:endCxn id="41" idx="2"/>
          </p:cNvCxnSpPr>
          <p:nvPr/>
        </p:nvCxnSpPr>
        <p:spPr>
          <a:xfrm>
            <a:off x="5617031" y="5876627"/>
            <a:ext cx="0" cy="28829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F32E5B80-DAF6-EA64-C501-4439F08A71AA}"/>
              </a:ext>
            </a:extLst>
          </p:cNvPr>
          <p:cNvSpPr/>
          <p:nvPr/>
        </p:nvSpPr>
        <p:spPr>
          <a:xfrm>
            <a:off x="6408876" y="5876627"/>
            <a:ext cx="720090" cy="2882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a:extLst>
              <a:ext uri="{FF2B5EF4-FFF2-40B4-BE49-F238E27FC236}">
                <a16:creationId xmlns:a16="http://schemas.microsoft.com/office/drawing/2014/main" id="{C883ACC8-1412-913D-3E1E-81310EEE9BFE}"/>
              </a:ext>
            </a:extLst>
          </p:cNvPr>
          <p:cNvCxnSpPr>
            <a:stCxn id="43" idx="0"/>
            <a:endCxn id="43" idx="2"/>
          </p:cNvCxnSpPr>
          <p:nvPr/>
        </p:nvCxnSpPr>
        <p:spPr>
          <a:xfrm>
            <a:off x="6768921" y="5876627"/>
            <a:ext cx="0" cy="28829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1EC5C0DC-7844-D3E2-8EA1-8BE909B9CC9C}"/>
              </a:ext>
            </a:extLst>
          </p:cNvPr>
          <p:cNvSpPr/>
          <p:nvPr/>
        </p:nvSpPr>
        <p:spPr>
          <a:xfrm>
            <a:off x="7596326" y="5878532"/>
            <a:ext cx="720090" cy="2882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a:extLst>
              <a:ext uri="{FF2B5EF4-FFF2-40B4-BE49-F238E27FC236}">
                <a16:creationId xmlns:a16="http://schemas.microsoft.com/office/drawing/2014/main" id="{94169B06-7060-070B-A28B-4E9FD33E8E0F}"/>
              </a:ext>
            </a:extLst>
          </p:cNvPr>
          <p:cNvCxnSpPr>
            <a:stCxn id="45" idx="0"/>
            <a:endCxn id="45" idx="2"/>
          </p:cNvCxnSpPr>
          <p:nvPr/>
        </p:nvCxnSpPr>
        <p:spPr>
          <a:xfrm>
            <a:off x="7956371" y="5878532"/>
            <a:ext cx="0" cy="28829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436E759A-D503-B7B7-F655-6CD2B9BDD577}"/>
              </a:ext>
            </a:extLst>
          </p:cNvPr>
          <p:cNvCxnSpPr>
            <a:endCxn id="43" idx="1"/>
          </p:cNvCxnSpPr>
          <p:nvPr/>
        </p:nvCxnSpPr>
        <p:spPr>
          <a:xfrm flipV="1">
            <a:off x="5797371" y="6020772"/>
            <a:ext cx="611505" cy="3175"/>
          </a:xfrm>
          <a:prstGeom prst="straightConnector1">
            <a:avLst/>
          </a:prstGeom>
          <a:ln w="381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C066044D-F49E-AB5F-F7A2-A319E2F5CCB8}"/>
              </a:ext>
            </a:extLst>
          </p:cNvPr>
          <p:cNvCxnSpPr>
            <a:cxnSpLocks/>
          </p:cNvCxnSpPr>
          <p:nvPr/>
        </p:nvCxnSpPr>
        <p:spPr>
          <a:xfrm>
            <a:off x="6984821" y="6020772"/>
            <a:ext cx="575945" cy="0"/>
          </a:xfrm>
          <a:prstGeom prst="straightConnector1">
            <a:avLst/>
          </a:prstGeom>
          <a:ln w="381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CD10E4FC-86EC-9FDE-1673-EA6613B00EE6}"/>
              </a:ext>
            </a:extLst>
          </p:cNvPr>
          <p:cNvCxnSpPr>
            <a:cxnSpLocks/>
          </p:cNvCxnSpPr>
          <p:nvPr/>
        </p:nvCxnSpPr>
        <p:spPr>
          <a:xfrm flipV="1">
            <a:off x="5582106" y="6237307"/>
            <a:ext cx="0" cy="360045"/>
          </a:xfrm>
          <a:prstGeom prst="straightConnector1">
            <a:avLst/>
          </a:prstGeom>
          <a:ln w="381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A4A995DB-E395-B758-FE7A-A484C9A15A9C}"/>
              </a:ext>
            </a:extLst>
          </p:cNvPr>
          <p:cNvSpPr txBox="1"/>
          <p:nvPr/>
        </p:nvSpPr>
        <p:spPr>
          <a:xfrm>
            <a:off x="4827303" y="6310893"/>
            <a:ext cx="750570" cy="368300"/>
          </a:xfrm>
          <a:prstGeom prst="rect">
            <a:avLst/>
          </a:prstGeom>
          <a:noFill/>
        </p:spPr>
        <p:txBody>
          <a:bodyPr wrap="square" rtlCol="0">
            <a:spAutoFit/>
          </a:bodyPr>
          <a:lstStyle/>
          <a:p>
            <a:r>
              <a:rPr lang="en-US" altLang="zh-CN" b="1">
                <a:solidFill>
                  <a:schemeClr val="accent1">
                    <a:lumMod val="40000"/>
                    <a:lumOff val="60000"/>
                  </a:schemeClr>
                </a:solidFill>
              </a:rPr>
              <a:t>front</a:t>
            </a:r>
          </a:p>
        </p:txBody>
      </p:sp>
      <p:grpSp>
        <p:nvGrpSpPr>
          <p:cNvPr id="61" name="组合 60">
            <a:extLst>
              <a:ext uri="{FF2B5EF4-FFF2-40B4-BE49-F238E27FC236}">
                <a16:creationId xmlns:a16="http://schemas.microsoft.com/office/drawing/2014/main" id="{15E92BFB-0EF7-25AC-2F3F-AFFA524470F6}"/>
              </a:ext>
            </a:extLst>
          </p:cNvPr>
          <p:cNvGrpSpPr/>
          <p:nvPr/>
        </p:nvGrpSpPr>
        <p:grpSpPr>
          <a:xfrm>
            <a:off x="6279694" y="6214348"/>
            <a:ext cx="687983" cy="425326"/>
            <a:chOff x="6279694" y="6214348"/>
            <a:chExt cx="687983" cy="425326"/>
          </a:xfrm>
        </p:grpSpPr>
        <p:cxnSp>
          <p:nvCxnSpPr>
            <p:cNvPr id="50" name="直接箭头连接符 49">
              <a:extLst>
                <a:ext uri="{FF2B5EF4-FFF2-40B4-BE49-F238E27FC236}">
                  <a16:creationId xmlns:a16="http://schemas.microsoft.com/office/drawing/2014/main" id="{031C78DB-C186-1C89-B8F1-740895A987CC}"/>
                </a:ext>
              </a:extLst>
            </p:cNvPr>
            <p:cNvCxnSpPr>
              <a:cxnSpLocks/>
            </p:cNvCxnSpPr>
            <p:nvPr/>
          </p:nvCxnSpPr>
          <p:spPr>
            <a:xfrm flipH="1" flipV="1">
              <a:off x="6965952" y="6214348"/>
              <a:ext cx="1725" cy="360045"/>
            </a:xfrm>
            <a:prstGeom prst="straightConnector1">
              <a:avLst/>
            </a:prstGeom>
            <a:ln w="381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8E5854A6-28B4-6DA8-D7B8-B71C536594EC}"/>
                </a:ext>
              </a:extLst>
            </p:cNvPr>
            <p:cNvSpPr txBox="1"/>
            <p:nvPr/>
          </p:nvSpPr>
          <p:spPr>
            <a:xfrm>
              <a:off x="6279694" y="6271374"/>
              <a:ext cx="629285" cy="368300"/>
            </a:xfrm>
            <a:prstGeom prst="rect">
              <a:avLst/>
            </a:prstGeom>
            <a:noFill/>
          </p:spPr>
          <p:txBody>
            <a:bodyPr wrap="square" rtlCol="0">
              <a:spAutoFit/>
            </a:bodyPr>
            <a:lstStyle/>
            <a:p>
              <a:r>
                <a:rPr lang="en-US" altLang="zh-CN" b="1" dirty="0">
                  <a:solidFill>
                    <a:schemeClr val="accent1">
                      <a:lumMod val="40000"/>
                      <a:lumOff val="60000"/>
                    </a:schemeClr>
                  </a:solidFill>
                </a:rPr>
                <a:t>rear</a:t>
              </a:r>
            </a:p>
          </p:txBody>
        </p:sp>
      </p:grpSp>
      <p:cxnSp>
        <p:nvCxnSpPr>
          <p:cNvPr id="53" name="直接连接符 52">
            <a:extLst>
              <a:ext uri="{FF2B5EF4-FFF2-40B4-BE49-F238E27FC236}">
                <a16:creationId xmlns:a16="http://schemas.microsoft.com/office/drawing/2014/main" id="{D222B9CC-D548-B6C5-C51E-AD2A3CC0E28A}"/>
              </a:ext>
            </a:extLst>
          </p:cNvPr>
          <p:cNvCxnSpPr/>
          <p:nvPr/>
        </p:nvCxnSpPr>
        <p:spPr>
          <a:xfrm flipV="1">
            <a:off x="8064956" y="5948382"/>
            <a:ext cx="72390" cy="1435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B4600200-BE20-82F7-C11C-F791104ED23E}"/>
              </a:ext>
            </a:extLst>
          </p:cNvPr>
          <p:cNvCxnSpPr/>
          <p:nvPr/>
        </p:nvCxnSpPr>
        <p:spPr>
          <a:xfrm flipH="1" flipV="1">
            <a:off x="8137346" y="5948382"/>
            <a:ext cx="71755" cy="1435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2F99E401-5097-3D7B-9A9C-1BB8E6E25A6F}"/>
              </a:ext>
            </a:extLst>
          </p:cNvPr>
          <p:cNvSpPr txBox="1"/>
          <p:nvPr/>
        </p:nvSpPr>
        <p:spPr>
          <a:xfrm>
            <a:off x="8264717" y="4529011"/>
            <a:ext cx="629285" cy="368300"/>
          </a:xfrm>
          <a:prstGeom prst="rect">
            <a:avLst/>
          </a:prstGeom>
          <a:noFill/>
        </p:spPr>
        <p:txBody>
          <a:bodyPr wrap="square" rtlCol="0">
            <a:spAutoFit/>
          </a:bodyPr>
          <a:lstStyle/>
          <a:p>
            <a:r>
              <a:rPr lang="en-US" altLang="zh-CN" b="1" dirty="0">
                <a:solidFill>
                  <a:schemeClr val="accent1">
                    <a:lumMod val="40000"/>
                    <a:lumOff val="60000"/>
                  </a:schemeClr>
                </a:solidFill>
              </a:rPr>
              <a:t>p</a:t>
            </a:r>
          </a:p>
        </p:txBody>
      </p:sp>
      <p:sp>
        <p:nvSpPr>
          <p:cNvPr id="60" name="文本框 59">
            <a:extLst>
              <a:ext uri="{FF2B5EF4-FFF2-40B4-BE49-F238E27FC236}">
                <a16:creationId xmlns:a16="http://schemas.microsoft.com/office/drawing/2014/main" id="{CD86B0B3-67A1-7763-C162-DE84794FF06E}"/>
              </a:ext>
            </a:extLst>
          </p:cNvPr>
          <p:cNvSpPr txBox="1"/>
          <p:nvPr/>
        </p:nvSpPr>
        <p:spPr>
          <a:xfrm>
            <a:off x="7786508" y="5510232"/>
            <a:ext cx="629285" cy="368300"/>
          </a:xfrm>
          <a:prstGeom prst="rect">
            <a:avLst/>
          </a:prstGeom>
          <a:noFill/>
        </p:spPr>
        <p:txBody>
          <a:bodyPr wrap="square" rtlCol="0">
            <a:spAutoFit/>
          </a:bodyPr>
          <a:lstStyle/>
          <a:p>
            <a:r>
              <a:rPr lang="en-US" altLang="zh-CN" b="1" dirty="0">
                <a:solidFill>
                  <a:schemeClr val="accent1">
                    <a:lumMod val="40000"/>
                    <a:lumOff val="60000"/>
                  </a:schemeClr>
                </a:solidFill>
              </a:rPr>
              <a:t>p</a:t>
            </a:r>
          </a:p>
        </p:txBody>
      </p:sp>
      <p:sp>
        <p:nvSpPr>
          <p:cNvPr id="62" name="文本框 61">
            <a:extLst>
              <a:ext uri="{FF2B5EF4-FFF2-40B4-BE49-F238E27FC236}">
                <a16:creationId xmlns:a16="http://schemas.microsoft.com/office/drawing/2014/main" id="{5BC5C29B-FF87-83F0-2E24-4FC3B975E751}"/>
              </a:ext>
            </a:extLst>
          </p:cNvPr>
          <p:cNvSpPr txBox="1"/>
          <p:nvPr/>
        </p:nvSpPr>
        <p:spPr>
          <a:xfrm>
            <a:off x="4892583" y="5431616"/>
            <a:ext cx="1897538" cy="338554"/>
          </a:xfrm>
          <a:prstGeom prst="rect">
            <a:avLst/>
          </a:prstGeom>
          <a:noFill/>
        </p:spPr>
        <p:txBody>
          <a:bodyPr wrap="square" rtlCol="0">
            <a:spAutoFit/>
          </a:bodyPr>
          <a:lstStyle/>
          <a:p>
            <a:r>
              <a:rPr lang="en-US" altLang="zh-CN" sz="1600" b="1" dirty="0">
                <a:ln w="10160">
                  <a:solidFill>
                    <a:schemeClr val="accent5"/>
                  </a:solidFill>
                  <a:prstDash val="solid"/>
                </a:ln>
                <a:solidFill>
                  <a:srgbClr val="33CC33"/>
                </a:solidFill>
                <a:effectLst>
                  <a:outerShdw blurRad="38100" dist="22860" dir="5400000" algn="tl" rotWithShape="0">
                    <a:srgbClr val="000000">
                      <a:alpha val="30000"/>
                    </a:srgbClr>
                  </a:outerShdw>
                </a:effectLst>
                <a:highlight>
                  <a:srgbClr val="0033CC"/>
                </a:highlight>
              </a:rPr>
              <a:t>2</a:t>
            </a:r>
            <a:r>
              <a:rPr lang="zh-CN" altLang="en-US" sz="1600" b="1" dirty="0">
                <a:ln w="10160">
                  <a:solidFill>
                    <a:schemeClr val="accent5"/>
                  </a:solidFill>
                  <a:prstDash val="solid"/>
                </a:ln>
                <a:solidFill>
                  <a:srgbClr val="33CC33"/>
                </a:solidFill>
                <a:effectLst>
                  <a:outerShdw blurRad="38100" dist="22860" dir="5400000" algn="tl" rotWithShape="0">
                    <a:srgbClr val="000000">
                      <a:alpha val="30000"/>
                    </a:srgbClr>
                  </a:outerShdw>
                </a:effectLst>
                <a:highlight>
                  <a:srgbClr val="0033CC"/>
                </a:highlight>
              </a:rPr>
              <a:t>、插入其他元素</a:t>
            </a:r>
          </a:p>
        </p:txBody>
      </p:sp>
      <p:sp>
        <p:nvSpPr>
          <p:cNvPr id="63" name="矩形 62">
            <a:extLst>
              <a:ext uri="{FF2B5EF4-FFF2-40B4-BE49-F238E27FC236}">
                <a16:creationId xmlns:a16="http://schemas.microsoft.com/office/drawing/2014/main" id="{232E2C59-BFEB-B4B7-C2A2-2D87445D774C}"/>
              </a:ext>
            </a:extLst>
          </p:cNvPr>
          <p:cNvSpPr/>
          <p:nvPr/>
        </p:nvSpPr>
        <p:spPr>
          <a:xfrm>
            <a:off x="5256986" y="4321810"/>
            <a:ext cx="3637016" cy="108196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760" name="矩形 117759">
            <a:extLst>
              <a:ext uri="{FF2B5EF4-FFF2-40B4-BE49-F238E27FC236}">
                <a16:creationId xmlns:a16="http://schemas.microsoft.com/office/drawing/2014/main" id="{6FAB933C-4E01-0ED6-F510-F4525949EFFF}"/>
              </a:ext>
            </a:extLst>
          </p:cNvPr>
          <p:cNvSpPr/>
          <p:nvPr/>
        </p:nvSpPr>
        <p:spPr>
          <a:xfrm>
            <a:off x="4701181" y="5454607"/>
            <a:ext cx="4191095" cy="122458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4" presetClass="emph" presetSubtype="0" fill="hold" nodeType="clickEffect">
                                  <p:stCondLst>
                                    <p:cond delay="0"/>
                                  </p:stCondLst>
                                  <p:childTnLst>
                                    <p:animClr clrSpc="hsl" dir="cw">
                                      <p:cBhvr override="childStyle">
                                        <p:cTn id="12" dur="500" fill="hold"/>
                                        <p:tgtEl>
                                          <p:spTgt spid="48"/>
                                        </p:tgtEl>
                                        <p:attrNameLst>
                                          <p:attrName>style.color</p:attrName>
                                        </p:attrNameLst>
                                      </p:cBhvr>
                                      <p:by>
                                        <p:hsl h="0" s="-12549" l="-25098"/>
                                      </p:by>
                                    </p:animClr>
                                    <p:animClr clrSpc="hsl" dir="cw">
                                      <p:cBhvr>
                                        <p:cTn id="13" dur="500" fill="hold"/>
                                        <p:tgtEl>
                                          <p:spTgt spid="48"/>
                                        </p:tgtEl>
                                        <p:attrNameLst>
                                          <p:attrName>fillcolor</p:attrName>
                                        </p:attrNameLst>
                                      </p:cBhvr>
                                      <p:by>
                                        <p:hsl h="0" s="-12549" l="-25098"/>
                                      </p:by>
                                    </p:animClr>
                                    <p:animClr clrSpc="hsl" dir="cw">
                                      <p:cBhvr>
                                        <p:cTn id="14" dur="500" fill="hold"/>
                                        <p:tgtEl>
                                          <p:spTgt spid="48"/>
                                        </p:tgtEl>
                                        <p:attrNameLst>
                                          <p:attrName>stroke.color</p:attrName>
                                        </p:attrNameLst>
                                      </p:cBhvr>
                                      <p:by>
                                        <p:hsl h="0" s="-12549" l="-25098"/>
                                      </p:by>
                                    </p:animClr>
                                    <p:set>
                                      <p:cBhvr>
                                        <p:cTn id="15" dur="500" fill="hold"/>
                                        <p:tgtEl>
                                          <p:spTgt spid="48"/>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4.44444E-6 2.96296E-6 L 0.12795 2.96296E-6 " pathEditMode="relative" rAng="0" ptsTypes="AA">
                                      <p:cBhvr>
                                        <p:cTn id="19" dur="2000" fill="hold"/>
                                        <p:tgtEl>
                                          <p:spTgt spid="61"/>
                                        </p:tgtEl>
                                        <p:attrNameLst>
                                          <p:attrName>ppt_x</p:attrName>
                                          <p:attrName>ppt_y</p:attrName>
                                        </p:attrNameLst>
                                      </p:cBhvr>
                                      <p:rCtr x="63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3" grpId="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4"/>
          <p:cNvSpPr>
            <a:spLocks noChangeArrowheads="1"/>
          </p:cNvSpPr>
          <p:nvPr/>
        </p:nvSpPr>
        <p:spPr bwMode="auto">
          <a:xfrm>
            <a:off x="432000" y="259200"/>
            <a:ext cx="8139112"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3.24  Remove the front element from the linked queue</a:t>
            </a:r>
          </a:p>
        </p:txBody>
      </p:sp>
      <p:sp>
        <p:nvSpPr>
          <p:cNvPr id="118788" name="Rectangle 6"/>
          <p:cNvSpPr>
            <a:spLocks noChangeArrowheads="1"/>
          </p:cNvSpPr>
          <p:nvPr/>
        </p:nvSpPr>
        <p:spPr bwMode="auto">
          <a:xfrm>
            <a:off x="432000" y="692150"/>
            <a:ext cx="795642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latin typeface="Times New Roman" panose="02020603050405020304" pitchFamily="18" charset="0"/>
                <a:ea typeface="宋体" panose="02010600030101010101" pitchFamily="2" charset="-122"/>
              </a:rPr>
              <a:t>void  </a:t>
            </a:r>
            <a:r>
              <a:rPr kumimoji="1" lang="en-US" altLang="zh-CN" sz="2400" dirty="0" err="1">
                <a:solidFill>
                  <a:srgbClr val="FFFF00"/>
                </a:solidFill>
                <a:latin typeface="Times New Roman" panose="02020603050405020304" pitchFamily="18" charset="0"/>
                <a:ea typeface="宋体" panose="02010600030101010101" pitchFamily="2" charset="-122"/>
              </a:rPr>
              <a:t>deQueue_link</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PLinkQueue</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plqu</a:t>
            </a:r>
            <a:r>
              <a:rPr kumimoji="1" lang="en-US" altLang="zh-CN" sz="2400" dirty="0">
                <a:latin typeface="Times New Roman" panose="02020603050405020304" pitchFamily="18" charset="0"/>
                <a:ea typeface="宋体" panose="02010600030101010101" pitchFamily="2" charset="-122"/>
              </a:rPr>
              <a:t> )</a:t>
            </a:r>
          </a:p>
          <a:p>
            <a:r>
              <a:rPr kumimoji="1" lang="en-US" altLang="zh-CN" sz="2400" dirty="0">
                <a:latin typeface="Times New Roman" panose="02020603050405020304" pitchFamily="18" charset="0"/>
                <a:ea typeface="宋体" panose="02010600030101010101" pitchFamily="2" charset="-122"/>
              </a:rPr>
              <a:t>{</a:t>
            </a:r>
          </a:p>
          <a:p>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PNode</a:t>
            </a:r>
            <a:r>
              <a:rPr kumimoji="1" lang="en-US" altLang="zh-CN" sz="2400" dirty="0">
                <a:latin typeface="Times New Roman" panose="02020603050405020304" pitchFamily="18" charset="0"/>
                <a:ea typeface="宋体" panose="02010600030101010101" pitchFamily="2" charset="-122"/>
              </a:rPr>
              <a:t>  p;</a:t>
            </a:r>
          </a:p>
          <a:p>
            <a:r>
              <a:rPr kumimoji="1" lang="en-US" altLang="zh-CN" sz="2400" dirty="0">
                <a:latin typeface="Times New Roman" panose="02020603050405020304" pitchFamily="18" charset="0"/>
                <a:ea typeface="宋体" panose="02010600030101010101" pitchFamily="2" charset="-122"/>
              </a:rPr>
              <a:t>        if ( </a:t>
            </a:r>
            <a:r>
              <a:rPr kumimoji="1" lang="en-US" altLang="zh-CN" sz="2400" dirty="0" err="1">
                <a:latin typeface="Times New Roman" panose="02020603050405020304" pitchFamily="18" charset="0"/>
                <a:ea typeface="宋体" panose="02010600030101010101" pitchFamily="2" charset="-122"/>
              </a:rPr>
              <a:t>plqu</a:t>
            </a:r>
            <a:r>
              <a:rPr kumimoji="1" lang="en-US" altLang="zh-CN" sz="2400" dirty="0">
                <a:latin typeface="Times New Roman" panose="02020603050405020304" pitchFamily="18" charset="0"/>
                <a:ea typeface="宋体" panose="02010600030101010101" pitchFamily="2" charset="-122"/>
              </a:rPr>
              <a:t>-&gt;front == NULL )</a:t>
            </a:r>
          </a:p>
          <a:p>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printf</a:t>
            </a:r>
            <a:r>
              <a:rPr kumimoji="1" lang="en-US" altLang="zh-CN" sz="2400" dirty="0">
                <a:latin typeface="Times New Roman" panose="02020603050405020304" pitchFamily="18" charset="0"/>
                <a:ea typeface="宋体" panose="02010600030101010101" pitchFamily="2" charset="-122"/>
              </a:rPr>
              <a:t>( "Empty queue.\n " );</a:t>
            </a:r>
          </a:p>
          <a:p>
            <a:r>
              <a:rPr kumimoji="1" lang="en-US" altLang="zh-CN" sz="2400" dirty="0">
                <a:latin typeface="Times New Roman" panose="02020603050405020304" pitchFamily="18" charset="0"/>
                <a:ea typeface="宋体" panose="02010600030101010101" pitchFamily="2" charset="-122"/>
              </a:rPr>
              <a:t>        else { 	</a:t>
            </a:r>
          </a:p>
          <a:p>
            <a:r>
              <a:rPr kumimoji="1" lang="en-US" altLang="zh-CN" sz="2400" dirty="0">
                <a:latin typeface="Times New Roman" panose="02020603050405020304" pitchFamily="18" charset="0"/>
                <a:ea typeface="宋体" panose="02010600030101010101" pitchFamily="2" charset="-122"/>
              </a:rPr>
              <a:t>                p = </a:t>
            </a:r>
            <a:r>
              <a:rPr kumimoji="1" lang="en-US" altLang="zh-CN" sz="2400" dirty="0" err="1">
                <a:latin typeface="Times New Roman" panose="02020603050405020304" pitchFamily="18" charset="0"/>
                <a:ea typeface="宋体" panose="02010600030101010101" pitchFamily="2" charset="-122"/>
              </a:rPr>
              <a:t>plqu</a:t>
            </a:r>
            <a:r>
              <a:rPr kumimoji="1" lang="en-US" altLang="zh-CN" sz="2400" dirty="0">
                <a:latin typeface="Times New Roman" panose="02020603050405020304" pitchFamily="18" charset="0"/>
                <a:ea typeface="宋体" panose="02010600030101010101" pitchFamily="2" charset="-122"/>
              </a:rPr>
              <a:t>-&gt;front;</a:t>
            </a:r>
          </a:p>
          <a:p>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plqu</a:t>
            </a:r>
            <a:r>
              <a:rPr kumimoji="1" lang="en-US" altLang="zh-CN" sz="2400" dirty="0">
                <a:latin typeface="Times New Roman" panose="02020603050405020304" pitchFamily="18" charset="0"/>
                <a:ea typeface="宋体" panose="02010600030101010101" pitchFamily="2" charset="-122"/>
              </a:rPr>
              <a:t>-&gt;front= </a:t>
            </a:r>
            <a:r>
              <a:rPr kumimoji="1" lang="en-US" altLang="zh-CN" sz="2400" dirty="0" err="1">
                <a:latin typeface="Times New Roman" panose="02020603050405020304" pitchFamily="18" charset="0"/>
                <a:ea typeface="宋体" panose="02010600030101010101" pitchFamily="2" charset="-122"/>
              </a:rPr>
              <a:t>plqu</a:t>
            </a:r>
            <a:r>
              <a:rPr kumimoji="1" lang="en-US" altLang="zh-CN" sz="2400" dirty="0">
                <a:latin typeface="Times New Roman" panose="02020603050405020304" pitchFamily="18" charset="0"/>
                <a:ea typeface="宋体" panose="02010600030101010101" pitchFamily="2" charset="-122"/>
              </a:rPr>
              <a:t>-&gt;front-&gt;link;</a:t>
            </a:r>
          </a:p>
          <a:p>
            <a:r>
              <a:rPr kumimoji="1" lang="en-US" altLang="zh-CN" sz="2400" dirty="0">
                <a:latin typeface="Times New Roman" panose="02020603050405020304" pitchFamily="18" charset="0"/>
                <a:ea typeface="宋体" panose="02010600030101010101" pitchFamily="2" charset="-122"/>
              </a:rPr>
              <a:t>                free(p);</a:t>
            </a:r>
          </a:p>
          <a:p>
            <a:r>
              <a:rPr kumimoji="1" lang="en-US" altLang="zh-CN" sz="2400" dirty="0">
                <a:latin typeface="Times New Roman" panose="02020603050405020304" pitchFamily="18" charset="0"/>
                <a:ea typeface="宋体" panose="02010600030101010101" pitchFamily="2" charset="-122"/>
              </a:rPr>
              <a:t>        }</a:t>
            </a:r>
          </a:p>
          <a:p>
            <a:r>
              <a:rPr kumimoji="1" lang="en-US" altLang="zh-CN" sz="2400" dirty="0">
                <a:latin typeface="Times New Roman" panose="02020603050405020304" pitchFamily="18" charset="0"/>
                <a:ea typeface="宋体" panose="02010600030101010101" pitchFamily="2" charset="-122"/>
              </a:rPr>
              <a:t>}</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Text Box 4"/>
          <p:cNvSpPr txBox="1">
            <a:spLocks noChangeArrowheads="1"/>
          </p:cNvSpPr>
          <p:nvPr/>
        </p:nvSpPr>
        <p:spPr bwMode="auto">
          <a:xfrm>
            <a:off x="432000" y="691200"/>
            <a:ext cx="7920400"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err="1">
                <a:latin typeface="Times New Roman" panose="02020603050405020304" pitchFamily="18" charset="0"/>
              </a:rPr>
              <a:t>Datatype</a:t>
            </a:r>
            <a:r>
              <a:rPr kumimoji="1" lang="en-US" altLang="zh-CN" sz="2400" dirty="0">
                <a:latin typeface="Times New Roman" panose="02020603050405020304" pitchFamily="18" charset="0"/>
              </a:rPr>
              <a:t>  </a:t>
            </a:r>
            <a:r>
              <a:rPr kumimoji="1" lang="en-US" altLang="zh-CN" sz="2400" dirty="0" err="1">
                <a:solidFill>
                  <a:srgbClr val="FFFF00"/>
                </a:solidFill>
                <a:latin typeface="Times New Roman" panose="02020603050405020304" pitchFamily="18" charset="0"/>
              </a:rPr>
              <a:t>frontQueue_link</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PLinkQueue</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plqu</a:t>
            </a:r>
            <a:r>
              <a:rPr kumimoji="1" lang="en-US" altLang="zh-CN" sz="2400" dirty="0">
                <a:latin typeface="Times New Roman" panose="02020603050405020304" pitchFamily="18" charset="0"/>
              </a:rPr>
              <a:t> )</a:t>
            </a:r>
          </a:p>
          <a:p>
            <a:pPr eaLnBrk="1" hangingPunct="1"/>
            <a:r>
              <a:rPr kumimoji="1" lang="en-US" altLang="zh-CN" sz="2400" dirty="0">
                <a:latin typeface="Times New Roman" panose="02020603050405020304" pitchFamily="18" charset="0"/>
              </a:rPr>
              <a:t>{</a:t>
            </a:r>
          </a:p>
          <a:p>
            <a:pPr eaLnBrk="1" hangingPunct="1"/>
            <a:r>
              <a:rPr kumimoji="1" lang="en-US" altLang="zh-CN" sz="2400" dirty="0">
                <a:latin typeface="Times New Roman" panose="02020603050405020304" pitchFamily="18" charset="0"/>
              </a:rPr>
              <a:t>         </a:t>
            </a:r>
            <a:r>
              <a:rPr kumimoji="1" lang="en-US" altLang="zh-CN" sz="2400" dirty="0">
                <a:latin typeface="Times New Roman" panose="02020603050405020304" pitchFamily="18" charset="0"/>
                <a:ea typeface="宋体" panose="02010600030101010101" pitchFamily="2" charset="-122"/>
                <a:sym typeface="+mn-ea"/>
              </a:rPr>
              <a:t>if ( </a:t>
            </a:r>
            <a:r>
              <a:rPr kumimoji="1" lang="en-US" altLang="zh-CN" sz="2400" dirty="0" err="1">
                <a:latin typeface="Times New Roman" panose="02020603050405020304" pitchFamily="18" charset="0"/>
                <a:ea typeface="宋体" panose="02010600030101010101" pitchFamily="2" charset="-122"/>
                <a:sym typeface="+mn-ea"/>
              </a:rPr>
              <a:t>plqu</a:t>
            </a:r>
            <a:r>
              <a:rPr kumimoji="1" lang="en-US" altLang="zh-CN" sz="2400" dirty="0">
                <a:latin typeface="Times New Roman" panose="02020603050405020304" pitchFamily="18" charset="0"/>
                <a:ea typeface="宋体" panose="02010600030101010101" pitchFamily="2" charset="-122"/>
                <a:sym typeface="+mn-ea"/>
              </a:rPr>
              <a:t>-&gt;front == NULL )</a:t>
            </a:r>
            <a:endParaRPr kumimoji="1" lang="en-US" altLang="zh-CN" sz="2400" dirty="0">
              <a:latin typeface="Times New Roman" panose="02020603050405020304" pitchFamily="18" charset="0"/>
              <a:ea typeface="宋体" panose="02010600030101010101" pitchFamily="2" charset="-122"/>
            </a:endParaRPr>
          </a:p>
          <a:p>
            <a:pPr eaLnBrk="1" hangingPunct="1"/>
            <a:r>
              <a:rPr kumimoji="1" lang="en-US" altLang="zh-CN" sz="2400" dirty="0">
                <a:latin typeface="Times New Roman" panose="02020603050405020304" pitchFamily="18" charset="0"/>
                <a:ea typeface="宋体" panose="02010600030101010101" pitchFamily="2" charset="-122"/>
                <a:sym typeface="+mn-ea"/>
              </a:rPr>
              <a:t>                </a:t>
            </a:r>
            <a:r>
              <a:rPr kumimoji="1" lang="en-US" altLang="zh-CN" sz="2400" dirty="0" err="1">
                <a:latin typeface="Times New Roman" panose="02020603050405020304" pitchFamily="18" charset="0"/>
                <a:ea typeface="宋体" panose="02010600030101010101" pitchFamily="2" charset="-122"/>
                <a:sym typeface="+mn-ea"/>
              </a:rPr>
              <a:t>printf</a:t>
            </a:r>
            <a:r>
              <a:rPr kumimoji="1" lang="en-US" altLang="zh-CN" sz="2400" dirty="0">
                <a:latin typeface="Times New Roman" panose="02020603050405020304" pitchFamily="18" charset="0"/>
                <a:ea typeface="宋体" panose="02010600030101010101" pitchFamily="2" charset="-122"/>
                <a:sym typeface="+mn-ea"/>
              </a:rPr>
              <a:t>( "Empty queue.\n " );</a:t>
            </a:r>
            <a:endParaRPr kumimoji="1" lang="en-US" altLang="zh-CN" sz="2400" dirty="0">
              <a:latin typeface="Times New Roman" panose="02020603050405020304" pitchFamily="18" charset="0"/>
              <a:ea typeface="宋体" panose="02010600030101010101" pitchFamily="2" charset="-122"/>
            </a:endParaRPr>
          </a:p>
          <a:p>
            <a:pPr eaLnBrk="1" hangingPunct="1"/>
            <a:r>
              <a:rPr kumimoji="1" lang="en-US" altLang="zh-CN" sz="2400" dirty="0">
                <a:latin typeface="Times New Roman" panose="02020603050405020304" pitchFamily="18" charset="0"/>
                <a:ea typeface="宋体" panose="02010600030101010101" pitchFamily="2" charset="-122"/>
                <a:sym typeface="+mn-ea"/>
              </a:rPr>
              <a:t>        else {</a:t>
            </a:r>
            <a:endParaRPr kumimoji="1" lang="en-US" altLang="zh-CN"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                return  </a:t>
            </a:r>
            <a:r>
              <a:rPr kumimoji="1" lang="en-US" altLang="zh-CN" sz="2400" dirty="0" err="1">
                <a:latin typeface="Times New Roman" panose="02020603050405020304" pitchFamily="18" charset="0"/>
              </a:rPr>
              <a:t>plqu</a:t>
            </a:r>
            <a:r>
              <a:rPr kumimoji="1" lang="en-US" altLang="zh-CN" sz="2400" dirty="0">
                <a:latin typeface="Times New Roman" panose="02020603050405020304" pitchFamily="18" charset="0"/>
              </a:rPr>
              <a:t>-&gt;front-&gt;info;</a:t>
            </a:r>
          </a:p>
          <a:p>
            <a:pPr eaLnBrk="1" hangingPunct="1"/>
            <a:r>
              <a:rPr kumimoji="1" lang="en-US" altLang="zh-CN" sz="2400" dirty="0">
                <a:latin typeface="Times New Roman" panose="02020603050405020304" pitchFamily="18" charset="0"/>
              </a:rPr>
              <a:t>        }</a:t>
            </a:r>
          </a:p>
          <a:p>
            <a:pPr eaLnBrk="1" hangingPunct="1"/>
            <a:r>
              <a:rPr kumimoji="1" lang="en-US" altLang="zh-CN" sz="2400" dirty="0">
                <a:latin typeface="Times New Roman" panose="02020603050405020304" pitchFamily="18" charset="0"/>
              </a:rPr>
              <a:t>}</a:t>
            </a:r>
          </a:p>
        </p:txBody>
      </p:sp>
      <p:sp>
        <p:nvSpPr>
          <p:cNvPr id="119812" name="Rectangle 5"/>
          <p:cNvSpPr>
            <a:spLocks noChangeArrowheads="1"/>
          </p:cNvSpPr>
          <p:nvPr/>
        </p:nvSpPr>
        <p:spPr bwMode="auto">
          <a:xfrm>
            <a:off x="432000" y="259200"/>
            <a:ext cx="8371202" cy="46166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3.25  Get the value of the front element of linked queue</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835" name="Group 11"/>
          <p:cNvGrpSpPr/>
          <p:nvPr/>
        </p:nvGrpSpPr>
        <p:grpSpPr bwMode="auto">
          <a:xfrm>
            <a:off x="2416175" y="2446338"/>
            <a:ext cx="838200" cy="3048000"/>
            <a:chOff x="2112" y="1056"/>
            <a:chExt cx="528" cy="1920"/>
          </a:xfrm>
        </p:grpSpPr>
        <p:sp>
          <p:nvSpPr>
            <p:cNvPr id="120885" name="Rectangle 3"/>
            <p:cNvSpPr>
              <a:spLocks noChangeArrowheads="1"/>
            </p:cNvSpPr>
            <p:nvPr/>
          </p:nvSpPr>
          <p:spPr bwMode="auto">
            <a:xfrm>
              <a:off x="2112" y="1056"/>
              <a:ext cx="528" cy="192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6" name="Line 4"/>
            <p:cNvSpPr>
              <a:spLocks noChangeShapeType="1"/>
            </p:cNvSpPr>
            <p:nvPr/>
          </p:nvSpPr>
          <p:spPr bwMode="auto">
            <a:xfrm>
              <a:off x="2112" y="273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7" name="Line 5"/>
            <p:cNvSpPr>
              <a:spLocks noChangeShapeType="1"/>
            </p:cNvSpPr>
            <p:nvPr/>
          </p:nvSpPr>
          <p:spPr bwMode="auto">
            <a:xfrm>
              <a:off x="2112" y="249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8" name="Line 6"/>
            <p:cNvSpPr>
              <a:spLocks noChangeShapeType="1"/>
            </p:cNvSpPr>
            <p:nvPr/>
          </p:nvSpPr>
          <p:spPr bwMode="auto">
            <a:xfrm>
              <a:off x="2112" y="225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9" name="Line 7"/>
            <p:cNvSpPr>
              <a:spLocks noChangeShapeType="1"/>
            </p:cNvSpPr>
            <p:nvPr/>
          </p:nvSpPr>
          <p:spPr bwMode="auto">
            <a:xfrm>
              <a:off x="2112" y="201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90" name="Line 8"/>
            <p:cNvSpPr>
              <a:spLocks noChangeShapeType="1"/>
            </p:cNvSpPr>
            <p:nvPr/>
          </p:nvSpPr>
          <p:spPr bwMode="auto">
            <a:xfrm>
              <a:off x="2112" y="177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91" name="Line 9"/>
            <p:cNvSpPr>
              <a:spLocks noChangeShapeType="1"/>
            </p:cNvSpPr>
            <p:nvPr/>
          </p:nvSpPr>
          <p:spPr bwMode="auto">
            <a:xfrm>
              <a:off x="2112" y="153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92" name="Line 10"/>
            <p:cNvSpPr>
              <a:spLocks noChangeShapeType="1"/>
            </p:cNvSpPr>
            <p:nvPr/>
          </p:nvSpPr>
          <p:spPr bwMode="auto">
            <a:xfrm>
              <a:off x="2112" y="129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836" name="Group 12"/>
          <p:cNvGrpSpPr/>
          <p:nvPr/>
        </p:nvGrpSpPr>
        <p:grpSpPr bwMode="auto">
          <a:xfrm>
            <a:off x="4838700" y="2446338"/>
            <a:ext cx="838200" cy="3048000"/>
            <a:chOff x="2112" y="1056"/>
            <a:chExt cx="528" cy="1920"/>
          </a:xfrm>
        </p:grpSpPr>
        <p:sp>
          <p:nvSpPr>
            <p:cNvPr id="120877" name="Rectangle 13"/>
            <p:cNvSpPr>
              <a:spLocks noChangeArrowheads="1"/>
            </p:cNvSpPr>
            <p:nvPr/>
          </p:nvSpPr>
          <p:spPr bwMode="auto">
            <a:xfrm>
              <a:off x="2112" y="1056"/>
              <a:ext cx="528" cy="192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8" name="Line 14"/>
            <p:cNvSpPr>
              <a:spLocks noChangeShapeType="1"/>
            </p:cNvSpPr>
            <p:nvPr/>
          </p:nvSpPr>
          <p:spPr bwMode="auto">
            <a:xfrm>
              <a:off x="2112" y="273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9" name="Line 15"/>
            <p:cNvSpPr>
              <a:spLocks noChangeShapeType="1"/>
            </p:cNvSpPr>
            <p:nvPr/>
          </p:nvSpPr>
          <p:spPr bwMode="auto">
            <a:xfrm>
              <a:off x="2112" y="249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0" name="Line 16"/>
            <p:cNvSpPr>
              <a:spLocks noChangeShapeType="1"/>
            </p:cNvSpPr>
            <p:nvPr/>
          </p:nvSpPr>
          <p:spPr bwMode="auto">
            <a:xfrm>
              <a:off x="2112" y="225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1" name="Line 17"/>
            <p:cNvSpPr>
              <a:spLocks noChangeShapeType="1"/>
            </p:cNvSpPr>
            <p:nvPr/>
          </p:nvSpPr>
          <p:spPr bwMode="auto">
            <a:xfrm>
              <a:off x="2112" y="201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2" name="Line 18"/>
            <p:cNvSpPr>
              <a:spLocks noChangeShapeType="1"/>
            </p:cNvSpPr>
            <p:nvPr/>
          </p:nvSpPr>
          <p:spPr bwMode="auto">
            <a:xfrm>
              <a:off x="2112" y="177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3" name="Line 19"/>
            <p:cNvSpPr>
              <a:spLocks noChangeShapeType="1"/>
            </p:cNvSpPr>
            <p:nvPr/>
          </p:nvSpPr>
          <p:spPr bwMode="auto">
            <a:xfrm>
              <a:off x="2112" y="153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4" name="Line 20"/>
            <p:cNvSpPr>
              <a:spLocks noChangeShapeType="1"/>
            </p:cNvSpPr>
            <p:nvPr/>
          </p:nvSpPr>
          <p:spPr bwMode="auto">
            <a:xfrm>
              <a:off x="2112" y="129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837" name="Group 21"/>
          <p:cNvGrpSpPr/>
          <p:nvPr/>
        </p:nvGrpSpPr>
        <p:grpSpPr bwMode="auto">
          <a:xfrm>
            <a:off x="7162800" y="2446338"/>
            <a:ext cx="838200" cy="3048000"/>
            <a:chOff x="2112" y="1056"/>
            <a:chExt cx="528" cy="1920"/>
          </a:xfrm>
        </p:grpSpPr>
        <p:sp>
          <p:nvSpPr>
            <p:cNvPr id="120869" name="Rectangle 22"/>
            <p:cNvSpPr>
              <a:spLocks noChangeArrowheads="1"/>
            </p:cNvSpPr>
            <p:nvPr/>
          </p:nvSpPr>
          <p:spPr bwMode="auto">
            <a:xfrm>
              <a:off x="2112" y="1056"/>
              <a:ext cx="528" cy="192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0" name="Line 23"/>
            <p:cNvSpPr>
              <a:spLocks noChangeShapeType="1"/>
            </p:cNvSpPr>
            <p:nvPr/>
          </p:nvSpPr>
          <p:spPr bwMode="auto">
            <a:xfrm>
              <a:off x="2112" y="273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1" name="Line 24"/>
            <p:cNvSpPr>
              <a:spLocks noChangeShapeType="1"/>
            </p:cNvSpPr>
            <p:nvPr/>
          </p:nvSpPr>
          <p:spPr bwMode="auto">
            <a:xfrm>
              <a:off x="2112" y="249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2" name="Line 25"/>
            <p:cNvSpPr>
              <a:spLocks noChangeShapeType="1"/>
            </p:cNvSpPr>
            <p:nvPr/>
          </p:nvSpPr>
          <p:spPr bwMode="auto">
            <a:xfrm>
              <a:off x="2112" y="225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3" name="Line 26"/>
            <p:cNvSpPr>
              <a:spLocks noChangeShapeType="1"/>
            </p:cNvSpPr>
            <p:nvPr/>
          </p:nvSpPr>
          <p:spPr bwMode="auto">
            <a:xfrm>
              <a:off x="2112" y="201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4" name="Line 27"/>
            <p:cNvSpPr>
              <a:spLocks noChangeShapeType="1"/>
            </p:cNvSpPr>
            <p:nvPr/>
          </p:nvSpPr>
          <p:spPr bwMode="auto">
            <a:xfrm>
              <a:off x="2112" y="177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5" name="Line 28"/>
            <p:cNvSpPr>
              <a:spLocks noChangeShapeType="1"/>
            </p:cNvSpPr>
            <p:nvPr/>
          </p:nvSpPr>
          <p:spPr bwMode="auto">
            <a:xfrm>
              <a:off x="2112" y="153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6" name="Line 29"/>
            <p:cNvSpPr>
              <a:spLocks noChangeShapeType="1"/>
            </p:cNvSpPr>
            <p:nvPr/>
          </p:nvSpPr>
          <p:spPr bwMode="auto">
            <a:xfrm>
              <a:off x="2112" y="129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0838" name="Text Box 30"/>
          <p:cNvSpPr txBox="1">
            <a:spLocks noChangeArrowheads="1"/>
          </p:cNvSpPr>
          <p:nvPr/>
        </p:nvSpPr>
        <p:spPr bwMode="auto">
          <a:xfrm>
            <a:off x="1958975" y="50371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a:latin typeface="Times New Roman" panose="02020603050405020304" pitchFamily="18" charset="0"/>
              </a:rPr>
              <a:t>０</a:t>
            </a:r>
          </a:p>
        </p:txBody>
      </p:sp>
      <p:sp>
        <p:nvSpPr>
          <p:cNvPr id="120839" name="Text Box 31"/>
          <p:cNvSpPr txBox="1">
            <a:spLocks noChangeArrowheads="1"/>
          </p:cNvSpPr>
          <p:nvPr/>
        </p:nvSpPr>
        <p:spPr bwMode="auto">
          <a:xfrm>
            <a:off x="1958975" y="47323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a:latin typeface="Times New Roman" panose="02020603050405020304" pitchFamily="18" charset="0"/>
              </a:rPr>
              <a:t>１</a:t>
            </a:r>
          </a:p>
        </p:txBody>
      </p:sp>
      <p:sp>
        <p:nvSpPr>
          <p:cNvPr id="120840" name="Text Box 32"/>
          <p:cNvSpPr txBox="1">
            <a:spLocks noChangeArrowheads="1"/>
          </p:cNvSpPr>
          <p:nvPr/>
        </p:nvSpPr>
        <p:spPr bwMode="auto">
          <a:xfrm>
            <a:off x="1958975" y="44275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a:latin typeface="Times New Roman" panose="02020603050405020304" pitchFamily="18" charset="0"/>
              </a:rPr>
              <a:t>２</a:t>
            </a:r>
          </a:p>
        </p:txBody>
      </p:sp>
      <p:sp>
        <p:nvSpPr>
          <p:cNvPr id="120841" name="Text Box 33"/>
          <p:cNvSpPr txBox="1">
            <a:spLocks noChangeArrowheads="1"/>
          </p:cNvSpPr>
          <p:nvPr/>
        </p:nvSpPr>
        <p:spPr bwMode="auto">
          <a:xfrm>
            <a:off x="1958975" y="39703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a:latin typeface="Times New Roman" panose="02020603050405020304" pitchFamily="18" charset="0"/>
              </a:rPr>
              <a:t>３</a:t>
            </a:r>
          </a:p>
        </p:txBody>
      </p:sp>
      <p:sp>
        <p:nvSpPr>
          <p:cNvPr id="120842" name="Text Box 34"/>
          <p:cNvSpPr txBox="1">
            <a:spLocks noChangeArrowheads="1"/>
          </p:cNvSpPr>
          <p:nvPr/>
        </p:nvSpPr>
        <p:spPr bwMode="auto">
          <a:xfrm>
            <a:off x="1958975" y="35131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a:latin typeface="Times New Roman" panose="02020603050405020304" pitchFamily="18" charset="0"/>
              </a:rPr>
              <a:t>４</a:t>
            </a:r>
          </a:p>
        </p:txBody>
      </p:sp>
      <p:sp>
        <p:nvSpPr>
          <p:cNvPr id="120843" name="Text Box 35"/>
          <p:cNvSpPr txBox="1">
            <a:spLocks noChangeArrowheads="1"/>
          </p:cNvSpPr>
          <p:nvPr/>
        </p:nvSpPr>
        <p:spPr bwMode="auto">
          <a:xfrm>
            <a:off x="1958975" y="32083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a:latin typeface="Times New Roman" panose="02020603050405020304" pitchFamily="18" charset="0"/>
              </a:rPr>
              <a:t>５</a:t>
            </a:r>
          </a:p>
        </p:txBody>
      </p:sp>
      <p:sp>
        <p:nvSpPr>
          <p:cNvPr id="120844" name="Text Box 36"/>
          <p:cNvSpPr txBox="1">
            <a:spLocks noChangeArrowheads="1"/>
          </p:cNvSpPr>
          <p:nvPr/>
        </p:nvSpPr>
        <p:spPr bwMode="auto">
          <a:xfrm>
            <a:off x="1958975" y="27511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a:latin typeface="Times New Roman" panose="02020603050405020304" pitchFamily="18" charset="0"/>
              </a:rPr>
              <a:t>６</a:t>
            </a:r>
          </a:p>
        </p:txBody>
      </p:sp>
      <p:sp>
        <p:nvSpPr>
          <p:cNvPr id="120845" name="Text Box 37"/>
          <p:cNvSpPr txBox="1">
            <a:spLocks noChangeArrowheads="1"/>
          </p:cNvSpPr>
          <p:nvPr/>
        </p:nvSpPr>
        <p:spPr bwMode="auto">
          <a:xfrm>
            <a:off x="1958975" y="23701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a:latin typeface="Times New Roman" panose="02020603050405020304" pitchFamily="18" charset="0"/>
              </a:rPr>
              <a:t>７</a:t>
            </a:r>
          </a:p>
        </p:txBody>
      </p:sp>
      <p:sp>
        <p:nvSpPr>
          <p:cNvPr id="120846" name="Text Box 38"/>
          <p:cNvSpPr txBox="1">
            <a:spLocks noChangeArrowheads="1"/>
          </p:cNvSpPr>
          <p:nvPr/>
        </p:nvSpPr>
        <p:spPr bwMode="auto">
          <a:xfrm>
            <a:off x="511175" y="4960938"/>
            <a:ext cx="9239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p>
          <a:p>
            <a:pPr eaLnBrk="1" hangingPunct="1"/>
            <a:r>
              <a:rPr kumimoji="1" lang="en-US" altLang="zh-CN" sz="2000">
                <a:latin typeface="Times New Roman" panose="02020603050405020304" pitchFamily="18" charset="0"/>
              </a:rPr>
              <a:t>Q.front</a:t>
            </a:r>
          </a:p>
        </p:txBody>
      </p:sp>
      <p:sp>
        <p:nvSpPr>
          <p:cNvPr id="120847" name="Line 39"/>
          <p:cNvSpPr>
            <a:spLocks noChangeShapeType="1"/>
          </p:cNvSpPr>
          <p:nvPr/>
        </p:nvSpPr>
        <p:spPr bwMode="auto">
          <a:xfrm>
            <a:off x="1331640" y="5189538"/>
            <a:ext cx="762000" cy="0"/>
          </a:xfrm>
          <a:prstGeom prst="line">
            <a:avLst/>
          </a:prstGeom>
          <a:noFill/>
          <a:ln w="38100">
            <a:solidFill>
              <a:srgbClr val="33CC3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9" name="Text Box 41"/>
          <p:cNvSpPr txBox="1">
            <a:spLocks noChangeArrowheads="1"/>
          </p:cNvSpPr>
          <p:nvPr/>
        </p:nvSpPr>
        <p:spPr bwMode="auto">
          <a:xfrm>
            <a:off x="5059363" y="5078413"/>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err="1">
                <a:latin typeface="Times New Roman" panose="02020603050405020304" pitchFamily="18" charset="0"/>
              </a:rPr>
              <a:t>J</a:t>
            </a:r>
            <a:r>
              <a:rPr kumimoji="1" lang="en-US" altLang="zh-CN" sz="2400" baseline="-25000" dirty="0" err="1">
                <a:latin typeface="Times New Roman" panose="02020603050405020304" pitchFamily="18" charset="0"/>
              </a:rPr>
              <a:t>1</a:t>
            </a:r>
            <a:endParaRPr kumimoji="1" lang="en-US" altLang="zh-CN" sz="2400" dirty="0">
              <a:latin typeface="Times New Roman" panose="02020603050405020304" pitchFamily="18" charset="0"/>
            </a:endParaRPr>
          </a:p>
        </p:txBody>
      </p:sp>
      <p:sp>
        <p:nvSpPr>
          <p:cNvPr id="120850" name="Text Box 42"/>
          <p:cNvSpPr txBox="1">
            <a:spLocks noChangeArrowheads="1"/>
          </p:cNvSpPr>
          <p:nvPr/>
        </p:nvSpPr>
        <p:spPr bwMode="auto">
          <a:xfrm>
            <a:off x="5059363" y="468630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2</a:t>
            </a:r>
            <a:endParaRPr kumimoji="1" lang="en-US" altLang="zh-CN" sz="2400">
              <a:latin typeface="Times New Roman" panose="02020603050405020304" pitchFamily="18" charset="0"/>
            </a:endParaRPr>
          </a:p>
        </p:txBody>
      </p:sp>
      <p:sp>
        <p:nvSpPr>
          <p:cNvPr id="120851" name="Text Box 43"/>
          <p:cNvSpPr txBox="1">
            <a:spLocks noChangeArrowheads="1"/>
          </p:cNvSpPr>
          <p:nvPr/>
        </p:nvSpPr>
        <p:spPr bwMode="auto">
          <a:xfrm>
            <a:off x="5059363" y="429260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3</a:t>
            </a:r>
            <a:endParaRPr kumimoji="1" lang="en-US" altLang="zh-CN" sz="2400">
              <a:latin typeface="Times New Roman" panose="02020603050405020304" pitchFamily="18" charset="0"/>
            </a:endParaRPr>
          </a:p>
        </p:txBody>
      </p:sp>
      <p:sp>
        <p:nvSpPr>
          <p:cNvPr id="120852" name="Text Box 45"/>
          <p:cNvSpPr txBox="1">
            <a:spLocks noChangeArrowheads="1"/>
          </p:cNvSpPr>
          <p:nvPr/>
        </p:nvSpPr>
        <p:spPr bwMode="auto">
          <a:xfrm>
            <a:off x="3924300" y="4960938"/>
            <a:ext cx="923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Q.front</a:t>
            </a:r>
            <a:endParaRPr kumimoji="1" lang="en-US" altLang="zh-CN" sz="2400">
              <a:latin typeface="Times New Roman" panose="02020603050405020304" pitchFamily="18" charset="0"/>
            </a:endParaRPr>
          </a:p>
        </p:txBody>
      </p:sp>
      <p:sp>
        <p:nvSpPr>
          <p:cNvPr id="120853" name="Line 47"/>
          <p:cNvSpPr>
            <a:spLocks noChangeShapeType="1"/>
          </p:cNvSpPr>
          <p:nvPr/>
        </p:nvSpPr>
        <p:spPr bwMode="auto">
          <a:xfrm>
            <a:off x="4076700" y="5341938"/>
            <a:ext cx="762000" cy="0"/>
          </a:xfrm>
          <a:prstGeom prst="line">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4" name="Text Box 44"/>
          <p:cNvSpPr txBox="1">
            <a:spLocks noChangeArrowheads="1"/>
          </p:cNvSpPr>
          <p:nvPr/>
        </p:nvSpPr>
        <p:spPr bwMode="auto">
          <a:xfrm>
            <a:off x="4000500" y="3817938"/>
            <a:ext cx="825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endParaRPr kumimoji="1" lang="en-US" altLang="zh-CN" sz="2400">
              <a:latin typeface="Times New Roman" panose="02020603050405020304" pitchFamily="18" charset="0"/>
            </a:endParaRPr>
          </a:p>
        </p:txBody>
      </p:sp>
      <p:sp>
        <p:nvSpPr>
          <p:cNvPr id="120855" name="Line 48"/>
          <p:cNvSpPr>
            <a:spLocks noChangeShapeType="1"/>
          </p:cNvSpPr>
          <p:nvPr/>
        </p:nvSpPr>
        <p:spPr bwMode="auto">
          <a:xfrm>
            <a:off x="4076700" y="4198938"/>
            <a:ext cx="762000" cy="0"/>
          </a:xfrm>
          <a:prstGeom prst="line">
            <a:avLst/>
          </a:prstGeom>
          <a:noFill/>
          <a:ln w="38100">
            <a:solidFill>
              <a:srgbClr val="33CC3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6" name="Text Box 52"/>
          <p:cNvSpPr txBox="1">
            <a:spLocks noChangeArrowheads="1"/>
          </p:cNvSpPr>
          <p:nvPr/>
        </p:nvSpPr>
        <p:spPr bwMode="auto">
          <a:xfrm>
            <a:off x="6324600" y="1989138"/>
            <a:ext cx="825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endParaRPr kumimoji="1" lang="en-US" altLang="zh-CN" sz="2400">
              <a:latin typeface="Times New Roman" panose="02020603050405020304" pitchFamily="18" charset="0"/>
            </a:endParaRPr>
          </a:p>
        </p:txBody>
      </p:sp>
      <p:sp>
        <p:nvSpPr>
          <p:cNvPr id="120857" name="Line 53"/>
          <p:cNvSpPr>
            <a:spLocks noChangeShapeType="1"/>
          </p:cNvSpPr>
          <p:nvPr/>
        </p:nvSpPr>
        <p:spPr bwMode="auto">
          <a:xfrm>
            <a:off x="6400800" y="2370138"/>
            <a:ext cx="762000" cy="0"/>
          </a:xfrm>
          <a:prstGeom prst="line">
            <a:avLst/>
          </a:prstGeom>
          <a:noFill/>
          <a:ln w="38100">
            <a:solidFill>
              <a:srgbClr val="33CC3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8" name="Text Box 55"/>
          <p:cNvSpPr txBox="1">
            <a:spLocks noChangeArrowheads="1"/>
          </p:cNvSpPr>
          <p:nvPr/>
        </p:nvSpPr>
        <p:spPr bwMode="auto">
          <a:xfrm>
            <a:off x="6248400" y="2674938"/>
            <a:ext cx="923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Q.front</a:t>
            </a:r>
            <a:endParaRPr kumimoji="1" lang="en-US" altLang="zh-CN" sz="2400">
              <a:latin typeface="Times New Roman" panose="02020603050405020304" pitchFamily="18" charset="0"/>
            </a:endParaRPr>
          </a:p>
        </p:txBody>
      </p:sp>
      <p:sp>
        <p:nvSpPr>
          <p:cNvPr id="120859" name="Line 56"/>
          <p:cNvSpPr>
            <a:spLocks noChangeShapeType="1"/>
          </p:cNvSpPr>
          <p:nvPr/>
        </p:nvSpPr>
        <p:spPr bwMode="auto">
          <a:xfrm>
            <a:off x="6400800" y="3055938"/>
            <a:ext cx="762000" cy="0"/>
          </a:xfrm>
          <a:prstGeom prst="line">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60" name="Text Box 58"/>
          <p:cNvSpPr txBox="1">
            <a:spLocks noChangeArrowheads="1"/>
          </p:cNvSpPr>
          <p:nvPr/>
        </p:nvSpPr>
        <p:spPr bwMode="auto">
          <a:xfrm>
            <a:off x="7467600" y="23701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endParaRPr kumimoji="1" lang="zh-CN" altLang="zh-CN" sz="2400">
              <a:latin typeface="Times New Roman" panose="02020603050405020304" pitchFamily="18" charset="0"/>
            </a:endParaRPr>
          </a:p>
        </p:txBody>
      </p:sp>
      <p:sp>
        <p:nvSpPr>
          <p:cNvPr id="120861" name="Text Box 59"/>
          <p:cNvSpPr txBox="1">
            <a:spLocks noChangeArrowheads="1"/>
          </p:cNvSpPr>
          <p:nvPr/>
        </p:nvSpPr>
        <p:spPr bwMode="auto">
          <a:xfrm>
            <a:off x="7407275" y="23495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6</a:t>
            </a:r>
            <a:endParaRPr kumimoji="1" lang="en-US" altLang="zh-CN" sz="2400">
              <a:latin typeface="Times New Roman" panose="02020603050405020304" pitchFamily="18" charset="0"/>
            </a:endParaRPr>
          </a:p>
        </p:txBody>
      </p:sp>
      <p:sp>
        <p:nvSpPr>
          <p:cNvPr id="120862" name="Text Box 60"/>
          <p:cNvSpPr txBox="1">
            <a:spLocks noChangeArrowheads="1"/>
          </p:cNvSpPr>
          <p:nvPr/>
        </p:nvSpPr>
        <p:spPr bwMode="auto">
          <a:xfrm>
            <a:off x="7407275" y="27559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5</a:t>
            </a:r>
            <a:endParaRPr kumimoji="1" lang="en-US" altLang="zh-CN" sz="2400">
              <a:latin typeface="Times New Roman" panose="02020603050405020304" pitchFamily="18" charset="0"/>
            </a:endParaRPr>
          </a:p>
        </p:txBody>
      </p:sp>
      <p:sp>
        <p:nvSpPr>
          <p:cNvPr id="120863" name="Text Box 61"/>
          <p:cNvSpPr txBox="1">
            <a:spLocks noChangeArrowheads="1"/>
          </p:cNvSpPr>
          <p:nvPr/>
        </p:nvSpPr>
        <p:spPr bwMode="auto">
          <a:xfrm>
            <a:off x="2093913" y="5681663"/>
            <a:ext cx="15430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kumimoji="1" lang="en-US" altLang="zh-CN" sz="2400" dirty="0">
                <a:latin typeface="Times New Roman" panose="02020603050405020304" pitchFamily="18" charset="0"/>
              </a:rPr>
              <a:t>Initial state</a:t>
            </a:r>
          </a:p>
          <a:p>
            <a:pPr algn="ctr" eaLnBrk="1" hangingPunct="1"/>
            <a:r>
              <a:rPr kumimoji="1" lang="en-US" altLang="zh-CN" sz="2400" dirty="0">
                <a:latin typeface="Times New Roman" panose="02020603050405020304" pitchFamily="18" charset="0"/>
              </a:rPr>
              <a:t>Empty</a:t>
            </a:r>
          </a:p>
        </p:txBody>
      </p:sp>
      <p:sp>
        <p:nvSpPr>
          <p:cNvPr id="120864" name="Text Box 62"/>
          <p:cNvSpPr txBox="1">
            <a:spLocks noChangeArrowheads="1"/>
          </p:cNvSpPr>
          <p:nvPr/>
        </p:nvSpPr>
        <p:spPr bwMode="auto">
          <a:xfrm>
            <a:off x="7019925" y="5681663"/>
            <a:ext cx="135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Overflow</a:t>
            </a:r>
          </a:p>
        </p:txBody>
      </p:sp>
      <p:sp>
        <p:nvSpPr>
          <p:cNvPr id="120865" name="Text Box 63"/>
          <p:cNvSpPr txBox="1">
            <a:spLocks noChangeArrowheads="1"/>
          </p:cNvSpPr>
          <p:nvPr/>
        </p:nvSpPr>
        <p:spPr bwMode="auto">
          <a:xfrm>
            <a:off x="539750" y="1598613"/>
            <a:ext cx="33115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marL="457200" indent="-457200" eaLnBrk="1" hangingPunct="1">
              <a:buFont typeface="Wingdings" panose="05000000000000000000" charset="0"/>
              <a:buChar char="n"/>
            </a:pPr>
            <a:r>
              <a:rPr kumimoji="1" lang="en-US" altLang="zh-CN" sz="2800">
                <a:solidFill>
                  <a:srgbClr val="FFFF00"/>
                </a:solidFill>
              </a:rPr>
              <a:t>Linear queue</a:t>
            </a:r>
          </a:p>
        </p:txBody>
      </p:sp>
      <p:sp>
        <p:nvSpPr>
          <p:cNvPr id="120866" name="Rectangle 65"/>
          <p:cNvSpPr>
            <a:spLocks noGrp="1" noChangeArrowheads="1"/>
          </p:cNvSpPr>
          <p:nvPr>
            <p:ph type="title"/>
          </p:nvPr>
        </p:nvSpPr>
        <p:spPr/>
        <p:txBody>
          <a:bodyPr/>
          <a:lstStyle/>
          <a:p>
            <a:pPr eaLnBrk="1" hangingPunct="1"/>
            <a:r>
              <a:rPr lang="en-US" altLang="zh-CN" sz="4000" b="0" dirty="0"/>
              <a:t>Sequential queue</a:t>
            </a:r>
          </a:p>
        </p:txBody>
      </p:sp>
      <p:sp>
        <p:nvSpPr>
          <p:cNvPr id="120867" name="Text Box 67"/>
          <p:cNvSpPr txBox="1">
            <a:spLocks noChangeArrowheads="1"/>
          </p:cNvSpPr>
          <p:nvPr/>
        </p:nvSpPr>
        <p:spPr bwMode="auto">
          <a:xfrm>
            <a:off x="4581525" y="5681663"/>
            <a:ext cx="1249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kumimoji="1" lang="en-US" altLang="zh-CN" sz="2400">
                <a:latin typeface="Times New Roman" panose="02020603050405020304" pitchFamily="18" charset="0"/>
              </a:rPr>
              <a:t>Enqueue</a:t>
            </a:r>
          </a:p>
        </p:txBody>
      </p:sp>
      <p:grpSp>
        <p:nvGrpSpPr>
          <p:cNvPr id="2" name="组合 1"/>
          <p:cNvGrpSpPr/>
          <p:nvPr/>
        </p:nvGrpSpPr>
        <p:grpSpPr>
          <a:xfrm>
            <a:off x="1378044" y="5326608"/>
            <a:ext cx="715596" cy="152400"/>
            <a:chOff x="1378044" y="5373216"/>
            <a:chExt cx="715596" cy="152400"/>
          </a:xfrm>
        </p:grpSpPr>
        <p:sp>
          <p:nvSpPr>
            <p:cNvPr id="120848" name="Line 40"/>
            <p:cNvSpPr>
              <a:spLocks noChangeShapeType="1"/>
            </p:cNvSpPr>
            <p:nvPr/>
          </p:nvSpPr>
          <p:spPr bwMode="auto">
            <a:xfrm>
              <a:off x="1619672" y="5373216"/>
              <a:ext cx="473968" cy="0"/>
            </a:xfrm>
            <a:prstGeom prst="line">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62" name="Line 40"/>
            <p:cNvSpPr>
              <a:spLocks noChangeShapeType="1"/>
            </p:cNvSpPr>
            <p:nvPr/>
          </p:nvSpPr>
          <p:spPr bwMode="auto">
            <a:xfrm>
              <a:off x="1378044" y="5517232"/>
              <a:ext cx="228928" cy="0"/>
            </a:xfrm>
            <a:prstGeom prst="line">
              <a:avLst/>
            </a:prstGeom>
            <a:noFill/>
            <a:ln w="28575">
              <a:solidFill>
                <a:srgbClr val="FFFF00"/>
              </a:solidFill>
              <a:rou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40"/>
            <p:cNvSpPr>
              <a:spLocks noChangeShapeType="1"/>
            </p:cNvSpPr>
            <p:nvPr/>
          </p:nvSpPr>
          <p:spPr bwMode="auto">
            <a:xfrm flipV="1">
              <a:off x="1619672" y="5373216"/>
              <a:ext cx="0" cy="152400"/>
            </a:xfrm>
            <a:prstGeom prst="line">
              <a:avLst/>
            </a:prstGeom>
            <a:noFill/>
            <a:ln w="28575">
              <a:solidFill>
                <a:srgbClr val="FFFF00"/>
              </a:solidFill>
              <a:rou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文本框 2">
            <a:extLst>
              <a:ext uri="{FF2B5EF4-FFF2-40B4-BE49-F238E27FC236}">
                <a16:creationId xmlns:a16="http://schemas.microsoft.com/office/drawing/2014/main" id="{7FC76A2A-CADB-63BC-0086-567B5F0A38EC}"/>
              </a:ext>
            </a:extLst>
          </p:cNvPr>
          <p:cNvSpPr txBox="1"/>
          <p:nvPr/>
        </p:nvSpPr>
        <p:spPr>
          <a:xfrm>
            <a:off x="6884541" y="6130926"/>
            <a:ext cx="1855093" cy="461665"/>
          </a:xfrm>
          <a:prstGeom prst="rect">
            <a:avLst/>
          </a:prstGeom>
          <a:noFill/>
        </p:spPr>
        <p:txBody>
          <a:bodyPr wrap="square" rtlCol="0">
            <a:spAutoFit/>
          </a:bodyPr>
          <a:lstStyle/>
          <a:p>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尾指针溢出</a:t>
            </a:r>
          </a:p>
        </p:txBody>
      </p:sp>
      <p:sp>
        <p:nvSpPr>
          <p:cNvPr id="4" name="弧形 3">
            <a:extLst>
              <a:ext uri="{FF2B5EF4-FFF2-40B4-BE49-F238E27FC236}">
                <a16:creationId xmlns:a16="http://schemas.microsoft.com/office/drawing/2014/main" id="{DA485478-B7FA-F2ED-3516-C2A82D30D559}"/>
              </a:ext>
            </a:extLst>
          </p:cNvPr>
          <p:cNvSpPr/>
          <p:nvPr/>
        </p:nvSpPr>
        <p:spPr>
          <a:xfrm rot="20027864">
            <a:off x="4248183" y="2340001"/>
            <a:ext cx="1125215" cy="414190"/>
          </a:xfrm>
          <a:prstGeom prst="arc">
            <a:avLst>
              <a:gd name="adj1" fmla="val 16200000"/>
              <a:gd name="adj2" fmla="val 549163"/>
            </a:avLst>
          </a:prstGeom>
          <a:ln w="22225">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文本框 4">
            <a:extLst>
              <a:ext uri="{FF2B5EF4-FFF2-40B4-BE49-F238E27FC236}">
                <a16:creationId xmlns:a16="http://schemas.microsoft.com/office/drawing/2014/main" id="{5DED694F-FC06-3478-5696-E6660167BBEE}"/>
              </a:ext>
            </a:extLst>
          </p:cNvPr>
          <p:cNvSpPr txBox="1"/>
          <p:nvPr/>
        </p:nvSpPr>
        <p:spPr>
          <a:xfrm>
            <a:off x="4000500" y="1898227"/>
            <a:ext cx="1601530" cy="338554"/>
          </a:xfrm>
          <a:prstGeom prst="rect">
            <a:avLst/>
          </a:prstGeom>
          <a:noFill/>
        </p:spPr>
        <p:txBody>
          <a:bodyPr wrap="square" rtlCol="0">
            <a:spAutoFit/>
          </a:bodyPr>
          <a:lstStyle/>
          <a:p>
            <a:r>
              <a:rPr lang="zh-CN" altLang="en-US" sz="1600" b="1" dirty="0">
                <a:solidFill>
                  <a:srgbClr val="33CC33"/>
                </a:solidFill>
              </a:rPr>
              <a:t>队尾插入元素</a:t>
            </a:r>
          </a:p>
        </p:txBody>
      </p:sp>
      <p:sp>
        <p:nvSpPr>
          <p:cNvPr id="6" name="弧形 5">
            <a:extLst>
              <a:ext uri="{FF2B5EF4-FFF2-40B4-BE49-F238E27FC236}">
                <a16:creationId xmlns:a16="http://schemas.microsoft.com/office/drawing/2014/main" id="{C10350B2-846A-A821-EEA1-B5CFA52AB10A}"/>
              </a:ext>
            </a:extLst>
          </p:cNvPr>
          <p:cNvSpPr/>
          <p:nvPr/>
        </p:nvSpPr>
        <p:spPr>
          <a:xfrm rot="8299108">
            <a:off x="5405589" y="4995863"/>
            <a:ext cx="784225" cy="622299"/>
          </a:xfrm>
          <a:prstGeom prst="arc">
            <a:avLst/>
          </a:prstGeom>
          <a:ln w="19050">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文本框 6">
            <a:extLst>
              <a:ext uri="{FF2B5EF4-FFF2-40B4-BE49-F238E27FC236}">
                <a16:creationId xmlns:a16="http://schemas.microsoft.com/office/drawing/2014/main" id="{2DEE3396-9880-95C7-A16C-502243761345}"/>
              </a:ext>
            </a:extLst>
          </p:cNvPr>
          <p:cNvSpPr txBox="1"/>
          <p:nvPr/>
        </p:nvSpPr>
        <p:spPr>
          <a:xfrm>
            <a:off x="5638135" y="5224047"/>
            <a:ext cx="1601530" cy="338554"/>
          </a:xfrm>
          <a:prstGeom prst="rect">
            <a:avLst/>
          </a:prstGeom>
          <a:noFill/>
        </p:spPr>
        <p:txBody>
          <a:bodyPr wrap="square" rtlCol="0">
            <a:spAutoFit/>
          </a:bodyPr>
          <a:lstStyle/>
          <a:p>
            <a:r>
              <a:rPr lang="zh-CN" altLang="en-US" sz="1600" b="1" dirty="0">
                <a:solidFill>
                  <a:srgbClr val="33CC33"/>
                </a:solidFill>
              </a:rPr>
              <a:t>队头删除元素</a:t>
            </a:r>
          </a:p>
        </p:txBody>
      </p:sp>
      <p:sp>
        <p:nvSpPr>
          <p:cNvPr id="8" name="文本框 7">
            <a:extLst>
              <a:ext uri="{FF2B5EF4-FFF2-40B4-BE49-F238E27FC236}">
                <a16:creationId xmlns:a16="http://schemas.microsoft.com/office/drawing/2014/main" id="{A11015B4-2272-C6BD-821E-F2C09478A06E}"/>
              </a:ext>
            </a:extLst>
          </p:cNvPr>
          <p:cNvSpPr txBox="1"/>
          <p:nvPr/>
        </p:nvSpPr>
        <p:spPr>
          <a:xfrm>
            <a:off x="3540137" y="3070125"/>
            <a:ext cx="1249363" cy="830997"/>
          </a:xfrm>
          <a:prstGeom prst="rect">
            <a:avLst/>
          </a:prstGeom>
          <a:noFill/>
        </p:spPr>
        <p:txBody>
          <a:bodyPr wrap="square" rtlCol="0">
            <a:spAutoFit/>
          </a:bodyPr>
          <a:lstStyle/>
          <a:p>
            <a:r>
              <a:rPr lang="en-US" altLang="zh-CN" sz="1600" b="1" dirty="0">
                <a:solidFill>
                  <a:srgbClr val="33CC33"/>
                </a:solidFill>
              </a:rPr>
              <a:t>rear</a:t>
            </a:r>
            <a:r>
              <a:rPr lang="zh-CN" altLang="en-US" sz="1600" b="1" dirty="0">
                <a:solidFill>
                  <a:srgbClr val="33CC33"/>
                </a:solidFill>
              </a:rPr>
              <a:t>指向队尾插元素的下一个位置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kumimoji="1" lang="en-US" altLang="zh-CN"/>
              <a:t>Sequential Stack</a:t>
            </a:r>
            <a:endParaRPr lang="en-US" altLang="zh-CN"/>
          </a:p>
        </p:txBody>
      </p:sp>
      <p:graphicFrame>
        <p:nvGraphicFramePr>
          <p:cNvPr id="14340" name="Object 4"/>
          <p:cNvGraphicFramePr>
            <a:graphicFrameLocks noChangeAspect="1"/>
          </p:cNvGraphicFramePr>
          <p:nvPr/>
        </p:nvGraphicFramePr>
        <p:xfrm>
          <a:off x="611188" y="1916113"/>
          <a:ext cx="8096250" cy="1476375"/>
        </p:xfrm>
        <a:graphic>
          <a:graphicData uri="http://schemas.openxmlformats.org/presentationml/2006/ole">
            <mc:AlternateContent xmlns:mc="http://schemas.openxmlformats.org/markup-compatibility/2006">
              <mc:Choice xmlns:v="urn:schemas-microsoft-com:vml" Requires="v">
                <p:oleObj name="Image" r:id="rId2" imgW="10795000" imgH="1968500" progId="Photoshop.Image.6">
                  <p:embed/>
                </p:oleObj>
              </mc:Choice>
              <mc:Fallback>
                <p:oleObj name="Image" r:id="rId2" imgW="10795000" imgH="1968500" progId="Photoshop.Image.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916113"/>
                        <a:ext cx="8096250" cy="147637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341" name="Text Box 5"/>
          <p:cNvSpPr txBox="1">
            <a:spLocks noChangeArrowheads="1"/>
          </p:cNvSpPr>
          <p:nvPr/>
        </p:nvSpPr>
        <p:spPr bwMode="auto">
          <a:xfrm>
            <a:off x="914400" y="2025650"/>
            <a:ext cx="649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2000" b="1">
                <a:solidFill>
                  <a:schemeClr val="bg1"/>
                </a:solidFill>
                <a:ea typeface="宋体" panose="02010600030101010101" pitchFamily="2" charset="-122"/>
              </a:rPr>
              <a:t>top</a:t>
            </a:r>
          </a:p>
        </p:txBody>
      </p:sp>
      <p:sp>
        <p:nvSpPr>
          <p:cNvPr id="14342" name="Text Box 6"/>
          <p:cNvSpPr txBox="1">
            <a:spLocks noChangeArrowheads="1"/>
          </p:cNvSpPr>
          <p:nvPr/>
        </p:nvSpPr>
        <p:spPr bwMode="auto">
          <a:xfrm>
            <a:off x="900113" y="2562225"/>
            <a:ext cx="395287" cy="3968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000">
                <a:solidFill>
                  <a:schemeClr val="bg1"/>
                </a:solidFill>
                <a:latin typeface="Times New Roman" panose="02020603050405020304" pitchFamily="18" charset="0"/>
              </a:rPr>
              <a:t>-1</a:t>
            </a:r>
          </a:p>
        </p:txBody>
      </p:sp>
      <p:sp>
        <p:nvSpPr>
          <p:cNvPr id="14343" name="Text Box 7"/>
          <p:cNvSpPr txBox="1">
            <a:spLocks noChangeArrowheads="1"/>
          </p:cNvSpPr>
          <p:nvPr/>
        </p:nvSpPr>
        <p:spPr bwMode="auto">
          <a:xfrm>
            <a:off x="6784975" y="2997200"/>
            <a:ext cx="1819275" cy="3365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1600">
                <a:solidFill>
                  <a:schemeClr val="bg1"/>
                </a:solidFill>
              </a:rPr>
              <a:t>[MAXNUM-1]</a:t>
            </a:r>
          </a:p>
        </p:txBody>
      </p:sp>
      <p:sp>
        <p:nvSpPr>
          <p:cNvPr id="14344" name="Text Box 8"/>
          <p:cNvSpPr txBox="1">
            <a:spLocks noChangeArrowheads="1"/>
          </p:cNvSpPr>
          <p:nvPr/>
        </p:nvSpPr>
        <p:spPr bwMode="auto">
          <a:xfrm>
            <a:off x="2967038" y="1982788"/>
            <a:ext cx="812800" cy="36671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b="1">
                <a:solidFill>
                  <a:schemeClr val="bg1"/>
                </a:solidFill>
              </a:rPr>
              <a:t>s</a:t>
            </a:r>
          </a:p>
        </p:txBody>
      </p:sp>
      <p:sp>
        <p:nvSpPr>
          <p:cNvPr id="14345" name="Rectangle 9"/>
          <p:cNvSpPr>
            <a:spLocks noChangeArrowheads="1"/>
          </p:cNvSpPr>
          <p:nvPr/>
        </p:nvSpPr>
        <p:spPr bwMode="auto">
          <a:xfrm>
            <a:off x="90488" y="4437063"/>
            <a:ext cx="8964612" cy="1081087"/>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6" name="AutoShape 10">
            <a:hlinkClick r:id="rId4" action="ppaction://hlinksldjump" highlightClick="1"/>
          </p:cNvPr>
          <p:cNvSpPr>
            <a:spLocks noChangeArrowheads="1"/>
          </p:cNvSpPr>
          <p:nvPr/>
        </p:nvSpPr>
        <p:spPr bwMode="auto">
          <a:xfrm>
            <a:off x="323850" y="4725988"/>
            <a:ext cx="1223963" cy="576262"/>
          </a:xfrm>
          <a:prstGeom prst="actionButtonBlank">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1"/>
                </a:solidFill>
              </a:rPr>
              <a:t>Create</a:t>
            </a:r>
          </a:p>
        </p:txBody>
      </p:sp>
      <p:sp>
        <p:nvSpPr>
          <p:cNvPr id="14347" name="AutoShape 11">
            <a:hlinkClick r:id="rId5" action="ppaction://hlinksldjump" highlightClick="1"/>
          </p:cNvPr>
          <p:cNvSpPr>
            <a:spLocks noChangeArrowheads="1"/>
          </p:cNvSpPr>
          <p:nvPr/>
        </p:nvSpPr>
        <p:spPr bwMode="auto">
          <a:xfrm>
            <a:off x="2124075" y="4725988"/>
            <a:ext cx="1223963" cy="576262"/>
          </a:xfrm>
          <a:prstGeom prst="actionButtonBlank">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1"/>
                </a:solidFill>
              </a:rPr>
              <a:t>IsEmpty</a:t>
            </a:r>
          </a:p>
        </p:txBody>
      </p:sp>
      <p:sp>
        <p:nvSpPr>
          <p:cNvPr id="14348" name="AutoShape 12">
            <a:hlinkClick r:id="rId6" action="ppaction://hlinksldjump" highlightClick="1"/>
          </p:cNvPr>
          <p:cNvSpPr>
            <a:spLocks noChangeArrowheads="1"/>
          </p:cNvSpPr>
          <p:nvPr/>
        </p:nvSpPr>
        <p:spPr bwMode="auto">
          <a:xfrm>
            <a:off x="3924300" y="4725988"/>
            <a:ext cx="1223963" cy="576262"/>
          </a:xfrm>
          <a:prstGeom prst="actionButtonBlank">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chemeClr val="bg1"/>
                </a:solidFill>
              </a:rPr>
              <a:t>Push</a:t>
            </a:r>
          </a:p>
        </p:txBody>
      </p:sp>
      <p:sp>
        <p:nvSpPr>
          <p:cNvPr id="14349" name="AutoShape 13">
            <a:hlinkClick r:id="rId7" action="ppaction://hlinksldjump" highlightClick="1"/>
          </p:cNvPr>
          <p:cNvSpPr>
            <a:spLocks noChangeArrowheads="1"/>
          </p:cNvSpPr>
          <p:nvPr/>
        </p:nvSpPr>
        <p:spPr bwMode="auto">
          <a:xfrm>
            <a:off x="5724525" y="4725988"/>
            <a:ext cx="1223963" cy="576262"/>
          </a:xfrm>
          <a:prstGeom prst="actionButtonBlank">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1"/>
                </a:solidFill>
              </a:rPr>
              <a:t>Pop</a:t>
            </a:r>
          </a:p>
        </p:txBody>
      </p:sp>
      <p:sp>
        <p:nvSpPr>
          <p:cNvPr id="14350" name="AutoShape 14">
            <a:hlinkClick r:id="rId8" action="ppaction://hlinksldjump" highlightClick="1"/>
          </p:cNvPr>
          <p:cNvSpPr>
            <a:spLocks noChangeArrowheads="1"/>
          </p:cNvSpPr>
          <p:nvPr/>
        </p:nvSpPr>
        <p:spPr bwMode="auto">
          <a:xfrm>
            <a:off x="7524750" y="4725988"/>
            <a:ext cx="1223963" cy="576262"/>
          </a:xfrm>
          <a:prstGeom prst="actionButtonBlank">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1"/>
                </a:solidFill>
              </a:rPr>
              <a:t>GetTop</a:t>
            </a:r>
          </a:p>
        </p:txBody>
      </p:sp>
      <p:sp>
        <p:nvSpPr>
          <p:cNvPr id="14351" name="AutoShape 16">
            <a:hlinkClick r:id="rId9" action="ppaction://hlinksldjump" highlightClick="1"/>
          </p:cNvPr>
          <p:cNvSpPr>
            <a:spLocks noChangeArrowheads="1"/>
          </p:cNvSpPr>
          <p:nvPr/>
        </p:nvSpPr>
        <p:spPr bwMode="auto">
          <a:xfrm>
            <a:off x="3455988" y="5734050"/>
            <a:ext cx="2232025" cy="765175"/>
          </a:xfrm>
          <a:prstGeom prst="actionButtonBlank">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Discussions</a:t>
            </a: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a:xfrm>
            <a:off x="252095" y="476885"/>
            <a:ext cx="5774055" cy="796925"/>
          </a:xfrm>
        </p:spPr>
        <p:txBody>
          <a:bodyPr/>
          <a:lstStyle/>
          <a:p>
            <a:pPr eaLnBrk="1" hangingPunct="1"/>
            <a:r>
              <a:rPr lang="en-US" altLang="zh-CN" sz="2800" b="0" dirty="0"/>
              <a:t>Problems of sequential queue</a:t>
            </a:r>
          </a:p>
        </p:txBody>
      </p:sp>
      <p:sp>
        <p:nvSpPr>
          <p:cNvPr id="121860" name="Rectangle 3"/>
          <p:cNvSpPr>
            <a:spLocks noGrp="1" noChangeArrowheads="1"/>
          </p:cNvSpPr>
          <p:nvPr>
            <p:ph type="body" idx="1"/>
          </p:nvPr>
        </p:nvSpPr>
        <p:spPr>
          <a:xfrm>
            <a:off x="457200" y="1739900"/>
            <a:ext cx="8229600" cy="4530725"/>
          </a:xfrm>
        </p:spPr>
        <p:txBody>
          <a:bodyPr/>
          <a:lstStyle/>
          <a:p>
            <a:pPr eaLnBrk="1" hangingPunct="1"/>
            <a:r>
              <a:rPr lang="en-US" altLang="zh-CN" sz="2800" dirty="0">
                <a:effectLst/>
              </a:rPr>
              <a:t>Overflow</a:t>
            </a:r>
          </a:p>
          <a:p>
            <a:pPr lvl="1" eaLnBrk="1" hangingPunct="1"/>
            <a:r>
              <a:rPr lang="en-US" altLang="zh-CN" sz="2400" dirty="0">
                <a:effectLst/>
              </a:rPr>
              <a:t>real</a:t>
            </a:r>
          </a:p>
          <a:p>
            <a:pPr lvl="1" eaLnBrk="1" hangingPunct="1"/>
            <a:r>
              <a:rPr lang="en-US" altLang="zh-CN" sz="2400" dirty="0">
                <a:effectLst/>
              </a:rPr>
              <a:t>fake</a:t>
            </a:r>
          </a:p>
          <a:p>
            <a:pPr eaLnBrk="1" latinLnBrk="0" hangingPunct="1">
              <a:spcBef>
                <a:spcPts val="1200"/>
              </a:spcBef>
            </a:pPr>
            <a:r>
              <a:rPr lang="en-US" altLang="zh-CN" sz="2800" dirty="0">
                <a:effectLst/>
              </a:rPr>
              <a:t>Strategy </a:t>
            </a:r>
            <a:r>
              <a:rPr lang="zh-CN" altLang="en-US" sz="1800" dirty="0">
                <a:solidFill>
                  <a:srgbClr val="33CC33"/>
                </a:solidFill>
                <a:effectLst/>
              </a:rPr>
              <a:t>（解决策略）</a:t>
            </a:r>
            <a:endParaRPr lang="en-US" altLang="zh-CN" sz="1800" dirty="0">
              <a:solidFill>
                <a:srgbClr val="33CC33"/>
              </a:solidFill>
              <a:effectLst/>
            </a:endParaRPr>
          </a:p>
          <a:p>
            <a:pPr lvl="1" eaLnBrk="1" hangingPunct="1"/>
            <a:r>
              <a:rPr lang="en-US" altLang="zh-CN" sz="2400" dirty="0">
                <a:effectLst/>
              </a:rPr>
              <a:t>Circular queue </a:t>
            </a:r>
            <a:r>
              <a:rPr lang="zh-CN" altLang="en-US" sz="1600" dirty="0">
                <a:solidFill>
                  <a:srgbClr val="33CC33"/>
                </a:solidFill>
                <a:effectLst/>
              </a:rPr>
              <a:t>（循环队列）</a:t>
            </a:r>
            <a:endParaRPr lang="en-US" altLang="zh-CN" sz="1600" dirty="0">
              <a:solidFill>
                <a:srgbClr val="33CC33"/>
              </a:solidFill>
              <a:effectLst/>
            </a:endParaRPr>
          </a:p>
          <a:p>
            <a:pPr lvl="1" eaLnBrk="1" hangingPunct="1"/>
            <a:r>
              <a:rPr lang="en-US" altLang="zh-CN" sz="2400" dirty="0">
                <a:effectLst/>
              </a:rPr>
              <a:t>Dynamic queue</a:t>
            </a:r>
          </a:p>
          <a:p>
            <a:pPr lvl="2" eaLnBrk="1" hangingPunct="1"/>
            <a:r>
              <a:rPr lang="en-US" altLang="zh-CN" sz="2000" dirty="0">
                <a:effectLst/>
              </a:rPr>
              <a:t>Linked form </a:t>
            </a:r>
            <a:r>
              <a:rPr lang="zh-CN" altLang="en-US" sz="2000" dirty="0">
                <a:solidFill>
                  <a:srgbClr val="33CC33"/>
                </a:solidFill>
                <a:effectLst/>
              </a:rPr>
              <a:t>（链队）</a:t>
            </a:r>
            <a:endParaRPr lang="en-US" altLang="zh-CN" sz="2000" dirty="0">
              <a:solidFill>
                <a:srgbClr val="33CC33"/>
              </a:solidFill>
              <a:effectLst/>
            </a:endParaRPr>
          </a:p>
          <a:p>
            <a:pPr lvl="2" eaLnBrk="1" hangingPunct="1"/>
            <a:r>
              <a:rPr lang="en-US" altLang="zh-CN" sz="2000" dirty="0">
                <a:effectLst/>
              </a:rPr>
              <a:t>Variable length form</a:t>
            </a:r>
          </a:p>
        </p:txBody>
      </p:sp>
      <p:grpSp>
        <p:nvGrpSpPr>
          <p:cNvPr id="121861" name="Group 46"/>
          <p:cNvGrpSpPr/>
          <p:nvPr/>
        </p:nvGrpSpPr>
        <p:grpSpPr bwMode="auto">
          <a:xfrm>
            <a:off x="4787900" y="1731645"/>
            <a:ext cx="1752600" cy="3617913"/>
            <a:chOff x="2381" y="1344"/>
            <a:chExt cx="1104" cy="2279"/>
          </a:xfrm>
        </p:grpSpPr>
        <p:grpSp>
          <p:nvGrpSpPr>
            <p:cNvPr id="121880" name="Group 4"/>
            <p:cNvGrpSpPr/>
            <p:nvPr/>
          </p:nvGrpSpPr>
          <p:grpSpPr bwMode="auto">
            <a:xfrm>
              <a:off x="2957" y="1677"/>
              <a:ext cx="528" cy="1920"/>
              <a:chOff x="2112" y="1056"/>
              <a:chExt cx="528" cy="1920"/>
            </a:xfrm>
          </p:grpSpPr>
          <p:sp>
            <p:nvSpPr>
              <p:cNvPr id="121893" name="Rectangle 5"/>
              <p:cNvSpPr>
                <a:spLocks noChangeArrowheads="1"/>
              </p:cNvSpPr>
              <p:nvPr/>
            </p:nvSpPr>
            <p:spPr bwMode="auto">
              <a:xfrm>
                <a:off x="2112" y="1056"/>
                <a:ext cx="528" cy="192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94" name="Line 6"/>
              <p:cNvSpPr>
                <a:spLocks noChangeShapeType="1"/>
              </p:cNvSpPr>
              <p:nvPr/>
            </p:nvSpPr>
            <p:spPr bwMode="auto">
              <a:xfrm>
                <a:off x="2112" y="273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95" name="Line 7"/>
              <p:cNvSpPr>
                <a:spLocks noChangeShapeType="1"/>
              </p:cNvSpPr>
              <p:nvPr/>
            </p:nvSpPr>
            <p:spPr bwMode="auto">
              <a:xfrm>
                <a:off x="2112" y="249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96" name="Line 8"/>
              <p:cNvSpPr>
                <a:spLocks noChangeShapeType="1"/>
              </p:cNvSpPr>
              <p:nvPr/>
            </p:nvSpPr>
            <p:spPr bwMode="auto">
              <a:xfrm>
                <a:off x="2112" y="225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97" name="Line 9"/>
              <p:cNvSpPr>
                <a:spLocks noChangeShapeType="1"/>
              </p:cNvSpPr>
              <p:nvPr/>
            </p:nvSpPr>
            <p:spPr bwMode="auto">
              <a:xfrm>
                <a:off x="2112" y="201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98" name="Line 10"/>
              <p:cNvSpPr>
                <a:spLocks noChangeShapeType="1"/>
              </p:cNvSpPr>
              <p:nvPr/>
            </p:nvSpPr>
            <p:spPr bwMode="auto">
              <a:xfrm>
                <a:off x="2112" y="177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99" name="Line 11"/>
              <p:cNvSpPr>
                <a:spLocks noChangeShapeType="1"/>
              </p:cNvSpPr>
              <p:nvPr/>
            </p:nvSpPr>
            <p:spPr bwMode="auto">
              <a:xfrm>
                <a:off x="2112" y="153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00" name="Line 12"/>
              <p:cNvSpPr>
                <a:spLocks noChangeShapeType="1"/>
              </p:cNvSpPr>
              <p:nvPr/>
            </p:nvSpPr>
            <p:spPr bwMode="auto">
              <a:xfrm>
                <a:off x="2112" y="129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1881" name="Text Box 13"/>
            <p:cNvSpPr txBox="1">
              <a:spLocks noChangeArrowheads="1"/>
            </p:cNvSpPr>
            <p:nvPr/>
          </p:nvSpPr>
          <p:spPr bwMode="auto">
            <a:xfrm>
              <a:off x="3124" y="333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1</a:t>
              </a:r>
              <a:endParaRPr kumimoji="1" lang="en-US" altLang="zh-CN" sz="2400">
                <a:latin typeface="Times New Roman" panose="02020603050405020304" pitchFamily="18" charset="0"/>
              </a:endParaRPr>
            </a:p>
          </p:txBody>
        </p:sp>
        <p:sp>
          <p:nvSpPr>
            <p:cNvPr id="121882" name="Text Box 14"/>
            <p:cNvSpPr txBox="1">
              <a:spLocks noChangeArrowheads="1"/>
            </p:cNvSpPr>
            <p:nvPr/>
          </p:nvSpPr>
          <p:spPr bwMode="auto">
            <a:xfrm>
              <a:off x="3124" y="309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2</a:t>
              </a:r>
              <a:endParaRPr kumimoji="1" lang="en-US" altLang="zh-CN" sz="2400">
                <a:latin typeface="Times New Roman" panose="02020603050405020304" pitchFamily="18" charset="0"/>
              </a:endParaRPr>
            </a:p>
          </p:txBody>
        </p:sp>
        <p:sp>
          <p:nvSpPr>
            <p:cNvPr id="121883" name="Text Box 15"/>
            <p:cNvSpPr txBox="1">
              <a:spLocks noChangeArrowheads="1"/>
            </p:cNvSpPr>
            <p:nvPr/>
          </p:nvSpPr>
          <p:spPr bwMode="auto">
            <a:xfrm>
              <a:off x="3124" y="284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3</a:t>
              </a:r>
              <a:endParaRPr kumimoji="1" lang="en-US" altLang="zh-CN" sz="2400">
                <a:latin typeface="Times New Roman" panose="02020603050405020304" pitchFamily="18" charset="0"/>
              </a:endParaRPr>
            </a:p>
          </p:txBody>
        </p:sp>
        <p:sp>
          <p:nvSpPr>
            <p:cNvPr id="121884" name="Text Box 16"/>
            <p:cNvSpPr txBox="1">
              <a:spLocks noChangeArrowheads="1"/>
            </p:cNvSpPr>
            <p:nvPr/>
          </p:nvSpPr>
          <p:spPr bwMode="auto">
            <a:xfrm>
              <a:off x="2381" y="3261"/>
              <a:ext cx="5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Q.front</a:t>
              </a:r>
              <a:endParaRPr kumimoji="1" lang="en-US" altLang="zh-CN" sz="2400">
                <a:latin typeface="Times New Roman" panose="02020603050405020304" pitchFamily="18" charset="0"/>
              </a:endParaRPr>
            </a:p>
          </p:txBody>
        </p:sp>
        <p:sp>
          <p:nvSpPr>
            <p:cNvPr id="121885" name="Line 17"/>
            <p:cNvSpPr>
              <a:spLocks noChangeShapeType="1"/>
            </p:cNvSpPr>
            <p:nvPr/>
          </p:nvSpPr>
          <p:spPr bwMode="auto">
            <a:xfrm>
              <a:off x="2477" y="3501"/>
              <a:ext cx="480" cy="1"/>
            </a:xfrm>
            <a:prstGeom prst="line">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6" name="Text Box 18"/>
            <p:cNvSpPr txBox="1">
              <a:spLocks noChangeArrowheads="1"/>
            </p:cNvSpPr>
            <p:nvPr/>
          </p:nvSpPr>
          <p:spPr bwMode="auto">
            <a:xfrm>
              <a:off x="2429" y="1344"/>
              <a:ext cx="5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endParaRPr kumimoji="1" lang="en-US" altLang="zh-CN" sz="2400">
                <a:latin typeface="Times New Roman" panose="02020603050405020304" pitchFamily="18" charset="0"/>
              </a:endParaRPr>
            </a:p>
          </p:txBody>
        </p:sp>
        <p:sp>
          <p:nvSpPr>
            <p:cNvPr id="121887" name="Line 19"/>
            <p:cNvSpPr>
              <a:spLocks noChangeShapeType="1"/>
            </p:cNvSpPr>
            <p:nvPr/>
          </p:nvSpPr>
          <p:spPr bwMode="auto">
            <a:xfrm>
              <a:off x="2477" y="1584"/>
              <a:ext cx="480" cy="1"/>
            </a:xfrm>
            <a:prstGeom prst="line">
              <a:avLst/>
            </a:prstGeom>
            <a:noFill/>
            <a:ln w="38100">
              <a:solidFill>
                <a:srgbClr val="33CC3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8" name="Text Box 20"/>
            <p:cNvSpPr txBox="1">
              <a:spLocks noChangeArrowheads="1"/>
            </p:cNvSpPr>
            <p:nvPr/>
          </p:nvSpPr>
          <p:spPr bwMode="auto">
            <a:xfrm>
              <a:off x="3124" y="259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4</a:t>
              </a:r>
              <a:endParaRPr kumimoji="1" lang="en-US" altLang="zh-CN" sz="2400">
                <a:latin typeface="Times New Roman" panose="02020603050405020304" pitchFamily="18" charset="0"/>
              </a:endParaRPr>
            </a:p>
          </p:txBody>
        </p:sp>
        <p:sp>
          <p:nvSpPr>
            <p:cNvPr id="121889" name="Text Box 21"/>
            <p:cNvSpPr txBox="1">
              <a:spLocks noChangeArrowheads="1"/>
            </p:cNvSpPr>
            <p:nvPr/>
          </p:nvSpPr>
          <p:spPr bwMode="auto">
            <a:xfrm>
              <a:off x="3124" y="235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5</a:t>
              </a:r>
              <a:endParaRPr kumimoji="1" lang="en-US" altLang="zh-CN" sz="2400">
                <a:latin typeface="Times New Roman" panose="02020603050405020304" pitchFamily="18" charset="0"/>
              </a:endParaRPr>
            </a:p>
          </p:txBody>
        </p:sp>
        <p:sp>
          <p:nvSpPr>
            <p:cNvPr id="121890" name="Text Box 22"/>
            <p:cNvSpPr txBox="1">
              <a:spLocks noChangeArrowheads="1"/>
            </p:cNvSpPr>
            <p:nvPr/>
          </p:nvSpPr>
          <p:spPr bwMode="auto">
            <a:xfrm>
              <a:off x="3124" y="210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6</a:t>
              </a:r>
              <a:endParaRPr kumimoji="1" lang="en-US" altLang="zh-CN" sz="2400">
                <a:latin typeface="Times New Roman" panose="02020603050405020304" pitchFamily="18" charset="0"/>
              </a:endParaRPr>
            </a:p>
          </p:txBody>
        </p:sp>
        <p:sp>
          <p:nvSpPr>
            <p:cNvPr id="121891" name="Text Box 23"/>
            <p:cNvSpPr txBox="1">
              <a:spLocks noChangeArrowheads="1"/>
            </p:cNvSpPr>
            <p:nvPr/>
          </p:nvSpPr>
          <p:spPr bwMode="auto">
            <a:xfrm>
              <a:off x="3124" y="186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7</a:t>
              </a:r>
              <a:endParaRPr kumimoji="1" lang="en-US" altLang="zh-CN" sz="2400">
                <a:latin typeface="Times New Roman" panose="02020603050405020304" pitchFamily="18" charset="0"/>
              </a:endParaRPr>
            </a:p>
          </p:txBody>
        </p:sp>
        <p:sp>
          <p:nvSpPr>
            <p:cNvPr id="121892" name="Text Box 24"/>
            <p:cNvSpPr txBox="1">
              <a:spLocks noChangeArrowheads="1"/>
            </p:cNvSpPr>
            <p:nvPr/>
          </p:nvSpPr>
          <p:spPr bwMode="auto">
            <a:xfrm>
              <a:off x="3124" y="161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8</a:t>
              </a:r>
              <a:endParaRPr kumimoji="1" lang="en-US" altLang="zh-CN" sz="2400">
                <a:latin typeface="Times New Roman" panose="02020603050405020304" pitchFamily="18" charset="0"/>
              </a:endParaRPr>
            </a:p>
          </p:txBody>
        </p:sp>
      </p:grpSp>
      <p:grpSp>
        <p:nvGrpSpPr>
          <p:cNvPr id="121862" name="Group 47"/>
          <p:cNvGrpSpPr/>
          <p:nvPr/>
        </p:nvGrpSpPr>
        <p:grpSpPr bwMode="auto">
          <a:xfrm>
            <a:off x="6948488" y="1772920"/>
            <a:ext cx="1752600" cy="3576638"/>
            <a:chOff x="4269" y="1344"/>
            <a:chExt cx="1104" cy="2253"/>
          </a:xfrm>
        </p:grpSpPr>
        <p:grpSp>
          <p:nvGrpSpPr>
            <p:cNvPr id="121863" name="Group 25"/>
            <p:cNvGrpSpPr/>
            <p:nvPr/>
          </p:nvGrpSpPr>
          <p:grpSpPr bwMode="auto">
            <a:xfrm>
              <a:off x="4845" y="1677"/>
              <a:ext cx="528" cy="1920"/>
              <a:chOff x="2112" y="1056"/>
              <a:chExt cx="528" cy="1920"/>
            </a:xfrm>
          </p:grpSpPr>
          <p:sp>
            <p:nvSpPr>
              <p:cNvPr id="121872" name="Rectangle 26"/>
              <p:cNvSpPr>
                <a:spLocks noChangeArrowheads="1"/>
              </p:cNvSpPr>
              <p:nvPr/>
            </p:nvSpPr>
            <p:spPr bwMode="auto">
              <a:xfrm>
                <a:off x="2112" y="1056"/>
                <a:ext cx="528" cy="192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3" name="Line 27"/>
              <p:cNvSpPr>
                <a:spLocks noChangeShapeType="1"/>
              </p:cNvSpPr>
              <p:nvPr/>
            </p:nvSpPr>
            <p:spPr bwMode="auto">
              <a:xfrm>
                <a:off x="2112" y="273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4" name="Line 28"/>
              <p:cNvSpPr>
                <a:spLocks noChangeShapeType="1"/>
              </p:cNvSpPr>
              <p:nvPr/>
            </p:nvSpPr>
            <p:spPr bwMode="auto">
              <a:xfrm>
                <a:off x="2112" y="249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5" name="Line 29"/>
              <p:cNvSpPr>
                <a:spLocks noChangeShapeType="1"/>
              </p:cNvSpPr>
              <p:nvPr/>
            </p:nvSpPr>
            <p:spPr bwMode="auto">
              <a:xfrm>
                <a:off x="2112" y="225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6" name="Line 30"/>
              <p:cNvSpPr>
                <a:spLocks noChangeShapeType="1"/>
              </p:cNvSpPr>
              <p:nvPr/>
            </p:nvSpPr>
            <p:spPr bwMode="auto">
              <a:xfrm>
                <a:off x="2112" y="201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7" name="Line 31"/>
              <p:cNvSpPr>
                <a:spLocks noChangeShapeType="1"/>
              </p:cNvSpPr>
              <p:nvPr/>
            </p:nvSpPr>
            <p:spPr bwMode="auto">
              <a:xfrm>
                <a:off x="2112" y="177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8" name="Line 32"/>
              <p:cNvSpPr>
                <a:spLocks noChangeShapeType="1"/>
              </p:cNvSpPr>
              <p:nvPr/>
            </p:nvSpPr>
            <p:spPr bwMode="auto">
              <a:xfrm>
                <a:off x="2112" y="153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9" name="Line 33"/>
              <p:cNvSpPr>
                <a:spLocks noChangeShapeType="1"/>
              </p:cNvSpPr>
              <p:nvPr/>
            </p:nvSpPr>
            <p:spPr bwMode="auto">
              <a:xfrm>
                <a:off x="2112" y="129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1864" name="Text Box 37"/>
            <p:cNvSpPr txBox="1">
              <a:spLocks noChangeArrowheads="1"/>
            </p:cNvSpPr>
            <p:nvPr/>
          </p:nvSpPr>
          <p:spPr bwMode="auto">
            <a:xfrm>
              <a:off x="4269" y="2273"/>
              <a:ext cx="5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Q.front</a:t>
              </a:r>
              <a:endParaRPr kumimoji="1" lang="en-US" altLang="zh-CN" sz="2400">
                <a:latin typeface="Times New Roman" panose="02020603050405020304" pitchFamily="18" charset="0"/>
              </a:endParaRPr>
            </a:p>
          </p:txBody>
        </p:sp>
        <p:sp>
          <p:nvSpPr>
            <p:cNvPr id="121865" name="Line 38"/>
            <p:cNvSpPr>
              <a:spLocks noChangeShapeType="1"/>
            </p:cNvSpPr>
            <p:nvPr/>
          </p:nvSpPr>
          <p:spPr bwMode="auto">
            <a:xfrm>
              <a:off x="4365" y="2513"/>
              <a:ext cx="480" cy="1"/>
            </a:xfrm>
            <a:prstGeom prst="line">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6" name="Text Box 39"/>
            <p:cNvSpPr txBox="1">
              <a:spLocks noChangeArrowheads="1"/>
            </p:cNvSpPr>
            <p:nvPr/>
          </p:nvSpPr>
          <p:spPr bwMode="auto">
            <a:xfrm>
              <a:off x="4317" y="1344"/>
              <a:ext cx="5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endParaRPr kumimoji="1" lang="en-US" altLang="zh-CN" sz="2400">
                <a:latin typeface="Times New Roman" panose="02020603050405020304" pitchFamily="18" charset="0"/>
              </a:endParaRPr>
            </a:p>
          </p:txBody>
        </p:sp>
        <p:sp>
          <p:nvSpPr>
            <p:cNvPr id="121867" name="Line 40"/>
            <p:cNvSpPr>
              <a:spLocks noChangeShapeType="1"/>
            </p:cNvSpPr>
            <p:nvPr/>
          </p:nvSpPr>
          <p:spPr bwMode="auto">
            <a:xfrm>
              <a:off x="4365" y="1584"/>
              <a:ext cx="480" cy="1"/>
            </a:xfrm>
            <a:prstGeom prst="line">
              <a:avLst/>
            </a:prstGeom>
            <a:noFill/>
            <a:ln w="38100">
              <a:solidFill>
                <a:srgbClr val="33CC3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8" name="Text Box 42"/>
            <p:cNvSpPr txBox="1">
              <a:spLocks noChangeArrowheads="1"/>
            </p:cNvSpPr>
            <p:nvPr/>
          </p:nvSpPr>
          <p:spPr bwMode="auto">
            <a:xfrm>
              <a:off x="5012" y="235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5</a:t>
              </a:r>
              <a:endParaRPr kumimoji="1" lang="en-US" altLang="zh-CN" sz="2400">
                <a:latin typeface="Times New Roman" panose="02020603050405020304" pitchFamily="18" charset="0"/>
              </a:endParaRPr>
            </a:p>
          </p:txBody>
        </p:sp>
        <p:sp>
          <p:nvSpPr>
            <p:cNvPr id="121869" name="Text Box 43"/>
            <p:cNvSpPr txBox="1">
              <a:spLocks noChangeArrowheads="1"/>
            </p:cNvSpPr>
            <p:nvPr/>
          </p:nvSpPr>
          <p:spPr bwMode="auto">
            <a:xfrm>
              <a:off x="5012" y="210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6</a:t>
              </a:r>
              <a:endParaRPr kumimoji="1" lang="en-US" altLang="zh-CN" sz="2400">
                <a:latin typeface="Times New Roman" panose="02020603050405020304" pitchFamily="18" charset="0"/>
              </a:endParaRPr>
            </a:p>
          </p:txBody>
        </p:sp>
        <p:sp>
          <p:nvSpPr>
            <p:cNvPr id="121870" name="Text Box 44"/>
            <p:cNvSpPr txBox="1">
              <a:spLocks noChangeArrowheads="1"/>
            </p:cNvSpPr>
            <p:nvPr/>
          </p:nvSpPr>
          <p:spPr bwMode="auto">
            <a:xfrm>
              <a:off x="5012" y="186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7</a:t>
              </a:r>
              <a:endParaRPr kumimoji="1" lang="en-US" altLang="zh-CN" sz="2400">
                <a:latin typeface="Times New Roman" panose="02020603050405020304" pitchFamily="18" charset="0"/>
              </a:endParaRPr>
            </a:p>
          </p:txBody>
        </p:sp>
        <p:sp>
          <p:nvSpPr>
            <p:cNvPr id="121871" name="Text Box 45"/>
            <p:cNvSpPr txBox="1">
              <a:spLocks noChangeArrowheads="1"/>
            </p:cNvSpPr>
            <p:nvPr/>
          </p:nvSpPr>
          <p:spPr bwMode="auto">
            <a:xfrm>
              <a:off x="5012" y="161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8</a:t>
              </a:r>
              <a:endParaRPr kumimoji="1" lang="en-US" altLang="zh-CN" sz="2400">
                <a:latin typeface="Times New Roman" panose="02020603050405020304" pitchFamily="18" charset="0"/>
              </a:endParaRPr>
            </a:p>
          </p:txBody>
        </p:sp>
      </p:gr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Text Box 4"/>
          <p:cNvSpPr txBox="1">
            <a:spLocks noChangeArrowheads="1"/>
          </p:cNvSpPr>
          <p:nvPr/>
        </p:nvSpPr>
        <p:spPr bwMode="auto">
          <a:xfrm>
            <a:off x="468313" y="461963"/>
            <a:ext cx="30956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marL="457200" indent="-457200" eaLnBrk="1" hangingPunct="1">
              <a:buFont typeface="Wingdings" panose="05000000000000000000" charset="0"/>
              <a:buChar char="n"/>
            </a:pPr>
            <a:r>
              <a:rPr kumimoji="1" lang="en-US" altLang="zh-CN" sz="2800">
                <a:solidFill>
                  <a:srgbClr val="FFFF00"/>
                </a:solidFill>
              </a:rPr>
              <a:t>Circular queue</a:t>
            </a:r>
          </a:p>
        </p:txBody>
      </p:sp>
      <p:grpSp>
        <p:nvGrpSpPr>
          <p:cNvPr id="122884" name="Group 33"/>
          <p:cNvGrpSpPr/>
          <p:nvPr/>
        </p:nvGrpSpPr>
        <p:grpSpPr bwMode="auto">
          <a:xfrm>
            <a:off x="1604010" y="1829435"/>
            <a:ext cx="923925" cy="762000"/>
            <a:chOff x="3696" y="432"/>
            <a:chExt cx="582" cy="480"/>
          </a:xfrm>
        </p:grpSpPr>
        <p:sp>
          <p:nvSpPr>
            <p:cNvPr id="122927" name="Text Box 34"/>
            <p:cNvSpPr txBox="1">
              <a:spLocks noChangeArrowheads="1"/>
            </p:cNvSpPr>
            <p:nvPr/>
          </p:nvSpPr>
          <p:spPr bwMode="auto">
            <a:xfrm>
              <a:off x="3696" y="432"/>
              <a:ext cx="5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Q.front</a:t>
              </a:r>
              <a:endParaRPr kumimoji="1" lang="en-US" altLang="zh-CN" sz="2400">
                <a:latin typeface="Times New Roman" panose="02020603050405020304" pitchFamily="18" charset="0"/>
              </a:endParaRPr>
            </a:p>
          </p:txBody>
        </p:sp>
        <p:sp>
          <p:nvSpPr>
            <p:cNvPr id="122928" name="Rectangle 35"/>
            <p:cNvSpPr>
              <a:spLocks noChangeArrowheads="1"/>
            </p:cNvSpPr>
            <p:nvPr/>
          </p:nvSpPr>
          <p:spPr bwMode="auto">
            <a:xfrm>
              <a:off x="3792" y="672"/>
              <a:ext cx="384"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885" name="Group 36"/>
          <p:cNvGrpSpPr/>
          <p:nvPr/>
        </p:nvGrpSpPr>
        <p:grpSpPr bwMode="auto">
          <a:xfrm>
            <a:off x="765810" y="2939098"/>
            <a:ext cx="2266950" cy="2266950"/>
            <a:chOff x="2064" y="1152"/>
            <a:chExt cx="1968" cy="1968"/>
          </a:xfrm>
        </p:grpSpPr>
        <p:grpSp>
          <p:nvGrpSpPr>
            <p:cNvPr id="122916" name="Group 37"/>
            <p:cNvGrpSpPr/>
            <p:nvPr/>
          </p:nvGrpSpPr>
          <p:grpSpPr bwMode="auto">
            <a:xfrm>
              <a:off x="2064" y="1152"/>
              <a:ext cx="1968" cy="1968"/>
              <a:chOff x="2064" y="1152"/>
              <a:chExt cx="1968" cy="1968"/>
            </a:xfrm>
          </p:grpSpPr>
          <p:sp>
            <p:nvSpPr>
              <p:cNvPr id="122925" name="Oval 38"/>
              <p:cNvSpPr>
                <a:spLocks noChangeArrowheads="1"/>
              </p:cNvSpPr>
              <p:nvPr/>
            </p:nvSpPr>
            <p:spPr bwMode="auto">
              <a:xfrm>
                <a:off x="2064" y="1152"/>
                <a:ext cx="1968" cy="196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6" name="Oval 39"/>
              <p:cNvSpPr>
                <a:spLocks noChangeArrowheads="1"/>
              </p:cNvSpPr>
              <p:nvPr/>
            </p:nvSpPr>
            <p:spPr bwMode="auto">
              <a:xfrm>
                <a:off x="2725" y="1820"/>
                <a:ext cx="624" cy="62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917" name="Line 40"/>
            <p:cNvSpPr>
              <a:spLocks noChangeShapeType="1"/>
            </p:cNvSpPr>
            <p:nvPr/>
          </p:nvSpPr>
          <p:spPr bwMode="auto">
            <a:xfrm>
              <a:off x="3050" y="1163"/>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8" name="Line 41"/>
            <p:cNvSpPr>
              <a:spLocks noChangeShapeType="1"/>
            </p:cNvSpPr>
            <p:nvPr/>
          </p:nvSpPr>
          <p:spPr bwMode="auto">
            <a:xfrm>
              <a:off x="3039" y="2437"/>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9" name="Line 42"/>
            <p:cNvSpPr>
              <a:spLocks noChangeShapeType="1"/>
            </p:cNvSpPr>
            <p:nvPr/>
          </p:nvSpPr>
          <p:spPr bwMode="auto">
            <a:xfrm>
              <a:off x="2064"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0" name="Line 43"/>
            <p:cNvSpPr>
              <a:spLocks noChangeShapeType="1"/>
            </p:cNvSpPr>
            <p:nvPr/>
          </p:nvSpPr>
          <p:spPr bwMode="auto">
            <a:xfrm>
              <a:off x="3360"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1" name="Line 44"/>
            <p:cNvSpPr>
              <a:spLocks noChangeShapeType="1"/>
            </p:cNvSpPr>
            <p:nvPr/>
          </p:nvSpPr>
          <p:spPr bwMode="auto">
            <a:xfrm flipH="1">
              <a:off x="3264" y="1440"/>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2" name="Line 45"/>
            <p:cNvSpPr>
              <a:spLocks noChangeShapeType="1"/>
            </p:cNvSpPr>
            <p:nvPr/>
          </p:nvSpPr>
          <p:spPr bwMode="auto">
            <a:xfrm flipH="1">
              <a:off x="2352" y="2352"/>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3" name="Line 46"/>
            <p:cNvSpPr>
              <a:spLocks noChangeShapeType="1"/>
            </p:cNvSpPr>
            <p:nvPr/>
          </p:nvSpPr>
          <p:spPr bwMode="auto">
            <a:xfrm>
              <a:off x="2352" y="1488"/>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4" name="Line 47"/>
            <p:cNvSpPr>
              <a:spLocks noChangeShapeType="1"/>
            </p:cNvSpPr>
            <p:nvPr/>
          </p:nvSpPr>
          <p:spPr bwMode="auto">
            <a:xfrm>
              <a:off x="3264" y="2400"/>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886" name="Text Box 56"/>
          <p:cNvSpPr txBox="1">
            <a:spLocks noChangeArrowheads="1"/>
          </p:cNvSpPr>
          <p:nvPr/>
        </p:nvSpPr>
        <p:spPr bwMode="auto">
          <a:xfrm>
            <a:off x="3059748" y="2277110"/>
            <a:ext cx="825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endParaRPr kumimoji="1" lang="en-US" altLang="zh-CN" sz="2400">
              <a:latin typeface="Times New Roman" panose="02020603050405020304" pitchFamily="18" charset="0"/>
            </a:endParaRPr>
          </a:p>
        </p:txBody>
      </p:sp>
      <p:sp>
        <p:nvSpPr>
          <p:cNvPr id="122887" name="Rectangle 57"/>
          <p:cNvSpPr>
            <a:spLocks noChangeArrowheads="1"/>
          </p:cNvSpPr>
          <p:nvPr/>
        </p:nvSpPr>
        <p:spPr bwMode="auto">
          <a:xfrm>
            <a:off x="3145473" y="2670810"/>
            <a:ext cx="555625" cy="3206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8" name="Line 58"/>
          <p:cNvSpPr>
            <a:spLocks noChangeShapeType="1"/>
          </p:cNvSpPr>
          <p:nvPr/>
        </p:nvSpPr>
        <p:spPr bwMode="auto">
          <a:xfrm>
            <a:off x="2086610" y="2362835"/>
            <a:ext cx="0" cy="576263"/>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9" name="Line 59"/>
          <p:cNvSpPr>
            <a:spLocks noChangeShapeType="1"/>
          </p:cNvSpPr>
          <p:nvPr/>
        </p:nvSpPr>
        <p:spPr bwMode="auto">
          <a:xfrm flipH="1">
            <a:off x="2504123" y="2812098"/>
            <a:ext cx="904875" cy="255587"/>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90" name="Arc 60"/>
          <p:cNvSpPr/>
          <p:nvPr/>
        </p:nvSpPr>
        <p:spPr bwMode="auto">
          <a:xfrm flipH="1">
            <a:off x="624523" y="2810510"/>
            <a:ext cx="719137" cy="719138"/>
          </a:xfrm>
          <a:custGeom>
            <a:avLst/>
            <a:gdLst>
              <a:gd name="T0" fmla="*/ 0 w 21600"/>
              <a:gd name="T1" fmla="*/ 0 h 21600"/>
              <a:gd name="T2" fmla="*/ 719137 w 21600"/>
              <a:gd name="T3" fmla="*/ 719138 h 21600"/>
              <a:gd name="T4" fmla="*/ 0 w 21600"/>
              <a:gd name="T5" fmla="*/ 71913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8575">
            <a:solidFill>
              <a:srgbClr val="FFFF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91" name="Text Box 61"/>
          <p:cNvSpPr txBox="1">
            <a:spLocks noChangeArrowheads="1"/>
          </p:cNvSpPr>
          <p:nvPr/>
        </p:nvSpPr>
        <p:spPr bwMode="auto">
          <a:xfrm>
            <a:off x="1449388" y="5461635"/>
            <a:ext cx="9950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kumimoji="1" lang="en-US" altLang="zh-CN" sz="2400">
                <a:solidFill>
                  <a:srgbClr val="FFFF00"/>
                </a:solidFill>
                <a:latin typeface="Times New Roman" panose="02020603050405020304" pitchFamily="18" charset="0"/>
              </a:rPr>
              <a:t>Empty</a:t>
            </a:r>
          </a:p>
        </p:txBody>
      </p:sp>
      <p:sp>
        <p:nvSpPr>
          <p:cNvPr id="2" name="文本框 1"/>
          <p:cNvSpPr txBox="1"/>
          <p:nvPr/>
        </p:nvSpPr>
        <p:spPr>
          <a:xfrm>
            <a:off x="2258695" y="2704465"/>
            <a:ext cx="213360" cy="368300"/>
          </a:xfrm>
          <a:prstGeom prst="rect">
            <a:avLst/>
          </a:prstGeom>
          <a:noFill/>
        </p:spPr>
        <p:txBody>
          <a:bodyPr wrap="square" rtlCol="0">
            <a:spAutoFit/>
          </a:bodyPr>
          <a:lstStyle/>
          <a:p>
            <a:r>
              <a:rPr lang="en-US" altLang="zh-CN"/>
              <a:t>0</a:t>
            </a:r>
          </a:p>
        </p:txBody>
      </p:sp>
      <p:sp>
        <p:nvSpPr>
          <p:cNvPr id="3" name="文本框 2"/>
          <p:cNvSpPr txBox="1"/>
          <p:nvPr/>
        </p:nvSpPr>
        <p:spPr>
          <a:xfrm>
            <a:off x="1313815" y="2734945"/>
            <a:ext cx="213360" cy="368300"/>
          </a:xfrm>
          <a:prstGeom prst="rect">
            <a:avLst/>
          </a:prstGeom>
          <a:noFill/>
        </p:spPr>
        <p:txBody>
          <a:bodyPr wrap="square" rtlCol="0">
            <a:spAutoFit/>
          </a:bodyPr>
          <a:lstStyle/>
          <a:p>
            <a:r>
              <a:rPr lang="en-US" altLang="zh-CN"/>
              <a:t>1</a:t>
            </a:r>
          </a:p>
        </p:txBody>
      </p:sp>
      <p:sp>
        <p:nvSpPr>
          <p:cNvPr id="4" name="文本框 3"/>
          <p:cNvSpPr txBox="1"/>
          <p:nvPr/>
        </p:nvSpPr>
        <p:spPr>
          <a:xfrm>
            <a:off x="551815" y="3503930"/>
            <a:ext cx="213360" cy="368300"/>
          </a:xfrm>
          <a:prstGeom prst="rect">
            <a:avLst/>
          </a:prstGeom>
          <a:noFill/>
        </p:spPr>
        <p:txBody>
          <a:bodyPr wrap="square" rtlCol="0">
            <a:spAutoFit/>
          </a:bodyPr>
          <a:lstStyle/>
          <a:p>
            <a:r>
              <a:rPr lang="en-US" altLang="zh-CN"/>
              <a:t>2</a:t>
            </a:r>
          </a:p>
        </p:txBody>
      </p:sp>
      <p:sp>
        <p:nvSpPr>
          <p:cNvPr id="5" name="文本框 4"/>
          <p:cNvSpPr txBox="1"/>
          <p:nvPr/>
        </p:nvSpPr>
        <p:spPr>
          <a:xfrm>
            <a:off x="1239520" y="5039360"/>
            <a:ext cx="213360" cy="368300"/>
          </a:xfrm>
          <a:prstGeom prst="rect">
            <a:avLst/>
          </a:prstGeom>
          <a:noFill/>
        </p:spPr>
        <p:txBody>
          <a:bodyPr wrap="square" rtlCol="0">
            <a:spAutoFit/>
          </a:bodyPr>
          <a:lstStyle/>
          <a:p>
            <a:r>
              <a:rPr lang="en-US" altLang="zh-CN"/>
              <a:t>4</a:t>
            </a:r>
          </a:p>
        </p:txBody>
      </p:sp>
      <p:sp>
        <p:nvSpPr>
          <p:cNvPr id="6" name="文本框 5"/>
          <p:cNvSpPr txBox="1"/>
          <p:nvPr/>
        </p:nvSpPr>
        <p:spPr>
          <a:xfrm>
            <a:off x="624840" y="4376420"/>
            <a:ext cx="213360" cy="368300"/>
          </a:xfrm>
          <a:prstGeom prst="rect">
            <a:avLst/>
          </a:prstGeom>
          <a:noFill/>
        </p:spPr>
        <p:txBody>
          <a:bodyPr wrap="square" rtlCol="0">
            <a:spAutoFit/>
          </a:bodyPr>
          <a:lstStyle/>
          <a:p>
            <a:r>
              <a:rPr lang="en-US" altLang="zh-CN"/>
              <a:t>3</a:t>
            </a:r>
          </a:p>
        </p:txBody>
      </p:sp>
      <p:sp>
        <p:nvSpPr>
          <p:cNvPr id="7" name="文本框 6"/>
          <p:cNvSpPr txBox="1"/>
          <p:nvPr/>
        </p:nvSpPr>
        <p:spPr>
          <a:xfrm>
            <a:off x="2314575" y="5039360"/>
            <a:ext cx="213360" cy="368300"/>
          </a:xfrm>
          <a:prstGeom prst="rect">
            <a:avLst/>
          </a:prstGeom>
          <a:noFill/>
        </p:spPr>
        <p:txBody>
          <a:bodyPr wrap="square" rtlCol="0">
            <a:spAutoFit/>
          </a:bodyPr>
          <a:lstStyle/>
          <a:p>
            <a:r>
              <a:rPr lang="en-US" altLang="zh-CN"/>
              <a:t>5</a:t>
            </a:r>
          </a:p>
        </p:txBody>
      </p:sp>
      <p:sp>
        <p:nvSpPr>
          <p:cNvPr id="8" name="文本框 7"/>
          <p:cNvSpPr txBox="1"/>
          <p:nvPr/>
        </p:nvSpPr>
        <p:spPr>
          <a:xfrm>
            <a:off x="2932430" y="4427220"/>
            <a:ext cx="213360" cy="368300"/>
          </a:xfrm>
          <a:prstGeom prst="rect">
            <a:avLst/>
          </a:prstGeom>
          <a:noFill/>
        </p:spPr>
        <p:txBody>
          <a:bodyPr wrap="square" rtlCol="0">
            <a:spAutoFit/>
          </a:bodyPr>
          <a:lstStyle/>
          <a:p>
            <a:r>
              <a:rPr lang="en-US" altLang="zh-CN"/>
              <a:t>6</a:t>
            </a:r>
          </a:p>
        </p:txBody>
      </p:sp>
      <p:sp>
        <p:nvSpPr>
          <p:cNvPr id="9" name="文本框 8"/>
          <p:cNvSpPr txBox="1"/>
          <p:nvPr/>
        </p:nvSpPr>
        <p:spPr>
          <a:xfrm>
            <a:off x="2932430" y="3382645"/>
            <a:ext cx="213360" cy="368300"/>
          </a:xfrm>
          <a:prstGeom prst="rect">
            <a:avLst/>
          </a:prstGeom>
          <a:noFill/>
        </p:spPr>
        <p:txBody>
          <a:bodyPr wrap="square" rtlCol="0">
            <a:spAutoFit/>
          </a:bodyPr>
          <a:lstStyle/>
          <a:p>
            <a:r>
              <a:rPr lang="en-US" altLang="zh-CN"/>
              <a:t>7</a:t>
            </a:r>
          </a:p>
        </p:txBody>
      </p:sp>
      <p:grpSp>
        <p:nvGrpSpPr>
          <p:cNvPr id="10" name="Group 33"/>
          <p:cNvGrpSpPr/>
          <p:nvPr/>
        </p:nvGrpSpPr>
        <p:grpSpPr bwMode="auto">
          <a:xfrm>
            <a:off x="6430645" y="1816735"/>
            <a:ext cx="923925" cy="762000"/>
            <a:chOff x="3696" y="432"/>
            <a:chExt cx="582" cy="480"/>
          </a:xfrm>
        </p:grpSpPr>
        <p:sp>
          <p:nvSpPr>
            <p:cNvPr id="11" name="Text Box 34"/>
            <p:cNvSpPr txBox="1">
              <a:spLocks noChangeArrowheads="1"/>
            </p:cNvSpPr>
            <p:nvPr/>
          </p:nvSpPr>
          <p:spPr bwMode="auto">
            <a:xfrm>
              <a:off x="3696" y="432"/>
              <a:ext cx="5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Q.front</a:t>
              </a:r>
              <a:endParaRPr kumimoji="1" lang="en-US" altLang="zh-CN" sz="2400">
                <a:latin typeface="Times New Roman" panose="02020603050405020304" pitchFamily="18" charset="0"/>
              </a:endParaRPr>
            </a:p>
          </p:txBody>
        </p:sp>
        <p:sp>
          <p:nvSpPr>
            <p:cNvPr id="12" name="Rectangle 35"/>
            <p:cNvSpPr>
              <a:spLocks noChangeArrowheads="1"/>
            </p:cNvSpPr>
            <p:nvPr/>
          </p:nvSpPr>
          <p:spPr bwMode="auto">
            <a:xfrm>
              <a:off x="3792" y="672"/>
              <a:ext cx="384"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 name="Group 36"/>
          <p:cNvGrpSpPr/>
          <p:nvPr/>
        </p:nvGrpSpPr>
        <p:grpSpPr bwMode="auto">
          <a:xfrm>
            <a:off x="5592445" y="2926398"/>
            <a:ext cx="2266950" cy="2266950"/>
            <a:chOff x="2064" y="1152"/>
            <a:chExt cx="1968" cy="1968"/>
          </a:xfrm>
        </p:grpSpPr>
        <p:grpSp>
          <p:nvGrpSpPr>
            <p:cNvPr id="14" name="Group 37"/>
            <p:cNvGrpSpPr/>
            <p:nvPr/>
          </p:nvGrpSpPr>
          <p:grpSpPr bwMode="auto">
            <a:xfrm>
              <a:off x="2064" y="1152"/>
              <a:ext cx="1968" cy="1968"/>
              <a:chOff x="2064" y="1152"/>
              <a:chExt cx="1968" cy="1968"/>
            </a:xfrm>
          </p:grpSpPr>
          <p:sp>
            <p:nvSpPr>
              <p:cNvPr id="15" name="Oval 38"/>
              <p:cNvSpPr>
                <a:spLocks noChangeArrowheads="1"/>
              </p:cNvSpPr>
              <p:nvPr/>
            </p:nvSpPr>
            <p:spPr bwMode="auto">
              <a:xfrm>
                <a:off x="2064" y="1152"/>
                <a:ext cx="1968" cy="196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39"/>
              <p:cNvSpPr>
                <a:spLocks noChangeArrowheads="1"/>
              </p:cNvSpPr>
              <p:nvPr/>
            </p:nvSpPr>
            <p:spPr bwMode="auto">
              <a:xfrm>
                <a:off x="2725" y="1820"/>
                <a:ext cx="624" cy="62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 name="Line 40"/>
            <p:cNvSpPr>
              <a:spLocks noChangeShapeType="1"/>
            </p:cNvSpPr>
            <p:nvPr/>
          </p:nvSpPr>
          <p:spPr bwMode="auto">
            <a:xfrm>
              <a:off x="3050" y="1163"/>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41"/>
            <p:cNvSpPr>
              <a:spLocks noChangeShapeType="1"/>
            </p:cNvSpPr>
            <p:nvPr/>
          </p:nvSpPr>
          <p:spPr bwMode="auto">
            <a:xfrm>
              <a:off x="3039" y="2437"/>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42"/>
            <p:cNvSpPr>
              <a:spLocks noChangeShapeType="1"/>
            </p:cNvSpPr>
            <p:nvPr/>
          </p:nvSpPr>
          <p:spPr bwMode="auto">
            <a:xfrm>
              <a:off x="2064"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43"/>
            <p:cNvSpPr>
              <a:spLocks noChangeShapeType="1"/>
            </p:cNvSpPr>
            <p:nvPr/>
          </p:nvSpPr>
          <p:spPr bwMode="auto">
            <a:xfrm>
              <a:off x="3360"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44"/>
            <p:cNvSpPr>
              <a:spLocks noChangeShapeType="1"/>
            </p:cNvSpPr>
            <p:nvPr/>
          </p:nvSpPr>
          <p:spPr bwMode="auto">
            <a:xfrm flipH="1">
              <a:off x="3264" y="1440"/>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45"/>
            <p:cNvSpPr>
              <a:spLocks noChangeShapeType="1"/>
            </p:cNvSpPr>
            <p:nvPr/>
          </p:nvSpPr>
          <p:spPr bwMode="auto">
            <a:xfrm flipH="1">
              <a:off x="2352" y="2352"/>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46"/>
            <p:cNvSpPr>
              <a:spLocks noChangeShapeType="1"/>
            </p:cNvSpPr>
            <p:nvPr/>
          </p:nvSpPr>
          <p:spPr bwMode="auto">
            <a:xfrm>
              <a:off x="2352" y="1488"/>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47"/>
            <p:cNvSpPr>
              <a:spLocks noChangeShapeType="1"/>
            </p:cNvSpPr>
            <p:nvPr/>
          </p:nvSpPr>
          <p:spPr bwMode="auto">
            <a:xfrm>
              <a:off x="3264" y="2400"/>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 name="Text Box 56"/>
          <p:cNvSpPr txBox="1">
            <a:spLocks noChangeArrowheads="1"/>
          </p:cNvSpPr>
          <p:nvPr/>
        </p:nvSpPr>
        <p:spPr bwMode="auto">
          <a:xfrm>
            <a:off x="7886383" y="2264410"/>
            <a:ext cx="825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endParaRPr kumimoji="1" lang="en-US" altLang="zh-CN" sz="2400">
              <a:latin typeface="Times New Roman" panose="02020603050405020304" pitchFamily="18" charset="0"/>
            </a:endParaRPr>
          </a:p>
        </p:txBody>
      </p:sp>
      <p:sp>
        <p:nvSpPr>
          <p:cNvPr id="26" name="Rectangle 57"/>
          <p:cNvSpPr>
            <a:spLocks noChangeArrowheads="1"/>
          </p:cNvSpPr>
          <p:nvPr/>
        </p:nvSpPr>
        <p:spPr bwMode="auto">
          <a:xfrm>
            <a:off x="7972108" y="2658110"/>
            <a:ext cx="555625" cy="3206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58"/>
          <p:cNvSpPr>
            <a:spLocks noChangeShapeType="1"/>
          </p:cNvSpPr>
          <p:nvPr/>
        </p:nvSpPr>
        <p:spPr bwMode="auto">
          <a:xfrm>
            <a:off x="6913245" y="2350135"/>
            <a:ext cx="0" cy="576263"/>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59"/>
          <p:cNvSpPr>
            <a:spLocks noChangeShapeType="1"/>
          </p:cNvSpPr>
          <p:nvPr/>
        </p:nvSpPr>
        <p:spPr bwMode="auto">
          <a:xfrm flipH="1">
            <a:off x="7330758" y="2799398"/>
            <a:ext cx="904875" cy="255587"/>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Arc 60"/>
          <p:cNvSpPr/>
          <p:nvPr/>
        </p:nvSpPr>
        <p:spPr bwMode="auto">
          <a:xfrm flipH="1">
            <a:off x="5451158" y="2797810"/>
            <a:ext cx="719137" cy="719138"/>
          </a:xfrm>
          <a:custGeom>
            <a:avLst/>
            <a:gdLst>
              <a:gd name="T0" fmla="*/ 0 w 21600"/>
              <a:gd name="T1" fmla="*/ 0 h 21600"/>
              <a:gd name="T2" fmla="*/ 719137 w 21600"/>
              <a:gd name="T3" fmla="*/ 719138 h 21600"/>
              <a:gd name="T4" fmla="*/ 0 w 21600"/>
              <a:gd name="T5" fmla="*/ 71913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8575">
            <a:solidFill>
              <a:srgbClr val="FFFF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Text Box 61"/>
          <p:cNvSpPr txBox="1">
            <a:spLocks noChangeArrowheads="1"/>
          </p:cNvSpPr>
          <p:nvPr/>
        </p:nvSpPr>
        <p:spPr bwMode="auto">
          <a:xfrm>
            <a:off x="6139180" y="5448935"/>
            <a:ext cx="126873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kumimoji="1" lang="en-US" altLang="zh-CN" sz="2400">
                <a:solidFill>
                  <a:srgbClr val="FFFF00"/>
                </a:solidFill>
                <a:latin typeface="Times New Roman" panose="02020603050405020304" pitchFamily="18" charset="0"/>
              </a:rPr>
              <a:t>length=1</a:t>
            </a:r>
          </a:p>
        </p:txBody>
      </p:sp>
      <p:sp>
        <p:nvSpPr>
          <p:cNvPr id="31" name="文本框 30"/>
          <p:cNvSpPr txBox="1"/>
          <p:nvPr/>
        </p:nvSpPr>
        <p:spPr>
          <a:xfrm>
            <a:off x="7085330" y="2691765"/>
            <a:ext cx="213360" cy="368300"/>
          </a:xfrm>
          <a:prstGeom prst="rect">
            <a:avLst/>
          </a:prstGeom>
          <a:noFill/>
        </p:spPr>
        <p:txBody>
          <a:bodyPr wrap="square" rtlCol="0">
            <a:spAutoFit/>
          </a:bodyPr>
          <a:lstStyle/>
          <a:p>
            <a:r>
              <a:rPr lang="en-US" altLang="zh-CN"/>
              <a:t>0</a:t>
            </a:r>
          </a:p>
        </p:txBody>
      </p:sp>
      <p:sp>
        <p:nvSpPr>
          <p:cNvPr id="32" name="文本框 31"/>
          <p:cNvSpPr txBox="1"/>
          <p:nvPr/>
        </p:nvSpPr>
        <p:spPr>
          <a:xfrm>
            <a:off x="6140450" y="2722245"/>
            <a:ext cx="213360" cy="368300"/>
          </a:xfrm>
          <a:prstGeom prst="rect">
            <a:avLst/>
          </a:prstGeom>
          <a:noFill/>
        </p:spPr>
        <p:txBody>
          <a:bodyPr wrap="square" rtlCol="0">
            <a:spAutoFit/>
          </a:bodyPr>
          <a:lstStyle/>
          <a:p>
            <a:r>
              <a:rPr lang="en-US" altLang="zh-CN"/>
              <a:t>1</a:t>
            </a:r>
          </a:p>
        </p:txBody>
      </p:sp>
      <p:sp>
        <p:nvSpPr>
          <p:cNvPr id="33" name="文本框 32"/>
          <p:cNvSpPr txBox="1"/>
          <p:nvPr/>
        </p:nvSpPr>
        <p:spPr>
          <a:xfrm>
            <a:off x="5378450" y="3491230"/>
            <a:ext cx="213360" cy="368300"/>
          </a:xfrm>
          <a:prstGeom prst="rect">
            <a:avLst/>
          </a:prstGeom>
          <a:noFill/>
        </p:spPr>
        <p:txBody>
          <a:bodyPr wrap="square" rtlCol="0">
            <a:spAutoFit/>
          </a:bodyPr>
          <a:lstStyle/>
          <a:p>
            <a:r>
              <a:rPr lang="en-US" altLang="zh-CN"/>
              <a:t>2</a:t>
            </a:r>
          </a:p>
        </p:txBody>
      </p:sp>
      <p:sp>
        <p:nvSpPr>
          <p:cNvPr id="34" name="文本框 33"/>
          <p:cNvSpPr txBox="1"/>
          <p:nvPr/>
        </p:nvSpPr>
        <p:spPr>
          <a:xfrm>
            <a:off x="6066155" y="5026660"/>
            <a:ext cx="213360" cy="368300"/>
          </a:xfrm>
          <a:prstGeom prst="rect">
            <a:avLst/>
          </a:prstGeom>
          <a:noFill/>
        </p:spPr>
        <p:txBody>
          <a:bodyPr wrap="square" rtlCol="0">
            <a:spAutoFit/>
          </a:bodyPr>
          <a:lstStyle/>
          <a:p>
            <a:r>
              <a:rPr lang="en-US" altLang="zh-CN"/>
              <a:t>4</a:t>
            </a:r>
          </a:p>
        </p:txBody>
      </p:sp>
      <p:sp>
        <p:nvSpPr>
          <p:cNvPr id="35" name="文本框 34"/>
          <p:cNvSpPr txBox="1"/>
          <p:nvPr/>
        </p:nvSpPr>
        <p:spPr>
          <a:xfrm>
            <a:off x="5451475" y="4363720"/>
            <a:ext cx="213360" cy="368300"/>
          </a:xfrm>
          <a:prstGeom prst="rect">
            <a:avLst/>
          </a:prstGeom>
          <a:noFill/>
        </p:spPr>
        <p:txBody>
          <a:bodyPr wrap="square" rtlCol="0">
            <a:spAutoFit/>
          </a:bodyPr>
          <a:lstStyle/>
          <a:p>
            <a:r>
              <a:rPr lang="en-US" altLang="zh-CN"/>
              <a:t>3</a:t>
            </a:r>
          </a:p>
        </p:txBody>
      </p:sp>
      <p:sp>
        <p:nvSpPr>
          <p:cNvPr id="36" name="文本框 35"/>
          <p:cNvSpPr txBox="1"/>
          <p:nvPr/>
        </p:nvSpPr>
        <p:spPr>
          <a:xfrm>
            <a:off x="7141210" y="5026660"/>
            <a:ext cx="213360" cy="368300"/>
          </a:xfrm>
          <a:prstGeom prst="rect">
            <a:avLst/>
          </a:prstGeom>
          <a:noFill/>
        </p:spPr>
        <p:txBody>
          <a:bodyPr wrap="square" rtlCol="0">
            <a:spAutoFit/>
          </a:bodyPr>
          <a:lstStyle/>
          <a:p>
            <a:r>
              <a:rPr lang="en-US" altLang="zh-CN"/>
              <a:t>5</a:t>
            </a:r>
          </a:p>
        </p:txBody>
      </p:sp>
      <p:sp>
        <p:nvSpPr>
          <p:cNvPr id="37" name="文本框 36"/>
          <p:cNvSpPr txBox="1"/>
          <p:nvPr/>
        </p:nvSpPr>
        <p:spPr>
          <a:xfrm>
            <a:off x="7759065" y="4414520"/>
            <a:ext cx="213360" cy="368300"/>
          </a:xfrm>
          <a:prstGeom prst="rect">
            <a:avLst/>
          </a:prstGeom>
          <a:noFill/>
        </p:spPr>
        <p:txBody>
          <a:bodyPr wrap="square" rtlCol="0">
            <a:spAutoFit/>
          </a:bodyPr>
          <a:lstStyle/>
          <a:p>
            <a:r>
              <a:rPr lang="en-US" altLang="zh-CN"/>
              <a:t>6</a:t>
            </a:r>
          </a:p>
        </p:txBody>
      </p:sp>
      <p:sp>
        <p:nvSpPr>
          <p:cNvPr id="38" name="文本框 37"/>
          <p:cNvSpPr txBox="1"/>
          <p:nvPr/>
        </p:nvSpPr>
        <p:spPr>
          <a:xfrm>
            <a:off x="7759065" y="3369945"/>
            <a:ext cx="213360" cy="368300"/>
          </a:xfrm>
          <a:prstGeom prst="rect">
            <a:avLst/>
          </a:prstGeom>
          <a:noFill/>
        </p:spPr>
        <p:txBody>
          <a:bodyPr wrap="square" rtlCol="0">
            <a:spAutoFit/>
          </a:bodyPr>
          <a:lstStyle/>
          <a:p>
            <a:r>
              <a:rPr lang="en-US" altLang="zh-CN"/>
              <a:t>7</a:t>
            </a:r>
          </a:p>
        </p:txBody>
      </p:sp>
      <p:sp>
        <p:nvSpPr>
          <p:cNvPr id="41" name="Text Box 78"/>
          <p:cNvSpPr txBox="1">
            <a:spLocks noChangeArrowheads="1"/>
          </p:cNvSpPr>
          <p:nvPr/>
        </p:nvSpPr>
        <p:spPr bwMode="auto">
          <a:xfrm>
            <a:off x="6787833" y="3174683"/>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1</a:t>
            </a:r>
            <a:endParaRPr kumimoji="1" lang="en-US" altLang="zh-CN" sz="2400">
              <a:latin typeface="Times New Roman" panose="02020603050405020304" pitchFamily="18" charset="0"/>
            </a:endParaRPr>
          </a:p>
        </p:txBody>
      </p:sp>
      <p:sp>
        <p:nvSpPr>
          <p:cNvPr id="39" name="文本框 38"/>
          <p:cNvSpPr txBox="1"/>
          <p:nvPr/>
        </p:nvSpPr>
        <p:spPr>
          <a:xfrm>
            <a:off x="539750" y="1124585"/>
            <a:ext cx="8376285" cy="460375"/>
          </a:xfrm>
          <a:prstGeom prst="rect">
            <a:avLst/>
          </a:prstGeom>
          <a:noFill/>
        </p:spPr>
        <p:txBody>
          <a:bodyPr wrap="square" rtlCol="0">
            <a:spAutoFit/>
          </a:bodyPr>
          <a:lstStyle/>
          <a:p>
            <a:r>
              <a:rPr lang="zh-CN" altLang="en-US" sz="2400" b="1">
                <a:solidFill>
                  <a:srgbClr val="FFFF00"/>
                </a:solidFill>
              </a:rPr>
              <a:t>方案</a:t>
            </a:r>
            <a:r>
              <a:rPr lang="en-US" altLang="zh-CN" sz="2400" b="1">
                <a:solidFill>
                  <a:srgbClr val="FFFF00"/>
                </a:solidFill>
              </a:rPr>
              <a:t>1</a:t>
            </a:r>
            <a:r>
              <a:rPr lang="zh-CN" altLang="en-US" sz="2400" b="1">
                <a:solidFill>
                  <a:srgbClr val="FFFF00"/>
                </a:solidFill>
              </a:rPr>
              <a:t>：</a:t>
            </a:r>
            <a:r>
              <a:rPr lang="en-US" altLang="zh-CN" sz="2400" b="1">
                <a:solidFill>
                  <a:schemeClr val="tx1"/>
                </a:solidFill>
              </a:rPr>
              <a:t>front</a:t>
            </a:r>
            <a:r>
              <a:rPr lang="zh-CN" altLang="en-US" sz="2400" b="1">
                <a:solidFill>
                  <a:schemeClr val="tx1"/>
                </a:solidFill>
              </a:rPr>
              <a:t>指向第一个元素，</a:t>
            </a:r>
            <a:r>
              <a:rPr lang="en-US" altLang="zh-CN" sz="2400" b="1">
                <a:solidFill>
                  <a:schemeClr val="tx1"/>
                </a:solidFill>
              </a:rPr>
              <a:t>rear</a:t>
            </a:r>
            <a:r>
              <a:rPr lang="zh-CN" altLang="en-US" sz="2400" b="1">
                <a:solidFill>
                  <a:schemeClr val="tx1"/>
                </a:solidFill>
              </a:rPr>
              <a:t>指向最后一个元素</a:t>
            </a:r>
          </a:p>
        </p:txBody>
      </p:sp>
      <p:sp>
        <p:nvSpPr>
          <p:cNvPr id="43" name="文本框 42"/>
          <p:cNvSpPr txBox="1"/>
          <p:nvPr/>
        </p:nvSpPr>
        <p:spPr>
          <a:xfrm>
            <a:off x="2850871" y="5350510"/>
            <a:ext cx="3319424" cy="954107"/>
          </a:xfrm>
          <a:prstGeom prst="rect">
            <a:avLst/>
          </a:prstGeom>
          <a:noFill/>
        </p:spPr>
        <p:txBody>
          <a:bodyPr wrap="square" rtlCol="0">
            <a:spAutoFit/>
          </a:bodyPr>
          <a:lstStyle/>
          <a:p>
            <a:r>
              <a:rPr lang="zh-CN" altLang="en-US" sz="2800" b="1" dirty="0">
                <a:solidFill>
                  <a:srgbClr val="00B0F0"/>
                </a:solidFill>
                <a:effectLst>
                  <a:outerShdw blurRad="38100" dist="25400" dir="5400000" algn="ctr" rotWithShape="0">
                    <a:srgbClr val="6E747A">
                      <a:alpha val="43000"/>
                    </a:srgbClr>
                  </a:outerShdw>
                </a:effectLst>
              </a:rPr>
              <a:t>有一个元素和无元素时无法区分</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4" name="Group 33"/>
          <p:cNvGrpSpPr/>
          <p:nvPr/>
        </p:nvGrpSpPr>
        <p:grpSpPr bwMode="auto">
          <a:xfrm>
            <a:off x="1680845" y="1751965"/>
            <a:ext cx="923925" cy="762000"/>
            <a:chOff x="3696" y="432"/>
            <a:chExt cx="582" cy="480"/>
          </a:xfrm>
        </p:grpSpPr>
        <p:sp>
          <p:nvSpPr>
            <p:cNvPr id="122927" name="Text Box 34"/>
            <p:cNvSpPr txBox="1">
              <a:spLocks noChangeArrowheads="1"/>
            </p:cNvSpPr>
            <p:nvPr/>
          </p:nvSpPr>
          <p:spPr bwMode="auto">
            <a:xfrm>
              <a:off x="3696" y="432"/>
              <a:ext cx="5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Q.front</a:t>
              </a:r>
              <a:endParaRPr kumimoji="1" lang="en-US" altLang="zh-CN" sz="2400">
                <a:latin typeface="Times New Roman" panose="02020603050405020304" pitchFamily="18" charset="0"/>
              </a:endParaRPr>
            </a:p>
          </p:txBody>
        </p:sp>
        <p:sp>
          <p:nvSpPr>
            <p:cNvPr id="122928" name="Rectangle 35"/>
            <p:cNvSpPr>
              <a:spLocks noChangeArrowheads="1"/>
            </p:cNvSpPr>
            <p:nvPr/>
          </p:nvSpPr>
          <p:spPr bwMode="auto">
            <a:xfrm>
              <a:off x="3792" y="672"/>
              <a:ext cx="384"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885" name="Group 36"/>
          <p:cNvGrpSpPr/>
          <p:nvPr/>
        </p:nvGrpSpPr>
        <p:grpSpPr bwMode="auto">
          <a:xfrm>
            <a:off x="817245" y="2907348"/>
            <a:ext cx="2266950" cy="2266950"/>
            <a:chOff x="2064" y="1152"/>
            <a:chExt cx="1968" cy="1968"/>
          </a:xfrm>
        </p:grpSpPr>
        <p:grpSp>
          <p:nvGrpSpPr>
            <p:cNvPr id="122916" name="Group 37"/>
            <p:cNvGrpSpPr/>
            <p:nvPr/>
          </p:nvGrpSpPr>
          <p:grpSpPr bwMode="auto">
            <a:xfrm>
              <a:off x="2064" y="1152"/>
              <a:ext cx="1968" cy="1968"/>
              <a:chOff x="2064" y="1152"/>
              <a:chExt cx="1968" cy="1968"/>
            </a:xfrm>
          </p:grpSpPr>
          <p:sp>
            <p:nvSpPr>
              <p:cNvPr id="122925" name="Oval 38"/>
              <p:cNvSpPr>
                <a:spLocks noChangeArrowheads="1"/>
              </p:cNvSpPr>
              <p:nvPr/>
            </p:nvSpPr>
            <p:spPr bwMode="auto">
              <a:xfrm>
                <a:off x="2064" y="1152"/>
                <a:ext cx="1968" cy="196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6" name="Oval 39"/>
              <p:cNvSpPr>
                <a:spLocks noChangeArrowheads="1"/>
              </p:cNvSpPr>
              <p:nvPr/>
            </p:nvSpPr>
            <p:spPr bwMode="auto">
              <a:xfrm>
                <a:off x="2725" y="1820"/>
                <a:ext cx="624" cy="62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917" name="Line 40"/>
            <p:cNvSpPr>
              <a:spLocks noChangeShapeType="1"/>
            </p:cNvSpPr>
            <p:nvPr/>
          </p:nvSpPr>
          <p:spPr bwMode="auto">
            <a:xfrm>
              <a:off x="3050" y="1163"/>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8" name="Line 41"/>
            <p:cNvSpPr>
              <a:spLocks noChangeShapeType="1"/>
            </p:cNvSpPr>
            <p:nvPr/>
          </p:nvSpPr>
          <p:spPr bwMode="auto">
            <a:xfrm>
              <a:off x="3039" y="2437"/>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9" name="Line 42"/>
            <p:cNvSpPr>
              <a:spLocks noChangeShapeType="1"/>
            </p:cNvSpPr>
            <p:nvPr/>
          </p:nvSpPr>
          <p:spPr bwMode="auto">
            <a:xfrm>
              <a:off x="2064"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0" name="Line 43"/>
            <p:cNvSpPr>
              <a:spLocks noChangeShapeType="1"/>
            </p:cNvSpPr>
            <p:nvPr/>
          </p:nvSpPr>
          <p:spPr bwMode="auto">
            <a:xfrm>
              <a:off x="3360"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1" name="Line 44"/>
            <p:cNvSpPr>
              <a:spLocks noChangeShapeType="1"/>
            </p:cNvSpPr>
            <p:nvPr/>
          </p:nvSpPr>
          <p:spPr bwMode="auto">
            <a:xfrm flipH="1">
              <a:off x="3264" y="1440"/>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2" name="Line 45"/>
            <p:cNvSpPr>
              <a:spLocks noChangeShapeType="1"/>
            </p:cNvSpPr>
            <p:nvPr/>
          </p:nvSpPr>
          <p:spPr bwMode="auto">
            <a:xfrm flipH="1">
              <a:off x="2352" y="2352"/>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3" name="Line 46"/>
            <p:cNvSpPr>
              <a:spLocks noChangeShapeType="1"/>
            </p:cNvSpPr>
            <p:nvPr/>
          </p:nvSpPr>
          <p:spPr bwMode="auto">
            <a:xfrm>
              <a:off x="2352" y="1488"/>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4" name="Line 47"/>
            <p:cNvSpPr>
              <a:spLocks noChangeShapeType="1"/>
            </p:cNvSpPr>
            <p:nvPr/>
          </p:nvSpPr>
          <p:spPr bwMode="auto">
            <a:xfrm>
              <a:off x="3264" y="2400"/>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886" name="Text Box 56"/>
          <p:cNvSpPr txBox="1">
            <a:spLocks noChangeArrowheads="1"/>
          </p:cNvSpPr>
          <p:nvPr/>
        </p:nvSpPr>
        <p:spPr bwMode="auto">
          <a:xfrm>
            <a:off x="3111183" y="2245360"/>
            <a:ext cx="825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endParaRPr kumimoji="1" lang="en-US" altLang="zh-CN" sz="2400">
              <a:latin typeface="Times New Roman" panose="02020603050405020304" pitchFamily="18" charset="0"/>
            </a:endParaRPr>
          </a:p>
        </p:txBody>
      </p:sp>
      <p:sp>
        <p:nvSpPr>
          <p:cNvPr id="122887" name="Rectangle 57"/>
          <p:cNvSpPr>
            <a:spLocks noChangeArrowheads="1"/>
          </p:cNvSpPr>
          <p:nvPr/>
        </p:nvSpPr>
        <p:spPr bwMode="auto">
          <a:xfrm>
            <a:off x="3196908" y="2639060"/>
            <a:ext cx="555625" cy="3206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8" name="Line 58"/>
          <p:cNvSpPr>
            <a:spLocks noChangeShapeType="1"/>
          </p:cNvSpPr>
          <p:nvPr/>
        </p:nvSpPr>
        <p:spPr bwMode="auto">
          <a:xfrm>
            <a:off x="2138045" y="2331085"/>
            <a:ext cx="0" cy="576263"/>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9" name="Line 59"/>
          <p:cNvSpPr>
            <a:spLocks noChangeShapeType="1"/>
          </p:cNvSpPr>
          <p:nvPr/>
        </p:nvSpPr>
        <p:spPr bwMode="auto">
          <a:xfrm flipH="1">
            <a:off x="2555558" y="2780348"/>
            <a:ext cx="904875" cy="255587"/>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90" name="Arc 60"/>
          <p:cNvSpPr/>
          <p:nvPr/>
        </p:nvSpPr>
        <p:spPr bwMode="auto">
          <a:xfrm flipH="1">
            <a:off x="675958" y="2778760"/>
            <a:ext cx="719137" cy="719138"/>
          </a:xfrm>
          <a:custGeom>
            <a:avLst/>
            <a:gdLst>
              <a:gd name="T0" fmla="*/ 0 w 21600"/>
              <a:gd name="T1" fmla="*/ 0 h 21600"/>
              <a:gd name="T2" fmla="*/ 719137 w 21600"/>
              <a:gd name="T3" fmla="*/ 719138 h 21600"/>
              <a:gd name="T4" fmla="*/ 0 w 21600"/>
              <a:gd name="T5" fmla="*/ 71913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8575">
            <a:solidFill>
              <a:srgbClr val="FFFF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91" name="Text Box 61"/>
          <p:cNvSpPr txBox="1">
            <a:spLocks noChangeArrowheads="1"/>
          </p:cNvSpPr>
          <p:nvPr/>
        </p:nvSpPr>
        <p:spPr bwMode="auto">
          <a:xfrm>
            <a:off x="1500823" y="5429885"/>
            <a:ext cx="9950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kumimoji="1" lang="en-US" altLang="zh-CN" sz="2400">
                <a:solidFill>
                  <a:srgbClr val="FFFF00"/>
                </a:solidFill>
                <a:latin typeface="Times New Roman" panose="02020603050405020304" pitchFamily="18" charset="0"/>
              </a:rPr>
              <a:t>Empty</a:t>
            </a:r>
          </a:p>
        </p:txBody>
      </p:sp>
      <p:grpSp>
        <p:nvGrpSpPr>
          <p:cNvPr id="122892" name="Group 62"/>
          <p:cNvGrpSpPr/>
          <p:nvPr/>
        </p:nvGrpSpPr>
        <p:grpSpPr bwMode="auto">
          <a:xfrm>
            <a:off x="6638608" y="1910398"/>
            <a:ext cx="923925" cy="762000"/>
            <a:chOff x="3696" y="432"/>
            <a:chExt cx="582" cy="480"/>
          </a:xfrm>
        </p:grpSpPr>
        <p:sp>
          <p:nvSpPr>
            <p:cNvPr id="122914" name="Text Box 63"/>
            <p:cNvSpPr txBox="1">
              <a:spLocks noChangeArrowheads="1"/>
            </p:cNvSpPr>
            <p:nvPr/>
          </p:nvSpPr>
          <p:spPr bwMode="auto">
            <a:xfrm>
              <a:off x="3696" y="432"/>
              <a:ext cx="5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Q.front</a:t>
              </a:r>
              <a:endParaRPr kumimoji="1" lang="en-US" altLang="zh-CN" sz="2400">
                <a:latin typeface="Times New Roman" panose="02020603050405020304" pitchFamily="18" charset="0"/>
              </a:endParaRPr>
            </a:p>
          </p:txBody>
        </p:sp>
        <p:sp>
          <p:nvSpPr>
            <p:cNvPr id="122915" name="Rectangle 64"/>
            <p:cNvSpPr>
              <a:spLocks noChangeArrowheads="1"/>
            </p:cNvSpPr>
            <p:nvPr/>
          </p:nvSpPr>
          <p:spPr bwMode="auto">
            <a:xfrm>
              <a:off x="3792" y="672"/>
              <a:ext cx="384"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893" name="Group 65"/>
          <p:cNvGrpSpPr/>
          <p:nvPr/>
        </p:nvGrpSpPr>
        <p:grpSpPr bwMode="auto">
          <a:xfrm>
            <a:off x="5800408" y="3020060"/>
            <a:ext cx="2266950" cy="2266950"/>
            <a:chOff x="2064" y="1152"/>
            <a:chExt cx="1968" cy="1968"/>
          </a:xfrm>
        </p:grpSpPr>
        <p:grpSp>
          <p:nvGrpSpPr>
            <p:cNvPr id="122903" name="Group 66"/>
            <p:cNvGrpSpPr/>
            <p:nvPr/>
          </p:nvGrpSpPr>
          <p:grpSpPr bwMode="auto">
            <a:xfrm>
              <a:off x="2064" y="1152"/>
              <a:ext cx="1968" cy="1968"/>
              <a:chOff x="2064" y="1152"/>
              <a:chExt cx="1968" cy="1968"/>
            </a:xfrm>
          </p:grpSpPr>
          <p:sp>
            <p:nvSpPr>
              <p:cNvPr id="122912" name="Oval 67"/>
              <p:cNvSpPr>
                <a:spLocks noChangeArrowheads="1"/>
              </p:cNvSpPr>
              <p:nvPr/>
            </p:nvSpPr>
            <p:spPr bwMode="auto">
              <a:xfrm>
                <a:off x="2064" y="1152"/>
                <a:ext cx="1968" cy="196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3" name="Oval 68"/>
              <p:cNvSpPr>
                <a:spLocks noChangeArrowheads="1"/>
              </p:cNvSpPr>
              <p:nvPr/>
            </p:nvSpPr>
            <p:spPr bwMode="auto">
              <a:xfrm>
                <a:off x="2725" y="1820"/>
                <a:ext cx="624" cy="62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904" name="Line 69"/>
            <p:cNvSpPr>
              <a:spLocks noChangeShapeType="1"/>
            </p:cNvSpPr>
            <p:nvPr/>
          </p:nvSpPr>
          <p:spPr bwMode="auto">
            <a:xfrm>
              <a:off x="3050" y="1163"/>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5" name="Line 70"/>
            <p:cNvSpPr>
              <a:spLocks noChangeShapeType="1"/>
            </p:cNvSpPr>
            <p:nvPr/>
          </p:nvSpPr>
          <p:spPr bwMode="auto">
            <a:xfrm>
              <a:off x="3039" y="2437"/>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6" name="Line 71"/>
            <p:cNvSpPr>
              <a:spLocks noChangeShapeType="1"/>
            </p:cNvSpPr>
            <p:nvPr/>
          </p:nvSpPr>
          <p:spPr bwMode="auto">
            <a:xfrm>
              <a:off x="2064"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7" name="Line 72"/>
            <p:cNvSpPr>
              <a:spLocks noChangeShapeType="1"/>
            </p:cNvSpPr>
            <p:nvPr/>
          </p:nvSpPr>
          <p:spPr bwMode="auto">
            <a:xfrm>
              <a:off x="3360"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8" name="Line 73"/>
            <p:cNvSpPr>
              <a:spLocks noChangeShapeType="1"/>
            </p:cNvSpPr>
            <p:nvPr/>
          </p:nvSpPr>
          <p:spPr bwMode="auto">
            <a:xfrm flipH="1">
              <a:off x="3264" y="1440"/>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9" name="Line 74"/>
            <p:cNvSpPr>
              <a:spLocks noChangeShapeType="1"/>
            </p:cNvSpPr>
            <p:nvPr/>
          </p:nvSpPr>
          <p:spPr bwMode="auto">
            <a:xfrm flipH="1">
              <a:off x="2352" y="2352"/>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0" name="Line 75"/>
            <p:cNvSpPr>
              <a:spLocks noChangeShapeType="1"/>
            </p:cNvSpPr>
            <p:nvPr/>
          </p:nvSpPr>
          <p:spPr bwMode="auto">
            <a:xfrm>
              <a:off x="2352" y="1488"/>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1" name="Line 76"/>
            <p:cNvSpPr>
              <a:spLocks noChangeShapeType="1"/>
            </p:cNvSpPr>
            <p:nvPr/>
          </p:nvSpPr>
          <p:spPr bwMode="auto">
            <a:xfrm>
              <a:off x="3264" y="2400"/>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895" name="Text Box 78"/>
          <p:cNvSpPr txBox="1">
            <a:spLocks noChangeArrowheads="1"/>
          </p:cNvSpPr>
          <p:nvPr/>
        </p:nvSpPr>
        <p:spPr bwMode="auto">
          <a:xfrm>
            <a:off x="7121208" y="3212148"/>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1</a:t>
            </a:r>
            <a:endParaRPr kumimoji="1" lang="en-US" altLang="zh-CN" sz="2400">
              <a:latin typeface="Times New Roman" panose="02020603050405020304" pitchFamily="18" charset="0"/>
            </a:endParaRPr>
          </a:p>
        </p:txBody>
      </p:sp>
      <p:sp>
        <p:nvSpPr>
          <p:cNvPr id="122897" name="Text Box 85"/>
          <p:cNvSpPr txBox="1">
            <a:spLocks noChangeArrowheads="1"/>
          </p:cNvSpPr>
          <p:nvPr/>
        </p:nvSpPr>
        <p:spPr bwMode="auto">
          <a:xfrm>
            <a:off x="5148898" y="2658745"/>
            <a:ext cx="825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endParaRPr kumimoji="1" lang="en-US" altLang="zh-CN" sz="2400">
              <a:latin typeface="Times New Roman" panose="02020603050405020304" pitchFamily="18" charset="0"/>
            </a:endParaRPr>
          </a:p>
        </p:txBody>
      </p:sp>
      <p:sp>
        <p:nvSpPr>
          <p:cNvPr id="122898" name="Rectangle 86"/>
          <p:cNvSpPr>
            <a:spLocks noChangeArrowheads="1"/>
          </p:cNvSpPr>
          <p:nvPr/>
        </p:nvSpPr>
        <p:spPr bwMode="auto">
          <a:xfrm>
            <a:off x="5283518" y="3041015"/>
            <a:ext cx="555625" cy="3206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99" name="Line 87"/>
          <p:cNvSpPr>
            <a:spLocks noChangeShapeType="1"/>
          </p:cNvSpPr>
          <p:nvPr/>
        </p:nvSpPr>
        <p:spPr bwMode="auto">
          <a:xfrm>
            <a:off x="7121208" y="2443798"/>
            <a:ext cx="0" cy="576262"/>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0" name="Line 88"/>
          <p:cNvSpPr>
            <a:spLocks noChangeShapeType="1"/>
          </p:cNvSpPr>
          <p:nvPr/>
        </p:nvSpPr>
        <p:spPr bwMode="auto">
          <a:xfrm flipV="1">
            <a:off x="5615940" y="3134995"/>
            <a:ext cx="865188" cy="71438"/>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2" name="Text Box 90"/>
          <p:cNvSpPr txBox="1">
            <a:spLocks noChangeArrowheads="1"/>
          </p:cNvSpPr>
          <p:nvPr/>
        </p:nvSpPr>
        <p:spPr bwMode="auto">
          <a:xfrm>
            <a:off x="6315393" y="5429885"/>
            <a:ext cx="126873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kumimoji="1" lang="en-US" altLang="zh-CN" sz="2400">
                <a:solidFill>
                  <a:srgbClr val="FFFF00"/>
                </a:solidFill>
                <a:latin typeface="Times New Roman" panose="02020603050405020304" pitchFamily="18" charset="0"/>
              </a:rPr>
              <a:t>length=1</a:t>
            </a:r>
          </a:p>
        </p:txBody>
      </p:sp>
      <p:sp>
        <p:nvSpPr>
          <p:cNvPr id="2" name="Text Box 4"/>
          <p:cNvSpPr txBox="1">
            <a:spLocks noChangeArrowheads="1"/>
          </p:cNvSpPr>
          <p:nvPr/>
        </p:nvSpPr>
        <p:spPr bwMode="auto">
          <a:xfrm>
            <a:off x="468313" y="461963"/>
            <a:ext cx="30956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marL="457200" indent="-457200" eaLnBrk="1" hangingPunct="1">
              <a:buFont typeface="Wingdings" panose="05000000000000000000" charset="0"/>
              <a:buChar char="n"/>
            </a:pPr>
            <a:r>
              <a:rPr kumimoji="1" lang="en-US" altLang="zh-CN" sz="2800">
                <a:solidFill>
                  <a:srgbClr val="FFFF00"/>
                </a:solidFill>
              </a:rPr>
              <a:t>Circular queue</a:t>
            </a:r>
          </a:p>
        </p:txBody>
      </p:sp>
      <p:sp>
        <p:nvSpPr>
          <p:cNvPr id="39" name="文本框 38"/>
          <p:cNvSpPr txBox="1"/>
          <p:nvPr/>
        </p:nvSpPr>
        <p:spPr>
          <a:xfrm>
            <a:off x="539750" y="1124585"/>
            <a:ext cx="9215120" cy="460375"/>
          </a:xfrm>
          <a:prstGeom prst="rect">
            <a:avLst/>
          </a:prstGeom>
          <a:noFill/>
        </p:spPr>
        <p:txBody>
          <a:bodyPr wrap="square" rtlCol="0">
            <a:spAutoFit/>
          </a:bodyPr>
          <a:lstStyle/>
          <a:p>
            <a:r>
              <a:rPr lang="zh-CN" altLang="en-US" sz="2400" b="1">
                <a:solidFill>
                  <a:srgbClr val="FFFF00"/>
                </a:solidFill>
              </a:rPr>
              <a:t>方案</a:t>
            </a:r>
            <a:r>
              <a:rPr lang="en-US" altLang="zh-CN" sz="2400" b="1">
                <a:solidFill>
                  <a:srgbClr val="FFFF00"/>
                </a:solidFill>
              </a:rPr>
              <a:t>2</a:t>
            </a:r>
            <a:r>
              <a:rPr lang="zh-CN" altLang="en-US" sz="2400" b="1">
                <a:solidFill>
                  <a:srgbClr val="FFFF00"/>
                </a:solidFill>
              </a:rPr>
              <a:t>：</a:t>
            </a:r>
            <a:r>
              <a:rPr lang="en-US" altLang="zh-CN" sz="2400" b="1">
                <a:solidFill>
                  <a:schemeClr val="tx1"/>
                </a:solidFill>
              </a:rPr>
              <a:t>front</a:t>
            </a:r>
            <a:r>
              <a:rPr lang="zh-CN" altLang="en-US" sz="2400" b="1">
                <a:solidFill>
                  <a:schemeClr val="tx1"/>
                </a:solidFill>
              </a:rPr>
              <a:t>指向第一个元素，</a:t>
            </a:r>
            <a:r>
              <a:rPr lang="en-US" altLang="zh-CN" sz="2400" b="1">
                <a:solidFill>
                  <a:schemeClr val="tx1"/>
                </a:solidFill>
              </a:rPr>
              <a:t>rear</a:t>
            </a:r>
            <a:r>
              <a:rPr lang="zh-CN" altLang="en-US" sz="2400" b="1">
                <a:solidFill>
                  <a:schemeClr val="tx1"/>
                </a:solidFill>
              </a:rPr>
              <a:t>指向最后一个元素的下一位</a:t>
            </a:r>
          </a:p>
        </p:txBody>
      </p:sp>
      <p:sp>
        <p:nvSpPr>
          <p:cNvPr id="43" name="文本框 42"/>
          <p:cNvSpPr txBox="1"/>
          <p:nvPr/>
        </p:nvSpPr>
        <p:spPr>
          <a:xfrm>
            <a:off x="2828607" y="5013354"/>
            <a:ext cx="3303549" cy="1015663"/>
          </a:xfrm>
          <a:prstGeom prst="rect">
            <a:avLst/>
          </a:prstGeom>
          <a:noFill/>
        </p:spPr>
        <p:txBody>
          <a:bodyPr wrap="square" rtlCol="0">
            <a:spAutoFit/>
          </a:bodyPr>
          <a:lstStyle/>
          <a:p>
            <a:r>
              <a:rPr lang="zh-CN" altLang="en-US" sz="2000" b="1" dirty="0">
                <a:solidFill>
                  <a:srgbClr val="00B0F0"/>
                </a:solidFill>
                <a:effectLst>
                  <a:outerShdw blurRad="38100" dist="25400" dir="5400000" algn="ctr" rotWithShape="0">
                    <a:srgbClr val="6E747A">
                      <a:alpha val="43000"/>
                    </a:srgbClr>
                  </a:outerShdw>
                </a:effectLst>
              </a:rPr>
              <a:t>当将</a:t>
            </a:r>
            <a:r>
              <a:rPr lang="en-US" altLang="zh-CN" sz="2000" b="1" dirty="0">
                <a:solidFill>
                  <a:srgbClr val="00B0F0"/>
                </a:solidFill>
                <a:effectLst>
                  <a:outerShdw blurRad="38100" dist="25400" dir="5400000" algn="ctr" rotWithShape="0">
                    <a:srgbClr val="6E747A">
                      <a:alpha val="43000"/>
                    </a:srgbClr>
                  </a:outerShdw>
                </a:effectLst>
              </a:rPr>
              <a:t>rear</a:t>
            </a:r>
            <a:r>
              <a:rPr lang="zh-CN" altLang="en-US" sz="2000" b="1" dirty="0">
                <a:solidFill>
                  <a:srgbClr val="00B0F0"/>
                </a:solidFill>
                <a:effectLst>
                  <a:outerShdw blurRad="38100" dist="25400" dir="5400000" algn="ctr" rotWithShape="0">
                    <a:srgbClr val="6E747A">
                      <a:alpha val="43000"/>
                    </a:srgbClr>
                  </a:outerShdw>
                </a:effectLst>
              </a:rPr>
              <a:t>指向队尾元素的下一个位置时，为可以区分空队和有一个元素的循环队列。</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68313" y="461963"/>
            <a:ext cx="30956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marL="457200" indent="-457200" eaLnBrk="1" hangingPunct="1">
              <a:buFont typeface="Wingdings" panose="05000000000000000000" charset="0"/>
              <a:buChar char="n"/>
            </a:pPr>
            <a:r>
              <a:rPr kumimoji="1" lang="en-US" altLang="zh-CN" sz="2800">
                <a:solidFill>
                  <a:srgbClr val="FFFF00"/>
                </a:solidFill>
              </a:rPr>
              <a:t>Circular queue</a:t>
            </a:r>
          </a:p>
        </p:txBody>
      </p:sp>
      <p:sp>
        <p:nvSpPr>
          <p:cNvPr id="39" name="文本框 38"/>
          <p:cNvSpPr txBox="1"/>
          <p:nvPr/>
        </p:nvSpPr>
        <p:spPr>
          <a:xfrm>
            <a:off x="539750" y="1124585"/>
            <a:ext cx="9152255" cy="460375"/>
          </a:xfrm>
          <a:prstGeom prst="rect">
            <a:avLst/>
          </a:prstGeom>
          <a:noFill/>
        </p:spPr>
        <p:txBody>
          <a:bodyPr wrap="square" rtlCol="0">
            <a:spAutoFit/>
          </a:bodyPr>
          <a:lstStyle/>
          <a:p>
            <a:r>
              <a:rPr lang="zh-CN" altLang="en-US" sz="2400" b="1">
                <a:solidFill>
                  <a:srgbClr val="FFFF00"/>
                </a:solidFill>
              </a:rPr>
              <a:t>方案</a:t>
            </a:r>
            <a:r>
              <a:rPr lang="en-US" altLang="zh-CN" sz="2400" b="1">
                <a:solidFill>
                  <a:srgbClr val="FFFF00"/>
                </a:solidFill>
              </a:rPr>
              <a:t>2</a:t>
            </a:r>
            <a:r>
              <a:rPr lang="zh-CN" altLang="en-US" sz="2400" b="1">
                <a:solidFill>
                  <a:srgbClr val="FFFF00"/>
                </a:solidFill>
              </a:rPr>
              <a:t>：</a:t>
            </a:r>
            <a:r>
              <a:rPr lang="en-US" altLang="zh-CN" sz="2400" b="1">
                <a:solidFill>
                  <a:schemeClr val="tx1"/>
                </a:solidFill>
              </a:rPr>
              <a:t>front</a:t>
            </a:r>
            <a:r>
              <a:rPr lang="zh-CN" altLang="en-US" sz="2400" b="1">
                <a:solidFill>
                  <a:schemeClr val="tx1"/>
                </a:solidFill>
              </a:rPr>
              <a:t>指向第一个元素，</a:t>
            </a:r>
            <a:r>
              <a:rPr lang="en-US" altLang="zh-CN" sz="2400" b="1">
                <a:solidFill>
                  <a:schemeClr val="tx1"/>
                </a:solidFill>
              </a:rPr>
              <a:t>rear</a:t>
            </a:r>
            <a:r>
              <a:rPr lang="zh-CN" altLang="en-US" sz="2400" b="1">
                <a:solidFill>
                  <a:schemeClr val="tx1"/>
                </a:solidFill>
              </a:rPr>
              <a:t>指向最后一个元素</a:t>
            </a:r>
            <a:r>
              <a:rPr lang="zh-CN" altLang="en-US" sz="2400" b="1">
                <a:sym typeface="+mn-ea"/>
              </a:rPr>
              <a:t>的下一位</a:t>
            </a:r>
            <a:endParaRPr lang="zh-CN" altLang="en-US" sz="2400" b="1">
              <a:solidFill>
                <a:schemeClr val="tx1"/>
              </a:solidFill>
            </a:endParaRPr>
          </a:p>
        </p:txBody>
      </p:sp>
      <p:grpSp>
        <p:nvGrpSpPr>
          <p:cNvPr id="123907" name="Group 18"/>
          <p:cNvGrpSpPr/>
          <p:nvPr/>
        </p:nvGrpSpPr>
        <p:grpSpPr bwMode="auto">
          <a:xfrm>
            <a:off x="5599430" y="3490913"/>
            <a:ext cx="2266950" cy="2266950"/>
            <a:chOff x="2064" y="1152"/>
            <a:chExt cx="1968" cy="1968"/>
          </a:xfrm>
        </p:grpSpPr>
        <p:grpSp>
          <p:nvGrpSpPr>
            <p:cNvPr id="123973" name="Group 19"/>
            <p:cNvGrpSpPr/>
            <p:nvPr/>
          </p:nvGrpSpPr>
          <p:grpSpPr bwMode="auto">
            <a:xfrm>
              <a:off x="2064" y="1152"/>
              <a:ext cx="1968" cy="1968"/>
              <a:chOff x="2064" y="1152"/>
              <a:chExt cx="1968" cy="1968"/>
            </a:xfrm>
          </p:grpSpPr>
          <p:sp>
            <p:nvSpPr>
              <p:cNvPr id="123982" name="Oval 20"/>
              <p:cNvSpPr>
                <a:spLocks noChangeArrowheads="1"/>
              </p:cNvSpPr>
              <p:nvPr/>
            </p:nvSpPr>
            <p:spPr bwMode="auto">
              <a:xfrm>
                <a:off x="2064" y="1152"/>
                <a:ext cx="1968" cy="196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83" name="Oval 21"/>
              <p:cNvSpPr>
                <a:spLocks noChangeArrowheads="1"/>
              </p:cNvSpPr>
              <p:nvPr/>
            </p:nvSpPr>
            <p:spPr bwMode="auto">
              <a:xfrm>
                <a:off x="2725" y="1820"/>
                <a:ext cx="624" cy="62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974" name="Line 22"/>
            <p:cNvSpPr>
              <a:spLocks noChangeShapeType="1"/>
            </p:cNvSpPr>
            <p:nvPr/>
          </p:nvSpPr>
          <p:spPr bwMode="auto">
            <a:xfrm>
              <a:off x="3050" y="1163"/>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75" name="Line 23"/>
            <p:cNvSpPr>
              <a:spLocks noChangeShapeType="1"/>
            </p:cNvSpPr>
            <p:nvPr/>
          </p:nvSpPr>
          <p:spPr bwMode="auto">
            <a:xfrm>
              <a:off x="3039" y="2437"/>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76" name="Line 24"/>
            <p:cNvSpPr>
              <a:spLocks noChangeShapeType="1"/>
            </p:cNvSpPr>
            <p:nvPr/>
          </p:nvSpPr>
          <p:spPr bwMode="auto">
            <a:xfrm>
              <a:off x="2064"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77" name="Line 25"/>
            <p:cNvSpPr>
              <a:spLocks noChangeShapeType="1"/>
            </p:cNvSpPr>
            <p:nvPr/>
          </p:nvSpPr>
          <p:spPr bwMode="auto">
            <a:xfrm>
              <a:off x="3360"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78" name="Line 26"/>
            <p:cNvSpPr>
              <a:spLocks noChangeShapeType="1"/>
            </p:cNvSpPr>
            <p:nvPr/>
          </p:nvSpPr>
          <p:spPr bwMode="auto">
            <a:xfrm flipH="1">
              <a:off x="3264" y="1440"/>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79" name="Line 27"/>
            <p:cNvSpPr>
              <a:spLocks noChangeShapeType="1"/>
            </p:cNvSpPr>
            <p:nvPr/>
          </p:nvSpPr>
          <p:spPr bwMode="auto">
            <a:xfrm flipH="1">
              <a:off x="2352" y="2352"/>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80" name="Line 28"/>
            <p:cNvSpPr>
              <a:spLocks noChangeShapeType="1"/>
            </p:cNvSpPr>
            <p:nvPr/>
          </p:nvSpPr>
          <p:spPr bwMode="auto">
            <a:xfrm>
              <a:off x="2352" y="1488"/>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81" name="Line 29"/>
            <p:cNvSpPr>
              <a:spLocks noChangeShapeType="1"/>
            </p:cNvSpPr>
            <p:nvPr/>
          </p:nvSpPr>
          <p:spPr bwMode="auto">
            <a:xfrm>
              <a:off x="3264" y="2400"/>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908" name="Text Box 30"/>
          <p:cNvSpPr txBox="1">
            <a:spLocks noChangeArrowheads="1"/>
          </p:cNvSpPr>
          <p:nvPr/>
        </p:nvSpPr>
        <p:spPr bwMode="auto">
          <a:xfrm>
            <a:off x="7496493" y="2740025"/>
            <a:ext cx="825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endParaRPr kumimoji="1" lang="en-US" altLang="zh-CN" sz="2400">
              <a:latin typeface="Times New Roman" panose="02020603050405020304" pitchFamily="18" charset="0"/>
            </a:endParaRPr>
          </a:p>
        </p:txBody>
      </p:sp>
      <p:sp>
        <p:nvSpPr>
          <p:cNvPr id="123909" name="Rectangle 32"/>
          <p:cNvSpPr>
            <a:spLocks noChangeArrowheads="1"/>
          </p:cNvSpPr>
          <p:nvPr/>
        </p:nvSpPr>
        <p:spPr bwMode="auto">
          <a:xfrm>
            <a:off x="7563168" y="3067050"/>
            <a:ext cx="447675" cy="2952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0" name="Text Box 31"/>
          <p:cNvSpPr txBox="1">
            <a:spLocks noChangeArrowheads="1"/>
          </p:cNvSpPr>
          <p:nvPr/>
        </p:nvSpPr>
        <p:spPr bwMode="auto">
          <a:xfrm>
            <a:off x="6659880" y="2205038"/>
            <a:ext cx="923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Q.front</a:t>
            </a:r>
            <a:endParaRPr kumimoji="1" lang="en-US" altLang="zh-CN" sz="2400">
              <a:latin typeface="Times New Roman" panose="02020603050405020304" pitchFamily="18" charset="0"/>
            </a:endParaRPr>
          </a:p>
        </p:txBody>
      </p:sp>
      <p:sp>
        <p:nvSpPr>
          <p:cNvPr id="123911" name="Rectangle 33"/>
          <p:cNvSpPr>
            <a:spLocks noChangeArrowheads="1"/>
          </p:cNvSpPr>
          <p:nvPr/>
        </p:nvSpPr>
        <p:spPr bwMode="auto">
          <a:xfrm>
            <a:off x="6771005" y="2587625"/>
            <a:ext cx="446088" cy="2952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2" name="Line 38"/>
          <p:cNvSpPr>
            <a:spLocks noChangeShapeType="1"/>
          </p:cNvSpPr>
          <p:nvPr/>
        </p:nvSpPr>
        <p:spPr bwMode="auto">
          <a:xfrm flipH="1">
            <a:off x="6946424" y="2740026"/>
            <a:ext cx="64294" cy="750888"/>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3" name="Line 39"/>
          <p:cNvSpPr>
            <a:spLocks noChangeShapeType="1"/>
          </p:cNvSpPr>
          <p:nvPr/>
        </p:nvSpPr>
        <p:spPr bwMode="auto">
          <a:xfrm flipH="1">
            <a:off x="7258173" y="3195639"/>
            <a:ext cx="573281" cy="355600"/>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3915" name="Group 17"/>
          <p:cNvGrpSpPr/>
          <p:nvPr/>
        </p:nvGrpSpPr>
        <p:grpSpPr bwMode="auto">
          <a:xfrm>
            <a:off x="899795" y="3356928"/>
            <a:ext cx="2266950" cy="2266950"/>
            <a:chOff x="2064" y="1152"/>
            <a:chExt cx="1968" cy="1968"/>
          </a:xfrm>
        </p:grpSpPr>
        <p:grpSp>
          <p:nvGrpSpPr>
            <p:cNvPr id="123960" name="Group 8"/>
            <p:cNvGrpSpPr/>
            <p:nvPr/>
          </p:nvGrpSpPr>
          <p:grpSpPr bwMode="auto">
            <a:xfrm>
              <a:off x="2064" y="1152"/>
              <a:ext cx="1968" cy="1968"/>
              <a:chOff x="2064" y="1152"/>
              <a:chExt cx="1968" cy="1968"/>
            </a:xfrm>
          </p:grpSpPr>
          <p:sp>
            <p:nvSpPr>
              <p:cNvPr id="123969" name="Oval 2"/>
              <p:cNvSpPr>
                <a:spLocks noChangeArrowheads="1"/>
              </p:cNvSpPr>
              <p:nvPr/>
            </p:nvSpPr>
            <p:spPr bwMode="auto">
              <a:xfrm>
                <a:off x="2064" y="1152"/>
                <a:ext cx="1968" cy="196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70" name="Oval 4"/>
              <p:cNvSpPr>
                <a:spLocks noChangeArrowheads="1"/>
              </p:cNvSpPr>
              <p:nvPr/>
            </p:nvSpPr>
            <p:spPr bwMode="auto">
              <a:xfrm>
                <a:off x="2725" y="1820"/>
                <a:ext cx="624" cy="62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961" name="Line 9"/>
            <p:cNvSpPr>
              <a:spLocks noChangeShapeType="1"/>
            </p:cNvSpPr>
            <p:nvPr/>
          </p:nvSpPr>
          <p:spPr bwMode="auto">
            <a:xfrm>
              <a:off x="3050" y="1163"/>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62" name="Line 10"/>
            <p:cNvSpPr>
              <a:spLocks noChangeShapeType="1"/>
            </p:cNvSpPr>
            <p:nvPr/>
          </p:nvSpPr>
          <p:spPr bwMode="auto">
            <a:xfrm>
              <a:off x="3039" y="2437"/>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63" name="Line 11"/>
            <p:cNvSpPr>
              <a:spLocks noChangeShapeType="1"/>
            </p:cNvSpPr>
            <p:nvPr/>
          </p:nvSpPr>
          <p:spPr bwMode="auto">
            <a:xfrm>
              <a:off x="2064"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64" name="Line 12"/>
            <p:cNvSpPr>
              <a:spLocks noChangeShapeType="1"/>
            </p:cNvSpPr>
            <p:nvPr/>
          </p:nvSpPr>
          <p:spPr bwMode="auto">
            <a:xfrm>
              <a:off x="3360"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65" name="Line 13"/>
            <p:cNvSpPr>
              <a:spLocks noChangeShapeType="1"/>
            </p:cNvSpPr>
            <p:nvPr/>
          </p:nvSpPr>
          <p:spPr bwMode="auto">
            <a:xfrm flipH="1">
              <a:off x="3264" y="1440"/>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66" name="Line 14"/>
            <p:cNvSpPr>
              <a:spLocks noChangeShapeType="1"/>
            </p:cNvSpPr>
            <p:nvPr/>
          </p:nvSpPr>
          <p:spPr bwMode="auto">
            <a:xfrm flipH="1">
              <a:off x="2352" y="2352"/>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67" name="Line 15"/>
            <p:cNvSpPr>
              <a:spLocks noChangeShapeType="1"/>
            </p:cNvSpPr>
            <p:nvPr/>
          </p:nvSpPr>
          <p:spPr bwMode="auto">
            <a:xfrm>
              <a:off x="2352" y="1488"/>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68" name="Line 16"/>
            <p:cNvSpPr>
              <a:spLocks noChangeShapeType="1"/>
            </p:cNvSpPr>
            <p:nvPr/>
          </p:nvSpPr>
          <p:spPr bwMode="auto">
            <a:xfrm>
              <a:off x="3264" y="2400"/>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916" name="Text Box 40"/>
          <p:cNvSpPr txBox="1">
            <a:spLocks noChangeArrowheads="1"/>
          </p:cNvSpPr>
          <p:nvPr/>
        </p:nvSpPr>
        <p:spPr bwMode="auto">
          <a:xfrm>
            <a:off x="1580833" y="358394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2</a:t>
            </a:r>
            <a:endParaRPr kumimoji="1" lang="en-US" altLang="zh-CN" sz="2400">
              <a:latin typeface="Times New Roman" panose="02020603050405020304" pitchFamily="18" charset="0"/>
            </a:endParaRPr>
          </a:p>
        </p:txBody>
      </p:sp>
      <p:sp>
        <p:nvSpPr>
          <p:cNvPr id="123917" name="Text Box 41"/>
          <p:cNvSpPr txBox="1">
            <a:spLocks noChangeArrowheads="1"/>
          </p:cNvSpPr>
          <p:nvPr/>
        </p:nvSpPr>
        <p:spPr bwMode="auto">
          <a:xfrm>
            <a:off x="2220595" y="354901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1</a:t>
            </a:r>
            <a:endParaRPr kumimoji="1" lang="en-US" altLang="zh-CN" sz="2400">
              <a:latin typeface="Times New Roman" panose="02020603050405020304" pitchFamily="18" charset="0"/>
            </a:endParaRPr>
          </a:p>
        </p:txBody>
      </p:sp>
      <p:sp>
        <p:nvSpPr>
          <p:cNvPr id="123918" name="Text Box 42"/>
          <p:cNvSpPr txBox="1">
            <a:spLocks noChangeArrowheads="1"/>
          </p:cNvSpPr>
          <p:nvPr/>
        </p:nvSpPr>
        <p:spPr bwMode="auto">
          <a:xfrm>
            <a:off x="2638108" y="3998278"/>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8</a:t>
            </a:r>
            <a:endParaRPr kumimoji="1" lang="en-US" altLang="zh-CN" sz="2400">
              <a:latin typeface="Times New Roman" panose="02020603050405020304" pitchFamily="18" charset="0"/>
            </a:endParaRPr>
          </a:p>
        </p:txBody>
      </p:sp>
      <p:sp>
        <p:nvSpPr>
          <p:cNvPr id="123919" name="Text Box 43"/>
          <p:cNvSpPr txBox="1">
            <a:spLocks noChangeArrowheads="1"/>
          </p:cNvSpPr>
          <p:nvPr/>
        </p:nvSpPr>
        <p:spPr bwMode="auto">
          <a:xfrm>
            <a:off x="2638108" y="451104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7</a:t>
            </a:r>
            <a:endParaRPr kumimoji="1" lang="en-US" altLang="zh-CN" sz="2400">
              <a:latin typeface="Times New Roman" panose="02020603050405020304" pitchFamily="18" charset="0"/>
            </a:endParaRPr>
          </a:p>
        </p:txBody>
      </p:sp>
      <p:sp>
        <p:nvSpPr>
          <p:cNvPr id="123920" name="Text Box 44"/>
          <p:cNvSpPr txBox="1">
            <a:spLocks noChangeArrowheads="1"/>
          </p:cNvSpPr>
          <p:nvPr/>
        </p:nvSpPr>
        <p:spPr bwMode="auto">
          <a:xfrm>
            <a:off x="2150745" y="495871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6</a:t>
            </a:r>
            <a:endParaRPr kumimoji="1" lang="en-US" altLang="zh-CN" sz="2400">
              <a:latin typeface="Times New Roman" panose="02020603050405020304" pitchFamily="18" charset="0"/>
            </a:endParaRPr>
          </a:p>
        </p:txBody>
      </p:sp>
      <p:sp>
        <p:nvSpPr>
          <p:cNvPr id="123921" name="Text Box 45"/>
          <p:cNvSpPr txBox="1">
            <a:spLocks noChangeArrowheads="1"/>
          </p:cNvSpPr>
          <p:nvPr/>
        </p:nvSpPr>
        <p:spPr bwMode="auto">
          <a:xfrm>
            <a:off x="1595120" y="495871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err="1">
                <a:latin typeface="Times New Roman" panose="02020603050405020304" pitchFamily="18" charset="0"/>
              </a:rPr>
              <a:t>J</a:t>
            </a:r>
            <a:r>
              <a:rPr kumimoji="1" lang="en-US" altLang="zh-CN" sz="2400" baseline="-25000" dirty="0" err="1">
                <a:latin typeface="Times New Roman" panose="02020603050405020304" pitchFamily="18" charset="0"/>
              </a:rPr>
              <a:t>5</a:t>
            </a:r>
            <a:endParaRPr kumimoji="1" lang="en-US" altLang="zh-CN" sz="2400" dirty="0">
              <a:latin typeface="Times New Roman" panose="02020603050405020304" pitchFamily="18" charset="0"/>
            </a:endParaRPr>
          </a:p>
        </p:txBody>
      </p:sp>
      <p:sp>
        <p:nvSpPr>
          <p:cNvPr id="123922" name="Text Box 46"/>
          <p:cNvSpPr txBox="1">
            <a:spLocks noChangeArrowheads="1"/>
          </p:cNvSpPr>
          <p:nvPr/>
        </p:nvSpPr>
        <p:spPr bwMode="auto">
          <a:xfrm>
            <a:off x="1177608" y="451104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4</a:t>
            </a:r>
            <a:endParaRPr kumimoji="1" lang="en-US" altLang="zh-CN" sz="2400">
              <a:latin typeface="Times New Roman" panose="02020603050405020304" pitchFamily="18" charset="0"/>
            </a:endParaRPr>
          </a:p>
        </p:txBody>
      </p:sp>
      <p:sp>
        <p:nvSpPr>
          <p:cNvPr id="123923" name="Text Box 47"/>
          <p:cNvSpPr txBox="1">
            <a:spLocks noChangeArrowheads="1"/>
          </p:cNvSpPr>
          <p:nvPr/>
        </p:nvSpPr>
        <p:spPr bwMode="auto">
          <a:xfrm>
            <a:off x="1107758" y="4061778"/>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3</a:t>
            </a:r>
            <a:endParaRPr kumimoji="1" lang="en-US" altLang="zh-CN" sz="2400">
              <a:latin typeface="Times New Roman" panose="02020603050405020304" pitchFamily="18" charset="0"/>
            </a:endParaRPr>
          </a:p>
        </p:txBody>
      </p:sp>
      <p:sp>
        <p:nvSpPr>
          <p:cNvPr id="123924" name="Text Box 52"/>
          <p:cNvSpPr txBox="1">
            <a:spLocks noChangeArrowheads="1"/>
          </p:cNvSpPr>
          <p:nvPr/>
        </p:nvSpPr>
        <p:spPr bwMode="auto">
          <a:xfrm>
            <a:off x="3193733" y="2694940"/>
            <a:ext cx="825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endParaRPr kumimoji="1" lang="en-US" altLang="zh-CN" sz="2400">
              <a:latin typeface="Times New Roman" panose="02020603050405020304" pitchFamily="18" charset="0"/>
            </a:endParaRPr>
          </a:p>
        </p:txBody>
      </p:sp>
      <p:sp>
        <p:nvSpPr>
          <p:cNvPr id="123925" name="Rectangle 53"/>
          <p:cNvSpPr>
            <a:spLocks noChangeArrowheads="1"/>
          </p:cNvSpPr>
          <p:nvPr/>
        </p:nvSpPr>
        <p:spPr bwMode="auto">
          <a:xfrm>
            <a:off x="3279458" y="3088640"/>
            <a:ext cx="555625" cy="3206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6" name="Line 55"/>
          <p:cNvSpPr>
            <a:spLocks noChangeShapeType="1"/>
          </p:cNvSpPr>
          <p:nvPr/>
        </p:nvSpPr>
        <p:spPr bwMode="auto">
          <a:xfrm>
            <a:off x="2220595" y="2780665"/>
            <a:ext cx="0" cy="576263"/>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7" name="Line 56"/>
          <p:cNvSpPr>
            <a:spLocks noChangeShapeType="1"/>
          </p:cNvSpPr>
          <p:nvPr/>
        </p:nvSpPr>
        <p:spPr bwMode="auto">
          <a:xfrm flipH="1">
            <a:off x="2638108" y="3229928"/>
            <a:ext cx="904875" cy="255587"/>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9" name="Text Box 83"/>
          <p:cNvSpPr txBox="1">
            <a:spLocks noChangeArrowheads="1"/>
          </p:cNvSpPr>
          <p:nvPr/>
        </p:nvSpPr>
        <p:spPr bwMode="auto">
          <a:xfrm>
            <a:off x="1835785" y="2205612"/>
            <a:ext cx="923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Q.front</a:t>
            </a:r>
            <a:endParaRPr kumimoji="1" lang="en-US" altLang="zh-CN" sz="2400">
              <a:latin typeface="Times New Roman" panose="02020603050405020304" pitchFamily="18" charset="0"/>
            </a:endParaRPr>
          </a:p>
        </p:txBody>
      </p:sp>
      <p:sp>
        <p:nvSpPr>
          <p:cNvPr id="123930" name="Rectangle 84"/>
          <p:cNvSpPr>
            <a:spLocks noChangeArrowheads="1"/>
          </p:cNvSpPr>
          <p:nvPr/>
        </p:nvSpPr>
        <p:spPr bwMode="auto">
          <a:xfrm>
            <a:off x="1965960" y="2612012"/>
            <a:ext cx="528638" cy="3190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8" name="Arc 97"/>
          <p:cNvSpPr/>
          <p:nvPr/>
        </p:nvSpPr>
        <p:spPr bwMode="auto">
          <a:xfrm flipH="1">
            <a:off x="758508" y="3228340"/>
            <a:ext cx="719137" cy="719138"/>
          </a:xfrm>
          <a:custGeom>
            <a:avLst/>
            <a:gdLst>
              <a:gd name="T0" fmla="*/ 0 w 21600"/>
              <a:gd name="T1" fmla="*/ 0 h 21600"/>
              <a:gd name="T2" fmla="*/ 719137 w 21600"/>
              <a:gd name="T3" fmla="*/ 719138 h 21600"/>
              <a:gd name="T4" fmla="*/ 0 w 21600"/>
              <a:gd name="T5" fmla="*/ 71913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8575">
            <a:solidFill>
              <a:srgbClr val="FFFF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9" name="Arc 98"/>
          <p:cNvSpPr/>
          <p:nvPr/>
        </p:nvSpPr>
        <p:spPr bwMode="auto">
          <a:xfrm flipH="1">
            <a:off x="5354955" y="3316288"/>
            <a:ext cx="719138" cy="719137"/>
          </a:xfrm>
          <a:custGeom>
            <a:avLst/>
            <a:gdLst>
              <a:gd name="T0" fmla="*/ 0 w 21600"/>
              <a:gd name="T1" fmla="*/ 0 h 21600"/>
              <a:gd name="T2" fmla="*/ 719138 w 21600"/>
              <a:gd name="T3" fmla="*/ 719137 h 21600"/>
              <a:gd name="T4" fmla="*/ 0 w 21600"/>
              <a:gd name="T5" fmla="*/ 71913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8575">
            <a:solidFill>
              <a:srgbClr val="FFFF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文本框 3"/>
          <p:cNvSpPr txBox="1"/>
          <p:nvPr/>
        </p:nvSpPr>
        <p:spPr>
          <a:xfrm>
            <a:off x="3350543" y="5149657"/>
            <a:ext cx="2287546" cy="954107"/>
          </a:xfrm>
          <a:prstGeom prst="rect">
            <a:avLst/>
          </a:prstGeom>
          <a:noFill/>
        </p:spPr>
        <p:txBody>
          <a:bodyPr wrap="square" rtlCol="0">
            <a:spAutoFit/>
          </a:bodyPr>
          <a:lstStyle/>
          <a:p>
            <a:r>
              <a:rPr lang="zh-CN" altLang="en-US" sz="2800" b="1" dirty="0">
                <a:solidFill>
                  <a:srgbClr val="00B0F0"/>
                </a:solidFill>
                <a:effectLst>
                  <a:outerShdw blurRad="38100" dist="25400" dir="5400000" algn="ctr" rotWithShape="0">
                    <a:srgbClr val="6E747A">
                      <a:alpha val="43000"/>
                    </a:srgbClr>
                  </a:outerShdw>
                </a:effectLst>
              </a:rPr>
              <a:t>队满和对空无法区分</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928" name="Group 81"/>
          <p:cNvGrpSpPr/>
          <p:nvPr/>
        </p:nvGrpSpPr>
        <p:grpSpPr bwMode="auto">
          <a:xfrm>
            <a:off x="2772410" y="2997140"/>
            <a:ext cx="2266950" cy="2266950"/>
            <a:chOff x="2112" y="2640"/>
            <a:chExt cx="1632" cy="1680"/>
          </a:xfrm>
        </p:grpSpPr>
        <p:grpSp>
          <p:nvGrpSpPr>
            <p:cNvPr id="123941" name="Group 58"/>
            <p:cNvGrpSpPr/>
            <p:nvPr/>
          </p:nvGrpSpPr>
          <p:grpSpPr bwMode="auto">
            <a:xfrm>
              <a:off x="2112" y="2640"/>
              <a:ext cx="1632" cy="1680"/>
              <a:chOff x="2064" y="1152"/>
              <a:chExt cx="1968" cy="1968"/>
            </a:xfrm>
          </p:grpSpPr>
          <p:grpSp>
            <p:nvGrpSpPr>
              <p:cNvPr id="123949" name="Group 59"/>
              <p:cNvGrpSpPr/>
              <p:nvPr/>
            </p:nvGrpSpPr>
            <p:grpSpPr bwMode="auto">
              <a:xfrm>
                <a:off x="2064" y="1152"/>
                <a:ext cx="1968" cy="1968"/>
                <a:chOff x="2064" y="1152"/>
                <a:chExt cx="1968" cy="1968"/>
              </a:xfrm>
            </p:grpSpPr>
            <p:sp>
              <p:nvSpPr>
                <p:cNvPr id="123958" name="Oval 60"/>
                <p:cNvSpPr>
                  <a:spLocks noChangeArrowheads="1"/>
                </p:cNvSpPr>
                <p:nvPr/>
              </p:nvSpPr>
              <p:spPr bwMode="auto">
                <a:xfrm>
                  <a:off x="2064" y="1152"/>
                  <a:ext cx="1968" cy="196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9" name="Oval 61"/>
                <p:cNvSpPr>
                  <a:spLocks noChangeArrowheads="1"/>
                </p:cNvSpPr>
                <p:nvPr/>
              </p:nvSpPr>
              <p:spPr bwMode="auto">
                <a:xfrm>
                  <a:off x="2725" y="1820"/>
                  <a:ext cx="624" cy="62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950" name="Line 62"/>
              <p:cNvSpPr>
                <a:spLocks noChangeShapeType="1"/>
              </p:cNvSpPr>
              <p:nvPr/>
            </p:nvSpPr>
            <p:spPr bwMode="auto">
              <a:xfrm>
                <a:off x="3050" y="1163"/>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1" name="Line 63"/>
              <p:cNvSpPr>
                <a:spLocks noChangeShapeType="1"/>
              </p:cNvSpPr>
              <p:nvPr/>
            </p:nvSpPr>
            <p:spPr bwMode="auto">
              <a:xfrm>
                <a:off x="3039" y="2437"/>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2" name="Line 64"/>
              <p:cNvSpPr>
                <a:spLocks noChangeShapeType="1"/>
              </p:cNvSpPr>
              <p:nvPr/>
            </p:nvSpPr>
            <p:spPr bwMode="auto">
              <a:xfrm>
                <a:off x="2064"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3" name="Line 65"/>
              <p:cNvSpPr>
                <a:spLocks noChangeShapeType="1"/>
              </p:cNvSpPr>
              <p:nvPr/>
            </p:nvSpPr>
            <p:spPr bwMode="auto">
              <a:xfrm>
                <a:off x="3360"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4" name="Line 66"/>
              <p:cNvSpPr>
                <a:spLocks noChangeShapeType="1"/>
              </p:cNvSpPr>
              <p:nvPr/>
            </p:nvSpPr>
            <p:spPr bwMode="auto">
              <a:xfrm flipH="1">
                <a:off x="3264" y="1440"/>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5" name="Line 67"/>
              <p:cNvSpPr>
                <a:spLocks noChangeShapeType="1"/>
              </p:cNvSpPr>
              <p:nvPr/>
            </p:nvSpPr>
            <p:spPr bwMode="auto">
              <a:xfrm flipH="1">
                <a:off x="2352" y="2352"/>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6" name="Line 68"/>
              <p:cNvSpPr>
                <a:spLocks noChangeShapeType="1"/>
              </p:cNvSpPr>
              <p:nvPr/>
            </p:nvSpPr>
            <p:spPr bwMode="auto">
              <a:xfrm>
                <a:off x="2352" y="1488"/>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7" name="Line 69"/>
              <p:cNvSpPr>
                <a:spLocks noChangeShapeType="1"/>
              </p:cNvSpPr>
              <p:nvPr/>
            </p:nvSpPr>
            <p:spPr bwMode="auto">
              <a:xfrm>
                <a:off x="3264" y="2400"/>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942" name="Text Box 71"/>
            <p:cNvSpPr txBox="1">
              <a:spLocks noChangeArrowheads="1"/>
            </p:cNvSpPr>
            <p:nvPr/>
          </p:nvSpPr>
          <p:spPr bwMode="auto">
            <a:xfrm>
              <a:off x="3025" y="2784"/>
              <a:ext cx="292"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1</a:t>
              </a:r>
              <a:endParaRPr kumimoji="1" lang="en-US" altLang="zh-CN" sz="2400">
                <a:latin typeface="Times New Roman" panose="02020603050405020304" pitchFamily="18" charset="0"/>
              </a:endParaRPr>
            </a:p>
          </p:txBody>
        </p:sp>
        <p:sp>
          <p:nvSpPr>
            <p:cNvPr id="123943" name="Text Box 72"/>
            <p:cNvSpPr txBox="1">
              <a:spLocks noChangeArrowheads="1"/>
            </p:cNvSpPr>
            <p:nvPr/>
          </p:nvSpPr>
          <p:spPr bwMode="auto">
            <a:xfrm>
              <a:off x="2593" y="2832"/>
              <a:ext cx="292"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2</a:t>
              </a:r>
              <a:endParaRPr kumimoji="1" lang="en-US" altLang="zh-CN" sz="2400">
                <a:latin typeface="Times New Roman" panose="02020603050405020304" pitchFamily="18" charset="0"/>
              </a:endParaRPr>
            </a:p>
          </p:txBody>
        </p:sp>
        <p:sp>
          <p:nvSpPr>
            <p:cNvPr id="123944" name="Text Box 73"/>
            <p:cNvSpPr txBox="1">
              <a:spLocks noChangeArrowheads="1"/>
            </p:cNvSpPr>
            <p:nvPr/>
          </p:nvSpPr>
          <p:spPr bwMode="auto">
            <a:xfrm>
              <a:off x="3313" y="3504"/>
              <a:ext cx="292"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7</a:t>
              </a:r>
              <a:endParaRPr kumimoji="1" lang="en-US" altLang="zh-CN" sz="2400">
                <a:latin typeface="Times New Roman" panose="02020603050405020304" pitchFamily="18" charset="0"/>
              </a:endParaRPr>
            </a:p>
          </p:txBody>
        </p:sp>
        <p:sp>
          <p:nvSpPr>
            <p:cNvPr id="123945" name="Text Box 74"/>
            <p:cNvSpPr txBox="1">
              <a:spLocks noChangeArrowheads="1"/>
            </p:cNvSpPr>
            <p:nvPr/>
          </p:nvSpPr>
          <p:spPr bwMode="auto">
            <a:xfrm>
              <a:off x="2977" y="3840"/>
              <a:ext cx="292"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6</a:t>
              </a:r>
              <a:endParaRPr kumimoji="1" lang="en-US" altLang="zh-CN" sz="2400">
                <a:latin typeface="Times New Roman" panose="02020603050405020304" pitchFamily="18" charset="0"/>
              </a:endParaRPr>
            </a:p>
          </p:txBody>
        </p:sp>
        <p:sp>
          <p:nvSpPr>
            <p:cNvPr id="123946" name="Text Box 75"/>
            <p:cNvSpPr txBox="1">
              <a:spLocks noChangeArrowheads="1"/>
            </p:cNvSpPr>
            <p:nvPr/>
          </p:nvSpPr>
          <p:spPr bwMode="auto">
            <a:xfrm>
              <a:off x="2593" y="3840"/>
              <a:ext cx="292"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5</a:t>
              </a:r>
              <a:endParaRPr kumimoji="1" lang="en-US" altLang="zh-CN" sz="2400">
                <a:latin typeface="Times New Roman" panose="02020603050405020304" pitchFamily="18" charset="0"/>
              </a:endParaRPr>
            </a:p>
          </p:txBody>
        </p:sp>
        <p:sp>
          <p:nvSpPr>
            <p:cNvPr id="123947" name="Text Box 76"/>
            <p:cNvSpPr txBox="1">
              <a:spLocks noChangeArrowheads="1"/>
            </p:cNvSpPr>
            <p:nvPr/>
          </p:nvSpPr>
          <p:spPr bwMode="auto">
            <a:xfrm>
              <a:off x="2304" y="3504"/>
              <a:ext cx="291"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4</a:t>
              </a:r>
              <a:endParaRPr kumimoji="1" lang="en-US" altLang="zh-CN" sz="2400">
                <a:latin typeface="Times New Roman" panose="02020603050405020304" pitchFamily="18" charset="0"/>
              </a:endParaRPr>
            </a:p>
          </p:txBody>
        </p:sp>
        <p:sp>
          <p:nvSpPr>
            <p:cNvPr id="123948" name="Text Box 77"/>
            <p:cNvSpPr txBox="1">
              <a:spLocks noChangeArrowheads="1"/>
            </p:cNvSpPr>
            <p:nvPr/>
          </p:nvSpPr>
          <p:spPr bwMode="auto">
            <a:xfrm>
              <a:off x="2256" y="3167"/>
              <a:ext cx="291"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3</a:t>
              </a:r>
              <a:endParaRPr kumimoji="1" lang="en-US" altLang="zh-CN" sz="2400">
                <a:latin typeface="Times New Roman" panose="02020603050405020304" pitchFamily="18" charset="0"/>
              </a:endParaRPr>
            </a:p>
          </p:txBody>
        </p:sp>
      </p:grpSp>
      <p:sp>
        <p:nvSpPr>
          <p:cNvPr id="123929" name="Text Box 83"/>
          <p:cNvSpPr txBox="1">
            <a:spLocks noChangeArrowheads="1"/>
          </p:cNvSpPr>
          <p:nvPr/>
        </p:nvSpPr>
        <p:spPr bwMode="auto">
          <a:xfrm>
            <a:off x="4290060" y="1950977"/>
            <a:ext cx="923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Q.front</a:t>
            </a:r>
            <a:endParaRPr kumimoji="1" lang="en-US" altLang="zh-CN" sz="2400">
              <a:latin typeface="Times New Roman" panose="02020603050405020304" pitchFamily="18" charset="0"/>
            </a:endParaRPr>
          </a:p>
        </p:txBody>
      </p:sp>
      <p:sp>
        <p:nvSpPr>
          <p:cNvPr id="123930" name="Rectangle 84"/>
          <p:cNvSpPr>
            <a:spLocks noChangeArrowheads="1"/>
          </p:cNvSpPr>
          <p:nvPr/>
        </p:nvSpPr>
        <p:spPr bwMode="auto">
          <a:xfrm>
            <a:off x="4420235" y="2357377"/>
            <a:ext cx="528638" cy="3190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1" name="Text Box 86"/>
          <p:cNvSpPr txBox="1">
            <a:spLocks noChangeArrowheads="1"/>
          </p:cNvSpPr>
          <p:nvPr/>
        </p:nvSpPr>
        <p:spPr bwMode="auto">
          <a:xfrm>
            <a:off x="5410835" y="3252727"/>
            <a:ext cx="825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endParaRPr kumimoji="1" lang="en-US" altLang="zh-CN" sz="2400">
              <a:latin typeface="Times New Roman" panose="02020603050405020304" pitchFamily="18" charset="0"/>
            </a:endParaRPr>
          </a:p>
        </p:txBody>
      </p:sp>
      <p:sp>
        <p:nvSpPr>
          <p:cNvPr id="123932" name="Rectangle 87"/>
          <p:cNvSpPr>
            <a:spLocks noChangeArrowheads="1"/>
          </p:cNvSpPr>
          <p:nvPr/>
        </p:nvSpPr>
        <p:spPr bwMode="auto">
          <a:xfrm>
            <a:off x="5485448" y="3640077"/>
            <a:ext cx="481012" cy="268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3" name="Line 89"/>
          <p:cNvSpPr>
            <a:spLocks noChangeShapeType="1"/>
          </p:cNvSpPr>
          <p:nvPr/>
        </p:nvSpPr>
        <p:spPr bwMode="auto">
          <a:xfrm flipH="1">
            <a:off x="4355148" y="2484377"/>
            <a:ext cx="330200" cy="576263"/>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4" name="Line 90"/>
          <p:cNvSpPr>
            <a:spLocks noChangeShapeType="1"/>
          </p:cNvSpPr>
          <p:nvPr/>
        </p:nvSpPr>
        <p:spPr bwMode="auto">
          <a:xfrm flipH="1">
            <a:off x="5039359" y="3765489"/>
            <a:ext cx="635000" cy="116313"/>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7" name="Text Box 94"/>
          <p:cNvSpPr txBox="1">
            <a:spLocks noChangeArrowheads="1"/>
          </p:cNvSpPr>
          <p:nvPr/>
        </p:nvSpPr>
        <p:spPr bwMode="auto">
          <a:xfrm>
            <a:off x="1764067" y="5733608"/>
            <a:ext cx="5482590" cy="460375"/>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dirty="0">
                <a:solidFill>
                  <a:schemeClr val="tx1"/>
                </a:solidFill>
                <a:latin typeface="Times New Roman" panose="02020603050405020304" pitchFamily="18" charset="0"/>
              </a:rPr>
              <a:t>规定：若</a:t>
            </a:r>
            <a:r>
              <a:rPr kumimoji="1" lang="en-US" altLang="zh-CN" sz="2400" dirty="0">
                <a:solidFill>
                  <a:schemeClr val="tx1"/>
                </a:solidFill>
                <a:latin typeface="Times New Roman" panose="02020603050405020304" pitchFamily="18" charset="0"/>
              </a:rPr>
              <a:t> Q.rear+1 == </a:t>
            </a:r>
            <a:r>
              <a:rPr kumimoji="1" lang="en-US" altLang="zh-CN" sz="2400" dirty="0" err="1">
                <a:solidFill>
                  <a:schemeClr val="tx1"/>
                </a:solidFill>
                <a:latin typeface="Times New Roman" panose="02020603050405020304" pitchFamily="18" charset="0"/>
              </a:rPr>
              <a:t>Q.front</a:t>
            </a:r>
            <a:r>
              <a:rPr kumimoji="1" lang="zh-CN" altLang="en-US" sz="2400" dirty="0" err="1">
                <a:solidFill>
                  <a:schemeClr val="tx1"/>
                </a:solidFill>
                <a:latin typeface="Times New Roman" panose="02020603050405020304" pitchFamily="18" charset="0"/>
              </a:rPr>
              <a:t>，则队列满</a:t>
            </a:r>
          </a:p>
        </p:txBody>
      </p:sp>
      <p:sp>
        <p:nvSpPr>
          <p:cNvPr id="123940" name="Arc 99"/>
          <p:cNvSpPr/>
          <p:nvPr/>
        </p:nvSpPr>
        <p:spPr bwMode="auto">
          <a:xfrm rot="9755774" flipH="1">
            <a:off x="4659948" y="4433827"/>
            <a:ext cx="719137" cy="719138"/>
          </a:xfrm>
          <a:custGeom>
            <a:avLst/>
            <a:gdLst>
              <a:gd name="T0" fmla="*/ 0 w 21600"/>
              <a:gd name="T1" fmla="*/ 0 h 21600"/>
              <a:gd name="T2" fmla="*/ 719137 w 21600"/>
              <a:gd name="T3" fmla="*/ 719138 h 21600"/>
              <a:gd name="T4" fmla="*/ 0 w 21600"/>
              <a:gd name="T5" fmla="*/ 71913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8575">
            <a:solidFill>
              <a:srgbClr val="FFFF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Text Box 4"/>
          <p:cNvSpPr txBox="1">
            <a:spLocks noChangeArrowheads="1"/>
          </p:cNvSpPr>
          <p:nvPr/>
        </p:nvSpPr>
        <p:spPr bwMode="auto">
          <a:xfrm>
            <a:off x="468313" y="461963"/>
            <a:ext cx="30956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marL="457200" indent="-457200" eaLnBrk="1" hangingPunct="1">
              <a:buFont typeface="Wingdings" panose="05000000000000000000" charset="0"/>
              <a:buChar char="n"/>
            </a:pPr>
            <a:r>
              <a:rPr kumimoji="1" lang="en-US" altLang="zh-CN" sz="2800">
                <a:solidFill>
                  <a:srgbClr val="FFFF00"/>
                </a:solidFill>
              </a:rPr>
              <a:t>Circular queue</a:t>
            </a:r>
          </a:p>
        </p:txBody>
      </p:sp>
      <p:sp>
        <p:nvSpPr>
          <p:cNvPr id="39" name="文本框 38"/>
          <p:cNvSpPr txBox="1"/>
          <p:nvPr/>
        </p:nvSpPr>
        <p:spPr>
          <a:xfrm>
            <a:off x="539750" y="1124585"/>
            <a:ext cx="9012555" cy="460375"/>
          </a:xfrm>
          <a:prstGeom prst="rect">
            <a:avLst/>
          </a:prstGeom>
          <a:noFill/>
        </p:spPr>
        <p:txBody>
          <a:bodyPr wrap="square" rtlCol="0">
            <a:spAutoFit/>
          </a:bodyPr>
          <a:lstStyle/>
          <a:p>
            <a:r>
              <a:rPr lang="zh-CN" altLang="en-US" sz="2400" b="1">
                <a:solidFill>
                  <a:srgbClr val="FFFF00"/>
                </a:solidFill>
              </a:rPr>
              <a:t>方案</a:t>
            </a:r>
            <a:r>
              <a:rPr lang="en-US" altLang="zh-CN" sz="2400" b="1">
                <a:solidFill>
                  <a:srgbClr val="FFFF00"/>
                </a:solidFill>
              </a:rPr>
              <a:t>2</a:t>
            </a:r>
            <a:r>
              <a:rPr lang="zh-CN" altLang="en-US" sz="2400" b="1">
                <a:solidFill>
                  <a:srgbClr val="FFFF00"/>
                </a:solidFill>
              </a:rPr>
              <a:t>：</a:t>
            </a:r>
            <a:r>
              <a:rPr lang="en-US" altLang="zh-CN" sz="2400" b="1">
                <a:solidFill>
                  <a:schemeClr val="tx1"/>
                </a:solidFill>
              </a:rPr>
              <a:t>front</a:t>
            </a:r>
            <a:r>
              <a:rPr lang="zh-CN" altLang="en-US" sz="2400" b="1">
                <a:solidFill>
                  <a:schemeClr val="tx1"/>
                </a:solidFill>
              </a:rPr>
              <a:t>指向第一个元素，</a:t>
            </a:r>
            <a:r>
              <a:rPr lang="en-US" altLang="zh-CN" sz="2400" b="1">
                <a:solidFill>
                  <a:schemeClr val="tx1"/>
                </a:solidFill>
              </a:rPr>
              <a:t>rear</a:t>
            </a:r>
            <a:r>
              <a:rPr lang="zh-CN" altLang="en-US" sz="2400" b="1">
                <a:solidFill>
                  <a:schemeClr val="tx1"/>
                </a:solidFill>
              </a:rPr>
              <a:t>指向最后一个元素</a:t>
            </a:r>
            <a:r>
              <a:rPr lang="zh-CN" altLang="en-US" sz="2400" b="1">
                <a:sym typeface="+mn-ea"/>
              </a:rPr>
              <a:t>的下一位</a:t>
            </a:r>
            <a:endParaRPr lang="zh-CN" altLang="en-US" sz="2400" b="1">
              <a:solidFill>
                <a:schemeClr val="tx1"/>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ChangeArrowheads="1"/>
          </p:cNvSpPr>
          <p:nvPr/>
        </p:nvSpPr>
        <p:spPr bwMode="auto">
          <a:xfrm>
            <a:off x="467995" y="1484630"/>
            <a:ext cx="83597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solidFill>
                  <a:srgbClr val="FFFF00"/>
                </a:solidFill>
                <a:latin typeface="Times New Roman" panose="02020603050405020304" pitchFamily="18" charset="0"/>
              </a:rPr>
              <a:t>#define </a:t>
            </a:r>
            <a:r>
              <a:rPr kumimoji="1" lang="en-US" altLang="zh-CN" sz="2400" dirty="0" err="1">
                <a:solidFill>
                  <a:srgbClr val="FFFF00"/>
                </a:solidFill>
                <a:latin typeface="Times New Roman" panose="02020603050405020304" pitchFamily="18" charset="0"/>
              </a:rPr>
              <a:t>MAXNUM</a:t>
            </a:r>
            <a:r>
              <a:rPr kumimoji="1" lang="en-US" altLang="zh-CN" sz="2400" dirty="0">
                <a:solidFill>
                  <a:srgbClr val="FFFF00"/>
                </a:solidFill>
                <a:latin typeface="Times New Roman" panose="02020603050405020304" pitchFamily="18" charset="0"/>
              </a:rPr>
              <a:t>  100</a:t>
            </a:r>
            <a:r>
              <a:rPr kumimoji="1" lang="en-US" altLang="zh-CN" sz="2400" dirty="0">
                <a:solidFill>
                  <a:schemeClr val="hlink"/>
                </a:solidFill>
                <a:latin typeface="Times New Roman" panose="02020603050405020304" pitchFamily="18" charset="0"/>
              </a:rPr>
              <a:t> 	 </a:t>
            </a:r>
            <a:r>
              <a:rPr kumimoji="1" lang="en-US" altLang="zh-CN" sz="2400" dirty="0">
                <a:solidFill>
                  <a:srgbClr val="33CC33"/>
                </a:solidFill>
                <a:latin typeface="Times New Roman" panose="02020603050405020304" pitchFamily="18" charset="0"/>
              </a:rPr>
              <a:t>/* </a:t>
            </a:r>
            <a:r>
              <a:rPr kumimoji="1" lang="zh-CN" altLang="en-US" sz="2400" dirty="0">
                <a:solidFill>
                  <a:srgbClr val="33CC33"/>
                </a:solidFill>
                <a:latin typeface="Times New Roman" panose="02020603050405020304" pitchFamily="18" charset="0"/>
                <a:ea typeface="宋体" panose="02010600030101010101" pitchFamily="2" charset="-122"/>
              </a:rPr>
              <a:t>队列</a:t>
            </a:r>
            <a:r>
              <a:rPr kumimoji="1" lang="zh-CN" altLang="en-US" sz="2400" dirty="0">
                <a:solidFill>
                  <a:srgbClr val="33CC33"/>
                </a:solidFill>
                <a:latin typeface="Times New Roman" panose="02020603050405020304" pitchFamily="18" charset="0"/>
              </a:rPr>
              <a:t>中能达到的最大容量，这				里设为</a:t>
            </a:r>
            <a:r>
              <a:rPr kumimoji="1" lang="en-US" altLang="zh-CN" sz="2400" dirty="0">
                <a:solidFill>
                  <a:srgbClr val="33CC33"/>
                </a:solidFill>
                <a:latin typeface="Times New Roman" panose="02020603050405020304" pitchFamily="18" charset="0"/>
              </a:rPr>
              <a:t>100 */</a:t>
            </a:r>
          </a:p>
          <a:p>
            <a:r>
              <a:rPr kumimoji="1" lang="en-US" altLang="zh-CN" sz="2400" dirty="0" err="1">
                <a:latin typeface="Times New Roman" panose="02020603050405020304" pitchFamily="18" charset="0"/>
                <a:ea typeface="宋体" panose="02010600030101010101" pitchFamily="2" charset="-122"/>
              </a:rPr>
              <a:t>struct</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SeqQueue</a:t>
            </a:r>
            <a:r>
              <a:rPr kumimoji="1" lang="en-US" altLang="zh-CN" sz="2400" dirty="0">
                <a:latin typeface="Times New Roman" panose="02020603050405020304" pitchFamily="18" charset="0"/>
                <a:ea typeface="宋体" panose="02010600030101010101" pitchFamily="2" charset="-122"/>
              </a:rPr>
              <a:t>		</a:t>
            </a:r>
            <a:r>
              <a:rPr kumimoji="1" lang="en-US" altLang="zh-CN" sz="2400" dirty="0">
                <a:solidFill>
                  <a:srgbClr val="33CC33"/>
                </a:solidFill>
                <a:latin typeface="Times New Roman" panose="02020603050405020304" pitchFamily="18" charset="0"/>
                <a:ea typeface="宋体" panose="02010600030101010101" pitchFamily="2" charset="-122"/>
              </a:rPr>
              <a:t>/* </a:t>
            </a:r>
            <a:r>
              <a:rPr kumimoji="1" lang="zh-CN" altLang="en-US" sz="2400" dirty="0">
                <a:solidFill>
                  <a:srgbClr val="33CC33"/>
                </a:solidFill>
                <a:latin typeface="Times New Roman" panose="02020603050405020304" pitchFamily="18" charset="0"/>
                <a:ea typeface="宋体" panose="02010600030101010101" pitchFamily="2" charset="-122"/>
              </a:rPr>
              <a:t>顺序队列类型定义 *</a:t>
            </a:r>
            <a:r>
              <a:rPr kumimoji="1" lang="en-US" altLang="zh-CN" sz="2400" dirty="0">
                <a:solidFill>
                  <a:srgbClr val="33CC33"/>
                </a:solidFill>
                <a:latin typeface="Times New Roman" panose="02020603050405020304" pitchFamily="18" charset="0"/>
                <a:ea typeface="宋体" panose="02010600030101010101" pitchFamily="2" charset="-122"/>
              </a:rPr>
              <a:t>/</a:t>
            </a:r>
          </a:p>
          <a:p>
            <a:pPr eaLnBrk="0" hangingPunct="0"/>
            <a:r>
              <a:rPr kumimoji="1" lang="en-US" altLang="zh-CN" sz="2400" dirty="0">
                <a:latin typeface="Times New Roman" panose="02020603050405020304" pitchFamily="18" charset="0"/>
                <a:ea typeface="宋体" panose="02010600030101010101" pitchFamily="2" charset="-122"/>
              </a:rPr>
              <a:t>{</a:t>
            </a: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rPr>
              <a:t>DataType</a:t>
            </a:r>
            <a:r>
              <a:rPr kumimoji="1" lang="en-US" altLang="zh-CN" sz="2400" dirty="0">
                <a:latin typeface="Times New Roman" panose="02020603050405020304" pitchFamily="18" charset="0"/>
              </a:rPr>
              <a:t> </a:t>
            </a:r>
            <a:r>
              <a:rPr kumimoji="1" lang="en-US" altLang="zh-CN" sz="2400" dirty="0">
                <a:latin typeface="Times New Roman" panose="02020603050405020304" pitchFamily="18" charset="0"/>
                <a:ea typeface="宋体" panose="02010600030101010101" pitchFamily="2" charset="-122"/>
              </a:rPr>
              <a:t>q[MAXNUM];</a:t>
            </a: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int</a:t>
            </a:r>
            <a:r>
              <a:rPr kumimoji="1" lang="en-US" altLang="zh-CN" sz="2400" dirty="0">
                <a:latin typeface="Times New Roman" panose="02020603050405020304" pitchFamily="18" charset="0"/>
                <a:ea typeface="宋体" panose="02010600030101010101" pitchFamily="2" charset="-122"/>
              </a:rPr>
              <a:t> front, rear;</a:t>
            </a:r>
          </a:p>
          <a:p>
            <a:pPr eaLnBrk="0" hangingPunct="0"/>
            <a:r>
              <a:rPr kumimoji="1" lang="en-US" altLang="zh-CN" sz="2400" dirty="0">
                <a:latin typeface="Times New Roman" panose="02020603050405020304" pitchFamily="18" charset="0"/>
                <a:ea typeface="宋体" panose="02010600030101010101" pitchFamily="2" charset="-122"/>
              </a:rPr>
              <a:t>};</a:t>
            </a:r>
          </a:p>
          <a:p>
            <a:pPr eaLnBrk="0" hangingPunct="0"/>
            <a:r>
              <a:rPr kumimoji="1" lang="en-US" altLang="zh-CN" sz="2400" dirty="0">
                <a:solidFill>
                  <a:srgbClr val="33CC33"/>
                </a:solidFill>
                <a:latin typeface="Times New Roman" panose="02020603050405020304" pitchFamily="18" charset="0"/>
                <a:ea typeface="宋体" panose="02010600030101010101" pitchFamily="2" charset="-122"/>
              </a:rPr>
              <a:t>/* </a:t>
            </a:r>
            <a:r>
              <a:rPr kumimoji="1" lang="zh-CN" altLang="en-US" sz="2400" dirty="0">
                <a:solidFill>
                  <a:srgbClr val="33CC33"/>
                </a:solidFill>
                <a:latin typeface="Times New Roman" panose="02020603050405020304" pitchFamily="18" charset="0"/>
                <a:ea typeface="宋体" panose="02010600030101010101" pitchFamily="2" charset="-122"/>
              </a:rPr>
              <a:t>顺序队列类型的指针类型 *</a:t>
            </a:r>
            <a:r>
              <a:rPr kumimoji="1" lang="en-US" altLang="zh-CN" sz="2400" dirty="0">
                <a:solidFill>
                  <a:srgbClr val="33CC33"/>
                </a:solidFill>
                <a:latin typeface="Times New Roman" panose="02020603050405020304" pitchFamily="18" charset="0"/>
                <a:ea typeface="宋体" panose="02010600030101010101" pitchFamily="2" charset="-122"/>
              </a:rPr>
              <a:t>/</a:t>
            </a:r>
          </a:p>
          <a:p>
            <a:pPr eaLnBrk="0" hangingPunct="0"/>
            <a:r>
              <a:rPr kumimoji="1" lang="en-US" altLang="zh-CN" sz="2400" dirty="0" err="1">
                <a:latin typeface="Times New Roman" panose="02020603050405020304" pitchFamily="18" charset="0"/>
                <a:ea typeface="宋体" panose="02010600030101010101" pitchFamily="2" charset="-122"/>
              </a:rPr>
              <a:t>typedef</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struct</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SeqQueue</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PSeqQueue</a:t>
            </a:r>
            <a:r>
              <a:rPr kumimoji="1" lang="en-US" altLang="zh-CN" sz="2400" dirty="0">
                <a:latin typeface="Times New Roman" panose="02020603050405020304" pitchFamily="18" charset="0"/>
                <a:ea typeface="宋体" panose="02010600030101010101" pitchFamily="2" charset="-122"/>
              </a:rPr>
              <a:t>; </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ChangeArrowheads="1"/>
          </p:cNvSpPr>
          <p:nvPr/>
        </p:nvSpPr>
        <p:spPr bwMode="auto">
          <a:xfrm>
            <a:off x="431800" y="799465"/>
            <a:ext cx="8627745"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err="1">
                <a:latin typeface="Times New Roman" panose="02020603050405020304" pitchFamily="18" charset="0"/>
                <a:ea typeface="宋体" panose="02010600030101010101" pitchFamily="2" charset="-122"/>
              </a:rPr>
              <a:t>PSeqQueue</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solidFill>
                  <a:srgbClr val="FFFF00"/>
                </a:solidFill>
                <a:latin typeface="Times New Roman" panose="02020603050405020304" pitchFamily="18" charset="0"/>
                <a:ea typeface="宋体" panose="02010600030101010101" pitchFamily="2" charset="-122"/>
              </a:rPr>
              <a:t>createEmptyQueue_seq</a:t>
            </a:r>
            <a:r>
              <a:rPr kumimoji="1" lang="en-US" altLang="zh-CN" sz="2400" dirty="0">
                <a:latin typeface="Times New Roman" panose="02020603050405020304" pitchFamily="18" charset="0"/>
                <a:ea typeface="宋体" panose="02010600030101010101" pitchFamily="2" charset="-122"/>
              </a:rPr>
              <a:t>( void )</a:t>
            </a:r>
          </a:p>
          <a:p>
            <a:pPr eaLnBrk="0" hangingPunct="0"/>
            <a:r>
              <a:rPr kumimoji="1" lang="en-US" altLang="zh-CN" sz="2400" dirty="0">
                <a:latin typeface="Times New Roman" panose="02020603050405020304" pitchFamily="18" charset="0"/>
                <a:ea typeface="宋体" panose="02010600030101010101" pitchFamily="2" charset="-122"/>
              </a:rPr>
              <a:t>{</a:t>
            </a: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PSeqQueue</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paqu</a:t>
            </a:r>
            <a:r>
              <a:rPr kumimoji="1" lang="en-US" altLang="zh-CN" sz="2400" dirty="0">
                <a:latin typeface="Times New Roman" panose="02020603050405020304" pitchFamily="18" charset="0"/>
                <a:ea typeface="宋体" panose="02010600030101010101" pitchFamily="2" charset="-122"/>
              </a:rPr>
              <a:t>;</a:t>
            </a: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paqu</a:t>
            </a:r>
            <a:r>
              <a:rPr kumimoji="1" lang="en-US" altLang="zh-CN" sz="2400" dirty="0">
                <a:latin typeface="Times New Roman" panose="02020603050405020304" pitchFamily="18" charset="0"/>
                <a:ea typeface="宋体" panose="02010600030101010101" pitchFamily="2" charset="-122"/>
              </a:rPr>
              <a:t> = (</a:t>
            </a:r>
            <a:r>
              <a:rPr kumimoji="1" lang="en-US" altLang="zh-CN" sz="2400" dirty="0" err="1">
                <a:latin typeface="Times New Roman" panose="02020603050405020304" pitchFamily="18" charset="0"/>
                <a:ea typeface="宋体" panose="02010600030101010101" pitchFamily="2" charset="-122"/>
              </a:rPr>
              <a:t>struct</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SeqQueue</a:t>
            </a:r>
            <a:r>
              <a:rPr kumimoji="1" lang="en-US" altLang="zh-CN" sz="2400" dirty="0">
                <a:latin typeface="Times New Roman" panose="02020603050405020304" pitchFamily="18" charset="0"/>
                <a:ea typeface="宋体" panose="02010600030101010101" pitchFamily="2" charset="-122"/>
              </a:rPr>
              <a:t> *) </a:t>
            </a:r>
            <a:r>
              <a:rPr kumimoji="1" lang="en-US" altLang="zh-CN" sz="2400" dirty="0" err="1">
                <a:latin typeface="Times New Roman" panose="02020603050405020304" pitchFamily="18" charset="0"/>
                <a:ea typeface="宋体" panose="02010600030101010101" pitchFamily="2" charset="-122"/>
              </a:rPr>
              <a:t>malloc</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sizeof</a:t>
            </a:r>
            <a:r>
              <a:rPr kumimoji="1" lang="en-US" altLang="zh-CN" sz="2400" dirty="0">
                <a:latin typeface="Times New Roman" panose="02020603050405020304" pitchFamily="18" charset="0"/>
                <a:ea typeface="宋体" panose="02010600030101010101" pitchFamily="2" charset="-122"/>
              </a:rPr>
              <a:t>(</a:t>
            </a:r>
            <a:r>
              <a:rPr kumimoji="1" lang="en-US" altLang="zh-CN" sz="2400" dirty="0" err="1">
                <a:latin typeface="Times New Roman" panose="02020603050405020304" pitchFamily="18" charset="0"/>
                <a:ea typeface="宋体" panose="02010600030101010101" pitchFamily="2" charset="-122"/>
              </a:rPr>
              <a:t>struct</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SeqQueue</a:t>
            </a:r>
            <a:r>
              <a:rPr kumimoji="1" lang="en-US" altLang="zh-CN" sz="2400" dirty="0">
                <a:latin typeface="Times New Roman" panose="02020603050405020304" pitchFamily="18" charset="0"/>
                <a:ea typeface="宋体" panose="02010600030101010101" pitchFamily="2" charset="-122"/>
              </a:rPr>
              <a:t>));</a:t>
            </a:r>
          </a:p>
          <a:p>
            <a:pPr eaLnBrk="0" hangingPunct="0"/>
            <a:r>
              <a:rPr kumimoji="1" lang="en-US" altLang="zh-CN" sz="2400" dirty="0">
                <a:latin typeface="Times New Roman" panose="02020603050405020304" pitchFamily="18" charset="0"/>
                <a:ea typeface="宋体" panose="02010600030101010101" pitchFamily="2" charset="-122"/>
              </a:rPr>
              <a:t>        if ( </a:t>
            </a:r>
            <a:r>
              <a:rPr kumimoji="1" lang="en-US" altLang="zh-CN" sz="2400" dirty="0" err="1">
                <a:latin typeface="Times New Roman" panose="02020603050405020304" pitchFamily="18" charset="0"/>
                <a:ea typeface="宋体" panose="02010600030101010101" pitchFamily="2" charset="-122"/>
              </a:rPr>
              <a:t>paqu</a:t>
            </a:r>
            <a:r>
              <a:rPr kumimoji="1" lang="en-US" altLang="zh-CN" sz="2400" dirty="0">
                <a:latin typeface="Times New Roman" panose="02020603050405020304" pitchFamily="18" charset="0"/>
                <a:ea typeface="宋体" panose="02010600030101010101" pitchFamily="2" charset="-122"/>
              </a:rPr>
              <a:t>==NULL )</a:t>
            </a: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printf</a:t>
            </a:r>
            <a:r>
              <a:rPr kumimoji="1" lang="en-US" altLang="zh-CN" sz="2400" dirty="0">
                <a:latin typeface="Times New Roman" panose="02020603050405020304" pitchFamily="18" charset="0"/>
                <a:ea typeface="宋体" panose="02010600030101010101" pitchFamily="2" charset="-122"/>
              </a:rPr>
              <a:t> ("Out space!! \n");</a:t>
            </a:r>
          </a:p>
          <a:p>
            <a:pPr eaLnBrk="0" hangingPunct="0"/>
            <a:r>
              <a:rPr kumimoji="1" lang="en-US" altLang="zh-CN" sz="2400" dirty="0">
                <a:latin typeface="Times New Roman" panose="02020603050405020304" pitchFamily="18" charset="0"/>
                <a:ea typeface="宋体" panose="02010600030101010101" pitchFamily="2" charset="-122"/>
              </a:rPr>
              <a:t>        else {    	</a:t>
            </a: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paqu</a:t>
            </a:r>
            <a:r>
              <a:rPr kumimoji="1" lang="en-US" altLang="zh-CN" sz="2400" dirty="0">
                <a:latin typeface="Times New Roman" panose="02020603050405020304" pitchFamily="18" charset="0"/>
                <a:ea typeface="宋体" panose="02010600030101010101" pitchFamily="2" charset="-122"/>
              </a:rPr>
              <a:t>-&gt;front = 0;</a:t>
            </a: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paqu</a:t>
            </a:r>
            <a:r>
              <a:rPr kumimoji="1" lang="en-US" altLang="zh-CN" sz="2400" dirty="0">
                <a:latin typeface="Times New Roman" panose="02020603050405020304" pitchFamily="18" charset="0"/>
                <a:ea typeface="宋体" panose="02010600030101010101" pitchFamily="2" charset="-122"/>
              </a:rPr>
              <a:t>-&gt;rear = 0;</a:t>
            </a:r>
          </a:p>
          <a:p>
            <a:pPr eaLnBrk="0" hangingPunct="0"/>
            <a:r>
              <a:rPr kumimoji="1" lang="en-US" altLang="zh-CN" sz="2400" dirty="0">
                <a:latin typeface="Times New Roman" panose="02020603050405020304" pitchFamily="18" charset="0"/>
                <a:ea typeface="宋体" panose="02010600030101010101" pitchFamily="2" charset="-122"/>
              </a:rPr>
              <a:t>        }</a:t>
            </a:r>
          </a:p>
          <a:p>
            <a:pPr eaLnBrk="0" hangingPunct="0"/>
            <a:r>
              <a:rPr kumimoji="1" lang="en-US" altLang="zh-CN" sz="2400" dirty="0">
                <a:latin typeface="Times New Roman" panose="02020603050405020304" pitchFamily="18" charset="0"/>
                <a:ea typeface="宋体" panose="02010600030101010101" pitchFamily="2" charset="-122"/>
              </a:rPr>
              <a:t>        return  </a:t>
            </a:r>
            <a:r>
              <a:rPr kumimoji="1" lang="en-US" altLang="zh-CN" sz="2400" dirty="0" err="1">
                <a:latin typeface="Times New Roman" panose="02020603050405020304" pitchFamily="18" charset="0"/>
                <a:ea typeface="宋体" panose="02010600030101010101" pitchFamily="2" charset="-122"/>
              </a:rPr>
              <a:t>paqu</a:t>
            </a:r>
            <a:r>
              <a:rPr kumimoji="1" lang="en-US" altLang="zh-CN" sz="2400" dirty="0">
                <a:latin typeface="Times New Roman" panose="02020603050405020304" pitchFamily="18" charset="0"/>
                <a:ea typeface="宋体" panose="02010600030101010101" pitchFamily="2" charset="-122"/>
              </a:rPr>
              <a:t>;</a:t>
            </a:r>
          </a:p>
          <a:p>
            <a:pPr eaLnBrk="0" hangingPunct="0"/>
            <a:r>
              <a:rPr kumimoji="1" lang="en-US" altLang="zh-CN" sz="2400" dirty="0">
                <a:latin typeface="Times New Roman" panose="02020603050405020304" pitchFamily="18" charset="0"/>
                <a:ea typeface="宋体" panose="02010600030101010101" pitchFamily="2" charset="-122"/>
              </a:rPr>
              <a:t>}</a:t>
            </a:r>
          </a:p>
          <a:p>
            <a:pPr eaLnBrk="0" hangingPunct="0"/>
            <a:endParaRPr kumimoji="1" lang="en-US" altLang="zh-CN" sz="2400" dirty="0">
              <a:latin typeface="Times New Roman" panose="02020603050405020304" pitchFamily="18" charset="0"/>
              <a:ea typeface="宋体" panose="02010600030101010101" pitchFamily="2" charset="-122"/>
            </a:endParaRPr>
          </a:p>
        </p:txBody>
      </p:sp>
      <p:sp>
        <p:nvSpPr>
          <p:cNvPr id="125956" name="Rectangle 3"/>
          <p:cNvSpPr>
            <a:spLocks noChangeArrowheads="1"/>
          </p:cNvSpPr>
          <p:nvPr/>
        </p:nvSpPr>
        <p:spPr bwMode="auto">
          <a:xfrm>
            <a:off x="432000" y="331200"/>
            <a:ext cx="3767138"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3.16  Initialization</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Text Box 4"/>
          <p:cNvSpPr txBox="1">
            <a:spLocks noChangeArrowheads="1"/>
          </p:cNvSpPr>
          <p:nvPr/>
        </p:nvSpPr>
        <p:spPr bwMode="auto">
          <a:xfrm>
            <a:off x="432000" y="799200"/>
            <a:ext cx="7620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ts val="0"/>
              </a:spcBef>
            </a:pPr>
            <a:r>
              <a:rPr kumimoji="1" lang="en-US" altLang="zh-CN" sz="2400" dirty="0" err="1">
                <a:latin typeface="Times New Roman" panose="02020603050405020304" pitchFamily="18" charset="0"/>
                <a:ea typeface="宋体" panose="02010600030101010101" pitchFamily="2" charset="-122"/>
              </a:rPr>
              <a:t>int</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solidFill>
                  <a:srgbClr val="FFFF00"/>
                </a:solidFill>
                <a:latin typeface="Times New Roman" panose="02020603050405020304" pitchFamily="18" charset="0"/>
                <a:ea typeface="宋体" panose="02010600030101010101" pitchFamily="2" charset="-122"/>
              </a:rPr>
              <a:t>isEmptyQueue_seq</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PSeqQueue</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paqu</a:t>
            </a:r>
            <a:r>
              <a:rPr kumimoji="1" lang="en-US" altLang="zh-CN" sz="2400" dirty="0">
                <a:latin typeface="Times New Roman" panose="02020603050405020304" pitchFamily="18" charset="0"/>
                <a:ea typeface="宋体" panose="02010600030101010101" pitchFamily="2" charset="-122"/>
              </a:rPr>
              <a:t> )</a:t>
            </a:r>
          </a:p>
          <a:p>
            <a:pPr eaLnBrk="1" hangingPunct="1">
              <a:spcBef>
                <a:spcPts val="0"/>
              </a:spcBef>
            </a:pPr>
            <a:r>
              <a:rPr kumimoji="1" lang="en-US" altLang="zh-CN" sz="2400" dirty="0">
                <a:latin typeface="Times New Roman" panose="02020603050405020304" pitchFamily="18" charset="0"/>
                <a:ea typeface="宋体" panose="02010600030101010101" pitchFamily="2" charset="-122"/>
              </a:rPr>
              <a:t>{</a:t>
            </a:r>
          </a:p>
          <a:p>
            <a:pPr eaLnBrk="1" hangingPunct="1">
              <a:spcBef>
                <a:spcPts val="0"/>
              </a:spcBef>
            </a:pPr>
            <a:r>
              <a:rPr kumimoji="1" lang="en-US" altLang="zh-CN" sz="2400" dirty="0">
                <a:latin typeface="Times New Roman" panose="02020603050405020304" pitchFamily="18" charset="0"/>
                <a:ea typeface="宋体" panose="02010600030101010101" pitchFamily="2" charset="-122"/>
              </a:rPr>
              <a:t>        return (</a:t>
            </a:r>
            <a:r>
              <a:rPr kumimoji="1" lang="en-US" altLang="zh-CN" sz="2400" dirty="0" err="1">
                <a:latin typeface="Times New Roman" panose="02020603050405020304" pitchFamily="18" charset="0"/>
                <a:ea typeface="宋体" panose="02010600030101010101" pitchFamily="2" charset="-122"/>
              </a:rPr>
              <a:t>paqu</a:t>
            </a:r>
            <a:r>
              <a:rPr kumimoji="1" lang="en-US" altLang="zh-CN" sz="2400" dirty="0">
                <a:latin typeface="Times New Roman" panose="02020603050405020304" pitchFamily="18" charset="0"/>
                <a:ea typeface="宋体" panose="02010600030101010101" pitchFamily="2" charset="-122"/>
              </a:rPr>
              <a:t>-&gt;front == </a:t>
            </a:r>
            <a:r>
              <a:rPr kumimoji="1" lang="en-US" altLang="zh-CN" sz="2400" dirty="0" err="1">
                <a:latin typeface="Times New Roman" panose="02020603050405020304" pitchFamily="18" charset="0"/>
                <a:ea typeface="宋体" panose="02010600030101010101" pitchFamily="2" charset="-122"/>
              </a:rPr>
              <a:t>paqu</a:t>
            </a:r>
            <a:r>
              <a:rPr kumimoji="1" lang="en-US" altLang="zh-CN" sz="2400" dirty="0">
                <a:latin typeface="Times New Roman" panose="02020603050405020304" pitchFamily="18" charset="0"/>
                <a:ea typeface="宋体" panose="02010600030101010101" pitchFamily="2" charset="-122"/>
              </a:rPr>
              <a:t>-&gt;rear);</a:t>
            </a:r>
          </a:p>
          <a:p>
            <a:pPr eaLnBrk="1" hangingPunct="1">
              <a:spcBef>
                <a:spcPts val="0"/>
              </a:spcBef>
            </a:pPr>
            <a:r>
              <a:rPr kumimoji="1" lang="en-US" altLang="zh-CN" sz="2400" dirty="0">
                <a:latin typeface="Times New Roman" panose="02020603050405020304" pitchFamily="18" charset="0"/>
                <a:ea typeface="宋体" panose="02010600030101010101" pitchFamily="2" charset="-122"/>
              </a:rPr>
              <a:t>}</a:t>
            </a:r>
          </a:p>
        </p:txBody>
      </p:sp>
      <p:sp>
        <p:nvSpPr>
          <p:cNvPr id="126980" name="Rectangle 5"/>
          <p:cNvSpPr>
            <a:spLocks noChangeArrowheads="1"/>
          </p:cNvSpPr>
          <p:nvPr/>
        </p:nvSpPr>
        <p:spPr bwMode="auto">
          <a:xfrm>
            <a:off x="432000" y="331200"/>
            <a:ext cx="4156907" cy="46166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3.17  Is Empty or not</a:t>
            </a:r>
          </a:p>
        </p:txBody>
      </p:sp>
      <p:sp>
        <p:nvSpPr>
          <p:cNvPr id="2" name="文本框 1"/>
          <p:cNvSpPr txBox="1"/>
          <p:nvPr/>
        </p:nvSpPr>
        <p:spPr>
          <a:xfrm>
            <a:off x="389255" y="3068955"/>
            <a:ext cx="8509635" cy="1938020"/>
          </a:xfrm>
          <a:prstGeom prst="rect">
            <a:avLst/>
          </a:prstGeom>
          <a:noFill/>
        </p:spPr>
        <p:txBody>
          <a:bodyPr wrap="square" rtlCol="0">
            <a:spAutoFit/>
          </a:bodyPr>
          <a:lstStyle/>
          <a:p>
            <a:r>
              <a:rPr lang="zh-CN" altLang="en-US" sz="2400">
                <a:solidFill>
                  <a:srgbClr val="FFFF00"/>
                </a:solidFill>
              </a:rPr>
              <a:t>注意：</a:t>
            </a:r>
            <a:r>
              <a:rPr lang="zh-CN" altLang="en-US" sz="2400">
                <a:solidFill>
                  <a:schemeClr val="tx1"/>
                </a:solidFill>
              </a:rPr>
              <a:t>判定条件不是   </a:t>
            </a:r>
          </a:p>
          <a:p>
            <a:r>
              <a:rPr lang="zh-CN" altLang="en-US" sz="2400">
                <a:solidFill>
                  <a:schemeClr val="tx1"/>
                </a:solidFill>
              </a:rPr>
              <a:t>           paqu-&gt;front = 0; paqu-&gt;rear = 0;</a:t>
            </a:r>
          </a:p>
          <a:p>
            <a:endParaRPr lang="zh-CN" altLang="en-US" sz="2400">
              <a:solidFill>
                <a:schemeClr val="tx1"/>
              </a:solidFill>
            </a:endParaRPr>
          </a:p>
          <a:p>
            <a:r>
              <a:rPr lang="zh-CN" altLang="en-US" sz="2400">
                <a:solidFill>
                  <a:srgbClr val="FFFF00"/>
                </a:solidFill>
              </a:rPr>
              <a:t>例子：</a:t>
            </a:r>
            <a:r>
              <a:rPr lang="en-US" altLang="zh-CN" sz="2400">
                <a:solidFill>
                  <a:schemeClr val="tx1"/>
                </a:solidFill>
              </a:rPr>
              <a:t>enqueue(q,a); </a:t>
            </a:r>
            <a:r>
              <a:rPr lang="en-US" altLang="zh-CN" sz="2400">
                <a:solidFill>
                  <a:schemeClr val="tx1"/>
                </a:solidFill>
                <a:sym typeface="+mn-ea"/>
              </a:rPr>
              <a:t>dequeue(q)</a:t>
            </a:r>
          </a:p>
          <a:p>
            <a:r>
              <a:rPr lang="en-US" altLang="zh-CN" sz="2400">
                <a:solidFill>
                  <a:schemeClr val="tx1"/>
                </a:solidFill>
              </a:rPr>
              <a:t>           </a:t>
            </a:r>
            <a:r>
              <a:rPr lang="zh-CN" altLang="en-US" sz="2400">
                <a:solidFill>
                  <a:schemeClr val="tx1"/>
                </a:solidFill>
              </a:rPr>
              <a:t>此时队列为空，但paqu-&gt;front = paqu-&gt;rear = </a:t>
            </a:r>
            <a:r>
              <a:rPr lang="en-US" altLang="zh-CN" sz="2400">
                <a:solidFill>
                  <a:schemeClr val="tx1"/>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Text Box 3"/>
          <p:cNvSpPr txBox="1">
            <a:spLocks noChangeArrowheads="1"/>
          </p:cNvSpPr>
          <p:nvPr/>
        </p:nvSpPr>
        <p:spPr bwMode="auto">
          <a:xfrm>
            <a:off x="432000" y="799200"/>
            <a:ext cx="7848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a:latin typeface="Times New Roman" panose="02020603050405020304" pitchFamily="18" charset="0"/>
              </a:rPr>
              <a:t>void  </a:t>
            </a:r>
            <a:r>
              <a:rPr kumimoji="1" lang="en-US" altLang="zh-CN" sz="2400" dirty="0" err="1">
                <a:solidFill>
                  <a:srgbClr val="FFFF00"/>
                </a:solidFill>
                <a:latin typeface="Times New Roman" panose="02020603050405020304" pitchFamily="18" charset="0"/>
              </a:rPr>
              <a:t>deQueue_seq</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PSeqQueue</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 )</a:t>
            </a:r>
          </a:p>
          <a:p>
            <a:pPr eaLnBrk="1" hangingPunct="1"/>
            <a:r>
              <a:rPr kumimoji="1" lang="en-US" altLang="zh-CN" sz="2400" dirty="0">
                <a:solidFill>
                  <a:srgbClr val="33CC33"/>
                </a:solidFill>
                <a:latin typeface="Times New Roman" panose="02020603050405020304" pitchFamily="18" charset="0"/>
              </a:rPr>
              <a:t>/* </a:t>
            </a:r>
            <a:r>
              <a:rPr kumimoji="1" lang="zh-CN" altLang="en-US" sz="2400" dirty="0">
                <a:solidFill>
                  <a:srgbClr val="33CC33"/>
                </a:solidFill>
                <a:latin typeface="Times New Roman" panose="02020603050405020304" pitchFamily="18" charset="0"/>
              </a:rPr>
              <a:t>删除队列头部元素 *</a:t>
            </a:r>
            <a:r>
              <a:rPr kumimoji="1" lang="en-US" altLang="zh-CN" sz="2400" dirty="0">
                <a:solidFill>
                  <a:srgbClr val="33CC33"/>
                </a:solidFill>
                <a:latin typeface="Times New Roman" panose="02020603050405020304" pitchFamily="18" charset="0"/>
              </a:rPr>
              <a:t>/</a:t>
            </a:r>
          </a:p>
          <a:p>
            <a:pPr eaLnBrk="1" hangingPunct="1"/>
            <a:r>
              <a:rPr kumimoji="1" lang="en-US" altLang="zh-CN" sz="2400" dirty="0">
                <a:latin typeface="Times New Roman" panose="02020603050405020304" pitchFamily="18" charset="0"/>
              </a:rPr>
              <a:t>{</a:t>
            </a:r>
          </a:p>
          <a:p>
            <a:pPr eaLnBrk="1" hangingPunct="1"/>
            <a:r>
              <a:rPr kumimoji="1" lang="en-US" altLang="zh-CN" sz="2400" dirty="0">
                <a:latin typeface="Times New Roman" panose="02020603050405020304" pitchFamily="18" charset="0"/>
              </a:rPr>
              <a:t>        if (</a:t>
            </a:r>
            <a:r>
              <a:rPr kumimoji="1" lang="en-US" altLang="zh-CN" sz="2400" dirty="0" err="1">
                <a:latin typeface="Times New Roman" panose="02020603050405020304" pitchFamily="18" charset="0"/>
              </a:rPr>
              <a:t>isEmptyQueue_seq</a:t>
            </a:r>
            <a:r>
              <a:rPr kumimoji="1" lang="en-US" altLang="zh-CN" sz="2400" dirty="0">
                <a:latin typeface="Times New Roman" panose="02020603050405020304" pitchFamily="18" charset="0"/>
              </a:rPr>
              <a:t>(</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a:t>
            </a:r>
          </a:p>
          <a:p>
            <a:pPr eaLnBrk="1" hangingPunct="1"/>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printf</a:t>
            </a:r>
            <a:r>
              <a:rPr kumimoji="1" lang="en-US" altLang="zh-CN" sz="2400" dirty="0">
                <a:latin typeface="Times New Roman" panose="02020603050405020304" pitchFamily="18" charset="0"/>
              </a:rPr>
              <a:t> ( "Empty Queue.\n" );</a:t>
            </a:r>
          </a:p>
          <a:p>
            <a:pPr eaLnBrk="1" hangingPunct="1"/>
            <a:r>
              <a:rPr kumimoji="1" lang="en-US" altLang="zh-CN" sz="2400" dirty="0">
                <a:latin typeface="Times New Roman" panose="02020603050405020304" pitchFamily="18" charset="0"/>
              </a:rPr>
              <a:t>        else</a:t>
            </a:r>
          </a:p>
          <a:p>
            <a:pPr eaLnBrk="1" hangingPunct="1"/>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-&gt;front = (</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-&gt;front + 1) % MAXNUM;</a:t>
            </a:r>
          </a:p>
          <a:p>
            <a:pPr eaLnBrk="1" hangingPunct="1"/>
            <a:r>
              <a:rPr kumimoji="1" lang="en-US" altLang="zh-CN" sz="2400" dirty="0">
                <a:latin typeface="Times New Roman" panose="02020603050405020304" pitchFamily="18" charset="0"/>
              </a:rPr>
              <a:t>}</a:t>
            </a:r>
          </a:p>
        </p:txBody>
      </p:sp>
      <p:sp>
        <p:nvSpPr>
          <p:cNvPr id="129028" name="Rectangle 4"/>
          <p:cNvSpPr>
            <a:spLocks noChangeArrowheads="1"/>
          </p:cNvSpPr>
          <p:nvPr/>
        </p:nvSpPr>
        <p:spPr bwMode="auto">
          <a:xfrm>
            <a:off x="432000" y="331200"/>
            <a:ext cx="7370762"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3.19  Remove the front element from the Queue</a:t>
            </a:r>
          </a:p>
        </p:txBody>
      </p:sp>
      <p:sp>
        <p:nvSpPr>
          <p:cNvPr id="5" name="矩形 4"/>
          <p:cNvSpPr/>
          <p:nvPr/>
        </p:nvSpPr>
        <p:spPr>
          <a:xfrm>
            <a:off x="3492500" y="2997200"/>
            <a:ext cx="4260850" cy="444500"/>
          </a:xfrm>
          <a:prstGeom prst="rect">
            <a:avLst/>
          </a:prstGeom>
          <a:noFill/>
          <a:ln>
            <a:solidFill>
              <a:schemeClr val="accent1">
                <a:lumMod val="40000"/>
                <a:lumOff val="6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88760" y="2493010"/>
            <a:ext cx="2214245" cy="460375"/>
          </a:xfrm>
          <a:prstGeom prst="rect">
            <a:avLst/>
          </a:prstGeom>
          <a:noFill/>
        </p:spPr>
        <p:txBody>
          <a:bodyPr wrap="square" rtlCol="0">
            <a:spAutoFit/>
          </a:bodyPr>
          <a:lstStyle/>
          <a:p>
            <a:r>
              <a:rPr lang="zh-CN" altLang="en-US" sz="2400" b="1">
                <a:solidFill>
                  <a:schemeClr val="accent1">
                    <a:lumMod val="40000"/>
                    <a:lumOff val="60000"/>
                  </a:schemeClr>
                </a:solidFill>
              </a:rPr>
              <a:t>取余运算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7" grpId="0"/>
      <p:bldP spid="7" grpId="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Text Box 2"/>
          <p:cNvSpPr txBox="1">
            <a:spLocks noChangeArrowheads="1"/>
          </p:cNvSpPr>
          <p:nvPr/>
        </p:nvSpPr>
        <p:spPr bwMode="auto">
          <a:xfrm>
            <a:off x="432000" y="799200"/>
            <a:ext cx="7620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a:latin typeface="Times New Roman" panose="02020603050405020304" pitchFamily="18" charset="0"/>
              </a:rPr>
              <a:t>void  </a:t>
            </a:r>
            <a:r>
              <a:rPr kumimoji="1" lang="en-US" altLang="zh-CN" sz="2400" dirty="0" err="1">
                <a:solidFill>
                  <a:srgbClr val="FFFF00"/>
                </a:solidFill>
                <a:latin typeface="Times New Roman" panose="02020603050405020304" pitchFamily="18" charset="0"/>
              </a:rPr>
              <a:t>enQueue_seq</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PSeqQueue</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DataType</a:t>
            </a:r>
            <a:r>
              <a:rPr kumimoji="1" lang="en-US" altLang="zh-CN" sz="2400" dirty="0">
                <a:latin typeface="Times New Roman" panose="02020603050405020304" pitchFamily="18" charset="0"/>
              </a:rPr>
              <a:t> x )</a:t>
            </a:r>
          </a:p>
          <a:p>
            <a:pPr eaLnBrk="1" hangingPunct="1"/>
            <a:r>
              <a:rPr kumimoji="1" lang="en-US" altLang="zh-CN" sz="2400" dirty="0">
                <a:solidFill>
                  <a:srgbClr val="33CC33"/>
                </a:solidFill>
                <a:latin typeface="Times New Roman" panose="02020603050405020304" pitchFamily="18" charset="0"/>
              </a:rPr>
              <a:t>/* </a:t>
            </a:r>
            <a:r>
              <a:rPr kumimoji="1" lang="zh-CN" altLang="en-US" sz="2400" dirty="0">
                <a:solidFill>
                  <a:srgbClr val="33CC33"/>
                </a:solidFill>
                <a:latin typeface="Times New Roman" panose="02020603050405020304" pitchFamily="18" charset="0"/>
              </a:rPr>
              <a:t>在队列尾部插入一元素</a:t>
            </a:r>
            <a:r>
              <a:rPr kumimoji="1" lang="en-US" altLang="zh-CN" sz="2400" dirty="0">
                <a:solidFill>
                  <a:srgbClr val="33CC33"/>
                </a:solidFill>
                <a:latin typeface="Times New Roman" panose="02020603050405020304" pitchFamily="18" charset="0"/>
              </a:rPr>
              <a:t>x */</a:t>
            </a:r>
          </a:p>
          <a:p>
            <a:pPr eaLnBrk="1" hangingPunct="1"/>
            <a:r>
              <a:rPr kumimoji="1" lang="en-US" altLang="zh-CN" sz="2400" dirty="0">
                <a:latin typeface="Times New Roman" panose="02020603050405020304" pitchFamily="18" charset="0"/>
              </a:rPr>
              <a:t>{</a:t>
            </a:r>
          </a:p>
          <a:p>
            <a:pPr eaLnBrk="1" hangingPunct="1"/>
            <a:r>
              <a:rPr kumimoji="1" lang="en-US" altLang="zh-CN" sz="2400" dirty="0">
                <a:latin typeface="Times New Roman" panose="02020603050405020304" pitchFamily="18" charset="0"/>
              </a:rPr>
              <a:t>        if ( (</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-&gt;rear + 1) % MAXNUM == </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-&gt;front  )</a:t>
            </a:r>
          </a:p>
          <a:p>
            <a:pPr eaLnBrk="1" hangingPunct="1"/>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printf</a:t>
            </a:r>
            <a:r>
              <a:rPr kumimoji="1" lang="en-US" altLang="zh-CN" sz="2400" dirty="0">
                <a:latin typeface="Times New Roman" panose="02020603050405020304" pitchFamily="18" charset="0"/>
              </a:rPr>
              <a:t> ( "Full queue.\n" );</a:t>
            </a:r>
          </a:p>
          <a:p>
            <a:pPr eaLnBrk="1" hangingPunct="1"/>
            <a:r>
              <a:rPr kumimoji="1" lang="en-US" altLang="zh-CN" sz="2400" dirty="0">
                <a:latin typeface="Times New Roman" panose="02020603050405020304" pitchFamily="18" charset="0"/>
              </a:rPr>
              <a:t>        else {</a:t>
            </a:r>
          </a:p>
          <a:p>
            <a:pPr eaLnBrk="1" hangingPunct="1"/>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-&gt;q[</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-&gt;rear] = x;</a:t>
            </a:r>
          </a:p>
          <a:p>
            <a:pPr eaLnBrk="1" hangingPunct="1"/>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-&gt;rear = (</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-&gt;rear + 1) % MAXNUM;</a:t>
            </a:r>
          </a:p>
          <a:p>
            <a:pPr eaLnBrk="1" hangingPunct="1"/>
            <a:r>
              <a:rPr kumimoji="1" lang="en-US" altLang="zh-CN" sz="2400" dirty="0">
                <a:latin typeface="Times New Roman" panose="02020603050405020304" pitchFamily="18" charset="0"/>
              </a:rPr>
              <a:t>      }</a:t>
            </a:r>
          </a:p>
          <a:p>
            <a:pPr eaLnBrk="1" hangingPunct="1"/>
            <a:r>
              <a:rPr kumimoji="1" lang="en-US" altLang="zh-CN" sz="2400" dirty="0">
                <a:latin typeface="Times New Roman" panose="02020603050405020304" pitchFamily="18" charset="0"/>
              </a:rPr>
              <a:t>}</a:t>
            </a:r>
          </a:p>
        </p:txBody>
      </p:sp>
      <p:sp>
        <p:nvSpPr>
          <p:cNvPr id="128004" name="Rectangle 3"/>
          <p:cNvSpPr>
            <a:spLocks noChangeArrowheads="1"/>
          </p:cNvSpPr>
          <p:nvPr/>
        </p:nvSpPr>
        <p:spPr bwMode="auto">
          <a:xfrm>
            <a:off x="432000" y="331200"/>
            <a:ext cx="6102350"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3.18 Insert an element into the Queue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ChangeArrowheads="1"/>
          </p:cNvSpPr>
          <p:nvPr/>
        </p:nvSpPr>
        <p:spPr bwMode="auto">
          <a:xfrm>
            <a:off x="503238" y="1052513"/>
            <a:ext cx="7885112" cy="415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dirty="0" err="1">
                <a:latin typeface="Times New Roman" panose="02020603050405020304" pitchFamily="18" charset="0"/>
              </a:rPr>
              <a:t>PSeqStack</a:t>
            </a:r>
            <a:r>
              <a:rPr kumimoji="1" lang="en-US" altLang="zh-CN" sz="2400" dirty="0">
                <a:latin typeface="Times New Roman" panose="02020603050405020304" pitchFamily="18" charset="0"/>
              </a:rPr>
              <a:t>  </a:t>
            </a:r>
            <a:r>
              <a:rPr kumimoji="1" lang="en-US" altLang="zh-CN" sz="2400" dirty="0" err="1">
                <a:solidFill>
                  <a:srgbClr val="FFFF00"/>
                </a:solidFill>
                <a:latin typeface="Times New Roman" panose="02020603050405020304" pitchFamily="18" charset="0"/>
              </a:rPr>
              <a:t>createEmptyStack_seq</a:t>
            </a:r>
            <a:r>
              <a:rPr kumimoji="1" lang="en-US" altLang="zh-CN" sz="2400" dirty="0">
                <a:solidFill>
                  <a:srgbClr val="FFFF00"/>
                </a:solidFill>
                <a:latin typeface="Times New Roman" panose="02020603050405020304" pitchFamily="18" charset="0"/>
              </a:rPr>
              <a:t> </a:t>
            </a:r>
            <a:r>
              <a:rPr kumimoji="1" lang="en-US" altLang="zh-CN" sz="2400" dirty="0">
                <a:latin typeface="Times New Roman" panose="02020603050405020304" pitchFamily="18" charset="0"/>
              </a:rPr>
              <a:t>( void )</a:t>
            </a:r>
          </a:p>
          <a:p>
            <a:pPr eaLnBrk="0" hangingPunct="0"/>
            <a:r>
              <a:rPr kumimoji="1" lang="en-US" altLang="zh-CN" sz="2400" dirty="0">
                <a:latin typeface="Times New Roman" panose="02020603050405020304" pitchFamily="18" charset="0"/>
              </a:rPr>
              <a:t>{  	</a:t>
            </a:r>
          </a:p>
          <a:p>
            <a:pPr eaLnBrk="0" hangingPunct="0"/>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PSeqStack</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a:t>
            </a:r>
          </a:p>
          <a:p>
            <a:pPr eaLnBrk="0" hangingPunct="0"/>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 = (</a:t>
            </a:r>
            <a:r>
              <a:rPr kumimoji="1" lang="en-US" altLang="zh-CN" sz="2400" dirty="0" err="1">
                <a:latin typeface="Times New Roman" panose="02020603050405020304" pitchFamily="18" charset="0"/>
              </a:rPr>
              <a:t>PSeqStack</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malloc</a:t>
            </a:r>
            <a:r>
              <a:rPr kumimoji="1" lang="en-US" altLang="zh-CN" sz="2400" dirty="0">
                <a:latin typeface="Times New Roman" panose="02020603050405020304" pitchFamily="18" charset="0"/>
              </a:rPr>
              <a:t>(</a:t>
            </a:r>
            <a:r>
              <a:rPr kumimoji="1" lang="en-US" altLang="zh-CN" sz="2400" dirty="0" err="1">
                <a:latin typeface="Times New Roman" panose="02020603050405020304" pitchFamily="18" charset="0"/>
              </a:rPr>
              <a:t>sizeof</a:t>
            </a:r>
            <a:r>
              <a:rPr kumimoji="1" lang="en-US" altLang="zh-CN" sz="2400" dirty="0">
                <a:latin typeface="Times New Roman" panose="02020603050405020304" pitchFamily="18" charset="0"/>
              </a:rPr>
              <a:t>(</a:t>
            </a:r>
            <a:r>
              <a:rPr kumimoji="1" lang="en-US" altLang="zh-CN" sz="2400" dirty="0" err="1">
                <a:latin typeface="Times New Roman" panose="02020603050405020304" pitchFamily="18" charset="0"/>
              </a:rPr>
              <a:t>SeqStack</a:t>
            </a:r>
            <a:r>
              <a:rPr kumimoji="1" lang="en-US" altLang="zh-CN" sz="2400" dirty="0">
                <a:latin typeface="Times New Roman" panose="02020603050405020304" pitchFamily="18" charset="0"/>
              </a:rPr>
              <a:t>));</a:t>
            </a:r>
          </a:p>
          <a:p>
            <a:pPr eaLnBrk="0" hangingPunct="0"/>
            <a:r>
              <a:rPr kumimoji="1" lang="en-US" altLang="zh-CN" sz="2400" dirty="0">
                <a:latin typeface="Times New Roman" panose="02020603050405020304" pitchFamily="18" charset="0"/>
              </a:rPr>
              <a:t>        if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==NULL)</a:t>
            </a:r>
          </a:p>
          <a:p>
            <a:pPr eaLnBrk="0" hangingPunct="0"/>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printf</a:t>
            </a:r>
            <a:r>
              <a:rPr kumimoji="1" lang="en-US" altLang="zh-CN" sz="2400" dirty="0">
                <a:latin typeface="Times New Roman" panose="02020603050405020304" pitchFamily="18" charset="0"/>
              </a:rPr>
              <a:t>(“Out space!! \n”);</a:t>
            </a:r>
          </a:p>
          <a:p>
            <a:pPr eaLnBrk="0" hangingPunct="0"/>
            <a:r>
              <a:rPr kumimoji="1" lang="en-US" altLang="zh-CN" sz="2400" dirty="0">
                <a:latin typeface="Times New Roman" panose="02020603050405020304" pitchFamily="18" charset="0"/>
              </a:rPr>
              <a:t>        else</a:t>
            </a:r>
          </a:p>
          <a:p>
            <a:pPr eaLnBrk="0" hangingPunct="0"/>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-&gt;top=-1;     </a:t>
            </a:r>
            <a:r>
              <a:rPr kumimoji="1" lang="en-US" altLang="zh-CN" sz="2000" dirty="0">
                <a:solidFill>
                  <a:srgbClr val="66FF33"/>
                </a:solidFill>
                <a:latin typeface="Times New Roman" panose="02020603050405020304" pitchFamily="18" charset="0"/>
              </a:rPr>
              <a:t>//</a:t>
            </a:r>
            <a:r>
              <a:rPr kumimoji="1" lang="zh-CN" altLang="en-US" sz="2000" dirty="0">
                <a:solidFill>
                  <a:srgbClr val="66FF33"/>
                </a:solidFill>
                <a:latin typeface="Times New Roman" panose="02020603050405020304" pitchFamily="18" charset="0"/>
              </a:rPr>
              <a:t>空栈</a:t>
            </a:r>
            <a:endParaRPr kumimoji="1" lang="en-US" altLang="zh-CN" sz="2400" dirty="0">
              <a:solidFill>
                <a:srgbClr val="66FF33"/>
              </a:solidFill>
              <a:latin typeface="Times New Roman" panose="02020603050405020304" pitchFamily="18" charset="0"/>
            </a:endParaRPr>
          </a:p>
          <a:p>
            <a:pPr eaLnBrk="0" hangingPunct="0"/>
            <a:r>
              <a:rPr kumimoji="1" lang="en-US" altLang="zh-CN" sz="2400" dirty="0">
                <a:latin typeface="Times New Roman" panose="02020603050405020304" pitchFamily="18" charset="0"/>
              </a:rPr>
              <a:t>        return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a:t>
            </a:r>
          </a:p>
          <a:p>
            <a:pPr eaLnBrk="0" hangingPunct="0"/>
            <a:r>
              <a:rPr kumimoji="1" lang="en-US" altLang="zh-CN" sz="2400" dirty="0">
                <a:latin typeface="Times New Roman" panose="02020603050405020304" pitchFamily="18" charset="0"/>
              </a:rPr>
              <a:t>}</a:t>
            </a:r>
          </a:p>
        </p:txBody>
      </p:sp>
      <p:sp>
        <p:nvSpPr>
          <p:cNvPr id="15364" name="Rectangle 5"/>
          <p:cNvSpPr>
            <a:spLocks noChangeArrowheads="1"/>
          </p:cNvSpPr>
          <p:nvPr/>
        </p:nvSpPr>
        <p:spPr bwMode="auto">
          <a:xfrm>
            <a:off x="457200" y="277813"/>
            <a:ext cx="3614738"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latin typeface="Times New Roman" panose="02020603050405020304" pitchFamily="18" charset="0"/>
              </a:rPr>
              <a:t>Algorithm 3.1  Initialization</a:t>
            </a:r>
          </a:p>
        </p:txBody>
      </p:sp>
      <p:sp>
        <p:nvSpPr>
          <p:cNvPr id="8" name="Rectangle 6"/>
          <p:cNvSpPr>
            <a:spLocks noChangeArrowheads="1"/>
          </p:cNvSpPr>
          <p:nvPr/>
        </p:nvSpPr>
        <p:spPr bwMode="auto">
          <a:xfrm>
            <a:off x="971600" y="2955424"/>
            <a:ext cx="4968552" cy="1512168"/>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35" presetClass="emph" presetSubtype="0" repeatCount="3000" fill="hold" grpId="1" nodeType="afterEffect">
                                  <p:stCondLst>
                                    <p:cond delay="1000"/>
                                  </p:stCondLst>
                                  <p:childTnLst>
                                    <p:anim calcmode="discrete" valueType="str">
                                      <p:cBhvr>
                                        <p:cTn id="10"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4"/>
          <p:cNvSpPr>
            <a:spLocks noChangeArrowheads="1"/>
          </p:cNvSpPr>
          <p:nvPr/>
        </p:nvSpPr>
        <p:spPr bwMode="auto">
          <a:xfrm>
            <a:off x="432000" y="331200"/>
            <a:ext cx="7953375"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3.20  Get the value of the front element in the Queue</a:t>
            </a:r>
          </a:p>
        </p:txBody>
      </p:sp>
      <p:sp>
        <p:nvSpPr>
          <p:cNvPr id="130052" name="Rectangle 5"/>
          <p:cNvSpPr>
            <a:spLocks noChangeArrowheads="1"/>
          </p:cNvSpPr>
          <p:nvPr/>
        </p:nvSpPr>
        <p:spPr bwMode="auto">
          <a:xfrm>
            <a:off x="432000" y="799200"/>
            <a:ext cx="640873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err="1">
                <a:latin typeface="Times New Roman" panose="02020603050405020304" pitchFamily="18" charset="0"/>
              </a:rPr>
              <a:t>DataType</a:t>
            </a:r>
            <a:r>
              <a:rPr kumimoji="1" lang="en-US" altLang="zh-CN" sz="2400" dirty="0">
                <a:latin typeface="Times New Roman" panose="02020603050405020304" pitchFamily="18" charset="0"/>
              </a:rPr>
              <a:t>  </a:t>
            </a:r>
            <a:r>
              <a:rPr kumimoji="1" lang="en-US" altLang="zh-CN" sz="2400" dirty="0" err="1">
                <a:solidFill>
                  <a:srgbClr val="FFFF00"/>
                </a:solidFill>
                <a:latin typeface="Times New Roman" panose="02020603050405020304" pitchFamily="18" charset="0"/>
              </a:rPr>
              <a:t>frontQueue_seq</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PSeqQueue</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 )</a:t>
            </a:r>
          </a:p>
          <a:p>
            <a:r>
              <a:rPr kumimoji="1" lang="en-US" altLang="zh-CN" sz="2400" dirty="0">
                <a:solidFill>
                  <a:srgbClr val="33CC33"/>
                </a:solidFill>
                <a:latin typeface="Times New Roman" panose="02020603050405020304" pitchFamily="18" charset="0"/>
              </a:rPr>
              <a:t>/* </a:t>
            </a:r>
            <a:r>
              <a:rPr kumimoji="1" lang="zh-CN" altLang="en-US" sz="2400" dirty="0">
                <a:solidFill>
                  <a:srgbClr val="33CC33"/>
                </a:solidFill>
                <a:latin typeface="Times New Roman" panose="02020603050405020304" pitchFamily="18" charset="0"/>
              </a:rPr>
              <a:t>对非空队列，求队列头部元素 *</a:t>
            </a:r>
            <a:r>
              <a:rPr kumimoji="1" lang="en-US" altLang="zh-CN" sz="2400" dirty="0">
                <a:solidFill>
                  <a:srgbClr val="33CC33"/>
                </a:solidFill>
                <a:latin typeface="Times New Roman" panose="02020603050405020304" pitchFamily="18" charset="0"/>
              </a:rPr>
              <a:t>/</a:t>
            </a:r>
          </a:p>
          <a:p>
            <a:r>
              <a:rPr kumimoji="1" lang="en-US" altLang="zh-CN" sz="2400" dirty="0">
                <a:latin typeface="Times New Roman" panose="02020603050405020304" pitchFamily="18" charset="0"/>
              </a:rPr>
              <a:t>{</a:t>
            </a:r>
          </a:p>
          <a:p>
            <a:r>
              <a:rPr kumimoji="1" lang="en-US" altLang="zh-CN" sz="2400" dirty="0">
                <a:latin typeface="Times New Roman" panose="02020603050405020304" pitchFamily="18" charset="0"/>
              </a:rPr>
              <a:t>        if (</a:t>
            </a:r>
            <a:r>
              <a:rPr kumimoji="1" lang="en-US" altLang="zh-CN" sz="2400" dirty="0" err="1">
                <a:latin typeface="Times New Roman" panose="02020603050405020304" pitchFamily="18" charset="0"/>
              </a:rPr>
              <a:t>isEmptyQueue_seq</a:t>
            </a:r>
            <a:r>
              <a:rPr kumimoji="1" lang="en-US" altLang="zh-CN" sz="2400" dirty="0">
                <a:latin typeface="Times New Roman" panose="02020603050405020304" pitchFamily="18" charset="0"/>
              </a:rPr>
              <a:t>(</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a:t>
            </a:r>
          </a:p>
          <a:p>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printf</a:t>
            </a:r>
            <a:r>
              <a:rPr kumimoji="1" lang="en-US" altLang="zh-CN" sz="2400" dirty="0">
                <a:latin typeface="Times New Roman" panose="02020603050405020304" pitchFamily="18" charset="0"/>
              </a:rPr>
              <a:t> ( “Empty queue.\n" );</a:t>
            </a:r>
          </a:p>
          <a:p>
            <a:r>
              <a:rPr kumimoji="1" lang="en-US" altLang="zh-CN" sz="2400" dirty="0">
                <a:latin typeface="Times New Roman" panose="02020603050405020304" pitchFamily="18" charset="0"/>
              </a:rPr>
              <a:t>        else</a:t>
            </a:r>
          </a:p>
          <a:p>
            <a:r>
              <a:rPr kumimoji="1" lang="en-US" altLang="zh-CN" sz="2400" dirty="0">
                <a:latin typeface="Times New Roman" panose="02020603050405020304" pitchFamily="18" charset="0"/>
              </a:rPr>
              <a:t>                return </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-&gt;q[</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-&gt;front];</a:t>
            </a:r>
          </a:p>
          <a:p>
            <a:r>
              <a:rPr kumimoji="1" lang="en-US" altLang="zh-CN" sz="2400" dirty="0">
                <a:latin typeface="Times New Roman" panose="02020603050405020304" pitchFamily="18" charset="0"/>
              </a:rPr>
              <a:t>} </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2"/>
          <p:cNvSpPr>
            <a:spLocks noChangeArrowheads="1"/>
          </p:cNvSpPr>
          <p:nvPr/>
        </p:nvSpPr>
        <p:spPr bwMode="auto">
          <a:xfrm>
            <a:off x="706438" y="1217613"/>
            <a:ext cx="7826375"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ea typeface="宋体" panose="02010600030101010101" pitchFamily="2" charset="-122"/>
              </a:rPr>
              <a:t>#define </a:t>
            </a:r>
            <a:r>
              <a:rPr kumimoji="1" lang="en-US" altLang="zh-CN" sz="2200" dirty="0" err="1">
                <a:latin typeface="Times New Roman" panose="02020603050405020304" pitchFamily="18" charset="0"/>
                <a:ea typeface="宋体" panose="02010600030101010101" pitchFamily="2" charset="-122"/>
              </a:rPr>
              <a:t>MaxQueueSize</a:t>
            </a:r>
            <a:r>
              <a:rPr kumimoji="1" lang="en-US" altLang="zh-CN" sz="2200" dirty="0">
                <a:latin typeface="Times New Roman" panose="02020603050405020304" pitchFamily="18" charset="0"/>
                <a:ea typeface="宋体" panose="02010600030101010101" pitchFamily="2" charset="-122"/>
              </a:rPr>
              <a:t>	100</a:t>
            </a:r>
          </a:p>
          <a:p>
            <a:r>
              <a:rPr kumimoji="1" lang="en-US" altLang="zh-CN" sz="2200" b="1" dirty="0" err="1">
                <a:solidFill>
                  <a:srgbClr val="FFFF00"/>
                </a:solidFill>
                <a:latin typeface="Times New Roman" panose="02020603050405020304" pitchFamily="18" charset="0"/>
                <a:ea typeface="宋体" panose="02010600030101010101" pitchFamily="2" charset="-122"/>
              </a:rPr>
              <a:t>typedef</a:t>
            </a:r>
            <a:r>
              <a:rPr kumimoji="1" lang="en-US" altLang="zh-CN" sz="2200" b="1" dirty="0">
                <a:solidFill>
                  <a:srgbClr val="FFFF00"/>
                </a:solidFill>
                <a:latin typeface="Times New Roman" panose="02020603050405020304" pitchFamily="18" charset="0"/>
                <a:ea typeface="宋体" panose="02010600030101010101" pitchFamily="2" charset="-122"/>
              </a:rPr>
              <a:t> </a:t>
            </a:r>
            <a:r>
              <a:rPr kumimoji="1" lang="en-US" altLang="zh-CN" sz="2200" b="1" dirty="0" err="1">
                <a:solidFill>
                  <a:srgbClr val="FFFF00"/>
                </a:solidFill>
                <a:latin typeface="Times New Roman" panose="02020603050405020304" pitchFamily="18" charset="0"/>
                <a:ea typeface="宋体" panose="02010600030101010101" pitchFamily="2" charset="-122"/>
              </a:rPr>
              <a:t>struct</a:t>
            </a:r>
            <a:r>
              <a:rPr kumimoji="1" lang="en-US" altLang="zh-CN" sz="2200" b="1" dirty="0">
                <a:solidFill>
                  <a:srgbClr val="FFFF00"/>
                </a:solidFill>
                <a:latin typeface="Times New Roman" panose="02020603050405020304" pitchFamily="18" charset="0"/>
                <a:ea typeface="宋体" panose="02010600030101010101" pitchFamily="2" charset="-122"/>
              </a:rPr>
              <a:t> _</a:t>
            </a:r>
            <a:r>
              <a:rPr kumimoji="1" lang="en-US" altLang="zh-CN" sz="2200" b="1" dirty="0" err="1">
                <a:solidFill>
                  <a:srgbClr val="FFFF00"/>
                </a:solidFill>
                <a:latin typeface="Times New Roman" panose="02020603050405020304" pitchFamily="18" charset="0"/>
                <a:ea typeface="宋体" panose="02010600030101010101" pitchFamily="2" charset="-122"/>
              </a:rPr>
              <a:t>QNode</a:t>
            </a:r>
            <a:endParaRPr kumimoji="1" lang="en-US" altLang="zh-CN" sz="2200" b="1" dirty="0">
              <a:solidFill>
                <a:srgbClr val="FFFF00"/>
              </a:solidFill>
              <a:latin typeface="Times New Roman" panose="02020603050405020304" pitchFamily="18" charset="0"/>
              <a:ea typeface="宋体" panose="02010600030101010101" pitchFamily="2" charset="-122"/>
            </a:endParaRPr>
          </a:p>
          <a:p>
            <a:r>
              <a:rPr kumimoji="1" lang="en-US" altLang="zh-CN" sz="2200" b="1" dirty="0">
                <a:solidFill>
                  <a:srgbClr val="FFFF00"/>
                </a:solidFill>
                <a:latin typeface="Times New Roman" panose="02020603050405020304" pitchFamily="18" charset="0"/>
                <a:ea typeface="宋体" panose="02010600030101010101" pitchFamily="2" charset="-122"/>
              </a:rPr>
              <a:t>{</a:t>
            </a:r>
          </a:p>
          <a:p>
            <a:r>
              <a:rPr kumimoji="1" lang="en-US" altLang="zh-CN" sz="2200" b="1" dirty="0">
                <a:solidFill>
                  <a:srgbClr val="FFFF00"/>
                </a:solidFill>
                <a:latin typeface="Times New Roman" panose="02020603050405020304" pitchFamily="18" charset="0"/>
                <a:ea typeface="宋体" panose="02010600030101010101" pitchFamily="2" charset="-122"/>
              </a:rPr>
              <a:t>        </a:t>
            </a:r>
            <a:r>
              <a:rPr kumimoji="1" lang="en-US" altLang="zh-CN" sz="2200" b="1" dirty="0" err="1">
                <a:solidFill>
                  <a:srgbClr val="FFFF00"/>
                </a:solidFill>
                <a:latin typeface="Times New Roman" panose="02020603050405020304" pitchFamily="18" charset="0"/>
                <a:ea typeface="宋体" panose="02010600030101010101" pitchFamily="2" charset="-122"/>
              </a:rPr>
              <a:t>ElemType</a:t>
            </a:r>
            <a:r>
              <a:rPr kumimoji="1" lang="en-US" altLang="zh-CN" sz="2200" b="1" dirty="0">
                <a:solidFill>
                  <a:srgbClr val="FFFF00"/>
                </a:solidFill>
                <a:latin typeface="Times New Roman" panose="02020603050405020304" pitchFamily="18" charset="0"/>
                <a:ea typeface="宋体" panose="02010600030101010101" pitchFamily="2" charset="-122"/>
              </a:rPr>
              <a:t> *base;</a:t>
            </a:r>
          </a:p>
          <a:p>
            <a:r>
              <a:rPr kumimoji="1" lang="en-US" altLang="zh-CN" sz="2200" b="1" dirty="0">
                <a:solidFill>
                  <a:srgbClr val="FFFF00"/>
                </a:solidFill>
                <a:latin typeface="Times New Roman" panose="02020603050405020304" pitchFamily="18" charset="0"/>
                <a:ea typeface="宋体" panose="02010600030101010101" pitchFamily="2" charset="-122"/>
              </a:rPr>
              <a:t>        </a:t>
            </a:r>
            <a:r>
              <a:rPr kumimoji="1" lang="en-US" altLang="zh-CN" sz="2200" b="1" dirty="0" err="1">
                <a:solidFill>
                  <a:srgbClr val="FFFF00"/>
                </a:solidFill>
                <a:latin typeface="Times New Roman" panose="02020603050405020304" pitchFamily="18" charset="0"/>
                <a:ea typeface="宋体" panose="02010600030101010101" pitchFamily="2" charset="-122"/>
              </a:rPr>
              <a:t>int</a:t>
            </a:r>
            <a:r>
              <a:rPr kumimoji="1" lang="en-US" altLang="zh-CN" sz="2200" b="1" dirty="0">
                <a:solidFill>
                  <a:srgbClr val="FFFF00"/>
                </a:solidFill>
                <a:latin typeface="Times New Roman" panose="02020603050405020304" pitchFamily="18" charset="0"/>
                <a:ea typeface="宋体" panose="02010600030101010101" pitchFamily="2" charset="-122"/>
              </a:rPr>
              <a:t> front, rear;</a:t>
            </a:r>
          </a:p>
          <a:p>
            <a:r>
              <a:rPr kumimoji="1" lang="en-US" altLang="zh-CN" sz="2200" b="1" dirty="0">
                <a:solidFill>
                  <a:srgbClr val="FFFF00"/>
                </a:solidFill>
                <a:latin typeface="Times New Roman" panose="02020603050405020304" pitchFamily="18" charset="0"/>
                <a:ea typeface="宋体" panose="02010600030101010101" pitchFamily="2" charset="-122"/>
              </a:rPr>
              <a:t>}</a:t>
            </a:r>
            <a:r>
              <a:rPr kumimoji="1" lang="en-US" altLang="zh-CN" sz="2200" b="1" dirty="0" err="1">
                <a:solidFill>
                  <a:srgbClr val="FFFF00"/>
                </a:solidFill>
                <a:latin typeface="Times New Roman" panose="02020603050405020304" pitchFamily="18" charset="0"/>
                <a:ea typeface="宋体" panose="02010600030101010101" pitchFamily="2" charset="-122"/>
              </a:rPr>
              <a:t>SeqQueue</a:t>
            </a:r>
            <a:r>
              <a:rPr kumimoji="1" lang="en-US" altLang="zh-CN" sz="2200" b="1" dirty="0">
                <a:solidFill>
                  <a:srgbClr val="FFFF00"/>
                </a:solidFill>
                <a:latin typeface="Times New Roman" panose="02020603050405020304" pitchFamily="18" charset="0"/>
                <a:ea typeface="宋体" panose="02010600030101010101" pitchFamily="2" charset="-122"/>
              </a:rPr>
              <a:t>;</a:t>
            </a:r>
          </a:p>
          <a:p>
            <a:endParaRPr kumimoji="1" lang="en-US" altLang="zh-CN" sz="2200" b="1" dirty="0">
              <a:solidFill>
                <a:srgbClr val="FFFF00"/>
              </a:solidFill>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Status </a:t>
            </a:r>
            <a:r>
              <a:rPr kumimoji="1" lang="en-US" altLang="zh-CN" sz="2200" dirty="0" err="1">
                <a:latin typeface="Times New Roman" panose="02020603050405020304" pitchFamily="18" charset="0"/>
                <a:ea typeface="宋体" panose="02010600030101010101" pitchFamily="2" charset="-122"/>
              </a:rPr>
              <a:t>InitQueue</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SeqQueue</a:t>
            </a:r>
            <a:r>
              <a:rPr kumimoji="1" lang="en-US" altLang="zh-CN" sz="2200" dirty="0">
                <a:latin typeface="Times New Roman" panose="02020603050405020304" pitchFamily="18" charset="0"/>
                <a:ea typeface="宋体" panose="02010600030101010101" pitchFamily="2" charset="-122"/>
              </a:rPr>
              <a:t> *q);</a:t>
            </a:r>
          </a:p>
          <a:p>
            <a:r>
              <a:rPr kumimoji="1" lang="en-US" altLang="zh-CN" sz="2200" dirty="0">
                <a:latin typeface="Times New Roman" panose="02020603050405020304" pitchFamily="18" charset="0"/>
                <a:ea typeface="宋体" panose="02010600030101010101" pitchFamily="2" charset="-122"/>
              </a:rPr>
              <a:t>void </a:t>
            </a:r>
            <a:r>
              <a:rPr kumimoji="1" lang="en-US" altLang="zh-CN" sz="2200" dirty="0" err="1">
                <a:latin typeface="Times New Roman" panose="02020603050405020304" pitchFamily="18" charset="0"/>
                <a:ea typeface="宋体" panose="02010600030101010101" pitchFamily="2" charset="-122"/>
              </a:rPr>
              <a:t>DestroyQueue</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SeqQueue</a:t>
            </a:r>
            <a:r>
              <a:rPr kumimoji="1" lang="en-US" altLang="zh-CN" sz="2200" dirty="0">
                <a:latin typeface="Times New Roman" panose="02020603050405020304" pitchFamily="18" charset="0"/>
                <a:ea typeface="宋体" panose="02010600030101010101" pitchFamily="2" charset="-122"/>
              </a:rPr>
              <a:t> *q);</a:t>
            </a:r>
          </a:p>
          <a:p>
            <a:r>
              <a:rPr kumimoji="1" lang="en-US" altLang="zh-CN" sz="2200" dirty="0">
                <a:latin typeface="Times New Roman" panose="02020603050405020304" pitchFamily="18" charset="0"/>
                <a:ea typeface="宋体" panose="02010600030101010101" pitchFamily="2" charset="-122"/>
              </a:rPr>
              <a:t>void </a:t>
            </a:r>
            <a:r>
              <a:rPr kumimoji="1" lang="en-US" altLang="zh-CN" sz="2200" dirty="0" err="1">
                <a:latin typeface="Times New Roman" panose="02020603050405020304" pitchFamily="18" charset="0"/>
                <a:ea typeface="宋体" panose="02010600030101010101" pitchFamily="2" charset="-122"/>
              </a:rPr>
              <a:t>ClearQueue</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SeqQueue</a:t>
            </a:r>
            <a:r>
              <a:rPr kumimoji="1" lang="en-US" altLang="zh-CN" sz="2200" dirty="0">
                <a:latin typeface="Times New Roman" panose="02020603050405020304" pitchFamily="18" charset="0"/>
                <a:ea typeface="宋体" panose="02010600030101010101" pitchFamily="2" charset="-122"/>
              </a:rPr>
              <a:t> *q);</a:t>
            </a:r>
          </a:p>
          <a:p>
            <a:r>
              <a:rPr kumimoji="1" lang="en-US" altLang="zh-CN" sz="2200" dirty="0" err="1">
                <a:latin typeface="Times New Roman" panose="02020603050405020304" pitchFamily="18" charset="0"/>
                <a:ea typeface="宋体" panose="02010600030101010101" pitchFamily="2" charset="-122"/>
              </a:rPr>
              <a:t>BOOL</a:t>
            </a:r>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IsQueueEmpty</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SeqQueue</a:t>
            </a:r>
            <a:r>
              <a:rPr kumimoji="1" lang="en-US" altLang="zh-CN" sz="2200" dirty="0">
                <a:latin typeface="Times New Roman" panose="02020603050405020304" pitchFamily="18" charset="0"/>
                <a:ea typeface="宋体" panose="02010600030101010101" pitchFamily="2" charset="-122"/>
              </a:rPr>
              <a:t> q);</a:t>
            </a:r>
          </a:p>
          <a:p>
            <a:r>
              <a:rPr kumimoji="1" lang="en-US" altLang="zh-CN" sz="2200" dirty="0" err="1">
                <a:latin typeface="Times New Roman" panose="02020603050405020304" pitchFamily="18" charset="0"/>
                <a:ea typeface="宋体" panose="02010600030101010101" pitchFamily="2" charset="-122"/>
              </a:rPr>
              <a:t>int</a:t>
            </a:r>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QueueLength</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SeqQueue</a:t>
            </a:r>
            <a:r>
              <a:rPr kumimoji="1" lang="en-US" altLang="zh-CN" sz="2200" dirty="0">
                <a:latin typeface="Times New Roman" panose="02020603050405020304" pitchFamily="18" charset="0"/>
                <a:ea typeface="宋体" panose="02010600030101010101" pitchFamily="2" charset="-122"/>
              </a:rPr>
              <a:t> q);</a:t>
            </a:r>
          </a:p>
          <a:p>
            <a:r>
              <a:rPr kumimoji="1" lang="en-US" altLang="zh-CN" sz="2200" dirty="0">
                <a:latin typeface="Times New Roman" panose="02020603050405020304" pitchFamily="18" charset="0"/>
                <a:ea typeface="宋体" panose="02010600030101010101" pitchFamily="2" charset="-122"/>
              </a:rPr>
              <a:t>Status </a:t>
            </a:r>
            <a:r>
              <a:rPr kumimoji="1" lang="en-US" altLang="zh-CN" sz="2200" dirty="0" err="1">
                <a:latin typeface="Times New Roman" panose="02020603050405020304" pitchFamily="18" charset="0"/>
                <a:ea typeface="宋体" panose="02010600030101010101" pitchFamily="2" charset="-122"/>
              </a:rPr>
              <a:t>GetHead</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SeqQueue</a:t>
            </a:r>
            <a:r>
              <a:rPr kumimoji="1" lang="en-US" altLang="zh-CN" sz="2200" dirty="0">
                <a:latin typeface="Times New Roman" panose="02020603050405020304" pitchFamily="18" charset="0"/>
                <a:ea typeface="宋体" panose="02010600030101010101" pitchFamily="2" charset="-122"/>
              </a:rPr>
              <a:t> q, </a:t>
            </a:r>
            <a:r>
              <a:rPr kumimoji="1" lang="en-US" altLang="zh-CN" sz="2200" dirty="0" err="1">
                <a:latin typeface="Times New Roman" panose="02020603050405020304" pitchFamily="18" charset="0"/>
                <a:ea typeface="宋体" panose="02010600030101010101" pitchFamily="2" charset="-122"/>
              </a:rPr>
              <a:t>ElemType</a:t>
            </a:r>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elem</a:t>
            </a:r>
            <a:r>
              <a:rPr kumimoji="1" lang="en-US" altLang="zh-CN" sz="2200" dirty="0">
                <a:latin typeface="Times New Roman" panose="02020603050405020304" pitchFamily="18" charset="0"/>
                <a:ea typeface="宋体" panose="02010600030101010101" pitchFamily="2" charset="-122"/>
              </a:rPr>
              <a:t>);</a:t>
            </a:r>
          </a:p>
          <a:p>
            <a:r>
              <a:rPr kumimoji="1" lang="en-US" altLang="zh-CN" sz="2200" dirty="0">
                <a:latin typeface="Times New Roman" panose="02020603050405020304" pitchFamily="18" charset="0"/>
                <a:ea typeface="宋体" panose="02010600030101010101" pitchFamily="2" charset="-122"/>
              </a:rPr>
              <a:t>Status </a:t>
            </a:r>
            <a:r>
              <a:rPr kumimoji="1" lang="en-US" altLang="zh-CN" sz="2200" dirty="0" err="1">
                <a:latin typeface="Times New Roman" panose="02020603050405020304" pitchFamily="18" charset="0"/>
                <a:ea typeface="宋体" panose="02010600030101010101" pitchFamily="2" charset="-122"/>
              </a:rPr>
              <a:t>enQueue</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SeqQueue</a:t>
            </a:r>
            <a:r>
              <a:rPr kumimoji="1" lang="en-US" altLang="zh-CN" sz="2200" dirty="0">
                <a:latin typeface="Times New Roman" panose="02020603050405020304" pitchFamily="18" charset="0"/>
                <a:ea typeface="宋体" panose="02010600030101010101" pitchFamily="2" charset="-122"/>
              </a:rPr>
              <a:t> *q, </a:t>
            </a:r>
            <a:r>
              <a:rPr kumimoji="1" lang="en-US" altLang="zh-CN" sz="2200" dirty="0" err="1">
                <a:latin typeface="Times New Roman" panose="02020603050405020304" pitchFamily="18" charset="0"/>
                <a:ea typeface="宋体" panose="02010600030101010101" pitchFamily="2" charset="-122"/>
              </a:rPr>
              <a:t>ElemType</a:t>
            </a:r>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elem</a:t>
            </a:r>
            <a:r>
              <a:rPr kumimoji="1" lang="en-US" altLang="zh-CN" sz="2200" dirty="0">
                <a:latin typeface="Times New Roman" panose="02020603050405020304" pitchFamily="18" charset="0"/>
                <a:ea typeface="宋体" panose="02010600030101010101" pitchFamily="2" charset="-122"/>
              </a:rPr>
              <a:t>);</a:t>
            </a:r>
          </a:p>
          <a:p>
            <a:r>
              <a:rPr kumimoji="1" lang="en-US" altLang="zh-CN" sz="2200" dirty="0">
                <a:latin typeface="Times New Roman" panose="02020603050405020304" pitchFamily="18" charset="0"/>
                <a:ea typeface="宋体" panose="02010600030101010101" pitchFamily="2" charset="-122"/>
              </a:rPr>
              <a:t>Status </a:t>
            </a:r>
            <a:r>
              <a:rPr kumimoji="1" lang="en-US" altLang="zh-CN" sz="2200" dirty="0" err="1">
                <a:latin typeface="Times New Roman" panose="02020603050405020304" pitchFamily="18" charset="0"/>
                <a:ea typeface="宋体" panose="02010600030101010101" pitchFamily="2" charset="-122"/>
              </a:rPr>
              <a:t>deQueue</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SeqQueue</a:t>
            </a:r>
            <a:r>
              <a:rPr kumimoji="1" lang="en-US" altLang="zh-CN" sz="2200" dirty="0">
                <a:latin typeface="Times New Roman" panose="02020603050405020304" pitchFamily="18" charset="0"/>
                <a:ea typeface="宋体" panose="02010600030101010101" pitchFamily="2" charset="-122"/>
              </a:rPr>
              <a:t> *q, </a:t>
            </a:r>
            <a:r>
              <a:rPr kumimoji="1" lang="en-US" altLang="zh-CN" sz="2200" dirty="0" err="1">
                <a:latin typeface="Times New Roman" panose="02020603050405020304" pitchFamily="18" charset="0"/>
                <a:ea typeface="宋体" panose="02010600030101010101" pitchFamily="2" charset="-122"/>
              </a:rPr>
              <a:t>ElemType</a:t>
            </a:r>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elem</a:t>
            </a:r>
            <a:r>
              <a:rPr kumimoji="1" lang="en-US" altLang="zh-CN" sz="2200" dirty="0">
                <a:latin typeface="Times New Roman" panose="02020603050405020304" pitchFamily="18" charset="0"/>
                <a:ea typeface="宋体" panose="02010600030101010101" pitchFamily="2" charset="-122"/>
              </a:rPr>
              <a:t>);</a:t>
            </a:r>
          </a:p>
        </p:txBody>
      </p:sp>
      <p:sp>
        <p:nvSpPr>
          <p:cNvPr id="132100" name="Text Box 3"/>
          <p:cNvSpPr txBox="1">
            <a:spLocks noChangeArrowheads="1"/>
          </p:cNvSpPr>
          <p:nvPr/>
        </p:nvSpPr>
        <p:spPr bwMode="auto">
          <a:xfrm>
            <a:off x="1050925" y="2492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endParaRPr kumimoji="1" lang="zh-CN" altLang="zh-CN" sz="2400">
              <a:latin typeface="Times New Roman" panose="02020603050405020304" pitchFamily="18" charset="0"/>
              <a:ea typeface="宋体" panose="02010600030101010101" pitchFamily="2" charset="-122"/>
            </a:endParaRPr>
          </a:p>
        </p:txBody>
      </p:sp>
      <p:sp>
        <p:nvSpPr>
          <p:cNvPr id="132101" name="Rectangle 5"/>
          <p:cNvSpPr>
            <a:spLocks noGrp="1" noChangeArrowheads="1"/>
          </p:cNvSpPr>
          <p:nvPr>
            <p:ph type="title"/>
          </p:nvPr>
        </p:nvSpPr>
        <p:spPr>
          <a:xfrm>
            <a:off x="467995" y="44450"/>
            <a:ext cx="6295390" cy="1139825"/>
          </a:xfrm>
        </p:spPr>
        <p:txBody>
          <a:bodyPr/>
          <a:lstStyle/>
          <a:p>
            <a:pPr marL="457200" indent="-457200" algn="l" eaLnBrk="1" hangingPunct="1">
              <a:buFont typeface="Wingdings" panose="05000000000000000000" charset="0"/>
              <a:buChar char="n"/>
            </a:pPr>
            <a:r>
              <a:rPr lang="en-US" altLang="zh-CN" sz="2800" b="0" dirty="0"/>
              <a:t>Variable length Sequential queue</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p:cNvSpPr>
            <a:spLocks noChangeArrowheads="1"/>
          </p:cNvSpPr>
          <p:nvPr/>
        </p:nvSpPr>
        <p:spPr bwMode="auto">
          <a:xfrm>
            <a:off x="432000" y="799200"/>
            <a:ext cx="84960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latin typeface="Times New Roman" panose="02020603050405020304" pitchFamily="18" charset="0"/>
                <a:ea typeface="宋体" panose="02010600030101010101" pitchFamily="2" charset="-122"/>
              </a:rPr>
              <a:t>Status </a:t>
            </a:r>
            <a:r>
              <a:rPr kumimoji="1" lang="en-US" altLang="zh-CN" sz="2200" dirty="0" err="1">
                <a:solidFill>
                  <a:srgbClr val="FFFF00"/>
                </a:solidFill>
                <a:latin typeface="Times New Roman" panose="02020603050405020304" pitchFamily="18" charset="0"/>
                <a:ea typeface="宋体" panose="02010600030101010101" pitchFamily="2" charset="-122"/>
              </a:rPr>
              <a:t>InitQueue</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SeqQueue</a:t>
            </a:r>
            <a:r>
              <a:rPr kumimoji="1" lang="en-US" altLang="zh-CN" sz="2200" dirty="0">
                <a:latin typeface="Times New Roman" panose="02020603050405020304" pitchFamily="18" charset="0"/>
                <a:ea typeface="宋体" panose="02010600030101010101" pitchFamily="2" charset="-122"/>
              </a:rPr>
              <a:t> *q) </a:t>
            </a:r>
          </a:p>
          <a:p>
            <a:r>
              <a:rPr kumimoji="1" lang="en-US" altLang="zh-CN" sz="2200" dirty="0">
                <a:latin typeface="Times New Roman" panose="02020603050405020304" pitchFamily="18" charset="0"/>
                <a:ea typeface="宋体" panose="02010600030101010101" pitchFamily="2" charset="-122"/>
              </a:rPr>
              <a:t>{</a:t>
            </a:r>
          </a:p>
          <a:p>
            <a:r>
              <a:rPr kumimoji="1" lang="en-US" altLang="zh-CN" sz="2200" dirty="0">
                <a:latin typeface="Times New Roman" panose="02020603050405020304" pitchFamily="18" charset="0"/>
                <a:ea typeface="宋体" panose="02010600030101010101" pitchFamily="2" charset="-122"/>
              </a:rPr>
              <a:t>        q-&gt;base = (</a:t>
            </a:r>
            <a:r>
              <a:rPr kumimoji="1" lang="en-US" altLang="zh-CN" sz="2200" dirty="0" err="1">
                <a:latin typeface="Times New Roman" panose="02020603050405020304" pitchFamily="18" charset="0"/>
                <a:ea typeface="宋体" panose="02010600030101010101" pitchFamily="2" charset="-122"/>
              </a:rPr>
              <a:t>ElemType</a:t>
            </a:r>
            <a:r>
              <a:rPr kumimoji="1" lang="en-US" altLang="zh-CN" sz="2200" dirty="0">
                <a:latin typeface="Times New Roman" panose="02020603050405020304" pitchFamily="18" charset="0"/>
                <a:ea typeface="宋体" panose="02010600030101010101" pitchFamily="2" charset="-122"/>
              </a:rPr>
              <a:t> *) </a:t>
            </a:r>
            <a:r>
              <a:rPr kumimoji="1" lang="en-US" altLang="zh-CN" sz="2200" dirty="0" err="1">
                <a:latin typeface="Times New Roman" panose="02020603050405020304" pitchFamily="18" charset="0"/>
                <a:ea typeface="宋体" panose="02010600030101010101" pitchFamily="2" charset="-122"/>
              </a:rPr>
              <a:t>malloc</a:t>
            </a:r>
            <a:r>
              <a:rPr kumimoji="1" lang="en-US" altLang="zh-CN" sz="2200" dirty="0">
                <a:latin typeface="Times New Roman" panose="02020603050405020304" pitchFamily="18" charset="0"/>
                <a:ea typeface="宋体" panose="02010600030101010101" pitchFamily="2" charset="-122"/>
              </a:rPr>
              <a:t> ( </a:t>
            </a:r>
            <a:r>
              <a:rPr kumimoji="1" lang="en-US" altLang="zh-CN" sz="2200" dirty="0" err="1">
                <a:latin typeface="Times New Roman" panose="02020603050405020304" pitchFamily="18" charset="0"/>
                <a:ea typeface="宋体" panose="02010600030101010101" pitchFamily="2" charset="-122"/>
              </a:rPr>
              <a:t>sizeof</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ElemType</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MaxQueueSize</a:t>
            </a:r>
            <a:r>
              <a:rPr kumimoji="1" lang="en-US" altLang="zh-CN" sz="2200" dirty="0">
                <a:latin typeface="Times New Roman" panose="02020603050405020304" pitchFamily="18" charset="0"/>
                <a:ea typeface="宋体" panose="02010600030101010101" pitchFamily="2" charset="-122"/>
              </a:rPr>
              <a:t>);</a:t>
            </a:r>
          </a:p>
          <a:p>
            <a:r>
              <a:rPr kumimoji="1" lang="en-US" altLang="zh-CN" sz="2200" dirty="0">
                <a:latin typeface="Times New Roman" panose="02020603050405020304" pitchFamily="18" charset="0"/>
                <a:ea typeface="宋体" panose="02010600030101010101" pitchFamily="2" charset="-122"/>
              </a:rPr>
              <a:t>        assert(q-&gt;base);</a:t>
            </a:r>
          </a:p>
          <a:p>
            <a:r>
              <a:rPr kumimoji="1" lang="en-US" altLang="zh-CN" sz="2200" dirty="0">
                <a:latin typeface="Times New Roman" panose="02020603050405020304" pitchFamily="18" charset="0"/>
                <a:ea typeface="宋体" panose="02010600030101010101" pitchFamily="2" charset="-122"/>
              </a:rPr>
              <a:t>        q-&gt;rear = q-&gt;front = 0;</a:t>
            </a:r>
          </a:p>
          <a:p>
            <a:r>
              <a:rPr kumimoji="1" lang="en-US" altLang="zh-CN" sz="2200" dirty="0">
                <a:latin typeface="Times New Roman" panose="02020603050405020304" pitchFamily="18" charset="0"/>
                <a:ea typeface="宋体" panose="02010600030101010101" pitchFamily="2" charset="-122"/>
              </a:rPr>
              <a:t>        return OK;</a:t>
            </a:r>
          </a:p>
          <a:p>
            <a:r>
              <a:rPr kumimoji="1" lang="en-US" altLang="zh-CN" sz="2200" dirty="0">
                <a:latin typeface="Times New Roman" panose="02020603050405020304" pitchFamily="18" charset="0"/>
                <a:ea typeface="宋体" panose="02010600030101010101" pitchFamily="2" charset="-122"/>
              </a:rPr>
              <a:t>}</a:t>
            </a:r>
          </a:p>
        </p:txBody>
      </p:sp>
      <p:sp>
        <p:nvSpPr>
          <p:cNvPr id="133124" name="Rectangle 4"/>
          <p:cNvSpPr>
            <a:spLocks noChangeArrowheads="1"/>
          </p:cNvSpPr>
          <p:nvPr/>
        </p:nvSpPr>
        <p:spPr bwMode="auto">
          <a:xfrm>
            <a:off x="432000" y="331200"/>
            <a:ext cx="3690937"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3.21 Initialization</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ChangeArrowheads="1"/>
          </p:cNvSpPr>
          <p:nvPr/>
        </p:nvSpPr>
        <p:spPr bwMode="auto">
          <a:xfrm>
            <a:off x="432000" y="799200"/>
            <a:ext cx="6497637"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ea typeface="宋体" panose="02010600030101010101" pitchFamily="2" charset="-122"/>
              </a:rPr>
              <a:t>Status </a:t>
            </a:r>
            <a:r>
              <a:rPr kumimoji="1" lang="en-US" altLang="zh-CN" sz="2200" dirty="0" err="1">
                <a:solidFill>
                  <a:srgbClr val="FFFF00"/>
                </a:solidFill>
                <a:latin typeface="Times New Roman" panose="02020603050405020304" pitchFamily="18" charset="0"/>
                <a:ea typeface="宋体" panose="02010600030101010101" pitchFamily="2" charset="-122"/>
              </a:rPr>
              <a:t>enQueue</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SeqQueue</a:t>
            </a:r>
            <a:r>
              <a:rPr kumimoji="1" lang="en-US" altLang="zh-CN" sz="2200" dirty="0">
                <a:latin typeface="Times New Roman" panose="02020603050405020304" pitchFamily="18" charset="0"/>
                <a:ea typeface="宋体" panose="02010600030101010101" pitchFamily="2" charset="-122"/>
              </a:rPr>
              <a:t> *q, </a:t>
            </a:r>
            <a:r>
              <a:rPr kumimoji="1" lang="en-US" altLang="zh-CN" sz="2200" dirty="0" err="1">
                <a:latin typeface="Times New Roman" panose="02020603050405020304" pitchFamily="18" charset="0"/>
                <a:ea typeface="宋体" panose="02010600030101010101" pitchFamily="2" charset="-122"/>
              </a:rPr>
              <a:t>ElemType</a:t>
            </a:r>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elem</a:t>
            </a:r>
            <a:r>
              <a:rPr kumimoji="1" lang="en-US" altLang="zh-CN" sz="2200" dirty="0">
                <a:latin typeface="Times New Roman" panose="02020603050405020304" pitchFamily="18" charset="0"/>
                <a:ea typeface="宋体" panose="02010600030101010101" pitchFamily="2" charset="-122"/>
              </a:rPr>
              <a:t>)</a:t>
            </a:r>
          </a:p>
          <a:p>
            <a:r>
              <a:rPr kumimoji="1" lang="en-US" altLang="zh-CN" sz="2200" dirty="0">
                <a:latin typeface="Times New Roman" panose="02020603050405020304" pitchFamily="18" charset="0"/>
                <a:ea typeface="宋体" panose="02010600030101010101" pitchFamily="2" charset="-122"/>
              </a:rPr>
              <a:t>{</a:t>
            </a:r>
          </a:p>
          <a:p>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PQNode</a:t>
            </a:r>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pNode</a:t>
            </a:r>
            <a:r>
              <a:rPr kumimoji="1" lang="en-US" altLang="zh-CN" sz="2200" dirty="0">
                <a:latin typeface="Times New Roman" panose="02020603050405020304" pitchFamily="18" charset="0"/>
                <a:ea typeface="宋体" panose="02010600030101010101" pitchFamily="2" charset="-122"/>
              </a:rPr>
              <a:t>;</a:t>
            </a:r>
          </a:p>
          <a:p>
            <a:r>
              <a:rPr kumimoji="1" lang="en-US" altLang="zh-CN" sz="2200" dirty="0">
                <a:latin typeface="Times New Roman" panose="02020603050405020304" pitchFamily="18" charset="0"/>
                <a:ea typeface="宋体" panose="02010600030101010101" pitchFamily="2" charset="-122"/>
              </a:rPr>
              <a:t>        if (</a:t>
            </a:r>
            <a:r>
              <a:rPr kumimoji="1" lang="en-US" altLang="zh-CN" sz="2200" dirty="0" err="1">
                <a:latin typeface="Times New Roman" panose="02020603050405020304" pitchFamily="18" charset="0"/>
                <a:ea typeface="宋体" panose="02010600030101010101" pitchFamily="2" charset="-122"/>
              </a:rPr>
              <a:t>IsQueueFull</a:t>
            </a:r>
            <a:r>
              <a:rPr kumimoji="1" lang="en-US" altLang="zh-CN" sz="2200" dirty="0">
                <a:latin typeface="Times New Roman" panose="02020603050405020304" pitchFamily="18" charset="0"/>
                <a:ea typeface="宋体" panose="02010600030101010101" pitchFamily="2" charset="-122"/>
              </a:rPr>
              <a:t>(*q)) return </a:t>
            </a:r>
            <a:r>
              <a:rPr kumimoji="1" lang="en-US" altLang="zh-CN" sz="2200" dirty="0">
                <a:solidFill>
                  <a:srgbClr val="FFFF00"/>
                </a:solidFill>
                <a:latin typeface="Times New Roman" panose="02020603050405020304" pitchFamily="18" charset="0"/>
                <a:ea typeface="宋体" panose="02010600030101010101" pitchFamily="2" charset="-122"/>
              </a:rPr>
              <a:t>ERROR</a:t>
            </a:r>
            <a:r>
              <a:rPr kumimoji="1" lang="en-US" altLang="zh-CN" sz="2200" dirty="0">
                <a:latin typeface="Times New Roman" panose="02020603050405020304" pitchFamily="18" charset="0"/>
                <a:ea typeface="宋体" panose="02010600030101010101" pitchFamily="2" charset="-122"/>
              </a:rPr>
              <a:t>;</a:t>
            </a:r>
          </a:p>
          <a:p>
            <a:r>
              <a:rPr kumimoji="1" lang="en-US" altLang="zh-CN" sz="2200" dirty="0">
                <a:latin typeface="Times New Roman" panose="02020603050405020304" pitchFamily="18" charset="0"/>
                <a:ea typeface="宋体" panose="02010600030101010101" pitchFamily="2" charset="-122"/>
              </a:rPr>
              <a:t>        q-&gt;base[q-</a:t>
            </a:r>
            <a:r>
              <a:rPr kumimoji="1" lang="en-US" altLang="zh-CN" sz="2200" dirty="0">
                <a:solidFill>
                  <a:schemeClr val="tx1"/>
                </a:solidFill>
                <a:latin typeface="Times New Roman" panose="02020603050405020304" pitchFamily="18" charset="0"/>
                <a:ea typeface="宋体" panose="02010600030101010101" pitchFamily="2" charset="-122"/>
              </a:rPr>
              <a:t>&gt;rear] = </a:t>
            </a:r>
            <a:r>
              <a:rPr kumimoji="1" lang="en-US" altLang="zh-CN" sz="2200" dirty="0" err="1">
                <a:solidFill>
                  <a:schemeClr val="tx1"/>
                </a:solidFill>
                <a:latin typeface="Times New Roman" panose="02020603050405020304" pitchFamily="18" charset="0"/>
                <a:ea typeface="宋体" panose="02010600030101010101" pitchFamily="2" charset="-122"/>
              </a:rPr>
              <a:t>elem</a:t>
            </a:r>
            <a:r>
              <a:rPr kumimoji="1" lang="en-US" altLang="zh-CN" sz="2200" dirty="0">
                <a:solidFill>
                  <a:schemeClr val="tx1"/>
                </a:solidFill>
                <a:latin typeface="Times New Roman" panose="02020603050405020304" pitchFamily="18" charset="0"/>
                <a:ea typeface="宋体" panose="02010600030101010101" pitchFamily="2" charset="-122"/>
              </a:rPr>
              <a:t>;</a:t>
            </a:r>
          </a:p>
          <a:p>
            <a:r>
              <a:rPr kumimoji="1" lang="en-US" altLang="zh-CN" sz="2200" dirty="0">
                <a:solidFill>
                  <a:schemeClr val="tx1"/>
                </a:solidFill>
                <a:latin typeface="Times New Roman" panose="02020603050405020304" pitchFamily="18" charset="0"/>
                <a:ea typeface="宋体" panose="02010600030101010101" pitchFamily="2" charset="-122"/>
              </a:rPr>
              <a:t>        q-&gt;rear = (q-&gt;rear+1) % </a:t>
            </a:r>
            <a:r>
              <a:rPr kumimoji="1" lang="en-US" altLang="zh-CN" sz="2200" dirty="0" err="1">
                <a:solidFill>
                  <a:schemeClr val="tx1"/>
                </a:solidFill>
                <a:latin typeface="Times New Roman" panose="02020603050405020304" pitchFamily="18" charset="0"/>
                <a:ea typeface="宋体" panose="02010600030101010101" pitchFamily="2" charset="-122"/>
              </a:rPr>
              <a:t>MaxQueueSize</a:t>
            </a:r>
            <a:r>
              <a:rPr kumimoji="1" lang="en-US" altLang="zh-CN" sz="2200" dirty="0">
                <a:solidFill>
                  <a:schemeClr val="tx1"/>
                </a:solidFill>
                <a:latin typeface="Times New Roman" panose="02020603050405020304" pitchFamily="18" charset="0"/>
                <a:ea typeface="宋体" panose="02010600030101010101" pitchFamily="2" charset="-122"/>
              </a:rPr>
              <a:t>;</a:t>
            </a:r>
          </a:p>
          <a:p>
            <a:r>
              <a:rPr kumimoji="1" lang="en-US" altLang="zh-CN" sz="2200" dirty="0">
                <a:solidFill>
                  <a:schemeClr val="tx1"/>
                </a:solidFill>
                <a:latin typeface="Times New Roman" panose="02020603050405020304" pitchFamily="18" charset="0"/>
                <a:ea typeface="宋体" panose="02010600030101010101" pitchFamily="2" charset="-122"/>
              </a:rPr>
              <a:t>        return OK;</a:t>
            </a:r>
          </a:p>
          <a:p>
            <a:r>
              <a:rPr kumimoji="1" lang="en-US" altLang="zh-CN" sz="2200" dirty="0">
                <a:latin typeface="Times New Roman" panose="02020603050405020304" pitchFamily="18" charset="0"/>
                <a:ea typeface="宋体" panose="02010600030101010101" pitchFamily="2" charset="-122"/>
              </a:rPr>
              <a:t>}</a:t>
            </a:r>
          </a:p>
        </p:txBody>
      </p:sp>
      <p:sp>
        <p:nvSpPr>
          <p:cNvPr id="134148" name="Rectangle 4"/>
          <p:cNvSpPr>
            <a:spLocks noChangeArrowheads="1"/>
          </p:cNvSpPr>
          <p:nvPr/>
        </p:nvSpPr>
        <p:spPr bwMode="auto">
          <a:xfrm>
            <a:off x="432000" y="331200"/>
            <a:ext cx="5019675"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3.22 Element into the Queue</a:t>
            </a:r>
          </a:p>
        </p:txBody>
      </p:sp>
      <p:sp>
        <p:nvSpPr>
          <p:cNvPr id="134149" name="Rectangle 5"/>
          <p:cNvSpPr>
            <a:spLocks noChangeArrowheads="1"/>
          </p:cNvSpPr>
          <p:nvPr/>
        </p:nvSpPr>
        <p:spPr bwMode="auto">
          <a:xfrm>
            <a:off x="432000" y="3643200"/>
            <a:ext cx="4935537"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3.23 Element out the Queue</a:t>
            </a:r>
          </a:p>
        </p:txBody>
      </p:sp>
      <p:sp>
        <p:nvSpPr>
          <p:cNvPr id="134150" name="Rectangle 9"/>
          <p:cNvSpPr>
            <a:spLocks noChangeArrowheads="1"/>
          </p:cNvSpPr>
          <p:nvPr/>
        </p:nvSpPr>
        <p:spPr bwMode="auto">
          <a:xfrm>
            <a:off x="432000" y="4111200"/>
            <a:ext cx="656907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ea typeface="宋体" panose="02010600030101010101" pitchFamily="2" charset="-122"/>
              </a:rPr>
              <a:t>Status </a:t>
            </a:r>
            <a:r>
              <a:rPr kumimoji="1" lang="en-US" altLang="zh-CN" sz="2200" dirty="0" err="1">
                <a:solidFill>
                  <a:srgbClr val="FFFF00"/>
                </a:solidFill>
                <a:latin typeface="Times New Roman" panose="02020603050405020304" pitchFamily="18" charset="0"/>
                <a:ea typeface="宋体" panose="02010600030101010101" pitchFamily="2" charset="-122"/>
              </a:rPr>
              <a:t>deQueue</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SeqQueue</a:t>
            </a:r>
            <a:r>
              <a:rPr kumimoji="1" lang="en-US" altLang="zh-CN" sz="2200" dirty="0">
                <a:latin typeface="Times New Roman" panose="02020603050405020304" pitchFamily="18" charset="0"/>
                <a:ea typeface="宋体" panose="02010600030101010101" pitchFamily="2" charset="-122"/>
              </a:rPr>
              <a:t> *q, </a:t>
            </a:r>
            <a:r>
              <a:rPr kumimoji="1" lang="en-US" altLang="zh-CN" sz="2200" dirty="0" err="1">
                <a:latin typeface="Times New Roman" panose="02020603050405020304" pitchFamily="18" charset="0"/>
                <a:ea typeface="宋体" panose="02010600030101010101" pitchFamily="2" charset="-122"/>
              </a:rPr>
              <a:t>ElemType</a:t>
            </a:r>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elem</a:t>
            </a:r>
            <a:r>
              <a:rPr kumimoji="1" lang="en-US" altLang="zh-CN" sz="2200" dirty="0">
                <a:latin typeface="Times New Roman" panose="02020603050405020304" pitchFamily="18" charset="0"/>
                <a:ea typeface="宋体" panose="02010600030101010101" pitchFamily="2" charset="-122"/>
              </a:rPr>
              <a:t>)</a:t>
            </a:r>
          </a:p>
          <a:p>
            <a:r>
              <a:rPr kumimoji="1" lang="en-US" altLang="zh-CN" sz="2200" dirty="0">
                <a:latin typeface="Times New Roman" panose="02020603050405020304" pitchFamily="18" charset="0"/>
                <a:ea typeface="宋体" panose="02010600030101010101" pitchFamily="2" charset="-122"/>
              </a:rPr>
              <a:t>{</a:t>
            </a:r>
          </a:p>
          <a:p>
            <a:r>
              <a:rPr kumimoji="1" lang="en-US" altLang="zh-CN" sz="2200" dirty="0">
                <a:latin typeface="Times New Roman" panose="02020603050405020304" pitchFamily="18" charset="0"/>
                <a:ea typeface="宋体" panose="02010600030101010101" pitchFamily="2" charset="-122"/>
              </a:rPr>
              <a:t>        if (</a:t>
            </a:r>
            <a:r>
              <a:rPr kumimoji="1" lang="en-US" altLang="zh-CN" sz="2200" dirty="0" err="1">
                <a:latin typeface="Times New Roman" panose="02020603050405020304" pitchFamily="18" charset="0"/>
                <a:ea typeface="宋体" panose="02010600030101010101" pitchFamily="2" charset="-122"/>
              </a:rPr>
              <a:t>IsQueueEmpty</a:t>
            </a:r>
            <a:r>
              <a:rPr kumimoji="1" lang="en-US" altLang="zh-CN" sz="2200" dirty="0">
                <a:latin typeface="Times New Roman" panose="02020603050405020304" pitchFamily="18" charset="0"/>
                <a:ea typeface="宋体" panose="02010600030101010101" pitchFamily="2" charset="-122"/>
              </a:rPr>
              <a:t>(*q)) return </a:t>
            </a:r>
            <a:r>
              <a:rPr kumimoji="1" lang="en-US" altLang="zh-CN" sz="2200" dirty="0">
                <a:solidFill>
                  <a:srgbClr val="FFFF00"/>
                </a:solidFill>
                <a:latin typeface="Times New Roman" panose="02020603050405020304" pitchFamily="18" charset="0"/>
                <a:ea typeface="宋体" panose="02010600030101010101" pitchFamily="2" charset="-122"/>
              </a:rPr>
              <a:t>ERROR</a:t>
            </a:r>
            <a:r>
              <a:rPr kumimoji="1" lang="en-US" altLang="zh-CN" sz="2200" dirty="0">
                <a:latin typeface="Times New Roman" panose="02020603050405020304" pitchFamily="18" charset="0"/>
                <a:ea typeface="宋体" panose="02010600030101010101" pitchFamily="2" charset="-122"/>
              </a:rPr>
              <a:t>;</a:t>
            </a:r>
          </a:p>
          <a:p>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elem</a:t>
            </a:r>
            <a:r>
              <a:rPr kumimoji="1" lang="en-US" altLang="zh-CN" sz="2200" dirty="0">
                <a:latin typeface="Times New Roman" panose="02020603050405020304" pitchFamily="18" charset="0"/>
                <a:ea typeface="宋体" panose="02010600030101010101" pitchFamily="2" charset="-122"/>
              </a:rPr>
              <a:t> = q-&gt;base[</a:t>
            </a:r>
            <a:r>
              <a:rPr kumimoji="1" lang="en-US" altLang="zh-CN" sz="2200" dirty="0">
                <a:solidFill>
                  <a:schemeClr val="tx1"/>
                </a:solidFill>
                <a:latin typeface="Times New Roman" panose="02020603050405020304" pitchFamily="18" charset="0"/>
                <a:ea typeface="宋体" panose="02010600030101010101" pitchFamily="2" charset="-122"/>
              </a:rPr>
              <a:t>q-&gt;front];</a:t>
            </a:r>
          </a:p>
          <a:p>
            <a:r>
              <a:rPr kumimoji="1" lang="en-US" altLang="zh-CN" sz="2200" dirty="0">
                <a:solidFill>
                  <a:schemeClr val="tx1"/>
                </a:solidFill>
                <a:latin typeface="Times New Roman" panose="02020603050405020304" pitchFamily="18" charset="0"/>
                <a:ea typeface="宋体" panose="02010600030101010101" pitchFamily="2" charset="-122"/>
              </a:rPr>
              <a:t>        q-&gt;front = (q-&gt;front+1) % </a:t>
            </a:r>
            <a:r>
              <a:rPr kumimoji="1" lang="en-US" altLang="zh-CN" sz="2200" dirty="0" err="1">
                <a:solidFill>
                  <a:schemeClr val="tx1"/>
                </a:solidFill>
                <a:latin typeface="Times New Roman" panose="02020603050405020304" pitchFamily="18" charset="0"/>
                <a:ea typeface="宋体" panose="02010600030101010101" pitchFamily="2" charset="-122"/>
              </a:rPr>
              <a:t>MaxQueueSize</a:t>
            </a:r>
            <a:r>
              <a:rPr kumimoji="1" lang="en-US" altLang="zh-CN" sz="2200" dirty="0">
                <a:solidFill>
                  <a:schemeClr val="tx1"/>
                </a:solidFill>
                <a:latin typeface="Times New Roman" panose="02020603050405020304" pitchFamily="18" charset="0"/>
                <a:ea typeface="宋体" panose="02010600030101010101" pitchFamily="2" charset="-122"/>
              </a:rPr>
              <a:t>;</a:t>
            </a:r>
          </a:p>
          <a:p>
            <a:r>
              <a:rPr kumimoji="1" lang="en-US" altLang="zh-CN" sz="2200" dirty="0">
                <a:solidFill>
                  <a:schemeClr val="tx1"/>
                </a:solidFill>
                <a:latin typeface="Times New Roman" panose="02020603050405020304" pitchFamily="18" charset="0"/>
                <a:ea typeface="宋体" panose="02010600030101010101" pitchFamily="2" charset="-122"/>
              </a:rPr>
              <a:t>        return OK;</a:t>
            </a:r>
          </a:p>
          <a:p>
            <a:r>
              <a:rPr kumimoji="1" lang="en-US" altLang="zh-CN" sz="2200" dirty="0">
                <a:latin typeface="Times New Roman" panose="02020603050405020304" pitchFamily="18" charset="0"/>
                <a:ea typeface="宋体" panose="02010600030101010101" pitchFamily="2" charset="-122"/>
              </a:rPr>
              <a:t>}</a:t>
            </a:r>
          </a:p>
        </p:txBody>
      </p:sp>
      <p:sp>
        <p:nvSpPr>
          <p:cNvPr id="134151" name="AutoShape 10"/>
          <p:cNvSpPr>
            <a:spLocks noChangeArrowheads="1"/>
          </p:cNvSpPr>
          <p:nvPr/>
        </p:nvSpPr>
        <p:spPr bwMode="auto">
          <a:xfrm>
            <a:off x="6443663" y="981075"/>
            <a:ext cx="2449512" cy="1223963"/>
          </a:xfrm>
          <a:prstGeom prst="wedgeRoundRectCallout">
            <a:avLst>
              <a:gd name="adj1" fmla="val -84282"/>
              <a:gd name="adj2" fmla="val 40792"/>
              <a:gd name="adj3" fmla="val 16667"/>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solidFill>
                  <a:srgbClr val="FFFF00"/>
                </a:solidFill>
              </a:rPr>
              <a:t>realloc(...)</a:t>
            </a:r>
          </a:p>
          <a:p>
            <a:r>
              <a:rPr lang="en-US" altLang="zh-CN" b="1">
                <a:solidFill>
                  <a:srgbClr val="FFFF00"/>
                </a:solidFill>
              </a:rPr>
              <a:t>…</a:t>
            </a:r>
          </a:p>
          <a:p>
            <a:r>
              <a:rPr lang="en-US" altLang="zh-CN" b="1">
                <a:solidFill>
                  <a:srgbClr val="FFFF00"/>
                </a:solidFill>
              </a:rPr>
              <a:t>…</a:t>
            </a:r>
          </a:p>
          <a:p>
            <a:r>
              <a:rPr lang="en-US" altLang="zh-CN" b="1">
                <a:solidFill>
                  <a:srgbClr val="FFFF00"/>
                </a:solidFill>
              </a:rPr>
              <a:t>…</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a:t>Content</a:t>
            </a:r>
          </a:p>
        </p:txBody>
      </p:sp>
      <p:sp>
        <p:nvSpPr>
          <p:cNvPr id="5124" name="Rectangle 3"/>
          <p:cNvSpPr>
            <a:spLocks noGrp="1" noChangeArrowheads="1"/>
          </p:cNvSpPr>
          <p:nvPr>
            <p:ph type="body" idx="1"/>
          </p:nvPr>
        </p:nvSpPr>
        <p:spPr/>
        <p:txBody>
          <a:bodyPr/>
          <a:lstStyle/>
          <a:p>
            <a:pPr eaLnBrk="1" hangingPunct="1"/>
            <a:r>
              <a:rPr lang="en-US" altLang="zh-CN" sz="2800">
                <a:solidFill>
                  <a:schemeClr val="tx1"/>
                </a:solidFill>
                <a:effectLst/>
              </a:rPr>
              <a:t>Stack and its ADT</a:t>
            </a:r>
          </a:p>
          <a:p>
            <a:pPr eaLnBrk="1" hangingPunct="1"/>
            <a:r>
              <a:rPr lang="en-US" altLang="zh-CN" sz="2800">
                <a:effectLst/>
              </a:rPr>
              <a:t>Implementation of Stack</a:t>
            </a:r>
          </a:p>
          <a:p>
            <a:pPr eaLnBrk="1" hangingPunct="1"/>
            <a:r>
              <a:rPr lang="en-US" altLang="zh-CN" sz="2800">
                <a:solidFill>
                  <a:schemeClr val="tx1"/>
                </a:solidFill>
                <a:effectLst/>
              </a:rPr>
              <a:t>Application of Stack</a:t>
            </a:r>
            <a:endParaRPr lang="en-US" altLang="zh-CN" sz="2800">
              <a:effectLst/>
            </a:endParaRPr>
          </a:p>
          <a:p>
            <a:pPr eaLnBrk="1" hangingPunct="1"/>
            <a:r>
              <a:rPr lang="en-US" altLang="zh-CN" sz="2800">
                <a:solidFill>
                  <a:schemeClr val="tx1"/>
                </a:solidFill>
                <a:effectLst/>
              </a:rPr>
              <a:t>Recursion and Stack</a:t>
            </a:r>
          </a:p>
          <a:p>
            <a:pPr eaLnBrk="1" hangingPunct="1"/>
            <a:r>
              <a:rPr lang="en-US" altLang="zh-CN" sz="2800">
                <a:solidFill>
                  <a:schemeClr val="tx1"/>
                </a:solidFill>
                <a:effectLst/>
              </a:rPr>
              <a:t>Queue and its ADT</a:t>
            </a:r>
            <a:endParaRPr lang="en-US" altLang="zh-CN" sz="2800">
              <a:effectLst/>
            </a:endParaRPr>
          </a:p>
          <a:p>
            <a:pPr eaLnBrk="1" hangingPunct="1"/>
            <a:r>
              <a:rPr lang="en-US" altLang="zh-CN" sz="2800">
                <a:solidFill>
                  <a:schemeClr val="tx1"/>
                </a:solidFill>
                <a:effectLst/>
              </a:rPr>
              <a:t>Implementation of Queue</a:t>
            </a:r>
          </a:p>
          <a:p>
            <a:pPr eaLnBrk="1" hangingPunct="1"/>
            <a:r>
              <a:rPr lang="en-US" altLang="zh-CN" sz="2800">
                <a:solidFill>
                  <a:srgbClr val="FFFF00"/>
                </a:solidFill>
                <a:effectLst/>
              </a:rPr>
              <a:t>Application of Queue</a:t>
            </a:r>
            <a:endParaRPr lang="en-US" altLang="zh-CN" sz="2800">
              <a:effectLst/>
            </a:endParaRPr>
          </a:p>
          <a:p>
            <a:pPr eaLnBrk="1" hangingPunct="1"/>
            <a:r>
              <a:rPr lang="en-US" altLang="zh-CN" sz="2800">
                <a:effectLst/>
              </a:rPr>
              <a:t>Conclusion</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noChangeArrowheads="1"/>
          </p:cNvSpPr>
          <p:nvPr>
            <p:ph type="title"/>
          </p:nvPr>
        </p:nvSpPr>
        <p:spPr/>
        <p:txBody>
          <a:bodyPr/>
          <a:lstStyle/>
          <a:p>
            <a:pPr eaLnBrk="1" hangingPunct="1"/>
            <a:r>
              <a:rPr lang="en-US" altLang="zh-CN"/>
              <a:t>3.7 Applications of Queue</a:t>
            </a:r>
          </a:p>
        </p:txBody>
      </p:sp>
      <p:sp>
        <p:nvSpPr>
          <p:cNvPr id="168963" name="Rectangle 3"/>
          <p:cNvSpPr>
            <a:spLocks noGrp="1" noChangeArrowheads="1"/>
          </p:cNvSpPr>
          <p:nvPr>
            <p:ph type="body" idx="1"/>
          </p:nvPr>
        </p:nvSpPr>
        <p:spPr/>
        <p:txBody>
          <a:bodyPr/>
          <a:lstStyle/>
          <a:p>
            <a:pPr eaLnBrk="1" hangingPunct="1">
              <a:defRPr/>
            </a:pPr>
            <a:r>
              <a:rPr lang="en-US" altLang="zh-CN"/>
              <a:t>Fibonacci Array</a:t>
            </a:r>
          </a:p>
          <a:p>
            <a:pPr eaLnBrk="1" hangingPunct="1">
              <a:defRPr/>
            </a:pPr>
            <a:r>
              <a:rPr lang="en-US" altLang="zh-CN"/>
              <a:t>Yangvi Triangle</a:t>
            </a:r>
          </a:p>
          <a:p>
            <a:pPr eaLnBrk="1" hangingPunct="1">
              <a:defRPr/>
            </a:pPr>
            <a:r>
              <a:rPr lang="zh-CN" altLang="en-US"/>
              <a:t>划分无冲突子集</a:t>
            </a:r>
            <a:r>
              <a:rPr lang="en-US" altLang="zh-CN"/>
              <a:t> </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4"/>
          <p:cNvSpPr>
            <a:spLocks noChangeArrowheads="1"/>
          </p:cNvSpPr>
          <p:nvPr/>
        </p:nvSpPr>
        <p:spPr bwMode="auto">
          <a:xfrm>
            <a:off x="457200" y="40417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a:solidFill>
                  <a:srgbClr val="FFFF00"/>
                </a:solidFill>
              </a:rPr>
              <a:t>Application 1: Fibonacci Array</a:t>
            </a:r>
          </a:p>
        </p:txBody>
      </p:sp>
      <p:sp>
        <p:nvSpPr>
          <p:cNvPr id="136196" name="Rectangle 5"/>
          <p:cNvSpPr>
            <a:spLocks noChangeArrowheads="1"/>
          </p:cNvSpPr>
          <p:nvPr/>
        </p:nvSpPr>
        <p:spPr bwMode="auto">
          <a:xfrm>
            <a:off x="751523" y="2177415"/>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1</a:t>
            </a:r>
          </a:p>
        </p:txBody>
      </p:sp>
      <p:sp>
        <p:nvSpPr>
          <p:cNvPr id="136197" name="Rectangle 6"/>
          <p:cNvSpPr>
            <a:spLocks noChangeArrowheads="1"/>
          </p:cNvSpPr>
          <p:nvPr/>
        </p:nvSpPr>
        <p:spPr bwMode="auto">
          <a:xfrm>
            <a:off x="1327785" y="2177415"/>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1</a:t>
            </a:r>
          </a:p>
        </p:txBody>
      </p:sp>
      <p:sp>
        <p:nvSpPr>
          <p:cNvPr id="136198" name="Rectangle 7"/>
          <p:cNvSpPr>
            <a:spLocks noChangeArrowheads="1"/>
          </p:cNvSpPr>
          <p:nvPr/>
        </p:nvSpPr>
        <p:spPr bwMode="auto">
          <a:xfrm>
            <a:off x="1904048" y="2177415"/>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2</a:t>
            </a:r>
          </a:p>
        </p:txBody>
      </p:sp>
      <p:sp>
        <p:nvSpPr>
          <p:cNvPr id="136199" name="Rectangle 8"/>
          <p:cNvSpPr>
            <a:spLocks noChangeArrowheads="1"/>
          </p:cNvSpPr>
          <p:nvPr/>
        </p:nvSpPr>
        <p:spPr bwMode="auto">
          <a:xfrm>
            <a:off x="2480310" y="2177415"/>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3</a:t>
            </a:r>
          </a:p>
        </p:txBody>
      </p:sp>
      <p:sp>
        <p:nvSpPr>
          <p:cNvPr id="136200" name="Rectangle 9"/>
          <p:cNvSpPr>
            <a:spLocks noChangeArrowheads="1"/>
          </p:cNvSpPr>
          <p:nvPr/>
        </p:nvSpPr>
        <p:spPr bwMode="auto">
          <a:xfrm>
            <a:off x="3056573" y="2177415"/>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5</a:t>
            </a:r>
          </a:p>
        </p:txBody>
      </p:sp>
      <p:sp>
        <p:nvSpPr>
          <p:cNvPr id="136201" name="Rectangle 10"/>
          <p:cNvSpPr>
            <a:spLocks noChangeArrowheads="1"/>
          </p:cNvSpPr>
          <p:nvPr/>
        </p:nvSpPr>
        <p:spPr bwMode="auto">
          <a:xfrm>
            <a:off x="3632835" y="2177415"/>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8</a:t>
            </a:r>
          </a:p>
        </p:txBody>
      </p:sp>
      <p:sp>
        <p:nvSpPr>
          <p:cNvPr id="136202" name="Rectangle 11"/>
          <p:cNvSpPr>
            <a:spLocks noChangeArrowheads="1"/>
          </p:cNvSpPr>
          <p:nvPr/>
        </p:nvSpPr>
        <p:spPr bwMode="auto">
          <a:xfrm>
            <a:off x="4209098" y="2177415"/>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13</a:t>
            </a:r>
          </a:p>
        </p:txBody>
      </p:sp>
      <p:sp>
        <p:nvSpPr>
          <p:cNvPr id="136203" name="Rectangle 12"/>
          <p:cNvSpPr>
            <a:spLocks noChangeArrowheads="1"/>
          </p:cNvSpPr>
          <p:nvPr/>
        </p:nvSpPr>
        <p:spPr bwMode="auto">
          <a:xfrm>
            <a:off x="4783773" y="2177415"/>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21</a:t>
            </a:r>
          </a:p>
        </p:txBody>
      </p:sp>
      <p:sp>
        <p:nvSpPr>
          <p:cNvPr id="136204" name="Rectangle 13"/>
          <p:cNvSpPr>
            <a:spLocks noChangeArrowheads="1"/>
          </p:cNvSpPr>
          <p:nvPr/>
        </p:nvSpPr>
        <p:spPr bwMode="auto">
          <a:xfrm>
            <a:off x="5360035" y="2177415"/>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34</a:t>
            </a:r>
          </a:p>
        </p:txBody>
      </p:sp>
      <p:sp>
        <p:nvSpPr>
          <p:cNvPr id="136205" name="Rectangle 14"/>
          <p:cNvSpPr>
            <a:spLocks noChangeArrowheads="1"/>
          </p:cNvSpPr>
          <p:nvPr/>
        </p:nvSpPr>
        <p:spPr bwMode="auto">
          <a:xfrm>
            <a:off x="5936298" y="2177415"/>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a:t>
            </a:r>
          </a:p>
        </p:txBody>
      </p:sp>
      <p:sp>
        <p:nvSpPr>
          <p:cNvPr id="136206" name="Rectangle 15"/>
          <p:cNvSpPr>
            <a:spLocks noChangeArrowheads="1"/>
          </p:cNvSpPr>
          <p:nvPr/>
        </p:nvSpPr>
        <p:spPr bwMode="auto">
          <a:xfrm>
            <a:off x="6512560" y="2177415"/>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a:t>
            </a:r>
          </a:p>
        </p:txBody>
      </p:sp>
      <p:sp>
        <p:nvSpPr>
          <p:cNvPr id="136207" name="Rectangle 16"/>
          <p:cNvSpPr>
            <a:spLocks noChangeArrowheads="1"/>
          </p:cNvSpPr>
          <p:nvPr/>
        </p:nvSpPr>
        <p:spPr bwMode="auto">
          <a:xfrm>
            <a:off x="7088823" y="2177415"/>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a:t>
            </a:r>
          </a:p>
        </p:txBody>
      </p:sp>
      <p:sp>
        <p:nvSpPr>
          <p:cNvPr id="136208" name="Rectangle 17"/>
          <p:cNvSpPr>
            <a:spLocks noChangeArrowheads="1"/>
          </p:cNvSpPr>
          <p:nvPr/>
        </p:nvSpPr>
        <p:spPr bwMode="auto">
          <a:xfrm>
            <a:off x="7665085" y="2177415"/>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a:t>
            </a:r>
          </a:p>
        </p:txBody>
      </p:sp>
      <p:sp>
        <p:nvSpPr>
          <p:cNvPr id="136209" name="Text Box 19"/>
          <p:cNvSpPr txBox="1">
            <a:spLocks noChangeArrowheads="1"/>
          </p:cNvSpPr>
          <p:nvPr/>
        </p:nvSpPr>
        <p:spPr bwMode="auto">
          <a:xfrm>
            <a:off x="683260" y="1691640"/>
            <a:ext cx="3425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t>F</a:t>
            </a:r>
            <a:r>
              <a:rPr lang="en-US" altLang="zh-CN" sz="2400" baseline="-25000"/>
              <a:t>n</a:t>
            </a:r>
            <a:r>
              <a:rPr lang="en-US" altLang="zh-CN" sz="2400"/>
              <a:t>=F</a:t>
            </a:r>
            <a:r>
              <a:rPr lang="en-US" altLang="zh-CN" sz="2400" baseline="-25000"/>
              <a:t>n-1</a:t>
            </a:r>
            <a:r>
              <a:rPr lang="en-US" altLang="zh-CN" sz="2400"/>
              <a:t>+F</a:t>
            </a:r>
            <a:r>
              <a:rPr lang="en-US" altLang="zh-CN" sz="2400" baseline="-25000"/>
              <a:t>n-2</a:t>
            </a:r>
            <a:r>
              <a:rPr lang="en-US" altLang="zh-CN" sz="2400"/>
              <a:t>, F</a:t>
            </a:r>
            <a:r>
              <a:rPr lang="en-US" altLang="zh-CN" sz="2400" baseline="-25000"/>
              <a:t>1</a:t>
            </a:r>
            <a:r>
              <a:rPr lang="en-US" altLang="zh-CN" sz="2400"/>
              <a:t>=1, F</a:t>
            </a:r>
            <a:r>
              <a:rPr lang="en-US" altLang="zh-CN" sz="2400" baseline="-25000"/>
              <a:t>2</a:t>
            </a:r>
            <a:r>
              <a:rPr lang="en-US" altLang="zh-CN" sz="2400"/>
              <a:t>=1</a:t>
            </a:r>
          </a:p>
        </p:txBody>
      </p:sp>
      <p:sp>
        <p:nvSpPr>
          <p:cNvPr id="136210" name="Line 20"/>
          <p:cNvSpPr>
            <a:spLocks noChangeShapeType="1"/>
          </p:cNvSpPr>
          <p:nvPr/>
        </p:nvSpPr>
        <p:spPr bwMode="auto">
          <a:xfrm>
            <a:off x="752793" y="4295140"/>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11" name="Line 21"/>
          <p:cNvSpPr>
            <a:spLocks noChangeShapeType="1"/>
          </p:cNvSpPr>
          <p:nvPr/>
        </p:nvSpPr>
        <p:spPr bwMode="auto">
          <a:xfrm>
            <a:off x="752793" y="4871403"/>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12" name="Rectangle 22"/>
          <p:cNvSpPr>
            <a:spLocks noChangeArrowheads="1"/>
          </p:cNvSpPr>
          <p:nvPr/>
        </p:nvSpPr>
        <p:spPr bwMode="auto">
          <a:xfrm>
            <a:off x="968693" y="429514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1</a:t>
            </a:r>
          </a:p>
        </p:txBody>
      </p:sp>
      <p:sp>
        <p:nvSpPr>
          <p:cNvPr id="136213" name="Rectangle 23"/>
          <p:cNvSpPr>
            <a:spLocks noChangeArrowheads="1"/>
          </p:cNvSpPr>
          <p:nvPr/>
        </p:nvSpPr>
        <p:spPr bwMode="auto">
          <a:xfrm>
            <a:off x="1544955" y="429514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1</a:t>
            </a:r>
          </a:p>
        </p:txBody>
      </p:sp>
      <p:sp>
        <p:nvSpPr>
          <p:cNvPr id="136214" name="Line 24"/>
          <p:cNvSpPr>
            <a:spLocks noChangeShapeType="1"/>
          </p:cNvSpPr>
          <p:nvPr/>
        </p:nvSpPr>
        <p:spPr bwMode="auto">
          <a:xfrm>
            <a:off x="1257618" y="4007803"/>
            <a:ext cx="0" cy="28733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15" name="Text Box 25"/>
          <p:cNvSpPr txBox="1">
            <a:spLocks noChangeArrowheads="1"/>
          </p:cNvSpPr>
          <p:nvPr/>
        </p:nvSpPr>
        <p:spPr bwMode="auto">
          <a:xfrm>
            <a:off x="1043305" y="3595053"/>
            <a:ext cx="717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Front</a:t>
            </a:r>
          </a:p>
        </p:txBody>
      </p:sp>
      <p:sp>
        <p:nvSpPr>
          <p:cNvPr id="136216" name="Line 26"/>
          <p:cNvSpPr>
            <a:spLocks noChangeShapeType="1"/>
          </p:cNvSpPr>
          <p:nvPr/>
        </p:nvSpPr>
        <p:spPr bwMode="auto">
          <a:xfrm>
            <a:off x="752793" y="5856288"/>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17" name="Line 27"/>
          <p:cNvSpPr>
            <a:spLocks noChangeShapeType="1"/>
          </p:cNvSpPr>
          <p:nvPr/>
        </p:nvSpPr>
        <p:spPr bwMode="auto">
          <a:xfrm>
            <a:off x="752793" y="6432550"/>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18" name="Rectangle 28"/>
          <p:cNvSpPr>
            <a:spLocks noChangeArrowheads="1"/>
          </p:cNvSpPr>
          <p:nvPr/>
        </p:nvSpPr>
        <p:spPr bwMode="auto">
          <a:xfrm>
            <a:off x="968693" y="5856288"/>
            <a:ext cx="576262"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1</a:t>
            </a:r>
          </a:p>
        </p:txBody>
      </p:sp>
      <p:sp>
        <p:nvSpPr>
          <p:cNvPr id="136219" name="Rectangle 29"/>
          <p:cNvSpPr>
            <a:spLocks noChangeArrowheads="1"/>
          </p:cNvSpPr>
          <p:nvPr/>
        </p:nvSpPr>
        <p:spPr bwMode="auto">
          <a:xfrm>
            <a:off x="1544955" y="5856288"/>
            <a:ext cx="576263"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1</a:t>
            </a:r>
          </a:p>
        </p:txBody>
      </p:sp>
      <p:sp>
        <p:nvSpPr>
          <p:cNvPr id="136220" name="Line 30"/>
          <p:cNvSpPr>
            <a:spLocks noChangeShapeType="1"/>
          </p:cNvSpPr>
          <p:nvPr/>
        </p:nvSpPr>
        <p:spPr bwMode="auto">
          <a:xfrm>
            <a:off x="2337118" y="5581015"/>
            <a:ext cx="0"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21" name="Text Box 31"/>
          <p:cNvSpPr txBox="1">
            <a:spLocks noChangeArrowheads="1"/>
          </p:cNvSpPr>
          <p:nvPr/>
        </p:nvSpPr>
        <p:spPr bwMode="auto">
          <a:xfrm>
            <a:off x="2121535" y="5213985"/>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Front</a:t>
            </a:r>
          </a:p>
        </p:txBody>
      </p:sp>
      <p:sp>
        <p:nvSpPr>
          <p:cNvPr id="136222" name="Rectangle 32"/>
          <p:cNvSpPr>
            <a:spLocks noChangeArrowheads="1"/>
          </p:cNvSpPr>
          <p:nvPr/>
        </p:nvSpPr>
        <p:spPr bwMode="auto">
          <a:xfrm>
            <a:off x="2121218" y="5856288"/>
            <a:ext cx="576262"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2</a:t>
            </a:r>
          </a:p>
        </p:txBody>
      </p:sp>
      <p:sp>
        <p:nvSpPr>
          <p:cNvPr id="136223" name="Rectangle 33"/>
          <p:cNvSpPr>
            <a:spLocks noChangeArrowheads="1"/>
          </p:cNvSpPr>
          <p:nvPr/>
        </p:nvSpPr>
        <p:spPr bwMode="auto">
          <a:xfrm>
            <a:off x="2121218" y="429514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6224" name="Rectangle 34"/>
          <p:cNvSpPr>
            <a:spLocks noChangeArrowheads="1"/>
          </p:cNvSpPr>
          <p:nvPr/>
        </p:nvSpPr>
        <p:spPr bwMode="auto">
          <a:xfrm>
            <a:off x="2697480" y="429514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6225" name="Rectangle 35"/>
          <p:cNvSpPr>
            <a:spLocks noChangeArrowheads="1"/>
          </p:cNvSpPr>
          <p:nvPr/>
        </p:nvSpPr>
        <p:spPr bwMode="auto">
          <a:xfrm>
            <a:off x="3273743" y="429514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6226" name="Rectangle 36"/>
          <p:cNvSpPr>
            <a:spLocks noChangeArrowheads="1"/>
          </p:cNvSpPr>
          <p:nvPr/>
        </p:nvSpPr>
        <p:spPr bwMode="auto">
          <a:xfrm>
            <a:off x="3850005" y="429514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6227" name="Rectangle 37"/>
          <p:cNvSpPr>
            <a:spLocks noChangeArrowheads="1"/>
          </p:cNvSpPr>
          <p:nvPr/>
        </p:nvSpPr>
        <p:spPr bwMode="auto">
          <a:xfrm>
            <a:off x="4426268" y="429514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6228" name="Rectangle 38"/>
          <p:cNvSpPr>
            <a:spLocks noChangeArrowheads="1"/>
          </p:cNvSpPr>
          <p:nvPr/>
        </p:nvSpPr>
        <p:spPr bwMode="auto">
          <a:xfrm>
            <a:off x="2697480" y="5856288"/>
            <a:ext cx="576263"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6229" name="Rectangle 39"/>
          <p:cNvSpPr>
            <a:spLocks noChangeArrowheads="1"/>
          </p:cNvSpPr>
          <p:nvPr/>
        </p:nvSpPr>
        <p:spPr bwMode="auto">
          <a:xfrm>
            <a:off x="3273743" y="5856288"/>
            <a:ext cx="576262"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6230" name="Rectangle 40"/>
          <p:cNvSpPr>
            <a:spLocks noChangeArrowheads="1"/>
          </p:cNvSpPr>
          <p:nvPr/>
        </p:nvSpPr>
        <p:spPr bwMode="auto">
          <a:xfrm>
            <a:off x="3850005" y="5856288"/>
            <a:ext cx="576263"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6231" name="Rectangle 41"/>
          <p:cNvSpPr>
            <a:spLocks noChangeArrowheads="1"/>
          </p:cNvSpPr>
          <p:nvPr/>
        </p:nvSpPr>
        <p:spPr bwMode="auto">
          <a:xfrm>
            <a:off x="4426268" y="5856288"/>
            <a:ext cx="576262"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6234" name="Text Box 44"/>
          <p:cNvSpPr txBox="1">
            <a:spLocks noChangeArrowheads="1"/>
          </p:cNvSpPr>
          <p:nvPr/>
        </p:nvSpPr>
        <p:spPr bwMode="auto">
          <a:xfrm>
            <a:off x="2193290" y="3595370"/>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dirty="0"/>
              <a:t>Rear</a:t>
            </a:r>
          </a:p>
        </p:txBody>
      </p:sp>
      <p:sp>
        <p:nvSpPr>
          <p:cNvPr id="136235" name="Text Box 45"/>
          <p:cNvSpPr txBox="1">
            <a:spLocks noChangeArrowheads="1"/>
          </p:cNvSpPr>
          <p:nvPr/>
        </p:nvSpPr>
        <p:spPr bwMode="auto">
          <a:xfrm>
            <a:off x="2838768" y="5214303"/>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Rear</a:t>
            </a:r>
          </a:p>
        </p:txBody>
      </p:sp>
      <p:sp>
        <p:nvSpPr>
          <p:cNvPr id="136236" name="Rectangle 46"/>
          <p:cNvSpPr>
            <a:spLocks noChangeArrowheads="1"/>
          </p:cNvSpPr>
          <p:nvPr/>
        </p:nvSpPr>
        <p:spPr bwMode="auto">
          <a:xfrm>
            <a:off x="5002530" y="429514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6237" name="Rectangle 47"/>
          <p:cNvSpPr>
            <a:spLocks noChangeArrowheads="1"/>
          </p:cNvSpPr>
          <p:nvPr/>
        </p:nvSpPr>
        <p:spPr bwMode="auto">
          <a:xfrm>
            <a:off x="5002530" y="5856288"/>
            <a:ext cx="576263"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2" name="Line 24"/>
          <p:cNvSpPr>
            <a:spLocks noChangeShapeType="1"/>
          </p:cNvSpPr>
          <p:nvPr/>
        </p:nvSpPr>
        <p:spPr bwMode="auto">
          <a:xfrm>
            <a:off x="2409508" y="4007168"/>
            <a:ext cx="0" cy="28733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Line 30"/>
          <p:cNvSpPr>
            <a:spLocks noChangeShapeType="1"/>
          </p:cNvSpPr>
          <p:nvPr/>
        </p:nvSpPr>
        <p:spPr bwMode="auto">
          <a:xfrm>
            <a:off x="2985453" y="5568950"/>
            <a:ext cx="0"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Line 4"/>
          <p:cNvSpPr>
            <a:spLocks noChangeShapeType="1"/>
          </p:cNvSpPr>
          <p:nvPr/>
        </p:nvSpPr>
        <p:spPr bwMode="auto">
          <a:xfrm>
            <a:off x="827088" y="684213"/>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20" name="Line 5"/>
          <p:cNvSpPr>
            <a:spLocks noChangeShapeType="1"/>
          </p:cNvSpPr>
          <p:nvPr/>
        </p:nvSpPr>
        <p:spPr bwMode="auto">
          <a:xfrm>
            <a:off x="827088" y="1260475"/>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21" name="Rectangle 6"/>
          <p:cNvSpPr>
            <a:spLocks noChangeArrowheads="1"/>
          </p:cNvSpPr>
          <p:nvPr/>
        </p:nvSpPr>
        <p:spPr bwMode="auto">
          <a:xfrm>
            <a:off x="1042988" y="684213"/>
            <a:ext cx="576262"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1</a:t>
            </a:r>
          </a:p>
        </p:txBody>
      </p:sp>
      <p:sp>
        <p:nvSpPr>
          <p:cNvPr id="137222" name="Rectangle 7"/>
          <p:cNvSpPr>
            <a:spLocks noChangeArrowheads="1"/>
          </p:cNvSpPr>
          <p:nvPr/>
        </p:nvSpPr>
        <p:spPr bwMode="auto">
          <a:xfrm>
            <a:off x="1619250" y="684213"/>
            <a:ext cx="576263"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1</a:t>
            </a:r>
          </a:p>
        </p:txBody>
      </p:sp>
      <p:sp>
        <p:nvSpPr>
          <p:cNvPr id="137225" name="Rectangle 10"/>
          <p:cNvSpPr>
            <a:spLocks noChangeArrowheads="1"/>
          </p:cNvSpPr>
          <p:nvPr/>
        </p:nvSpPr>
        <p:spPr bwMode="auto">
          <a:xfrm>
            <a:off x="2195513" y="684213"/>
            <a:ext cx="576262"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2</a:t>
            </a:r>
          </a:p>
        </p:txBody>
      </p:sp>
      <p:sp>
        <p:nvSpPr>
          <p:cNvPr id="137226" name="Rectangle 11"/>
          <p:cNvSpPr>
            <a:spLocks noChangeArrowheads="1"/>
          </p:cNvSpPr>
          <p:nvPr/>
        </p:nvSpPr>
        <p:spPr bwMode="auto">
          <a:xfrm>
            <a:off x="2771775" y="684213"/>
            <a:ext cx="576263"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3</a:t>
            </a:r>
          </a:p>
        </p:txBody>
      </p:sp>
      <p:sp>
        <p:nvSpPr>
          <p:cNvPr id="137227" name="Rectangle 12"/>
          <p:cNvSpPr>
            <a:spLocks noChangeArrowheads="1"/>
          </p:cNvSpPr>
          <p:nvPr/>
        </p:nvSpPr>
        <p:spPr bwMode="auto">
          <a:xfrm>
            <a:off x="3348038" y="684213"/>
            <a:ext cx="576262"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7228" name="Rectangle 13"/>
          <p:cNvSpPr>
            <a:spLocks noChangeArrowheads="1"/>
          </p:cNvSpPr>
          <p:nvPr/>
        </p:nvSpPr>
        <p:spPr bwMode="auto">
          <a:xfrm>
            <a:off x="3924300" y="684213"/>
            <a:ext cx="576263"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7229" name="Rectangle 14"/>
          <p:cNvSpPr>
            <a:spLocks noChangeArrowheads="1"/>
          </p:cNvSpPr>
          <p:nvPr/>
        </p:nvSpPr>
        <p:spPr bwMode="auto">
          <a:xfrm>
            <a:off x="4500563" y="684213"/>
            <a:ext cx="576262"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7232" name="Line 17"/>
          <p:cNvSpPr>
            <a:spLocks noChangeShapeType="1"/>
          </p:cNvSpPr>
          <p:nvPr/>
        </p:nvSpPr>
        <p:spPr bwMode="auto">
          <a:xfrm>
            <a:off x="827088" y="2413000"/>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33" name="Line 18"/>
          <p:cNvSpPr>
            <a:spLocks noChangeShapeType="1"/>
          </p:cNvSpPr>
          <p:nvPr/>
        </p:nvSpPr>
        <p:spPr bwMode="auto">
          <a:xfrm>
            <a:off x="827088" y="2989263"/>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34" name="Rectangle 19"/>
          <p:cNvSpPr>
            <a:spLocks noChangeArrowheads="1"/>
          </p:cNvSpPr>
          <p:nvPr/>
        </p:nvSpPr>
        <p:spPr bwMode="auto">
          <a:xfrm>
            <a:off x="1042988" y="241300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1</a:t>
            </a:r>
          </a:p>
        </p:txBody>
      </p:sp>
      <p:sp>
        <p:nvSpPr>
          <p:cNvPr id="137235" name="Rectangle 20"/>
          <p:cNvSpPr>
            <a:spLocks noChangeArrowheads="1"/>
          </p:cNvSpPr>
          <p:nvPr/>
        </p:nvSpPr>
        <p:spPr bwMode="auto">
          <a:xfrm>
            <a:off x="1619250" y="241300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1</a:t>
            </a:r>
          </a:p>
        </p:txBody>
      </p:sp>
      <p:sp>
        <p:nvSpPr>
          <p:cNvPr id="137238" name="Rectangle 23"/>
          <p:cNvSpPr>
            <a:spLocks noChangeArrowheads="1"/>
          </p:cNvSpPr>
          <p:nvPr/>
        </p:nvSpPr>
        <p:spPr bwMode="auto">
          <a:xfrm>
            <a:off x="2195513" y="241300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2</a:t>
            </a:r>
          </a:p>
        </p:txBody>
      </p:sp>
      <p:sp>
        <p:nvSpPr>
          <p:cNvPr id="137239" name="Rectangle 24"/>
          <p:cNvSpPr>
            <a:spLocks noChangeArrowheads="1"/>
          </p:cNvSpPr>
          <p:nvPr/>
        </p:nvSpPr>
        <p:spPr bwMode="auto">
          <a:xfrm>
            <a:off x="2771775" y="241300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3</a:t>
            </a:r>
          </a:p>
        </p:txBody>
      </p:sp>
      <p:sp>
        <p:nvSpPr>
          <p:cNvPr id="137240" name="Rectangle 25"/>
          <p:cNvSpPr>
            <a:spLocks noChangeArrowheads="1"/>
          </p:cNvSpPr>
          <p:nvPr/>
        </p:nvSpPr>
        <p:spPr bwMode="auto">
          <a:xfrm>
            <a:off x="3348038" y="241300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5</a:t>
            </a:r>
          </a:p>
        </p:txBody>
      </p:sp>
      <p:sp>
        <p:nvSpPr>
          <p:cNvPr id="137241" name="Rectangle 26"/>
          <p:cNvSpPr>
            <a:spLocks noChangeArrowheads="1"/>
          </p:cNvSpPr>
          <p:nvPr/>
        </p:nvSpPr>
        <p:spPr bwMode="auto">
          <a:xfrm>
            <a:off x="3924300" y="241300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7242" name="Rectangle 27"/>
          <p:cNvSpPr>
            <a:spLocks noChangeArrowheads="1"/>
          </p:cNvSpPr>
          <p:nvPr/>
        </p:nvSpPr>
        <p:spPr bwMode="auto">
          <a:xfrm>
            <a:off x="4500563" y="241300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7245" name="Line 41"/>
          <p:cNvSpPr>
            <a:spLocks noChangeShapeType="1"/>
          </p:cNvSpPr>
          <p:nvPr/>
        </p:nvSpPr>
        <p:spPr bwMode="auto">
          <a:xfrm>
            <a:off x="827088" y="4140200"/>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6" name="Line 42"/>
          <p:cNvSpPr>
            <a:spLocks noChangeShapeType="1"/>
          </p:cNvSpPr>
          <p:nvPr/>
        </p:nvSpPr>
        <p:spPr bwMode="auto">
          <a:xfrm>
            <a:off x="827088" y="4716463"/>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7" name="Rectangle 43"/>
          <p:cNvSpPr>
            <a:spLocks noChangeArrowheads="1"/>
          </p:cNvSpPr>
          <p:nvPr/>
        </p:nvSpPr>
        <p:spPr bwMode="auto">
          <a:xfrm>
            <a:off x="1042988" y="414020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1</a:t>
            </a:r>
          </a:p>
        </p:txBody>
      </p:sp>
      <p:sp>
        <p:nvSpPr>
          <p:cNvPr id="137248" name="Rectangle 44"/>
          <p:cNvSpPr>
            <a:spLocks noChangeArrowheads="1"/>
          </p:cNvSpPr>
          <p:nvPr/>
        </p:nvSpPr>
        <p:spPr bwMode="auto">
          <a:xfrm>
            <a:off x="1619250" y="414020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1</a:t>
            </a:r>
          </a:p>
        </p:txBody>
      </p:sp>
      <p:sp>
        <p:nvSpPr>
          <p:cNvPr id="137251" name="Rectangle 47"/>
          <p:cNvSpPr>
            <a:spLocks noChangeArrowheads="1"/>
          </p:cNvSpPr>
          <p:nvPr/>
        </p:nvSpPr>
        <p:spPr bwMode="auto">
          <a:xfrm>
            <a:off x="2195513" y="414020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2</a:t>
            </a:r>
          </a:p>
        </p:txBody>
      </p:sp>
      <p:sp>
        <p:nvSpPr>
          <p:cNvPr id="137252" name="Rectangle 48"/>
          <p:cNvSpPr>
            <a:spLocks noChangeArrowheads="1"/>
          </p:cNvSpPr>
          <p:nvPr/>
        </p:nvSpPr>
        <p:spPr bwMode="auto">
          <a:xfrm>
            <a:off x="2771775" y="414020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3</a:t>
            </a:r>
          </a:p>
        </p:txBody>
      </p:sp>
      <p:sp>
        <p:nvSpPr>
          <p:cNvPr id="137253" name="Rectangle 49"/>
          <p:cNvSpPr>
            <a:spLocks noChangeArrowheads="1"/>
          </p:cNvSpPr>
          <p:nvPr/>
        </p:nvSpPr>
        <p:spPr bwMode="auto">
          <a:xfrm>
            <a:off x="3348038" y="414020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5</a:t>
            </a:r>
          </a:p>
        </p:txBody>
      </p:sp>
      <p:sp>
        <p:nvSpPr>
          <p:cNvPr id="137254" name="Rectangle 50"/>
          <p:cNvSpPr>
            <a:spLocks noChangeArrowheads="1"/>
          </p:cNvSpPr>
          <p:nvPr/>
        </p:nvSpPr>
        <p:spPr bwMode="auto">
          <a:xfrm>
            <a:off x="3924300" y="414020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8</a:t>
            </a:r>
          </a:p>
        </p:txBody>
      </p:sp>
      <p:sp>
        <p:nvSpPr>
          <p:cNvPr id="137255" name="Rectangle 51"/>
          <p:cNvSpPr>
            <a:spLocks noChangeArrowheads="1"/>
          </p:cNvSpPr>
          <p:nvPr/>
        </p:nvSpPr>
        <p:spPr bwMode="auto">
          <a:xfrm>
            <a:off x="4500563" y="414020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7258" name="Line 54"/>
          <p:cNvSpPr>
            <a:spLocks noChangeShapeType="1"/>
          </p:cNvSpPr>
          <p:nvPr/>
        </p:nvSpPr>
        <p:spPr bwMode="auto">
          <a:xfrm>
            <a:off x="827088" y="5581650"/>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59" name="Line 55"/>
          <p:cNvSpPr>
            <a:spLocks noChangeShapeType="1"/>
          </p:cNvSpPr>
          <p:nvPr/>
        </p:nvSpPr>
        <p:spPr bwMode="auto">
          <a:xfrm>
            <a:off x="827088" y="6157913"/>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60" name="Rectangle 56"/>
          <p:cNvSpPr>
            <a:spLocks noChangeArrowheads="1"/>
          </p:cNvSpPr>
          <p:nvPr/>
        </p:nvSpPr>
        <p:spPr bwMode="auto">
          <a:xfrm>
            <a:off x="1042988" y="558165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1</a:t>
            </a:r>
          </a:p>
        </p:txBody>
      </p:sp>
      <p:sp>
        <p:nvSpPr>
          <p:cNvPr id="137261" name="Rectangle 57"/>
          <p:cNvSpPr>
            <a:spLocks noChangeArrowheads="1"/>
          </p:cNvSpPr>
          <p:nvPr/>
        </p:nvSpPr>
        <p:spPr bwMode="auto">
          <a:xfrm>
            <a:off x="1619250" y="558165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1</a:t>
            </a:r>
          </a:p>
        </p:txBody>
      </p:sp>
      <p:sp>
        <p:nvSpPr>
          <p:cNvPr id="137264" name="Rectangle 60"/>
          <p:cNvSpPr>
            <a:spLocks noChangeArrowheads="1"/>
          </p:cNvSpPr>
          <p:nvPr/>
        </p:nvSpPr>
        <p:spPr bwMode="auto">
          <a:xfrm>
            <a:off x="2195513" y="558165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2</a:t>
            </a:r>
          </a:p>
        </p:txBody>
      </p:sp>
      <p:sp>
        <p:nvSpPr>
          <p:cNvPr id="137265" name="Rectangle 61"/>
          <p:cNvSpPr>
            <a:spLocks noChangeArrowheads="1"/>
          </p:cNvSpPr>
          <p:nvPr/>
        </p:nvSpPr>
        <p:spPr bwMode="auto">
          <a:xfrm>
            <a:off x="2771775" y="558165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3</a:t>
            </a:r>
          </a:p>
        </p:txBody>
      </p:sp>
      <p:sp>
        <p:nvSpPr>
          <p:cNvPr id="137266" name="Rectangle 62"/>
          <p:cNvSpPr>
            <a:spLocks noChangeArrowheads="1"/>
          </p:cNvSpPr>
          <p:nvPr/>
        </p:nvSpPr>
        <p:spPr bwMode="auto">
          <a:xfrm>
            <a:off x="3348038" y="558165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5</a:t>
            </a:r>
          </a:p>
        </p:txBody>
      </p:sp>
      <p:sp>
        <p:nvSpPr>
          <p:cNvPr id="137267" name="Rectangle 63"/>
          <p:cNvSpPr>
            <a:spLocks noChangeArrowheads="1"/>
          </p:cNvSpPr>
          <p:nvPr/>
        </p:nvSpPr>
        <p:spPr bwMode="auto">
          <a:xfrm>
            <a:off x="3924300" y="558165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8</a:t>
            </a:r>
          </a:p>
        </p:txBody>
      </p:sp>
      <p:sp>
        <p:nvSpPr>
          <p:cNvPr id="137268" name="Rectangle 64"/>
          <p:cNvSpPr>
            <a:spLocks noChangeArrowheads="1"/>
          </p:cNvSpPr>
          <p:nvPr/>
        </p:nvSpPr>
        <p:spPr bwMode="auto">
          <a:xfrm>
            <a:off x="4500563" y="558165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13</a:t>
            </a:r>
          </a:p>
        </p:txBody>
      </p:sp>
      <p:sp>
        <p:nvSpPr>
          <p:cNvPr id="137271" name="Rectangle 67"/>
          <p:cNvSpPr>
            <a:spLocks noChangeArrowheads="1"/>
          </p:cNvSpPr>
          <p:nvPr/>
        </p:nvSpPr>
        <p:spPr bwMode="auto">
          <a:xfrm>
            <a:off x="5076825" y="558165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7272" name="Rectangle 68"/>
          <p:cNvSpPr>
            <a:spLocks noChangeArrowheads="1"/>
          </p:cNvSpPr>
          <p:nvPr/>
        </p:nvSpPr>
        <p:spPr bwMode="auto">
          <a:xfrm>
            <a:off x="5076825" y="414020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7273" name="Rectangle 69"/>
          <p:cNvSpPr>
            <a:spLocks noChangeArrowheads="1"/>
          </p:cNvSpPr>
          <p:nvPr/>
        </p:nvSpPr>
        <p:spPr bwMode="auto">
          <a:xfrm>
            <a:off x="5076825" y="241300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7274" name="Rectangle 70"/>
          <p:cNvSpPr>
            <a:spLocks noChangeArrowheads="1"/>
          </p:cNvSpPr>
          <p:nvPr/>
        </p:nvSpPr>
        <p:spPr bwMode="auto">
          <a:xfrm>
            <a:off x="5076825" y="684213"/>
            <a:ext cx="576263"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6220" name="Line 30"/>
          <p:cNvSpPr>
            <a:spLocks noChangeShapeType="1"/>
          </p:cNvSpPr>
          <p:nvPr/>
        </p:nvSpPr>
        <p:spPr bwMode="auto">
          <a:xfrm>
            <a:off x="2989898" y="410845"/>
            <a:ext cx="0"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21" name="Text Box 31"/>
          <p:cNvSpPr txBox="1">
            <a:spLocks noChangeArrowheads="1"/>
          </p:cNvSpPr>
          <p:nvPr/>
        </p:nvSpPr>
        <p:spPr bwMode="auto">
          <a:xfrm>
            <a:off x="2774315" y="43815"/>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Front</a:t>
            </a:r>
          </a:p>
        </p:txBody>
      </p:sp>
      <p:sp>
        <p:nvSpPr>
          <p:cNvPr id="136235" name="Text Box 45"/>
          <p:cNvSpPr txBox="1">
            <a:spLocks noChangeArrowheads="1"/>
          </p:cNvSpPr>
          <p:nvPr/>
        </p:nvSpPr>
        <p:spPr bwMode="auto">
          <a:xfrm>
            <a:off x="3491548" y="44133"/>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Rear</a:t>
            </a:r>
          </a:p>
        </p:txBody>
      </p:sp>
      <p:sp>
        <p:nvSpPr>
          <p:cNvPr id="3" name="Line 30"/>
          <p:cNvSpPr>
            <a:spLocks noChangeShapeType="1"/>
          </p:cNvSpPr>
          <p:nvPr/>
        </p:nvSpPr>
        <p:spPr bwMode="auto">
          <a:xfrm>
            <a:off x="3638233" y="398780"/>
            <a:ext cx="0"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Line 30"/>
          <p:cNvSpPr>
            <a:spLocks noChangeShapeType="1"/>
          </p:cNvSpPr>
          <p:nvPr/>
        </p:nvSpPr>
        <p:spPr bwMode="auto">
          <a:xfrm>
            <a:off x="3565843" y="2139315"/>
            <a:ext cx="0"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Text Box 31"/>
          <p:cNvSpPr txBox="1">
            <a:spLocks noChangeArrowheads="1"/>
          </p:cNvSpPr>
          <p:nvPr/>
        </p:nvSpPr>
        <p:spPr bwMode="auto">
          <a:xfrm>
            <a:off x="3350260" y="1772285"/>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Front</a:t>
            </a:r>
          </a:p>
        </p:txBody>
      </p:sp>
      <p:sp>
        <p:nvSpPr>
          <p:cNvPr id="5" name="Text Box 45"/>
          <p:cNvSpPr txBox="1">
            <a:spLocks noChangeArrowheads="1"/>
          </p:cNvSpPr>
          <p:nvPr/>
        </p:nvSpPr>
        <p:spPr bwMode="auto">
          <a:xfrm>
            <a:off x="4067493" y="1772603"/>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dirty="0"/>
              <a:t>Rear</a:t>
            </a:r>
          </a:p>
        </p:txBody>
      </p:sp>
      <p:sp>
        <p:nvSpPr>
          <p:cNvPr id="6" name="Line 30"/>
          <p:cNvSpPr>
            <a:spLocks noChangeShapeType="1"/>
          </p:cNvSpPr>
          <p:nvPr/>
        </p:nvSpPr>
        <p:spPr bwMode="auto">
          <a:xfrm>
            <a:off x="4214178" y="2127250"/>
            <a:ext cx="0"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30"/>
          <p:cNvSpPr>
            <a:spLocks noChangeShapeType="1"/>
          </p:cNvSpPr>
          <p:nvPr/>
        </p:nvSpPr>
        <p:spPr bwMode="auto">
          <a:xfrm>
            <a:off x="4141788" y="3867150"/>
            <a:ext cx="0"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Text Box 31"/>
          <p:cNvSpPr txBox="1">
            <a:spLocks noChangeArrowheads="1"/>
          </p:cNvSpPr>
          <p:nvPr/>
        </p:nvSpPr>
        <p:spPr bwMode="auto">
          <a:xfrm>
            <a:off x="3926205" y="350012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Front</a:t>
            </a:r>
          </a:p>
        </p:txBody>
      </p:sp>
      <p:sp>
        <p:nvSpPr>
          <p:cNvPr id="9" name="Text Box 45"/>
          <p:cNvSpPr txBox="1">
            <a:spLocks noChangeArrowheads="1"/>
          </p:cNvSpPr>
          <p:nvPr/>
        </p:nvSpPr>
        <p:spPr bwMode="auto">
          <a:xfrm>
            <a:off x="4643438" y="3500438"/>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Rear</a:t>
            </a:r>
          </a:p>
        </p:txBody>
      </p:sp>
      <p:sp>
        <p:nvSpPr>
          <p:cNvPr id="10" name="Line 30"/>
          <p:cNvSpPr>
            <a:spLocks noChangeShapeType="1"/>
          </p:cNvSpPr>
          <p:nvPr/>
        </p:nvSpPr>
        <p:spPr bwMode="auto">
          <a:xfrm>
            <a:off x="4790123" y="3855085"/>
            <a:ext cx="0"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30"/>
          <p:cNvSpPr>
            <a:spLocks noChangeShapeType="1"/>
          </p:cNvSpPr>
          <p:nvPr/>
        </p:nvSpPr>
        <p:spPr bwMode="auto">
          <a:xfrm>
            <a:off x="4790123" y="5307330"/>
            <a:ext cx="0"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31"/>
          <p:cNvSpPr txBox="1">
            <a:spLocks noChangeArrowheads="1"/>
          </p:cNvSpPr>
          <p:nvPr/>
        </p:nvSpPr>
        <p:spPr bwMode="auto">
          <a:xfrm>
            <a:off x="4574540" y="494030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Front</a:t>
            </a:r>
          </a:p>
        </p:txBody>
      </p:sp>
      <p:sp>
        <p:nvSpPr>
          <p:cNvPr id="13" name="Text Box 45"/>
          <p:cNvSpPr txBox="1">
            <a:spLocks noChangeArrowheads="1"/>
          </p:cNvSpPr>
          <p:nvPr/>
        </p:nvSpPr>
        <p:spPr bwMode="auto">
          <a:xfrm>
            <a:off x="5291773" y="4940618"/>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Rear</a:t>
            </a:r>
          </a:p>
        </p:txBody>
      </p:sp>
      <p:sp>
        <p:nvSpPr>
          <p:cNvPr id="14" name="Line 30"/>
          <p:cNvSpPr>
            <a:spLocks noChangeShapeType="1"/>
          </p:cNvSpPr>
          <p:nvPr/>
        </p:nvSpPr>
        <p:spPr bwMode="auto">
          <a:xfrm>
            <a:off x="5438458" y="5295265"/>
            <a:ext cx="0"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Text Box 4"/>
          <p:cNvSpPr txBox="1">
            <a:spLocks noChangeArrowheads="1"/>
          </p:cNvSpPr>
          <p:nvPr/>
        </p:nvSpPr>
        <p:spPr bwMode="auto">
          <a:xfrm>
            <a:off x="222250" y="430213"/>
            <a:ext cx="8693150" cy="59093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#include "</a:t>
            </a:r>
            <a:r>
              <a:rPr kumimoji="1" lang="en-US" altLang="zh-CN" sz="2400" dirty="0" err="1">
                <a:latin typeface="Times New Roman" panose="02020603050405020304" pitchFamily="18" charset="0"/>
                <a:ea typeface="仿宋_GB2312" panose="02010609030101010101" pitchFamily="49" charset="-122"/>
              </a:rPr>
              <a:t>queue.h</a:t>
            </a:r>
            <a:r>
              <a:rPr kumimoji="1" lang="en-US" altLang="zh-CN" sz="2400" i="1" dirty="0">
                <a:latin typeface="Times New Roman" panose="02020603050405020304" pitchFamily="18" charset="0"/>
                <a:ea typeface="仿宋_GB2312" panose="02010609030101010101" pitchFamily="49" charset="-122"/>
              </a:rPr>
              <a:t>"</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void </a:t>
            </a:r>
            <a:r>
              <a:rPr kumimoji="1" lang="en-US" altLang="zh-CN" sz="2400" i="1" dirty="0">
                <a:latin typeface="Times New Roman" panose="02020603050405020304" pitchFamily="18" charset="0"/>
                <a:ea typeface="仿宋_GB2312" panose="02010609030101010101" pitchFamily="49" charset="-122"/>
              </a:rPr>
              <a:t>Fibonacci</a:t>
            </a:r>
            <a:r>
              <a:rPr kumimoji="1" lang="en-US" altLang="zh-CN" sz="2400" dirty="0">
                <a:latin typeface="Times New Roman" panose="02020603050405020304" pitchFamily="18" charset="0"/>
                <a:ea typeface="仿宋_GB2312" panose="02010609030101010101" pitchFamily="49" charset="-122"/>
              </a:rPr>
              <a:t> (</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dirty="0" err="1">
                <a:latin typeface="Times New Roman" panose="02020603050405020304" pitchFamily="18" charset="0"/>
                <a:ea typeface="仿宋_GB2312" panose="02010609030101010101" pitchFamily="49" charset="-122"/>
              </a:rPr>
              <a:t>int</a:t>
            </a:r>
            <a:r>
              <a:rPr kumimoji="1" lang="en-US" altLang="zh-CN" sz="2400" dirty="0">
                <a:latin typeface="Times New Roman" panose="02020603050405020304" pitchFamily="18" charset="0"/>
                <a:ea typeface="仿宋_GB2312" panose="02010609030101010101" pitchFamily="49" charset="-122"/>
              </a:rPr>
              <a:t> </a:t>
            </a:r>
            <a:r>
              <a:rPr kumimoji="1" lang="en-US" altLang="zh-CN" sz="2400" i="1" dirty="0">
                <a:latin typeface="Times New Roman" panose="02020603050405020304" pitchFamily="18" charset="0"/>
                <a:ea typeface="仿宋_GB2312" panose="02010609030101010101" pitchFamily="49" charset="-122"/>
              </a:rPr>
              <a:t>n</a:t>
            </a:r>
            <a:r>
              <a:rPr kumimoji="1" lang="en-US" altLang="zh-CN" sz="2400" dirty="0">
                <a:latin typeface="Times New Roman" panose="02020603050405020304" pitchFamily="18" charset="0"/>
                <a:ea typeface="仿宋_GB2312" panose="02010609030101010101" pitchFamily="49" charset="-122"/>
              </a:rPr>
              <a:t> ) {</a:t>
            </a: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        </a:t>
            </a:r>
            <a:r>
              <a:rPr kumimoji="1" lang="en-US" altLang="zh-CN" sz="2400" i="1" dirty="0">
                <a:latin typeface="Times New Roman" panose="02020603050405020304" pitchFamily="18" charset="0"/>
                <a:ea typeface="仿宋_GB2312" panose="02010609030101010101" pitchFamily="49" charset="-122"/>
              </a:rPr>
              <a:t>Queue q</a:t>
            </a:r>
            <a:r>
              <a:rPr kumimoji="1" lang="en-US" altLang="zh-CN" sz="2400" dirty="0">
                <a:latin typeface="Times New Roman" panose="02020603050405020304" pitchFamily="18" charset="0"/>
                <a:ea typeface="仿宋_GB2312" panose="02010609030101010101" pitchFamily="49" charset="-122"/>
              </a:rPr>
              <a:t>; </a:t>
            </a:r>
          </a:p>
          <a:p>
            <a:pPr eaLnBrk="1" hangingPunct="1">
              <a:lnSpc>
                <a:spcPct val="105000"/>
              </a:lnSpc>
            </a:pPr>
            <a:r>
              <a:rPr kumimoji="1" lang="en-US" altLang="zh-CN" sz="2400" i="1" dirty="0">
                <a:latin typeface="Times New Roman" panose="02020603050405020304" pitchFamily="18" charset="0"/>
                <a:ea typeface="仿宋_GB2312" panose="02010609030101010101" pitchFamily="49" charset="-122"/>
              </a:rPr>
              <a:t>        </a:t>
            </a:r>
            <a:r>
              <a:rPr kumimoji="1" lang="en-US" altLang="zh-CN" sz="2400" i="1" dirty="0" err="1">
                <a:latin typeface="Times New Roman" panose="02020603050405020304" pitchFamily="18" charset="0"/>
                <a:ea typeface="仿宋_GB2312" panose="02010609030101010101" pitchFamily="49" charset="-122"/>
              </a:rPr>
              <a:t>createQueue</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 &amp;</a:t>
            </a:r>
            <a:r>
              <a:rPr kumimoji="1" lang="en-US" altLang="zh-CN" sz="2400" i="1" dirty="0">
                <a:latin typeface="Times New Roman" panose="02020603050405020304" pitchFamily="18" charset="0"/>
                <a:ea typeface="仿宋_GB2312" panose="02010609030101010101" pitchFamily="49" charset="-122"/>
              </a:rPr>
              <a:t>q</a:t>
            </a:r>
            <a:r>
              <a:rPr kumimoji="1" lang="en-US" altLang="zh-CN" sz="2400" dirty="0">
                <a:latin typeface="Times New Roman" panose="02020603050405020304" pitchFamily="18" charset="0"/>
                <a:ea typeface="仿宋_GB2312" panose="02010609030101010101" pitchFamily="49" charset="-122"/>
              </a:rPr>
              <a:t>); </a:t>
            </a:r>
            <a:r>
              <a:rPr kumimoji="1" lang="en-US" altLang="zh-CN" sz="2400" i="1" dirty="0" err="1">
                <a:latin typeface="Times New Roman" panose="02020603050405020304" pitchFamily="18" charset="0"/>
                <a:ea typeface="仿宋_GB2312" panose="02010609030101010101" pitchFamily="49" charset="-122"/>
              </a:rPr>
              <a:t>enQueue</a:t>
            </a:r>
            <a:r>
              <a:rPr kumimoji="1" lang="en-US" altLang="zh-CN" sz="2400" dirty="0">
                <a:latin typeface="Times New Roman" panose="02020603050405020304" pitchFamily="18" charset="0"/>
                <a:ea typeface="仿宋_GB2312" panose="02010609030101010101" pitchFamily="49" charset="-122"/>
              </a:rPr>
              <a:t> (&amp;</a:t>
            </a:r>
            <a:r>
              <a:rPr kumimoji="1" lang="en-US" altLang="zh-CN" sz="2400" i="1" dirty="0">
                <a:latin typeface="Times New Roman" panose="02020603050405020304" pitchFamily="18" charset="0"/>
                <a:ea typeface="仿宋_GB2312" panose="02010609030101010101" pitchFamily="49" charset="-122"/>
              </a:rPr>
              <a:t>q</a:t>
            </a: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a:solidFill>
                  <a:srgbClr val="FFFF00"/>
                </a:solidFill>
                <a:latin typeface="Times New Roman" panose="02020603050405020304" pitchFamily="18" charset="0"/>
                <a:ea typeface="仿宋_GB2312" panose="02010609030101010101" pitchFamily="49" charset="-122"/>
              </a:rPr>
              <a:t>1</a:t>
            </a:r>
            <a:r>
              <a:rPr kumimoji="1" lang="en-US" altLang="zh-CN" sz="2400" dirty="0">
                <a:latin typeface="Times New Roman" panose="02020603050405020304" pitchFamily="18" charset="0"/>
                <a:ea typeface="仿宋_GB2312" panose="02010609030101010101" pitchFamily="49" charset="-122"/>
              </a:rPr>
              <a:t>);</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i="1" dirty="0" err="1">
                <a:latin typeface="Times New Roman" panose="02020603050405020304" pitchFamily="18" charset="0"/>
                <a:ea typeface="仿宋_GB2312" panose="02010609030101010101" pitchFamily="49" charset="-122"/>
              </a:rPr>
              <a:t>enQueue</a:t>
            </a:r>
            <a:r>
              <a:rPr kumimoji="1" lang="en-US" altLang="zh-CN" sz="2400" dirty="0">
                <a:latin typeface="Times New Roman" panose="02020603050405020304" pitchFamily="18" charset="0"/>
                <a:ea typeface="仿宋_GB2312" panose="02010609030101010101" pitchFamily="49" charset="-122"/>
              </a:rPr>
              <a:t> (&amp;</a:t>
            </a:r>
            <a:r>
              <a:rPr kumimoji="1" lang="en-US" altLang="zh-CN" sz="2400" i="1" dirty="0">
                <a:latin typeface="Times New Roman" panose="02020603050405020304" pitchFamily="18" charset="0"/>
                <a:ea typeface="仿宋_GB2312" panose="02010609030101010101" pitchFamily="49" charset="-122"/>
              </a:rPr>
              <a:t>q</a:t>
            </a: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a:solidFill>
                  <a:srgbClr val="FFFF00"/>
                </a:solidFill>
                <a:latin typeface="Times New Roman" panose="02020603050405020304" pitchFamily="18" charset="0"/>
                <a:ea typeface="仿宋_GB2312" panose="02010609030101010101" pitchFamily="49" charset="-122"/>
              </a:rPr>
              <a:t>1</a:t>
            </a:r>
            <a:r>
              <a:rPr kumimoji="1" lang="en-US" altLang="zh-CN" sz="2400" dirty="0">
                <a:latin typeface="Times New Roman" panose="02020603050405020304" pitchFamily="18" charset="0"/>
                <a:ea typeface="仿宋_GB2312" panose="02010609030101010101" pitchFamily="49" charset="-122"/>
              </a:rPr>
              <a:t>);</a:t>
            </a: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err="1">
                <a:latin typeface="Times New Roman" panose="02020603050405020304" pitchFamily="18" charset="0"/>
                <a:ea typeface="仿宋_GB2312" panose="02010609030101010101" pitchFamily="49" charset="-122"/>
              </a:rPr>
              <a:t>int</a:t>
            </a:r>
            <a:r>
              <a:rPr kumimoji="1" lang="en-US" altLang="zh-CN" sz="2400" dirty="0">
                <a:latin typeface="Times New Roman" panose="02020603050405020304" pitchFamily="18" charset="0"/>
                <a:ea typeface="仿宋_GB2312" panose="02010609030101010101" pitchFamily="49" charset="-122"/>
              </a:rPr>
              <a:t> </a:t>
            </a:r>
            <a:r>
              <a:rPr kumimoji="1" lang="en-US" altLang="zh-CN" sz="2400" i="1" dirty="0" err="1">
                <a:latin typeface="Times New Roman" panose="02020603050405020304" pitchFamily="18" charset="0"/>
                <a:ea typeface="仿宋_GB2312" panose="02010609030101010101" pitchFamily="49" charset="-122"/>
              </a:rPr>
              <a:t>s,t</a:t>
            </a:r>
            <a:r>
              <a:rPr kumimoji="1" lang="en-US" altLang="zh-CN" sz="2400" dirty="0">
                <a:latin typeface="Times New Roman" panose="02020603050405020304" pitchFamily="18" charset="0"/>
                <a:ea typeface="仿宋_GB2312" panose="02010609030101010101" pitchFamily="49" charset="-122"/>
              </a:rPr>
              <a:t>;</a:t>
            </a:r>
          </a:p>
          <a:p>
            <a:pPr eaLnBrk="1" hangingPunct="1">
              <a:lnSpc>
                <a:spcPct val="105000"/>
              </a:lnSpc>
            </a:pPr>
            <a:r>
              <a:rPr kumimoji="1" lang="en-US" altLang="zh-CN" sz="2400" i="1" dirty="0">
                <a:latin typeface="Times New Roman" panose="02020603050405020304" pitchFamily="18" charset="0"/>
                <a:ea typeface="仿宋_GB2312" panose="02010609030101010101" pitchFamily="49" charset="-122"/>
              </a:rPr>
              <a:t>        </a:t>
            </a:r>
            <a:r>
              <a:rPr kumimoji="1" lang="en-US" altLang="zh-CN" sz="2400" i="1" dirty="0" err="1">
                <a:latin typeface="Times New Roman" panose="02020603050405020304" pitchFamily="18" charset="0"/>
                <a:ea typeface="仿宋_GB2312" panose="02010609030101010101" pitchFamily="49" charset="-122"/>
              </a:rPr>
              <a:t>getHead</a:t>
            </a:r>
            <a:r>
              <a:rPr kumimoji="1" lang="en-US" altLang="zh-CN" sz="2400" dirty="0">
                <a:latin typeface="Times New Roman" panose="02020603050405020304" pitchFamily="18" charset="0"/>
                <a:ea typeface="仿宋_GB2312" panose="02010609030101010101" pitchFamily="49" charset="-122"/>
              </a:rPr>
              <a:t> (&amp;</a:t>
            </a:r>
            <a:r>
              <a:rPr kumimoji="1" lang="en-US" altLang="zh-CN" sz="2400" i="1" dirty="0">
                <a:latin typeface="Times New Roman" panose="02020603050405020304" pitchFamily="18" charset="0"/>
                <a:ea typeface="仿宋_GB2312" panose="02010609030101010101" pitchFamily="49" charset="-122"/>
              </a:rPr>
              <a:t>q</a:t>
            </a:r>
            <a:r>
              <a:rPr kumimoji="1" lang="en-US" altLang="zh-CN" sz="2400" dirty="0">
                <a:latin typeface="Times New Roman" panose="02020603050405020304" pitchFamily="18" charset="0"/>
                <a:ea typeface="仿宋_GB2312" panose="02010609030101010101" pitchFamily="49" charset="-122"/>
              </a:rPr>
              <a:t>, &amp;</a:t>
            </a:r>
            <a:r>
              <a:rPr kumimoji="1" lang="en-US" altLang="zh-CN" sz="2400" i="1" dirty="0">
                <a:solidFill>
                  <a:srgbClr val="FFFF00"/>
                </a:solidFill>
                <a:latin typeface="Times New Roman" panose="02020603050405020304" pitchFamily="18" charset="0"/>
                <a:ea typeface="仿宋_GB2312" panose="02010609030101010101" pitchFamily="49" charset="-122"/>
              </a:rPr>
              <a:t>s</a:t>
            </a:r>
            <a:r>
              <a:rPr kumimoji="1" lang="en-US" altLang="zh-CN" sz="2400" dirty="0">
                <a:latin typeface="Times New Roman" panose="02020603050405020304" pitchFamily="18" charset="0"/>
                <a:ea typeface="仿宋_GB2312" panose="02010609030101010101" pitchFamily="49" charset="-122"/>
              </a:rPr>
              <a:t>); </a:t>
            </a:r>
            <a:r>
              <a:rPr kumimoji="1" lang="en-US" altLang="zh-CN" sz="2400" i="1" dirty="0" err="1">
                <a:latin typeface="Times New Roman" panose="02020603050405020304" pitchFamily="18" charset="0"/>
                <a:ea typeface="仿宋_GB2312" panose="02010609030101010101" pitchFamily="49" charset="-122"/>
              </a:rPr>
              <a:t>deQueue</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(&amp;</a:t>
            </a:r>
            <a:r>
              <a:rPr kumimoji="1" lang="en-US" altLang="zh-CN" sz="2400" i="1" dirty="0">
                <a:latin typeface="Times New Roman" panose="02020603050405020304" pitchFamily="18" charset="0"/>
                <a:ea typeface="仿宋_GB2312" panose="02010609030101010101" pitchFamily="49" charset="-122"/>
              </a:rPr>
              <a:t>q</a:t>
            </a:r>
            <a:r>
              <a:rPr kumimoji="1" lang="en-US" altLang="zh-CN" sz="2400" dirty="0">
                <a:latin typeface="Times New Roman" panose="02020603050405020304" pitchFamily="18" charset="0"/>
                <a:ea typeface="仿宋_GB2312" panose="02010609030101010101" pitchFamily="49" charset="-122"/>
              </a:rPr>
              <a:t>);</a:t>
            </a: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err="1">
                <a:latin typeface="Times New Roman" panose="02020603050405020304" pitchFamily="18" charset="0"/>
                <a:ea typeface="仿宋_GB2312" panose="02010609030101010101" pitchFamily="49" charset="-122"/>
              </a:rPr>
              <a:t>printf</a:t>
            </a:r>
            <a:r>
              <a:rPr kumimoji="1" lang="en-US" altLang="zh-CN" sz="2400" dirty="0">
                <a:latin typeface="Times New Roman" panose="02020603050405020304" pitchFamily="18" charset="0"/>
                <a:ea typeface="仿宋_GB2312" panose="02010609030101010101" pitchFamily="49" charset="-122"/>
              </a:rPr>
              <a:t> (“%d  ”, </a:t>
            </a:r>
            <a:r>
              <a:rPr kumimoji="1" lang="en-US" altLang="zh-CN" sz="2400" i="1" dirty="0">
                <a:latin typeface="Times New Roman" panose="02020603050405020304" pitchFamily="18" charset="0"/>
                <a:ea typeface="仿宋_GB2312" panose="02010609030101010101" pitchFamily="49" charset="-122"/>
              </a:rPr>
              <a:t>s </a:t>
            </a:r>
            <a:r>
              <a:rPr kumimoji="1" lang="en-US" altLang="zh-CN" sz="2400" dirty="0">
                <a:latin typeface="Times New Roman" panose="02020603050405020304" pitchFamily="18" charset="0"/>
                <a:ea typeface="仿宋_GB2312" panose="02010609030101010101" pitchFamily="49" charset="-122"/>
              </a:rPr>
              <a:t>);	</a:t>
            </a:r>
          </a:p>
          <a:p>
            <a:pPr eaLnBrk="1" hangingPunct="1">
              <a:lnSpc>
                <a:spcPct val="105000"/>
              </a:lnSpc>
            </a:pPr>
            <a:r>
              <a:rPr kumimoji="1" lang="en-US" altLang="zh-CN" sz="2400" dirty="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仿宋_GB2312" panose="02010609030101010101" pitchFamily="49" charset="-122"/>
              </a:rPr>
              <a:t>for (</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dirty="0" err="1">
                <a:latin typeface="Times New Roman" panose="02020603050405020304" pitchFamily="18" charset="0"/>
                <a:ea typeface="仿宋_GB2312" panose="02010609030101010101" pitchFamily="49" charset="-122"/>
              </a:rPr>
              <a:t>int</a:t>
            </a:r>
            <a:r>
              <a:rPr kumimoji="1" lang="en-US" altLang="zh-CN" sz="2400" i="1" dirty="0">
                <a:latin typeface="Times New Roman" panose="02020603050405020304" pitchFamily="18" charset="0"/>
                <a:ea typeface="仿宋_GB2312" panose="02010609030101010101" pitchFamily="49" charset="-122"/>
              </a:rPr>
              <a:t> i=</a:t>
            </a:r>
            <a:r>
              <a:rPr kumimoji="1" lang="en-US" altLang="zh-CN" sz="2400" dirty="0">
                <a:latin typeface="Times New Roman" panose="02020603050405020304" pitchFamily="18" charset="0"/>
                <a:ea typeface="仿宋_GB2312" panose="02010609030101010101" pitchFamily="49" charset="-122"/>
              </a:rPr>
              <a:t>2;</a:t>
            </a:r>
            <a:r>
              <a:rPr kumimoji="1" lang="en-US" altLang="zh-CN" sz="2400" i="1" dirty="0">
                <a:latin typeface="Times New Roman" panose="02020603050405020304" pitchFamily="18" charset="0"/>
                <a:ea typeface="仿宋_GB2312" panose="02010609030101010101" pitchFamily="49" charset="-122"/>
              </a:rPr>
              <a:t> i&lt;=n</a:t>
            </a:r>
            <a:r>
              <a:rPr kumimoji="1" lang="en-US" altLang="zh-CN" sz="2400" dirty="0">
                <a:latin typeface="Times New Roman" panose="02020603050405020304" pitchFamily="18" charset="0"/>
                <a:ea typeface="仿宋_GB2312" panose="02010609030101010101" pitchFamily="49" charset="-122"/>
              </a:rPr>
              <a:t>;</a:t>
            </a:r>
            <a:r>
              <a:rPr kumimoji="1" lang="en-US" altLang="zh-CN" sz="2400" i="1" dirty="0">
                <a:latin typeface="Times New Roman" panose="02020603050405020304" pitchFamily="18" charset="0"/>
                <a:ea typeface="仿宋_GB2312" panose="02010609030101010101" pitchFamily="49" charset="-122"/>
              </a:rPr>
              <a:t> i++ </a:t>
            </a:r>
            <a:r>
              <a:rPr kumimoji="1" lang="en-US" altLang="zh-CN" sz="2400" dirty="0">
                <a:latin typeface="Times New Roman" panose="02020603050405020304" pitchFamily="18" charset="0"/>
                <a:ea typeface="仿宋_GB2312" panose="02010609030101010101" pitchFamily="49" charset="-122"/>
              </a:rPr>
              <a:t>)</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a:t>
            </a:r>
          </a:p>
          <a:p>
            <a:pPr eaLnBrk="1" hangingPunct="1">
              <a:lnSpc>
                <a:spcPct val="105000"/>
              </a:lnSpc>
            </a:pPr>
            <a:r>
              <a:rPr kumimoji="1" lang="en-US" altLang="zh-CN" sz="2400" i="1" dirty="0">
                <a:latin typeface="Times New Roman" panose="02020603050405020304" pitchFamily="18" charset="0"/>
                <a:ea typeface="仿宋_GB2312" panose="02010609030101010101" pitchFamily="49" charset="-122"/>
              </a:rPr>
              <a:t>                </a:t>
            </a:r>
            <a:r>
              <a:rPr kumimoji="1" lang="en-US" altLang="zh-CN" sz="2400" i="1" dirty="0" err="1">
                <a:latin typeface="Times New Roman" panose="02020603050405020304" pitchFamily="18" charset="0"/>
                <a:ea typeface="仿宋_GB2312" panose="02010609030101010101" pitchFamily="49" charset="-122"/>
              </a:rPr>
              <a:t>getHead</a:t>
            </a:r>
            <a:r>
              <a:rPr kumimoji="1" lang="en-US" altLang="zh-CN" sz="2400" dirty="0">
                <a:latin typeface="Times New Roman" panose="02020603050405020304" pitchFamily="18" charset="0"/>
                <a:ea typeface="仿宋_GB2312" panose="02010609030101010101" pitchFamily="49" charset="-122"/>
              </a:rPr>
              <a:t> (&amp;</a:t>
            </a:r>
            <a:r>
              <a:rPr kumimoji="1" lang="en-US" altLang="zh-CN" sz="2400" i="1" dirty="0">
                <a:latin typeface="Times New Roman" panose="02020603050405020304" pitchFamily="18" charset="0"/>
                <a:ea typeface="仿宋_GB2312" panose="02010609030101010101" pitchFamily="49" charset="-122"/>
              </a:rPr>
              <a:t>q</a:t>
            </a:r>
            <a:r>
              <a:rPr kumimoji="1" lang="en-US" altLang="zh-CN" sz="2400" dirty="0">
                <a:latin typeface="Times New Roman" panose="02020603050405020304" pitchFamily="18" charset="0"/>
                <a:ea typeface="仿宋_GB2312" panose="02010609030101010101" pitchFamily="49" charset="-122"/>
              </a:rPr>
              <a:t>, &amp;</a:t>
            </a:r>
            <a:r>
              <a:rPr kumimoji="1" lang="en-US" altLang="zh-CN" sz="2400" i="1" dirty="0">
                <a:solidFill>
                  <a:srgbClr val="FFFF00"/>
                </a:solidFill>
                <a:latin typeface="Times New Roman" panose="02020603050405020304" pitchFamily="18" charset="0"/>
                <a:ea typeface="仿宋_GB2312" panose="02010609030101010101" pitchFamily="49" charset="-122"/>
              </a:rPr>
              <a:t>t</a:t>
            </a:r>
            <a:r>
              <a:rPr kumimoji="1" lang="en-US" altLang="zh-CN" sz="2400" dirty="0">
                <a:latin typeface="Times New Roman" panose="02020603050405020304" pitchFamily="18" charset="0"/>
                <a:ea typeface="仿宋_GB2312" panose="02010609030101010101" pitchFamily="49" charset="-122"/>
              </a:rPr>
              <a:t>); </a:t>
            </a:r>
            <a:r>
              <a:rPr kumimoji="1" lang="en-US" altLang="zh-CN" sz="2400" i="1" dirty="0" err="1">
                <a:latin typeface="Times New Roman" panose="02020603050405020304" pitchFamily="18" charset="0"/>
                <a:ea typeface="仿宋_GB2312" panose="02010609030101010101" pitchFamily="49" charset="-122"/>
              </a:rPr>
              <a:t>deQueue</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(&amp;</a:t>
            </a:r>
            <a:r>
              <a:rPr kumimoji="1" lang="en-US" altLang="zh-CN" sz="2400" i="1" dirty="0">
                <a:latin typeface="Times New Roman" panose="02020603050405020304" pitchFamily="18" charset="0"/>
                <a:ea typeface="仿宋_GB2312" panose="02010609030101010101" pitchFamily="49" charset="-122"/>
              </a:rPr>
              <a:t>q</a:t>
            </a:r>
            <a:r>
              <a:rPr kumimoji="1" lang="en-US" altLang="zh-CN" sz="2400" dirty="0">
                <a:latin typeface="Times New Roman" panose="02020603050405020304" pitchFamily="18" charset="0"/>
                <a:ea typeface="仿宋_GB2312" panose="02010609030101010101" pitchFamily="49" charset="-122"/>
              </a:rPr>
              <a:t>);</a:t>
            </a:r>
          </a:p>
          <a:p>
            <a:pPr eaLnBrk="1" hangingPunct="1">
              <a:lnSpc>
                <a:spcPct val="105000"/>
              </a:lnSpc>
            </a:pPr>
            <a:r>
              <a:rPr kumimoji="1" lang="en-US" altLang="zh-CN" sz="2400" i="1" dirty="0">
                <a:latin typeface="Times New Roman" panose="02020603050405020304" pitchFamily="18" charset="0"/>
                <a:ea typeface="仿宋_GB2312" panose="02010609030101010101" pitchFamily="49" charset="-122"/>
              </a:rPr>
              <a:t>                </a:t>
            </a:r>
            <a:r>
              <a:rPr kumimoji="1" lang="en-US" altLang="zh-CN" sz="2400" i="1" dirty="0" err="1">
                <a:latin typeface="Times New Roman" panose="02020603050405020304" pitchFamily="18" charset="0"/>
                <a:ea typeface="仿宋_GB2312" panose="02010609030101010101" pitchFamily="49" charset="-122"/>
              </a:rPr>
              <a:t>enQueue</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(&amp;</a:t>
            </a:r>
            <a:r>
              <a:rPr kumimoji="1" lang="en-US" altLang="zh-CN" sz="2400" i="1" dirty="0">
                <a:latin typeface="Times New Roman" panose="02020603050405020304" pitchFamily="18" charset="0"/>
                <a:ea typeface="仿宋_GB2312" panose="02010609030101010101" pitchFamily="49" charset="-122"/>
              </a:rPr>
              <a:t>q, </a:t>
            </a:r>
            <a:r>
              <a:rPr kumimoji="1" lang="en-US" altLang="zh-CN" sz="2400" i="1" dirty="0" err="1">
                <a:latin typeface="Times New Roman" panose="02020603050405020304" pitchFamily="18" charset="0"/>
                <a:ea typeface="仿宋_GB2312" panose="02010609030101010101" pitchFamily="49" charset="-122"/>
              </a:rPr>
              <a:t>s+t</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a:t>
            </a: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                </a:t>
            </a:r>
            <a:r>
              <a:rPr kumimoji="1" lang="en-US" altLang="zh-CN" sz="2400" i="1" dirty="0">
                <a:solidFill>
                  <a:srgbClr val="FFFF00"/>
                </a:solidFill>
                <a:latin typeface="Times New Roman" panose="02020603050405020304" pitchFamily="18" charset="0"/>
                <a:ea typeface="仿宋_GB2312" panose="02010609030101010101" pitchFamily="49" charset="-122"/>
              </a:rPr>
              <a:t>s = t</a:t>
            </a:r>
            <a:r>
              <a:rPr kumimoji="1" lang="en-US" altLang="zh-CN" sz="2400" dirty="0">
                <a:latin typeface="Times New Roman" panose="02020603050405020304" pitchFamily="18" charset="0"/>
                <a:ea typeface="仿宋_GB2312" panose="02010609030101010101" pitchFamily="49" charset="-122"/>
              </a:rPr>
              <a:t>;</a:t>
            </a: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err="1">
                <a:latin typeface="Times New Roman" panose="02020603050405020304" pitchFamily="18" charset="0"/>
                <a:ea typeface="仿宋_GB2312" panose="02010609030101010101" pitchFamily="49" charset="-122"/>
              </a:rPr>
              <a:t>printf</a:t>
            </a:r>
            <a:r>
              <a:rPr kumimoji="1" lang="en-US" altLang="zh-CN" sz="2400" dirty="0">
                <a:latin typeface="Times New Roman" panose="02020603050405020304" pitchFamily="18" charset="0"/>
                <a:ea typeface="仿宋_GB2312" panose="02010609030101010101" pitchFamily="49" charset="-122"/>
              </a:rPr>
              <a:t> (“%d  ”, </a:t>
            </a:r>
            <a:r>
              <a:rPr kumimoji="1" lang="en-US" altLang="zh-CN" sz="2400" i="1" dirty="0">
                <a:latin typeface="Times New Roman" panose="02020603050405020304" pitchFamily="18" charset="0"/>
                <a:ea typeface="仿宋_GB2312" panose="02010609030101010101" pitchFamily="49" charset="-122"/>
              </a:rPr>
              <a:t>s </a:t>
            </a:r>
            <a:r>
              <a:rPr kumimoji="1" lang="en-US" altLang="zh-CN" sz="2400" dirty="0">
                <a:latin typeface="Times New Roman" panose="02020603050405020304" pitchFamily="18" charset="0"/>
                <a:ea typeface="仿宋_GB2312" panose="02010609030101010101" pitchFamily="49" charset="-122"/>
              </a:rPr>
              <a:t>);</a:t>
            </a: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        }</a:t>
            </a: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err="1">
                <a:latin typeface="Times New Roman" panose="02020603050405020304" pitchFamily="18" charset="0"/>
                <a:ea typeface="仿宋_GB2312" panose="02010609030101010101" pitchFamily="49" charset="-122"/>
              </a:rPr>
              <a:t>printf</a:t>
            </a:r>
            <a:r>
              <a:rPr kumimoji="1" lang="en-US" altLang="zh-CN" sz="2400" dirty="0">
                <a:latin typeface="Times New Roman" panose="02020603050405020304" pitchFamily="18" charset="0"/>
                <a:ea typeface="仿宋_GB2312" panose="02010609030101010101" pitchFamily="49" charset="-122"/>
              </a:rPr>
              <a:t> (“\n”);</a:t>
            </a: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a:t>
            </a:r>
          </a:p>
        </p:txBody>
      </p:sp>
      <p:sp>
        <p:nvSpPr>
          <p:cNvPr id="2" name="Rectangle 5">
            <a:extLst>
              <a:ext uri="{FF2B5EF4-FFF2-40B4-BE49-F238E27FC236}">
                <a16:creationId xmlns:a16="http://schemas.microsoft.com/office/drawing/2014/main" id="{FC7AAB6F-8182-AE15-29CF-0EB35D880464}"/>
              </a:ext>
            </a:extLst>
          </p:cNvPr>
          <p:cNvSpPr>
            <a:spLocks noChangeArrowheads="1"/>
          </p:cNvSpPr>
          <p:nvPr/>
        </p:nvSpPr>
        <p:spPr bwMode="auto">
          <a:xfrm>
            <a:off x="1402655" y="6165105"/>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1</a:t>
            </a:r>
          </a:p>
        </p:txBody>
      </p:sp>
      <p:sp>
        <p:nvSpPr>
          <p:cNvPr id="3" name="Rectangle 6">
            <a:extLst>
              <a:ext uri="{FF2B5EF4-FFF2-40B4-BE49-F238E27FC236}">
                <a16:creationId xmlns:a16="http://schemas.microsoft.com/office/drawing/2014/main" id="{A5D7EED8-5F02-9084-A380-31EFF50166A8}"/>
              </a:ext>
            </a:extLst>
          </p:cNvPr>
          <p:cNvSpPr>
            <a:spLocks noChangeArrowheads="1"/>
          </p:cNvSpPr>
          <p:nvPr/>
        </p:nvSpPr>
        <p:spPr bwMode="auto">
          <a:xfrm>
            <a:off x="1978917" y="6165105"/>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1</a:t>
            </a:r>
          </a:p>
        </p:txBody>
      </p:sp>
      <p:sp>
        <p:nvSpPr>
          <p:cNvPr id="4" name="Rectangle 7">
            <a:extLst>
              <a:ext uri="{FF2B5EF4-FFF2-40B4-BE49-F238E27FC236}">
                <a16:creationId xmlns:a16="http://schemas.microsoft.com/office/drawing/2014/main" id="{48FF2628-C414-01ED-8DFA-34E699BC221F}"/>
              </a:ext>
            </a:extLst>
          </p:cNvPr>
          <p:cNvSpPr>
            <a:spLocks noChangeArrowheads="1"/>
          </p:cNvSpPr>
          <p:nvPr/>
        </p:nvSpPr>
        <p:spPr bwMode="auto">
          <a:xfrm>
            <a:off x="2555180" y="6165105"/>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2</a:t>
            </a:r>
          </a:p>
        </p:txBody>
      </p:sp>
      <p:sp>
        <p:nvSpPr>
          <p:cNvPr id="5" name="Rectangle 8">
            <a:extLst>
              <a:ext uri="{FF2B5EF4-FFF2-40B4-BE49-F238E27FC236}">
                <a16:creationId xmlns:a16="http://schemas.microsoft.com/office/drawing/2014/main" id="{687C4ABA-3A4F-3C9C-B3B6-CECEA000E9B7}"/>
              </a:ext>
            </a:extLst>
          </p:cNvPr>
          <p:cNvSpPr>
            <a:spLocks noChangeArrowheads="1"/>
          </p:cNvSpPr>
          <p:nvPr/>
        </p:nvSpPr>
        <p:spPr bwMode="auto">
          <a:xfrm>
            <a:off x="3131442" y="6165105"/>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3</a:t>
            </a:r>
          </a:p>
        </p:txBody>
      </p:sp>
      <p:sp>
        <p:nvSpPr>
          <p:cNvPr id="6" name="Rectangle 9">
            <a:extLst>
              <a:ext uri="{FF2B5EF4-FFF2-40B4-BE49-F238E27FC236}">
                <a16:creationId xmlns:a16="http://schemas.microsoft.com/office/drawing/2014/main" id="{5CCA334E-AEBC-066F-6049-C25772D0B362}"/>
              </a:ext>
            </a:extLst>
          </p:cNvPr>
          <p:cNvSpPr>
            <a:spLocks noChangeArrowheads="1"/>
          </p:cNvSpPr>
          <p:nvPr/>
        </p:nvSpPr>
        <p:spPr bwMode="auto">
          <a:xfrm>
            <a:off x="3707705" y="6165105"/>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5</a:t>
            </a:r>
          </a:p>
        </p:txBody>
      </p:sp>
      <p:sp>
        <p:nvSpPr>
          <p:cNvPr id="7" name="Rectangle 10">
            <a:extLst>
              <a:ext uri="{FF2B5EF4-FFF2-40B4-BE49-F238E27FC236}">
                <a16:creationId xmlns:a16="http://schemas.microsoft.com/office/drawing/2014/main" id="{D107FF41-2924-3F5C-8887-5838B1291897}"/>
              </a:ext>
            </a:extLst>
          </p:cNvPr>
          <p:cNvSpPr>
            <a:spLocks noChangeArrowheads="1"/>
          </p:cNvSpPr>
          <p:nvPr/>
        </p:nvSpPr>
        <p:spPr bwMode="auto">
          <a:xfrm>
            <a:off x="4283967" y="6165105"/>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8</a:t>
            </a:r>
          </a:p>
        </p:txBody>
      </p:sp>
      <p:sp>
        <p:nvSpPr>
          <p:cNvPr id="8" name="Rectangle 11">
            <a:extLst>
              <a:ext uri="{FF2B5EF4-FFF2-40B4-BE49-F238E27FC236}">
                <a16:creationId xmlns:a16="http://schemas.microsoft.com/office/drawing/2014/main" id="{2AB0C6E3-45E0-A235-6C5A-2FE6E309249C}"/>
              </a:ext>
            </a:extLst>
          </p:cNvPr>
          <p:cNvSpPr>
            <a:spLocks noChangeArrowheads="1"/>
          </p:cNvSpPr>
          <p:nvPr/>
        </p:nvSpPr>
        <p:spPr bwMode="auto">
          <a:xfrm>
            <a:off x="4860230" y="6165105"/>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13</a:t>
            </a:r>
          </a:p>
        </p:txBody>
      </p:sp>
      <p:sp>
        <p:nvSpPr>
          <p:cNvPr id="9" name="Rectangle 12">
            <a:extLst>
              <a:ext uri="{FF2B5EF4-FFF2-40B4-BE49-F238E27FC236}">
                <a16:creationId xmlns:a16="http://schemas.microsoft.com/office/drawing/2014/main" id="{9BB758A0-EAC5-3A79-EF59-F457EB0C6832}"/>
              </a:ext>
            </a:extLst>
          </p:cNvPr>
          <p:cNvSpPr>
            <a:spLocks noChangeArrowheads="1"/>
          </p:cNvSpPr>
          <p:nvPr/>
        </p:nvSpPr>
        <p:spPr bwMode="auto">
          <a:xfrm>
            <a:off x="5434905" y="6165105"/>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21</a:t>
            </a:r>
          </a:p>
        </p:txBody>
      </p:sp>
      <p:sp>
        <p:nvSpPr>
          <p:cNvPr id="10" name="Rectangle 13">
            <a:extLst>
              <a:ext uri="{FF2B5EF4-FFF2-40B4-BE49-F238E27FC236}">
                <a16:creationId xmlns:a16="http://schemas.microsoft.com/office/drawing/2014/main" id="{85B8BFBE-96EA-A006-2067-D08E3D851FDD}"/>
              </a:ext>
            </a:extLst>
          </p:cNvPr>
          <p:cNvSpPr>
            <a:spLocks noChangeArrowheads="1"/>
          </p:cNvSpPr>
          <p:nvPr/>
        </p:nvSpPr>
        <p:spPr bwMode="auto">
          <a:xfrm>
            <a:off x="6011167" y="6165105"/>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34</a:t>
            </a:r>
          </a:p>
        </p:txBody>
      </p:sp>
      <p:sp>
        <p:nvSpPr>
          <p:cNvPr id="11" name="Rectangle 14">
            <a:extLst>
              <a:ext uri="{FF2B5EF4-FFF2-40B4-BE49-F238E27FC236}">
                <a16:creationId xmlns:a16="http://schemas.microsoft.com/office/drawing/2014/main" id="{39C5A1E5-F9D7-262A-CEB1-B5EA4630E462}"/>
              </a:ext>
            </a:extLst>
          </p:cNvPr>
          <p:cNvSpPr>
            <a:spLocks noChangeArrowheads="1"/>
          </p:cNvSpPr>
          <p:nvPr/>
        </p:nvSpPr>
        <p:spPr bwMode="auto">
          <a:xfrm>
            <a:off x="6587430" y="6165105"/>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a:t>
            </a:r>
          </a:p>
        </p:txBody>
      </p:sp>
      <p:sp>
        <p:nvSpPr>
          <p:cNvPr id="12" name="Rectangle 15">
            <a:extLst>
              <a:ext uri="{FF2B5EF4-FFF2-40B4-BE49-F238E27FC236}">
                <a16:creationId xmlns:a16="http://schemas.microsoft.com/office/drawing/2014/main" id="{240FFCDB-FAA8-09E0-A0B1-6D90BD4A1589}"/>
              </a:ext>
            </a:extLst>
          </p:cNvPr>
          <p:cNvSpPr>
            <a:spLocks noChangeArrowheads="1"/>
          </p:cNvSpPr>
          <p:nvPr/>
        </p:nvSpPr>
        <p:spPr bwMode="auto">
          <a:xfrm>
            <a:off x="7163692" y="6165105"/>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a:t>
            </a:r>
          </a:p>
        </p:txBody>
      </p:sp>
      <p:sp>
        <p:nvSpPr>
          <p:cNvPr id="13" name="Rectangle 16">
            <a:extLst>
              <a:ext uri="{FF2B5EF4-FFF2-40B4-BE49-F238E27FC236}">
                <a16:creationId xmlns:a16="http://schemas.microsoft.com/office/drawing/2014/main" id="{89A298F9-2463-47F6-36D2-8783EB43FB8B}"/>
              </a:ext>
            </a:extLst>
          </p:cNvPr>
          <p:cNvSpPr>
            <a:spLocks noChangeArrowheads="1"/>
          </p:cNvSpPr>
          <p:nvPr/>
        </p:nvSpPr>
        <p:spPr bwMode="auto">
          <a:xfrm>
            <a:off x="7739955" y="6165105"/>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a:t>
            </a:r>
          </a:p>
        </p:txBody>
      </p:sp>
      <p:sp>
        <p:nvSpPr>
          <p:cNvPr id="14" name="Rectangle 17">
            <a:extLst>
              <a:ext uri="{FF2B5EF4-FFF2-40B4-BE49-F238E27FC236}">
                <a16:creationId xmlns:a16="http://schemas.microsoft.com/office/drawing/2014/main" id="{E1A8B726-154B-462C-76F8-0BE9A4A6DF3D}"/>
              </a:ext>
            </a:extLst>
          </p:cNvPr>
          <p:cNvSpPr>
            <a:spLocks noChangeArrowheads="1"/>
          </p:cNvSpPr>
          <p:nvPr/>
        </p:nvSpPr>
        <p:spPr bwMode="auto">
          <a:xfrm>
            <a:off x="8316217" y="6165105"/>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a:solidFill>
                  <a:srgbClr val="FFFF00"/>
                </a:solidFill>
              </a:rPr>
              <a:t>…</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aphicFrame>
        <p:nvGraphicFramePr>
          <p:cNvPr id="139266" name="Object 8"/>
          <p:cNvGraphicFramePr>
            <a:graphicFrameLocks noChangeAspect="1"/>
          </p:cNvGraphicFramePr>
          <p:nvPr/>
        </p:nvGraphicFramePr>
        <p:xfrm>
          <a:off x="1979613" y="1125538"/>
          <a:ext cx="7164387" cy="4310062"/>
        </p:xfrm>
        <a:graphic>
          <a:graphicData uri="http://schemas.openxmlformats.org/presentationml/2006/ole">
            <mc:AlternateContent xmlns:mc="http://schemas.openxmlformats.org/markup-compatibility/2006">
              <mc:Choice xmlns:v="urn:schemas-microsoft-com:vml" Requires="v">
                <p:oleObj name="文档" r:id="rId3" imgW="2454910" imgH="1475740" progId="Word.Document.8">
                  <p:embed/>
                </p:oleObj>
              </mc:Choice>
              <mc:Fallback>
                <p:oleObj name="文档" r:id="rId3" imgW="2454910" imgH="1475740" progId="Word.Document.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125538"/>
                        <a:ext cx="7164387" cy="431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9993" name="Rectangle 9"/>
          <p:cNvSpPr>
            <a:spLocks noChangeArrowheads="1"/>
          </p:cNvSpPr>
          <p:nvPr/>
        </p:nvSpPr>
        <p:spPr bwMode="auto">
          <a:xfrm>
            <a:off x="457200" y="1196975"/>
            <a:ext cx="4756150" cy="57943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dirty="0">
                <a:solidFill>
                  <a:schemeClr val="bg1"/>
                </a:solidFill>
                <a:effectLst>
                  <a:outerShdw blurRad="38100" dist="38100" dir="2700000" algn="tl">
                    <a:srgbClr val="C0C0C0"/>
                  </a:outerShdw>
                </a:effectLst>
                <a:latin typeface="Times New Roman" panose="02020603050405020304" pitchFamily="18" charset="0"/>
                <a:ea typeface="宋体" panose="02010600030101010101" pitchFamily="2" charset="-122"/>
              </a:rPr>
              <a:t>Pascal’s triangle		</a:t>
            </a:r>
            <a:endParaRPr kumimoji="1" lang="en-US" altLang="zh-CN" sz="2400" dirty="0">
              <a:solidFill>
                <a:schemeClr val="bg1"/>
              </a:solidFill>
              <a:latin typeface="Times New Roman" panose="02020603050405020304" pitchFamily="18" charset="0"/>
              <a:ea typeface="宋体" panose="02010600030101010101" pitchFamily="2" charset="-122"/>
            </a:endParaRPr>
          </a:p>
        </p:txBody>
      </p:sp>
      <p:graphicFrame>
        <p:nvGraphicFramePr>
          <p:cNvPr id="139268" name="Object 11"/>
          <p:cNvGraphicFramePr>
            <a:graphicFrameLocks noChangeAspect="1"/>
          </p:cNvGraphicFramePr>
          <p:nvPr/>
        </p:nvGraphicFramePr>
        <p:xfrm>
          <a:off x="611188" y="4846638"/>
          <a:ext cx="7832725" cy="1822450"/>
        </p:xfrm>
        <a:graphic>
          <a:graphicData uri="http://schemas.openxmlformats.org/presentationml/2006/ole">
            <mc:AlternateContent xmlns:mc="http://schemas.openxmlformats.org/markup-compatibility/2006">
              <mc:Choice xmlns:v="urn:schemas-microsoft-com:vml" Requires="v">
                <p:oleObj name="Equation" r:id="rId5" imgW="3162300" imgH="736600" progId="Equation.DSMT4">
                  <p:embed/>
                </p:oleObj>
              </mc:Choice>
              <mc:Fallback>
                <p:oleObj name="Equation" r:id="rId5" imgW="3162300" imgH="7366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846638"/>
                        <a:ext cx="7832725" cy="182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69" name="Rectangle 12"/>
          <p:cNvSpPr>
            <a:spLocks noChangeArrowheads="1"/>
          </p:cNvSpPr>
          <p:nvPr/>
        </p:nvSpPr>
        <p:spPr bwMode="auto">
          <a:xfrm>
            <a:off x="0" y="0"/>
            <a:ext cx="9144000" cy="1196975"/>
          </a:xfrm>
          <a:prstGeom prst="rect">
            <a:avLst/>
          </a:prstGeom>
          <a:solidFill>
            <a:schemeClr val="bg1"/>
          </a:solidFill>
          <a:ln w="9525">
            <a:solidFill>
              <a:srgbClr val="080808"/>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70" name="Rectangle 10"/>
          <p:cNvSpPr>
            <a:spLocks noChangeArrowheads="1"/>
          </p:cNvSpPr>
          <p:nvPr/>
        </p:nvSpPr>
        <p:spPr bwMode="auto">
          <a:xfrm>
            <a:off x="457200" y="260350"/>
            <a:ext cx="85074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000" dirty="0">
                <a:solidFill>
                  <a:srgbClr val="FFFF00"/>
                </a:solidFill>
              </a:rPr>
              <a:t>Application 2: </a:t>
            </a:r>
            <a:r>
              <a:rPr lang="en-US" altLang="zh-CN" sz="4000" dirty="0" err="1">
                <a:solidFill>
                  <a:srgbClr val="FFFF00"/>
                </a:solidFill>
              </a:rPr>
              <a:t>Yangvi</a:t>
            </a:r>
            <a:r>
              <a:rPr lang="en-US" altLang="zh-CN" sz="4000" dirty="0">
                <a:solidFill>
                  <a:srgbClr val="FFFF00"/>
                </a:solidFill>
              </a:rPr>
              <a:t> Triangle</a:t>
            </a:r>
          </a:p>
        </p:txBody>
      </p:sp>
      <p:sp>
        <p:nvSpPr>
          <p:cNvPr id="2" name="Text Box 44">
            <a:extLst>
              <a:ext uri="{FF2B5EF4-FFF2-40B4-BE49-F238E27FC236}">
                <a16:creationId xmlns:a16="http://schemas.microsoft.com/office/drawing/2014/main" id="{C4645CC4-BB1E-752B-5BF8-2206BA5479E4}"/>
              </a:ext>
            </a:extLst>
          </p:cNvPr>
          <p:cNvSpPr txBox="1">
            <a:spLocks noChangeArrowheads="1"/>
          </p:cNvSpPr>
          <p:nvPr/>
        </p:nvSpPr>
        <p:spPr bwMode="auto">
          <a:xfrm>
            <a:off x="7574340" y="414010"/>
            <a:ext cx="15696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zh-CN" altLang="en-US" dirty="0"/>
              <a:t>西北大学教材</a:t>
            </a:r>
            <a:endParaRPr lang="en-US" altLang="zh-CN" dirty="0"/>
          </a:p>
          <a:p>
            <a:pPr eaLnBrk="1" hangingPunct="1"/>
            <a:r>
              <a:rPr lang="en-US" altLang="zh-CN" dirty="0" err="1"/>
              <a:t>P103</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ChangeArrowheads="1"/>
          </p:cNvSpPr>
          <p:nvPr/>
        </p:nvSpPr>
        <p:spPr bwMode="auto">
          <a:xfrm>
            <a:off x="455613" y="276225"/>
            <a:ext cx="5597525"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latin typeface="Times New Roman" panose="02020603050405020304" pitchFamily="18" charset="0"/>
              </a:rPr>
              <a:t>Algorithm 3.2  Judge a stack is empty or not</a:t>
            </a:r>
          </a:p>
        </p:txBody>
      </p:sp>
      <p:sp>
        <p:nvSpPr>
          <p:cNvPr id="16388" name="Rectangle 9"/>
          <p:cNvSpPr>
            <a:spLocks noChangeArrowheads="1"/>
          </p:cNvSpPr>
          <p:nvPr/>
        </p:nvSpPr>
        <p:spPr bwMode="auto">
          <a:xfrm>
            <a:off x="503238" y="1052513"/>
            <a:ext cx="75961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dirty="0" err="1">
                <a:latin typeface="Times New Roman" panose="02020603050405020304" pitchFamily="18" charset="0"/>
              </a:rPr>
              <a:t>int</a:t>
            </a:r>
            <a:r>
              <a:rPr kumimoji="1" lang="en-US" altLang="zh-CN" sz="2400" dirty="0">
                <a:latin typeface="Times New Roman" panose="02020603050405020304" pitchFamily="18" charset="0"/>
              </a:rPr>
              <a:t>  </a:t>
            </a:r>
            <a:r>
              <a:rPr kumimoji="1" lang="en-US" altLang="zh-CN" sz="2400" dirty="0" err="1">
                <a:solidFill>
                  <a:srgbClr val="FFFF00"/>
                </a:solidFill>
                <a:latin typeface="Times New Roman" panose="02020603050405020304" pitchFamily="18" charset="0"/>
              </a:rPr>
              <a:t>isEmptyStack_seq</a:t>
            </a:r>
            <a:r>
              <a:rPr kumimoji="1" lang="en-US" altLang="zh-CN" sz="2400" dirty="0">
                <a:solidFill>
                  <a:srgbClr val="FFFF00"/>
                </a:solidFill>
                <a:latin typeface="Times New Roman" panose="02020603050405020304" pitchFamily="18" charset="0"/>
              </a:rPr>
              <a:t> </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PSeqStack</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 )</a:t>
            </a:r>
          </a:p>
          <a:p>
            <a:pPr eaLnBrk="0" hangingPunct="0"/>
            <a:r>
              <a:rPr kumimoji="1" lang="en-US" altLang="zh-CN" sz="2400" dirty="0">
                <a:latin typeface="Times New Roman" panose="02020603050405020304" pitchFamily="18" charset="0"/>
              </a:rPr>
              <a:t>{</a:t>
            </a:r>
          </a:p>
          <a:p>
            <a:pPr eaLnBrk="0" hangingPunct="0"/>
            <a:r>
              <a:rPr kumimoji="1" lang="en-US" altLang="zh-CN" sz="2400" dirty="0">
                <a:latin typeface="Times New Roman" panose="02020603050405020304" pitchFamily="18" charset="0"/>
              </a:rPr>
              <a:t>        return (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-&gt;top == -1 );</a:t>
            </a:r>
          </a:p>
          <a:p>
            <a:pPr eaLnBrk="0" hangingPunct="0"/>
            <a:r>
              <a:rPr kumimoji="1" lang="en-US" altLang="zh-CN" sz="2400" dirty="0">
                <a:latin typeface="Times New Roman" panose="02020603050405020304" pitchFamily="18" charset="0"/>
              </a:rPr>
              <a:t>}</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Text Box 8"/>
          <p:cNvSpPr txBox="1">
            <a:spLocks noChangeArrowheads="1"/>
          </p:cNvSpPr>
          <p:nvPr/>
        </p:nvSpPr>
        <p:spPr bwMode="auto">
          <a:xfrm>
            <a:off x="1692275" y="1341438"/>
            <a:ext cx="5675313"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chemeClr val="folHlink"/>
                </a:solidFill>
              </a:rPr>
              <a:t>0</a:t>
            </a:r>
            <a:r>
              <a:rPr lang="en-US" altLang="zh-CN" sz="2400"/>
              <a:t>     1     1     </a:t>
            </a:r>
            <a:r>
              <a:rPr lang="en-US" altLang="zh-CN" sz="2400">
                <a:solidFill>
                  <a:srgbClr val="FFFF00"/>
                </a:solidFill>
              </a:rPr>
              <a:t>0</a:t>
            </a:r>
          </a:p>
          <a:p>
            <a:pPr eaLnBrk="1" hangingPunct="1"/>
            <a:endParaRPr lang="en-US" altLang="zh-CN" sz="2400">
              <a:solidFill>
                <a:srgbClr val="FF3300"/>
              </a:solidFill>
            </a:endParaRPr>
          </a:p>
          <a:p>
            <a:pPr eaLnBrk="1" hangingPunct="1"/>
            <a:r>
              <a:rPr lang="en-US" altLang="zh-CN" sz="2400">
                <a:solidFill>
                  <a:srgbClr val="FF3300"/>
                </a:solidFill>
              </a:rPr>
              <a:t>0</a:t>
            </a:r>
            <a:r>
              <a:rPr lang="en-US" altLang="zh-CN" sz="2400"/>
              <a:t>     1     2     1     </a:t>
            </a:r>
            <a:r>
              <a:rPr lang="en-US" altLang="zh-CN" sz="2400">
                <a:solidFill>
                  <a:srgbClr val="FFFF00"/>
                </a:solidFill>
              </a:rPr>
              <a:t>0</a:t>
            </a:r>
          </a:p>
          <a:p>
            <a:pPr eaLnBrk="1" hangingPunct="1"/>
            <a:endParaRPr lang="en-US" altLang="zh-CN" sz="2400"/>
          </a:p>
          <a:p>
            <a:pPr eaLnBrk="1" hangingPunct="1"/>
            <a:r>
              <a:rPr lang="en-US" altLang="zh-CN" sz="2400">
                <a:solidFill>
                  <a:srgbClr val="FF3300"/>
                </a:solidFill>
              </a:rPr>
              <a:t>0</a:t>
            </a:r>
            <a:r>
              <a:rPr lang="en-US" altLang="zh-CN" sz="2400"/>
              <a:t>     1     3     3     1     </a:t>
            </a:r>
            <a:r>
              <a:rPr lang="en-US" altLang="zh-CN" sz="2400">
                <a:solidFill>
                  <a:srgbClr val="FFFF00"/>
                </a:solidFill>
              </a:rPr>
              <a:t>0</a:t>
            </a:r>
          </a:p>
          <a:p>
            <a:pPr eaLnBrk="1" hangingPunct="1"/>
            <a:endParaRPr lang="en-US" altLang="zh-CN" sz="2400"/>
          </a:p>
          <a:p>
            <a:pPr eaLnBrk="1" hangingPunct="1"/>
            <a:r>
              <a:rPr lang="en-US" altLang="zh-CN" sz="2400">
                <a:solidFill>
                  <a:srgbClr val="FF3300"/>
                </a:solidFill>
              </a:rPr>
              <a:t>0</a:t>
            </a:r>
            <a:r>
              <a:rPr lang="en-US" altLang="zh-CN" sz="2400"/>
              <a:t>     1     4     6     4     1     </a:t>
            </a:r>
            <a:r>
              <a:rPr lang="en-US" altLang="zh-CN" sz="2400">
                <a:solidFill>
                  <a:srgbClr val="FFFF00"/>
                </a:solidFill>
              </a:rPr>
              <a:t>0</a:t>
            </a:r>
          </a:p>
          <a:p>
            <a:pPr eaLnBrk="1" hangingPunct="1"/>
            <a:endParaRPr lang="en-US" altLang="zh-CN" sz="2400">
              <a:solidFill>
                <a:srgbClr val="FFFF00"/>
              </a:solidFill>
            </a:endParaRPr>
          </a:p>
          <a:p>
            <a:pPr eaLnBrk="1" hangingPunct="1"/>
            <a:r>
              <a:rPr lang="en-US" altLang="zh-CN" sz="2400">
                <a:solidFill>
                  <a:srgbClr val="FF3300"/>
                </a:solidFill>
              </a:rPr>
              <a:t>0</a:t>
            </a:r>
            <a:r>
              <a:rPr lang="en-US" altLang="zh-CN" sz="2400"/>
              <a:t>     1     5    10   10    5     1     </a:t>
            </a:r>
            <a:r>
              <a:rPr lang="en-US" altLang="zh-CN" sz="2400">
                <a:solidFill>
                  <a:srgbClr val="FFFF00"/>
                </a:solidFill>
              </a:rPr>
              <a:t>0</a:t>
            </a:r>
          </a:p>
          <a:p>
            <a:pPr eaLnBrk="1" hangingPunct="1"/>
            <a:endParaRPr lang="en-US" altLang="zh-CN" sz="2400"/>
          </a:p>
          <a:p>
            <a:pPr eaLnBrk="1" hangingPunct="1"/>
            <a:r>
              <a:rPr lang="en-US" altLang="zh-CN" sz="2400">
                <a:solidFill>
                  <a:srgbClr val="FF3300"/>
                </a:solidFill>
              </a:rPr>
              <a:t>0</a:t>
            </a:r>
            <a:r>
              <a:rPr lang="en-US" altLang="zh-CN" sz="2400"/>
              <a:t>     1     6    15   20   15    6     1     </a:t>
            </a:r>
            <a:r>
              <a:rPr lang="en-US" altLang="zh-CN" sz="2400">
                <a:solidFill>
                  <a:srgbClr val="FFFF00"/>
                </a:solidFill>
              </a:rPr>
              <a:t>0</a:t>
            </a:r>
          </a:p>
          <a:p>
            <a:pPr eaLnBrk="1" hangingPunct="1"/>
            <a:endParaRPr lang="en-US" altLang="zh-CN" sz="2400"/>
          </a:p>
          <a:p>
            <a:pPr eaLnBrk="1" hangingPunct="1"/>
            <a:r>
              <a:rPr lang="en-US" altLang="zh-CN" sz="2400">
                <a:solidFill>
                  <a:srgbClr val="FF3300"/>
                </a:solidFill>
              </a:rPr>
              <a:t>0</a:t>
            </a:r>
            <a:r>
              <a:rPr lang="en-US" altLang="zh-CN" sz="2400"/>
              <a:t>     1     7    21   35   35   21    7     1     </a:t>
            </a:r>
            <a:r>
              <a:rPr lang="en-US" altLang="zh-CN" sz="2400">
                <a:solidFill>
                  <a:srgbClr val="FFFF00"/>
                </a:solidFill>
              </a:rPr>
              <a:t>0</a:t>
            </a:r>
          </a:p>
        </p:txBody>
      </p:sp>
      <p:grpSp>
        <p:nvGrpSpPr>
          <p:cNvPr id="140292" name="Group 11"/>
          <p:cNvGrpSpPr/>
          <p:nvPr/>
        </p:nvGrpSpPr>
        <p:grpSpPr bwMode="auto">
          <a:xfrm>
            <a:off x="1908175" y="1773238"/>
            <a:ext cx="546100" cy="287337"/>
            <a:chOff x="431" y="1026"/>
            <a:chExt cx="344" cy="181"/>
          </a:xfrm>
        </p:grpSpPr>
        <p:sp>
          <p:nvSpPr>
            <p:cNvPr id="140474" name="Line 9"/>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75" name="Line 10"/>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293" name="Group 12"/>
          <p:cNvGrpSpPr/>
          <p:nvPr/>
        </p:nvGrpSpPr>
        <p:grpSpPr bwMode="auto">
          <a:xfrm>
            <a:off x="2482850" y="1773238"/>
            <a:ext cx="546100" cy="287337"/>
            <a:chOff x="431" y="1026"/>
            <a:chExt cx="344" cy="181"/>
          </a:xfrm>
        </p:grpSpPr>
        <p:sp>
          <p:nvSpPr>
            <p:cNvPr id="140472" name="Line 13"/>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73" name="Line 14"/>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294" name="Group 15"/>
          <p:cNvGrpSpPr/>
          <p:nvPr/>
        </p:nvGrpSpPr>
        <p:grpSpPr bwMode="auto">
          <a:xfrm>
            <a:off x="3059113" y="1773238"/>
            <a:ext cx="546100" cy="287337"/>
            <a:chOff x="431" y="1026"/>
            <a:chExt cx="344" cy="181"/>
          </a:xfrm>
        </p:grpSpPr>
        <p:sp>
          <p:nvSpPr>
            <p:cNvPr id="140470" name="Line 16"/>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71" name="Line 17"/>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295" name="Group 18"/>
          <p:cNvGrpSpPr/>
          <p:nvPr/>
        </p:nvGrpSpPr>
        <p:grpSpPr bwMode="auto">
          <a:xfrm>
            <a:off x="1908175" y="2551113"/>
            <a:ext cx="546100" cy="287337"/>
            <a:chOff x="431" y="1026"/>
            <a:chExt cx="344" cy="181"/>
          </a:xfrm>
        </p:grpSpPr>
        <p:sp>
          <p:nvSpPr>
            <p:cNvPr id="140468" name="Line 19"/>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69" name="Line 20"/>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296" name="Group 21"/>
          <p:cNvGrpSpPr/>
          <p:nvPr/>
        </p:nvGrpSpPr>
        <p:grpSpPr bwMode="auto">
          <a:xfrm>
            <a:off x="2482850" y="2551113"/>
            <a:ext cx="546100" cy="287337"/>
            <a:chOff x="431" y="1026"/>
            <a:chExt cx="344" cy="181"/>
          </a:xfrm>
        </p:grpSpPr>
        <p:sp>
          <p:nvSpPr>
            <p:cNvPr id="140466" name="Line 22"/>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67" name="Line 23"/>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297" name="Group 24"/>
          <p:cNvGrpSpPr/>
          <p:nvPr/>
        </p:nvGrpSpPr>
        <p:grpSpPr bwMode="auto">
          <a:xfrm>
            <a:off x="3059113" y="2551113"/>
            <a:ext cx="546100" cy="287337"/>
            <a:chOff x="431" y="1026"/>
            <a:chExt cx="344" cy="181"/>
          </a:xfrm>
        </p:grpSpPr>
        <p:sp>
          <p:nvSpPr>
            <p:cNvPr id="140464" name="Line 25"/>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65" name="Line 26"/>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298" name="Group 27"/>
          <p:cNvGrpSpPr/>
          <p:nvPr/>
        </p:nvGrpSpPr>
        <p:grpSpPr bwMode="auto">
          <a:xfrm>
            <a:off x="1908175" y="3286125"/>
            <a:ext cx="546100" cy="287338"/>
            <a:chOff x="431" y="1026"/>
            <a:chExt cx="344" cy="181"/>
          </a:xfrm>
        </p:grpSpPr>
        <p:sp>
          <p:nvSpPr>
            <p:cNvPr id="140462" name="Line 28"/>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63" name="Line 29"/>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299" name="Group 30"/>
          <p:cNvGrpSpPr/>
          <p:nvPr/>
        </p:nvGrpSpPr>
        <p:grpSpPr bwMode="auto">
          <a:xfrm>
            <a:off x="2490788" y="3286125"/>
            <a:ext cx="546100" cy="287338"/>
            <a:chOff x="431" y="1026"/>
            <a:chExt cx="344" cy="181"/>
          </a:xfrm>
        </p:grpSpPr>
        <p:sp>
          <p:nvSpPr>
            <p:cNvPr id="140460" name="Line 31"/>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61" name="Line 32"/>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00" name="Group 33"/>
          <p:cNvGrpSpPr/>
          <p:nvPr/>
        </p:nvGrpSpPr>
        <p:grpSpPr bwMode="auto">
          <a:xfrm>
            <a:off x="3074988" y="3286125"/>
            <a:ext cx="546100" cy="287338"/>
            <a:chOff x="431" y="1026"/>
            <a:chExt cx="344" cy="181"/>
          </a:xfrm>
        </p:grpSpPr>
        <p:sp>
          <p:nvSpPr>
            <p:cNvPr id="140458" name="Line 34"/>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59" name="Line 35"/>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01" name="Group 36"/>
          <p:cNvGrpSpPr/>
          <p:nvPr/>
        </p:nvGrpSpPr>
        <p:grpSpPr bwMode="auto">
          <a:xfrm>
            <a:off x="3635375" y="2551113"/>
            <a:ext cx="546100" cy="287337"/>
            <a:chOff x="431" y="1026"/>
            <a:chExt cx="344" cy="181"/>
          </a:xfrm>
        </p:grpSpPr>
        <p:sp>
          <p:nvSpPr>
            <p:cNvPr id="140456" name="Line 37"/>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57" name="Line 38"/>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02" name="Group 39"/>
          <p:cNvGrpSpPr/>
          <p:nvPr/>
        </p:nvGrpSpPr>
        <p:grpSpPr bwMode="auto">
          <a:xfrm>
            <a:off x="3657600" y="3286125"/>
            <a:ext cx="546100" cy="287338"/>
            <a:chOff x="431" y="1026"/>
            <a:chExt cx="344" cy="181"/>
          </a:xfrm>
        </p:grpSpPr>
        <p:sp>
          <p:nvSpPr>
            <p:cNvPr id="140454" name="Line 40"/>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55" name="Line 41"/>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03" name="Group 42"/>
          <p:cNvGrpSpPr/>
          <p:nvPr/>
        </p:nvGrpSpPr>
        <p:grpSpPr bwMode="auto">
          <a:xfrm>
            <a:off x="4241800" y="3286125"/>
            <a:ext cx="546100" cy="287338"/>
            <a:chOff x="431" y="1026"/>
            <a:chExt cx="344" cy="181"/>
          </a:xfrm>
        </p:grpSpPr>
        <p:sp>
          <p:nvSpPr>
            <p:cNvPr id="140452" name="Line 43"/>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53" name="Line 44"/>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04" name="Group 45"/>
          <p:cNvGrpSpPr/>
          <p:nvPr/>
        </p:nvGrpSpPr>
        <p:grpSpPr bwMode="auto">
          <a:xfrm>
            <a:off x="1908175" y="5459413"/>
            <a:ext cx="546100" cy="287337"/>
            <a:chOff x="431" y="1026"/>
            <a:chExt cx="344" cy="181"/>
          </a:xfrm>
        </p:grpSpPr>
        <p:sp>
          <p:nvSpPr>
            <p:cNvPr id="140450" name="Line 46"/>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51" name="Line 47"/>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05" name="Group 48"/>
          <p:cNvGrpSpPr/>
          <p:nvPr/>
        </p:nvGrpSpPr>
        <p:grpSpPr bwMode="auto">
          <a:xfrm>
            <a:off x="2487613" y="5459413"/>
            <a:ext cx="546100" cy="287337"/>
            <a:chOff x="431" y="1026"/>
            <a:chExt cx="344" cy="181"/>
          </a:xfrm>
        </p:grpSpPr>
        <p:sp>
          <p:nvSpPr>
            <p:cNvPr id="140448" name="Line 49"/>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49" name="Line 50"/>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06" name="Group 51"/>
          <p:cNvGrpSpPr/>
          <p:nvPr/>
        </p:nvGrpSpPr>
        <p:grpSpPr bwMode="auto">
          <a:xfrm>
            <a:off x="3068638" y="5459413"/>
            <a:ext cx="546100" cy="287337"/>
            <a:chOff x="431" y="1026"/>
            <a:chExt cx="344" cy="181"/>
          </a:xfrm>
        </p:grpSpPr>
        <p:sp>
          <p:nvSpPr>
            <p:cNvPr id="140446" name="Line 52"/>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47" name="Line 53"/>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07" name="Group 54"/>
          <p:cNvGrpSpPr/>
          <p:nvPr/>
        </p:nvGrpSpPr>
        <p:grpSpPr bwMode="auto">
          <a:xfrm>
            <a:off x="3648075" y="5459413"/>
            <a:ext cx="546100" cy="287337"/>
            <a:chOff x="431" y="1026"/>
            <a:chExt cx="344" cy="181"/>
          </a:xfrm>
        </p:grpSpPr>
        <p:sp>
          <p:nvSpPr>
            <p:cNvPr id="140444" name="Line 55"/>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45" name="Line 56"/>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08" name="Group 57"/>
          <p:cNvGrpSpPr/>
          <p:nvPr/>
        </p:nvGrpSpPr>
        <p:grpSpPr bwMode="auto">
          <a:xfrm>
            <a:off x="4229100" y="5459413"/>
            <a:ext cx="546100" cy="287337"/>
            <a:chOff x="431" y="1026"/>
            <a:chExt cx="344" cy="181"/>
          </a:xfrm>
        </p:grpSpPr>
        <p:sp>
          <p:nvSpPr>
            <p:cNvPr id="140442" name="Line 58"/>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43" name="Line 59"/>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09" name="Group 60"/>
          <p:cNvGrpSpPr/>
          <p:nvPr/>
        </p:nvGrpSpPr>
        <p:grpSpPr bwMode="auto">
          <a:xfrm>
            <a:off x="4808538" y="5459413"/>
            <a:ext cx="546100" cy="287337"/>
            <a:chOff x="431" y="1026"/>
            <a:chExt cx="344" cy="181"/>
          </a:xfrm>
        </p:grpSpPr>
        <p:sp>
          <p:nvSpPr>
            <p:cNvPr id="140440" name="Line 61"/>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41" name="Line 62"/>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10" name="Group 63"/>
          <p:cNvGrpSpPr/>
          <p:nvPr/>
        </p:nvGrpSpPr>
        <p:grpSpPr bwMode="auto">
          <a:xfrm>
            <a:off x="5389563" y="5459413"/>
            <a:ext cx="546100" cy="287337"/>
            <a:chOff x="431" y="1026"/>
            <a:chExt cx="344" cy="181"/>
          </a:xfrm>
        </p:grpSpPr>
        <p:sp>
          <p:nvSpPr>
            <p:cNvPr id="140438" name="Line 64"/>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39" name="Line 65"/>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11" name="Group 66"/>
          <p:cNvGrpSpPr/>
          <p:nvPr/>
        </p:nvGrpSpPr>
        <p:grpSpPr bwMode="auto">
          <a:xfrm>
            <a:off x="5970588" y="5459413"/>
            <a:ext cx="546100" cy="287337"/>
            <a:chOff x="431" y="1026"/>
            <a:chExt cx="344" cy="181"/>
          </a:xfrm>
        </p:grpSpPr>
        <p:sp>
          <p:nvSpPr>
            <p:cNvPr id="140436" name="Line 67"/>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37" name="Line 68"/>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12" name="Group 69"/>
          <p:cNvGrpSpPr/>
          <p:nvPr/>
        </p:nvGrpSpPr>
        <p:grpSpPr bwMode="auto">
          <a:xfrm>
            <a:off x="1908175" y="4725988"/>
            <a:ext cx="546100" cy="287337"/>
            <a:chOff x="431" y="1026"/>
            <a:chExt cx="344" cy="181"/>
          </a:xfrm>
        </p:grpSpPr>
        <p:sp>
          <p:nvSpPr>
            <p:cNvPr id="140434" name="Line 70"/>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35" name="Line 71"/>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13" name="Group 72"/>
          <p:cNvGrpSpPr/>
          <p:nvPr/>
        </p:nvGrpSpPr>
        <p:grpSpPr bwMode="auto">
          <a:xfrm>
            <a:off x="2487613" y="4725988"/>
            <a:ext cx="546100" cy="287337"/>
            <a:chOff x="431" y="1026"/>
            <a:chExt cx="344" cy="181"/>
          </a:xfrm>
        </p:grpSpPr>
        <p:sp>
          <p:nvSpPr>
            <p:cNvPr id="140432" name="Line 73"/>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33" name="Line 74"/>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14" name="Group 75"/>
          <p:cNvGrpSpPr/>
          <p:nvPr/>
        </p:nvGrpSpPr>
        <p:grpSpPr bwMode="auto">
          <a:xfrm>
            <a:off x="3068638" y="4725988"/>
            <a:ext cx="546100" cy="287337"/>
            <a:chOff x="431" y="1026"/>
            <a:chExt cx="344" cy="181"/>
          </a:xfrm>
        </p:grpSpPr>
        <p:sp>
          <p:nvSpPr>
            <p:cNvPr id="140430" name="Line 76"/>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31" name="Line 77"/>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15" name="Group 78"/>
          <p:cNvGrpSpPr/>
          <p:nvPr/>
        </p:nvGrpSpPr>
        <p:grpSpPr bwMode="auto">
          <a:xfrm>
            <a:off x="3648075" y="4725988"/>
            <a:ext cx="546100" cy="287337"/>
            <a:chOff x="431" y="1026"/>
            <a:chExt cx="344" cy="181"/>
          </a:xfrm>
        </p:grpSpPr>
        <p:sp>
          <p:nvSpPr>
            <p:cNvPr id="140428" name="Line 79"/>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29" name="Line 80"/>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16" name="Group 81"/>
          <p:cNvGrpSpPr/>
          <p:nvPr/>
        </p:nvGrpSpPr>
        <p:grpSpPr bwMode="auto">
          <a:xfrm>
            <a:off x="4229100" y="4725988"/>
            <a:ext cx="546100" cy="287337"/>
            <a:chOff x="431" y="1026"/>
            <a:chExt cx="344" cy="181"/>
          </a:xfrm>
        </p:grpSpPr>
        <p:sp>
          <p:nvSpPr>
            <p:cNvPr id="140426" name="Line 82"/>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27" name="Line 83"/>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17" name="Group 84"/>
          <p:cNvGrpSpPr/>
          <p:nvPr/>
        </p:nvGrpSpPr>
        <p:grpSpPr bwMode="auto">
          <a:xfrm>
            <a:off x="4808538" y="4725988"/>
            <a:ext cx="546100" cy="287337"/>
            <a:chOff x="431" y="1026"/>
            <a:chExt cx="344" cy="181"/>
          </a:xfrm>
        </p:grpSpPr>
        <p:sp>
          <p:nvSpPr>
            <p:cNvPr id="140424" name="Line 85"/>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25" name="Line 86"/>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18" name="Group 87"/>
          <p:cNvGrpSpPr/>
          <p:nvPr/>
        </p:nvGrpSpPr>
        <p:grpSpPr bwMode="auto">
          <a:xfrm>
            <a:off x="5389563" y="4725988"/>
            <a:ext cx="546100" cy="287337"/>
            <a:chOff x="431" y="1026"/>
            <a:chExt cx="344" cy="181"/>
          </a:xfrm>
        </p:grpSpPr>
        <p:sp>
          <p:nvSpPr>
            <p:cNvPr id="140422" name="Line 88"/>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23" name="Line 89"/>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19" name="Group 90"/>
          <p:cNvGrpSpPr/>
          <p:nvPr/>
        </p:nvGrpSpPr>
        <p:grpSpPr bwMode="auto">
          <a:xfrm>
            <a:off x="1908175" y="4005263"/>
            <a:ext cx="546100" cy="287337"/>
            <a:chOff x="431" y="1026"/>
            <a:chExt cx="344" cy="181"/>
          </a:xfrm>
        </p:grpSpPr>
        <p:sp>
          <p:nvSpPr>
            <p:cNvPr id="140420" name="Line 91"/>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21" name="Line 92"/>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20" name="Group 93"/>
          <p:cNvGrpSpPr/>
          <p:nvPr/>
        </p:nvGrpSpPr>
        <p:grpSpPr bwMode="auto">
          <a:xfrm>
            <a:off x="2487613" y="4005263"/>
            <a:ext cx="546100" cy="287337"/>
            <a:chOff x="431" y="1026"/>
            <a:chExt cx="344" cy="181"/>
          </a:xfrm>
        </p:grpSpPr>
        <p:sp>
          <p:nvSpPr>
            <p:cNvPr id="140418" name="Line 94"/>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19" name="Line 95"/>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21" name="Group 96"/>
          <p:cNvGrpSpPr/>
          <p:nvPr/>
        </p:nvGrpSpPr>
        <p:grpSpPr bwMode="auto">
          <a:xfrm>
            <a:off x="3068638" y="4005263"/>
            <a:ext cx="546100" cy="287337"/>
            <a:chOff x="431" y="1026"/>
            <a:chExt cx="344" cy="181"/>
          </a:xfrm>
        </p:grpSpPr>
        <p:sp>
          <p:nvSpPr>
            <p:cNvPr id="140416" name="Line 97"/>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17" name="Line 98"/>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22" name="Group 99"/>
          <p:cNvGrpSpPr/>
          <p:nvPr/>
        </p:nvGrpSpPr>
        <p:grpSpPr bwMode="auto">
          <a:xfrm>
            <a:off x="3648075" y="4005263"/>
            <a:ext cx="546100" cy="287337"/>
            <a:chOff x="431" y="1026"/>
            <a:chExt cx="344" cy="181"/>
          </a:xfrm>
        </p:grpSpPr>
        <p:sp>
          <p:nvSpPr>
            <p:cNvPr id="140414" name="Line 100"/>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15" name="Line 101"/>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23" name="Group 102"/>
          <p:cNvGrpSpPr/>
          <p:nvPr/>
        </p:nvGrpSpPr>
        <p:grpSpPr bwMode="auto">
          <a:xfrm>
            <a:off x="4229100" y="4005263"/>
            <a:ext cx="546100" cy="287337"/>
            <a:chOff x="431" y="1026"/>
            <a:chExt cx="344" cy="181"/>
          </a:xfrm>
        </p:grpSpPr>
        <p:sp>
          <p:nvSpPr>
            <p:cNvPr id="140412" name="Line 103"/>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13" name="Line 104"/>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24" name="Group 105"/>
          <p:cNvGrpSpPr/>
          <p:nvPr/>
        </p:nvGrpSpPr>
        <p:grpSpPr bwMode="auto">
          <a:xfrm>
            <a:off x="4808538" y="4005263"/>
            <a:ext cx="546100" cy="287337"/>
            <a:chOff x="431" y="1026"/>
            <a:chExt cx="344" cy="181"/>
          </a:xfrm>
        </p:grpSpPr>
        <p:sp>
          <p:nvSpPr>
            <p:cNvPr id="140410" name="Line 106"/>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11" name="Line 107"/>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0325" name="Rectangle 108"/>
          <p:cNvSpPr>
            <a:spLocks noGrp="1" noChangeArrowheads="1"/>
          </p:cNvSpPr>
          <p:nvPr>
            <p:ph type="title"/>
          </p:nvPr>
        </p:nvSpPr>
        <p:spPr>
          <a:noFill/>
        </p:spPr>
        <p:txBody>
          <a:bodyPr/>
          <a:lstStyle/>
          <a:p>
            <a:pPr eaLnBrk="1" hangingPunct="1"/>
            <a:r>
              <a:rPr lang="en-US" altLang="zh-CN"/>
              <a:t>Principle</a:t>
            </a:r>
          </a:p>
        </p:txBody>
      </p:sp>
      <p:grpSp>
        <p:nvGrpSpPr>
          <p:cNvPr id="140326" name="Group 112"/>
          <p:cNvGrpSpPr/>
          <p:nvPr/>
        </p:nvGrpSpPr>
        <p:grpSpPr bwMode="auto">
          <a:xfrm>
            <a:off x="2266950" y="1844675"/>
            <a:ext cx="144463" cy="144463"/>
            <a:chOff x="5148" y="1888"/>
            <a:chExt cx="91" cy="91"/>
          </a:xfrm>
        </p:grpSpPr>
        <p:sp>
          <p:nvSpPr>
            <p:cNvPr id="140408" name="Line 113"/>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09" name="Line 114"/>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27" name="Group 115"/>
          <p:cNvGrpSpPr/>
          <p:nvPr/>
        </p:nvGrpSpPr>
        <p:grpSpPr bwMode="auto">
          <a:xfrm>
            <a:off x="2843213" y="1844675"/>
            <a:ext cx="144462" cy="144463"/>
            <a:chOff x="5148" y="1888"/>
            <a:chExt cx="91" cy="91"/>
          </a:xfrm>
        </p:grpSpPr>
        <p:sp>
          <p:nvSpPr>
            <p:cNvPr id="140406" name="Line 116"/>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07" name="Line 117"/>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28" name="Group 118"/>
          <p:cNvGrpSpPr/>
          <p:nvPr/>
        </p:nvGrpSpPr>
        <p:grpSpPr bwMode="auto">
          <a:xfrm>
            <a:off x="3419475" y="1844675"/>
            <a:ext cx="144463" cy="144463"/>
            <a:chOff x="5148" y="1888"/>
            <a:chExt cx="91" cy="91"/>
          </a:xfrm>
        </p:grpSpPr>
        <p:sp>
          <p:nvSpPr>
            <p:cNvPr id="140404" name="Line 119"/>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05" name="Line 120"/>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29" name="Group 121"/>
          <p:cNvGrpSpPr/>
          <p:nvPr/>
        </p:nvGrpSpPr>
        <p:grpSpPr bwMode="auto">
          <a:xfrm>
            <a:off x="2268538" y="2636838"/>
            <a:ext cx="144462" cy="144462"/>
            <a:chOff x="5148" y="1888"/>
            <a:chExt cx="91" cy="91"/>
          </a:xfrm>
        </p:grpSpPr>
        <p:sp>
          <p:nvSpPr>
            <p:cNvPr id="140402" name="Line 122"/>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03" name="Line 123"/>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30" name="Group 124"/>
          <p:cNvGrpSpPr/>
          <p:nvPr/>
        </p:nvGrpSpPr>
        <p:grpSpPr bwMode="auto">
          <a:xfrm>
            <a:off x="2843213" y="2636838"/>
            <a:ext cx="144462" cy="144462"/>
            <a:chOff x="5148" y="1888"/>
            <a:chExt cx="91" cy="91"/>
          </a:xfrm>
        </p:grpSpPr>
        <p:sp>
          <p:nvSpPr>
            <p:cNvPr id="140400" name="Line 125"/>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01" name="Line 126"/>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31" name="Group 127"/>
          <p:cNvGrpSpPr/>
          <p:nvPr/>
        </p:nvGrpSpPr>
        <p:grpSpPr bwMode="auto">
          <a:xfrm>
            <a:off x="3419475" y="2636838"/>
            <a:ext cx="144463" cy="144462"/>
            <a:chOff x="5148" y="1888"/>
            <a:chExt cx="91" cy="91"/>
          </a:xfrm>
        </p:grpSpPr>
        <p:sp>
          <p:nvSpPr>
            <p:cNvPr id="140398" name="Line 128"/>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99" name="Line 129"/>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32" name="Group 130"/>
          <p:cNvGrpSpPr/>
          <p:nvPr/>
        </p:nvGrpSpPr>
        <p:grpSpPr bwMode="auto">
          <a:xfrm>
            <a:off x="3995738" y="2636838"/>
            <a:ext cx="144462" cy="144462"/>
            <a:chOff x="5148" y="1888"/>
            <a:chExt cx="91" cy="91"/>
          </a:xfrm>
        </p:grpSpPr>
        <p:sp>
          <p:nvSpPr>
            <p:cNvPr id="140396" name="Line 131"/>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97" name="Line 132"/>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33" name="Group 133"/>
          <p:cNvGrpSpPr/>
          <p:nvPr/>
        </p:nvGrpSpPr>
        <p:grpSpPr bwMode="auto">
          <a:xfrm>
            <a:off x="2268538" y="3357563"/>
            <a:ext cx="144462" cy="144462"/>
            <a:chOff x="5148" y="1888"/>
            <a:chExt cx="91" cy="91"/>
          </a:xfrm>
        </p:grpSpPr>
        <p:sp>
          <p:nvSpPr>
            <p:cNvPr id="140394" name="Line 134"/>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95" name="Line 135"/>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34" name="Group 136"/>
          <p:cNvGrpSpPr/>
          <p:nvPr/>
        </p:nvGrpSpPr>
        <p:grpSpPr bwMode="auto">
          <a:xfrm>
            <a:off x="2843213" y="3357563"/>
            <a:ext cx="144462" cy="144462"/>
            <a:chOff x="5148" y="1888"/>
            <a:chExt cx="91" cy="91"/>
          </a:xfrm>
        </p:grpSpPr>
        <p:sp>
          <p:nvSpPr>
            <p:cNvPr id="140392" name="Line 137"/>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93" name="Line 138"/>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35" name="Group 139"/>
          <p:cNvGrpSpPr/>
          <p:nvPr/>
        </p:nvGrpSpPr>
        <p:grpSpPr bwMode="auto">
          <a:xfrm>
            <a:off x="3419475" y="3357563"/>
            <a:ext cx="144463" cy="144462"/>
            <a:chOff x="5148" y="1888"/>
            <a:chExt cx="91" cy="91"/>
          </a:xfrm>
        </p:grpSpPr>
        <p:sp>
          <p:nvSpPr>
            <p:cNvPr id="140390" name="Line 140"/>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91" name="Line 141"/>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36" name="Group 142"/>
          <p:cNvGrpSpPr/>
          <p:nvPr/>
        </p:nvGrpSpPr>
        <p:grpSpPr bwMode="auto">
          <a:xfrm>
            <a:off x="3995738" y="3357563"/>
            <a:ext cx="144462" cy="144462"/>
            <a:chOff x="5148" y="1888"/>
            <a:chExt cx="91" cy="91"/>
          </a:xfrm>
        </p:grpSpPr>
        <p:sp>
          <p:nvSpPr>
            <p:cNvPr id="140388" name="Line 143"/>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89" name="Line 144"/>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37" name="Group 145"/>
          <p:cNvGrpSpPr/>
          <p:nvPr/>
        </p:nvGrpSpPr>
        <p:grpSpPr bwMode="auto">
          <a:xfrm>
            <a:off x="4572000" y="3357563"/>
            <a:ext cx="144463" cy="144462"/>
            <a:chOff x="5148" y="1888"/>
            <a:chExt cx="91" cy="91"/>
          </a:xfrm>
        </p:grpSpPr>
        <p:sp>
          <p:nvSpPr>
            <p:cNvPr id="140386" name="Line 146"/>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87" name="Line 147"/>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38" name="Group 148"/>
          <p:cNvGrpSpPr/>
          <p:nvPr/>
        </p:nvGrpSpPr>
        <p:grpSpPr bwMode="auto">
          <a:xfrm>
            <a:off x="5148263" y="4076700"/>
            <a:ext cx="144462" cy="144463"/>
            <a:chOff x="5148" y="1888"/>
            <a:chExt cx="91" cy="91"/>
          </a:xfrm>
        </p:grpSpPr>
        <p:sp>
          <p:nvSpPr>
            <p:cNvPr id="140384" name="Line 149"/>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85" name="Line 150"/>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39" name="Group 151"/>
          <p:cNvGrpSpPr/>
          <p:nvPr/>
        </p:nvGrpSpPr>
        <p:grpSpPr bwMode="auto">
          <a:xfrm>
            <a:off x="4572000" y="4076700"/>
            <a:ext cx="144463" cy="144463"/>
            <a:chOff x="5148" y="1888"/>
            <a:chExt cx="91" cy="91"/>
          </a:xfrm>
        </p:grpSpPr>
        <p:sp>
          <p:nvSpPr>
            <p:cNvPr id="140382" name="Line 152"/>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83" name="Line 153"/>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40" name="Group 154"/>
          <p:cNvGrpSpPr/>
          <p:nvPr/>
        </p:nvGrpSpPr>
        <p:grpSpPr bwMode="auto">
          <a:xfrm>
            <a:off x="3995738" y="4076700"/>
            <a:ext cx="144462" cy="144463"/>
            <a:chOff x="5148" y="1888"/>
            <a:chExt cx="91" cy="91"/>
          </a:xfrm>
        </p:grpSpPr>
        <p:sp>
          <p:nvSpPr>
            <p:cNvPr id="140380" name="Line 155"/>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81" name="Line 156"/>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41" name="Group 157"/>
          <p:cNvGrpSpPr/>
          <p:nvPr/>
        </p:nvGrpSpPr>
        <p:grpSpPr bwMode="auto">
          <a:xfrm>
            <a:off x="3419475" y="4076700"/>
            <a:ext cx="144463" cy="144463"/>
            <a:chOff x="5148" y="1888"/>
            <a:chExt cx="91" cy="91"/>
          </a:xfrm>
        </p:grpSpPr>
        <p:sp>
          <p:nvSpPr>
            <p:cNvPr id="140378" name="Line 158"/>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79" name="Line 159"/>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42" name="Group 160"/>
          <p:cNvGrpSpPr/>
          <p:nvPr/>
        </p:nvGrpSpPr>
        <p:grpSpPr bwMode="auto">
          <a:xfrm>
            <a:off x="2843213" y="4076700"/>
            <a:ext cx="144462" cy="144463"/>
            <a:chOff x="5148" y="1888"/>
            <a:chExt cx="91" cy="91"/>
          </a:xfrm>
        </p:grpSpPr>
        <p:sp>
          <p:nvSpPr>
            <p:cNvPr id="140376" name="Line 161"/>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77" name="Line 162"/>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43" name="Group 163"/>
          <p:cNvGrpSpPr/>
          <p:nvPr/>
        </p:nvGrpSpPr>
        <p:grpSpPr bwMode="auto">
          <a:xfrm>
            <a:off x="2268538" y="4076700"/>
            <a:ext cx="144462" cy="144463"/>
            <a:chOff x="5148" y="1888"/>
            <a:chExt cx="91" cy="91"/>
          </a:xfrm>
        </p:grpSpPr>
        <p:sp>
          <p:nvSpPr>
            <p:cNvPr id="140374" name="Line 164"/>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75" name="Line 165"/>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44" name="Group 166"/>
          <p:cNvGrpSpPr/>
          <p:nvPr/>
        </p:nvGrpSpPr>
        <p:grpSpPr bwMode="auto">
          <a:xfrm>
            <a:off x="2268538" y="5530850"/>
            <a:ext cx="144462" cy="144463"/>
            <a:chOff x="5148" y="1888"/>
            <a:chExt cx="91" cy="91"/>
          </a:xfrm>
        </p:grpSpPr>
        <p:sp>
          <p:nvSpPr>
            <p:cNvPr id="140372" name="Line 167"/>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73" name="Line 168"/>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45" name="Group 169"/>
          <p:cNvGrpSpPr/>
          <p:nvPr/>
        </p:nvGrpSpPr>
        <p:grpSpPr bwMode="auto">
          <a:xfrm>
            <a:off x="2843213" y="5530850"/>
            <a:ext cx="144462" cy="144463"/>
            <a:chOff x="5148" y="1888"/>
            <a:chExt cx="91" cy="91"/>
          </a:xfrm>
        </p:grpSpPr>
        <p:sp>
          <p:nvSpPr>
            <p:cNvPr id="140370" name="Line 170"/>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71" name="Line 171"/>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46" name="Group 172"/>
          <p:cNvGrpSpPr/>
          <p:nvPr/>
        </p:nvGrpSpPr>
        <p:grpSpPr bwMode="auto">
          <a:xfrm>
            <a:off x="3419475" y="5530850"/>
            <a:ext cx="144463" cy="144463"/>
            <a:chOff x="5148" y="1888"/>
            <a:chExt cx="91" cy="91"/>
          </a:xfrm>
        </p:grpSpPr>
        <p:sp>
          <p:nvSpPr>
            <p:cNvPr id="140368" name="Line 173"/>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69" name="Line 174"/>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47" name="Group 175"/>
          <p:cNvGrpSpPr/>
          <p:nvPr/>
        </p:nvGrpSpPr>
        <p:grpSpPr bwMode="auto">
          <a:xfrm>
            <a:off x="3995738" y="5530850"/>
            <a:ext cx="144462" cy="144463"/>
            <a:chOff x="5148" y="1888"/>
            <a:chExt cx="91" cy="91"/>
          </a:xfrm>
        </p:grpSpPr>
        <p:sp>
          <p:nvSpPr>
            <p:cNvPr id="140366" name="Line 176"/>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67" name="Line 177"/>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48" name="Group 178"/>
          <p:cNvGrpSpPr/>
          <p:nvPr/>
        </p:nvGrpSpPr>
        <p:grpSpPr bwMode="auto">
          <a:xfrm>
            <a:off x="4572000" y="5530850"/>
            <a:ext cx="144463" cy="144463"/>
            <a:chOff x="5148" y="1888"/>
            <a:chExt cx="91" cy="91"/>
          </a:xfrm>
        </p:grpSpPr>
        <p:sp>
          <p:nvSpPr>
            <p:cNvPr id="140364" name="Line 179"/>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65" name="Line 180"/>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49" name="Group 181"/>
          <p:cNvGrpSpPr/>
          <p:nvPr/>
        </p:nvGrpSpPr>
        <p:grpSpPr bwMode="auto">
          <a:xfrm>
            <a:off x="5148263" y="5530850"/>
            <a:ext cx="144462" cy="144463"/>
            <a:chOff x="5148" y="1888"/>
            <a:chExt cx="91" cy="91"/>
          </a:xfrm>
        </p:grpSpPr>
        <p:sp>
          <p:nvSpPr>
            <p:cNvPr id="140362" name="Line 182"/>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63" name="Line 183"/>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50" name="Group 184"/>
          <p:cNvGrpSpPr/>
          <p:nvPr/>
        </p:nvGrpSpPr>
        <p:grpSpPr bwMode="auto">
          <a:xfrm>
            <a:off x="5724525" y="5530850"/>
            <a:ext cx="144463" cy="144463"/>
            <a:chOff x="5148" y="1888"/>
            <a:chExt cx="91" cy="91"/>
          </a:xfrm>
        </p:grpSpPr>
        <p:sp>
          <p:nvSpPr>
            <p:cNvPr id="140360" name="Line 185"/>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61" name="Line 186"/>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51" name="Group 187"/>
          <p:cNvGrpSpPr/>
          <p:nvPr/>
        </p:nvGrpSpPr>
        <p:grpSpPr bwMode="auto">
          <a:xfrm>
            <a:off x="6300788" y="5530850"/>
            <a:ext cx="144462" cy="144463"/>
            <a:chOff x="5148" y="1888"/>
            <a:chExt cx="91" cy="91"/>
          </a:xfrm>
        </p:grpSpPr>
        <p:sp>
          <p:nvSpPr>
            <p:cNvPr id="140358" name="Line 188"/>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59" name="Line 189"/>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1198" name="Rectangle 190"/>
          <p:cNvSpPr>
            <a:spLocks noChangeArrowheads="1"/>
          </p:cNvSpPr>
          <p:nvPr/>
        </p:nvSpPr>
        <p:spPr bwMode="auto">
          <a:xfrm>
            <a:off x="971550" y="1773238"/>
            <a:ext cx="7777163" cy="460851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199" name="Rectangle 191"/>
          <p:cNvSpPr>
            <a:spLocks noChangeArrowheads="1"/>
          </p:cNvSpPr>
          <p:nvPr/>
        </p:nvSpPr>
        <p:spPr bwMode="auto">
          <a:xfrm>
            <a:off x="971550" y="2492375"/>
            <a:ext cx="7777163" cy="38163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200" name="Rectangle 192"/>
          <p:cNvSpPr>
            <a:spLocks noChangeArrowheads="1"/>
          </p:cNvSpPr>
          <p:nvPr/>
        </p:nvSpPr>
        <p:spPr bwMode="auto">
          <a:xfrm>
            <a:off x="971550" y="3213100"/>
            <a:ext cx="7777163" cy="31686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201" name="Rectangle 193"/>
          <p:cNvSpPr>
            <a:spLocks noChangeArrowheads="1"/>
          </p:cNvSpPr>
          <p:nvPr/>
        </p:nvSpPr>
        <p:spPr bwMode="auto">
          <a:xfrm>
            <a:off x="971550" y="3933825"/>
            <a:ext cx="7777163" cy="23749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202" name="Rectangle 194"/>
          <p:cNvSpPr>
            <a:spLocks noChangeArrowheads="1"/>
          </p:cNvSpPr>
          <p:nvPr/>
        </p:nvSpPr>
        <p:spPr bwMode="auto">
          <a:xfrm>
            <a:off x="971550" y="4724400"/>
            <a:ext cx="7777163" cy="15843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203" name="Rectangle 195"/>
          <p:cNvSpPr>
            <a:spLocks noChangeArrowheads="1"/>
          </p:cNvSpPr>
          <p:nvPr/>
        </p:nvSpPr>
        <p:spPr bwMode="auto">
          <a:xfrm>
            <a:off x="971550" y="5446713"/>
            <a:ext cx="7777163" cy="93503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71198"/>
                                        </p:tgtEl>
                                        <p:attrNameLst>
                                          <p:attrName>ppt_x</p:attrName>
                                        </p:attrNameLst>
                                      </p:cBhvr>
                                      <p:tavLst>
                                        <p:tav tm="0">
                                          <p:val>
                                            <p:strVal val="ppt_x"/>
                                          </p:val>
                                        </p:tav>
                                        <p:tav tm="100000">
                                          <p:val>
                                            <p:strVal val="ppt_x"/>
                                          </p:val>
                                        </p:tav>
                                      </p:tavLst>
                                    </p:anim>
                                    <p:anim calcmode="lin" valueType="num">
                                      <p:cBhvr additive="base">
                                        <p:cTn id="7" dur="500"/>
                                        <p:tgtEl>
                                          <p:spTgt spid="171198"/>
                                        </p:tgtEl>
                                        <p:attrNameLst>
                                          <p:attrName>ppt_y</p:attrName>
                                        </p:attrNameLst>
                                      </p:cBhvr>
                                      <p:tavLst>
                                        <p:tav tm="0">
                                          <p:val>
                                            <p:strVal val="ppt_y"/>
                                          </p:val>
                                        </p:tav>
                                        <p:tav tm="100000">
                                          <p:val>
                                            <p:strVal val="1+ppt_h/2"/>
                                          </p:val>
                                        </p:tav>
                                      </p:tavLst>
                                    </p:anim>
                                    <p:set>
                                      <p:cBhvr>
                                        <p:cTn id="8" dur="1" fill="hold">
                                          <p:stCondLst>
                                            <p:cond delay="499"/>
                                          </p:stCondLst>
                                        </p:cTn>
                                        <p:tgtEl>
                                          <p:spTgt spid="17119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171199"/>
                                        </p:tgtEl>
                                        <p:attrNameLst>
                                          <p:attrName>ppt_x</p:attrName>
                                        </p:attrNameLst>
                                      </p:cBhvr>
                                      <p:tavLst>
                                        <p:tav tm="0">
                                          <p:val>
                                            <p:strVal val="ppt_x"/>
                                          </p:val>
                                        </p:tav>
                                        <p:tav tm="100000">
                                          <p:val>
                                            <p:strVal val="ppt_x"/>
                                          </p:val>
                                        </p:tav>
                                      </p:tavLst>
                                    </p:anim>
                                    <p:anim calcmode="lin" valueType="num">
                                      <p:cBhvr additive="base">
                                        <p:cTn id="13" dur="500"/>
                                        <p:tgtEl>
                                          <p:spTgt spid="171199"/>
                                        </p:tgtEl>
                                        <p:attrNameLst>
                                          <p:attrName>ppt_y</p:attrName>
                                        </p:attrNameLst>
                                      </p:cBhvr>
                                      <p:tavLst>
                                        <p:tav tm="0">
                                          <p:val>
                                            <p:strVal val="ppt_y"/>
                                          </p:val>
                                        </p:tav>
                                        <p:tav tm="100000">
                                          <p:val>
                                            <p:strVal val="1+ppt_h/2"/>
                                          </p:val>
                                        </p:tav>
                                      </p:tavLst>
                                    </p:anim>
                                    <p:set>
                                      <p:cBhvr>
                                        <p:cTn id="14" dur="1" fill="hold">
                                          <p:stCondLst>
                                            <p:cond delay="499"/>
                                          </p:stCondLst>
                                        </p:cTn>
                                        <p:tgtEl>
                                          <p:spTgt spid="17119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71200"/>
                                        </p:tgtEl>
                                        <p:attrNameLst>
                                          <p:attrName>ppt_x</p:attrName>
                                        </p:attrNameLst>
                                      </p:cBhvr>
                                      <p:tavLst>
                                        <p:tav tm="0">
                                          <p:val>
                                            <p:strVal val="ppt_x"/>
                                          </p:val>
                                        </p:tav>
                                        <p:tav tm="100000">
                                          <p:val>
                                            <p:strVal val="ppt_x"/>
                                          </p:val>
                                        </p:tav>
                                      </p:tavLst>
                                    </p:anim>
                                    <p:anim calcmode="lin" valueType="num">
                                      <p:cBhvr additive="base">
                                        <p:cTn id="19" dur="500"/>
                                        <p:tgtEl>
                                          <p:spTgt spid="171200"/>
                                        </p:tgtEl>
                                        <p:attrNameLst>
                                          <p:attrName>ppt_y</p:attrName>
                                        </p:attrNameLst>
                                      </p:cBhvr>
                                      <p:tavLst>
                                        <p:tav tm="0">
                                          <p:val>
                                            <p:strVal val="ppt_y"/>
                                          </p:val>
                                        </p:tav>
                                        <p:tav tm="100000">
                                          <p:val>
                                            <p:strVal val="1+ppt_h/2"/>
                                          </p:val>
                                        </p:tav>
                                      </p:tavLst>
                                    </p:anim>
                                    <p:set>
                                      <p:cBhvr>
                                        <p:cTn id="20" dur="1" fill="hold">
                                          <p:stCondLst>
                                            <p:cond delay="499"/>
                                          </p:stCondLst>
                                        </p:cTn>
                                        <p:tgtEl>
                                          <p:spTgt spid="17120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71201"/>
                                        </p:tgtEl>
                                        <p:attrNameLst>
                                          <p:attrName>ppt_x</p:attrName>
                                        </p:attrNameLst>
                                      </p:cBhvr>
                                      <p:tavLst>
                                        <p:tav tm="0">
                                          <p:val>
                                            <p:strVal val="ppt_x"/>
                                          </p:val>
                                        </p:tav>
                                        <p:tav tm="100000">
                                          <p:val>
                                            <p:strVal val="ppt_x"/>
                                          </p:val>
                                        </p:tav>
                                      </p:tavLst>
                                    </p:anim>
                                    <p:anim calcmode="lin" valueType="num">
                                      <p:cBhvr additive="base">
                                        <p:cTn id="25" dur="500"/>
                                        <p:tgtEl>
                                          <p:spTgt spid="171201"/>
                                        </p:tgtEl>
                                        <p:attrNameLst>
                                          <p:attrName>ppt_y</p:attrName>
                                        </p:attrNameLst>
                                      </p:cBhvr>
                                      <p:tavLst>
                                        <p:tav tm="0">
                                          <p:val>
                                            <p:strVal val="ppt_y"/>
                                          </p:val>
                                        </p:tav>
                                        <p:tav tm="100000">
                                          <p:val>
                                            <p:strVal val="1+ppt_h/2"/>
                                          </p:val>
                                        </p:tav>
                                      </p:tavLst>
                                    </p:anim>
                                    <p:set>
                                      <p:cBhvr>
                                        <p:cTn id="26" dur="1" fill="hold">
                                          <p:stCondLst>
                                            <p:cond delay="499"/>
                                          </p:stCondLst>
                                        </p:cTn>
                                        <p:tgtEl>
                                          <p:spTgt spid="17120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71202"/>
                                        </p:tgtEl>
                                        <p:attrNameLst>
                                          <p:attrName>ppt_x</p:attrName>
                                        </p:attrNameLst>
                                      </p:cBhvr>
                                      <p:tavLst>
                                        <p:tav tm="0">
                                          <p:val>
                                            <p:strVal val="ppt_x"/>
                                          </p:val>
                                        </p:tav>
                                        <p:tav tm="100000">
                                          <p:val>
                                            <p:strVal val="ppt_x"/>
                                          </p:val>
                                        </p:tav>
                                      </p:tavLst>
                                    </p:anim>
                                    <p:anim calcmode="lin" valueType="num">
                                      <p:cBhvr additive="base">
                                        <p:cTn id="31" dur="500"/>
                                        <p:tgtEl>
                                          <p:spTgt spid="171202"/>
                                        </p:tgtEl>
                                        <p:attrNameLst>
                                          <p:attrName>ppt_y</p:attrName>
                                        </p:attrNameLst>
                                      </p:cBhvr>
                                      <p:tavLst>
                                        <p:tav tm="0">
                                          <p:val>
                                            <p:strVal val="ppt_y"/>
                                          </p:val>
                                        </p:tav>
                                        <p:tav tm="100000">
                                          <p:val>
                                            <p:strVal val="1+ppt_h/2"/>
                                          </p:val>
                                        </p:tav>
                                      </p:tavLst>
                                    </p:anim>
                                    <p:set>
                                      <p:cBhvr>
                                        <p:cTn id="32" dur="1" fill="hold">
                                          <p:stCondLst>
                                            <p:cond delay="499"/>
                                          </p:stCondLst>
                                        </p:cTn>
                                        <p:tgtEl>
                                          <p:spTgt spid="17120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171203"/>
                                        </p:tgtEl>
                                        <p:attrNameLst>
                                          <p:attrName>ppt_x</p:attrName>
                                        </p:attrNameLst>
                                      </p:cBhvr>
                                      <p:tavLst>
                                        <p:tav tm="0">
                                          <p:val>
                                            <p:strVal val="ppt_x"/>
                                          </p:val>
                                        </p:tav>
                                        <p:tav tm="100000">
                                          <p:val>
                                            <p:strVal val="ppt_x"/>
                                          </p:val>
                                        </p:tav>
                                      </p:tavLst>
                                    </p:anim>
                                    <p:anim calcmode="lin" valueType="num">
                                      <p:cBhvr additive="base">
                                        <p:cTn id="37" dur="500"/>
                                        <p:tgtEl>
                                          <p:spTgt spid="171203"/>
                                        </p:tgtEl>
                                        <p:attrNameLst>
                                          <p:attrName>ppt_y</p:attrName>
                                        </p:attrNameLst>
                                      </p:cBhvr>
                                      <p:tavLst>
                                        <p:tav tm="0">
                                          <p:val>
                                            <p:strVal val="ppt_y"/>
                                          </p:val>
                                        </p:tav>
                                        <p:tav tm="100000">
                                          <p:val>
                                            <p:strVal val="1+ppt_h/2"/>
                                          </p:val>
                                        </p:tav>
                                      </p:tavLst>
                                    </p:anim>
                                    <p:set>
                                      <p:cBhvr>
                                        <p:cTn id="38" dur="1" fill="hold">
                                          <p:stCondLst>
                                            <p:cond delay="499"/>
                                          </p:stCondLst>
                                        </p:cTn>
                                        <p:tgtEl>
                                          <p:spTgt spid="1712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198" grpId="0" animBg="1"/>
      <p:bldP spid="171199" grpId="0" animBg="1"/>
      <p:bldP spid="171200" grpId="0" animBg="1"/>
      <p:bldP spid="171201" grpId="0" animBg="1"/>
      <p:bldP spid="171202" grpId="0" animBg="1"/>
      <p:bldP spid="171203"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2003425"/>
            <a:ext cx="4284662" cy="193040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6" name="Picture 4" descr="TU4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1878013"/>
            <a:ext cx="8964613" cy="26304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Rectangle 5"/>
          <p:cNvSpPr>
            <a:spLocks noGrp="1" noChangeArrowheads="1"/>
          </p:cNvSpPr>
          <p:nvPr>
            <p:ph type="title"/>
          </p:nvPr>
        </p:nvSpPr>
        <p:spPr/>
        <p:txBody>
          <a:bodyPr/>
          <a:lstStyle/>
          <a:p>
            <a:pPr eaLnBrk="1" hangingPunct="1"/>
            <a:r>
              <a:rPr lang="en-US" altLang="zh-CN" dirty="0"/>
              <a:t>Principle</a:t>
            </a:r>
          </a:p>
        </p:txBody>
      </p:sp>
      <p:sp>
        <p:nvSpPr>
          <p:cNvPr id="2" name="文本框 1"/>
          <p:cNvSpPr txBox="1"/>
          <p:nvPr/>
        </p:nvSpPr>
        <p:spPr>
          <a:xfrm>
            <a:off x="1764030" y="5013325"/>
            <a:ext cx="6144895" cy="521970"/>
          </a:xfrm>
          <a:prstGeom prst="rect">
            <a:avLst/>
          </a:prstGeom>
          <a:noFill/>
        </p:spPr>
        <p:txBody>
          <a:bodyPr wrap="square" rtlCol="0">
            <a:spAutoFit/>
          </a:bodyPr>
          <a:lstStyle/>
          <a:p>
            <a:r>
              <a:rPr lang="en-US" altLang="zh-CN" sz="2800" b="1" i="1"/>
              <a:t>s, t </a:t>
            </a:r>
            <a:r>
              <a:rPr lang="zh-CN" altLang="en-US" sz="2800" b="1"/>
              <a:t>分别用来记录两个相邻的值</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Text Box 6"/>
          <p:cNvSpPr txBox="1">
            <a:spLocks noChangeArrowheads="1"/>
          </p:cNvSpPr>
          <p:nvPr/>
        </p:nvSpPr>
        <p:spPr bwMode="auto">
          <a:xfrm>
            <a:off x="222250" y="81275"/>
            <a:ext cx="8693150" cy="673710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200" dirty="0">
                <a:latin typeface="Times New Roman" panose="02020603050405020304" pitchFamily="18" charset="0"/>
                <a:ea typeface="仿宋_GB2312" panose="02010609030101010101" pitchFamily="49" charset="-122"/>
              </a:rPr>
              <a:t>void </a:t>
            </a:r>
            <a:r>
              <a:rPr kumimoji="1" lang="en-US" altLang="zh-CN" sz="1200" dirty="0" err="1">
                <a:latin typeface="Times New Roman" panose="02020603050405020304" pitchFamily="18" charset="0"/>
                <a:ea typeface="仿宋_GB2312" panose="02010609030101010101" pitchFamily="49" charset="-122"/>
              </a:rPr>
              <a:t>YangHuiTriangle</a:t>
            </a:r>
            <a:r>
              <a:rPr kumimoji="1" lang="en-US" altLang="zh-CN" sz="1200" dirty="0">
                <a:latin typeface="Times New Roman" panose="02020603050405020304" pitchFamily="18" charset="0"/>
                <a:ea typeface="仿宋_GB2312" panose="02010609030101010101" pitchFamily="49" charset="-122"/>
              </a:rPr>
              <a:t>(void)</a:t>
            </a:r>
          </a:p>
          <a:p>
            <a:pPr eaLnBrk="1" hangingPunct="1"/>
            <a:r>
              <a:rPr kumimoji="1" lang="en-US" altLang="zh-CN" sz="1200" dirty="0">
                <a:latin typeface="Times New Roman" panose="02020603050405020304" pitchFamily="18" charset="0"/>
                <a:ea typeface="仿宋_GB2312" panose="02010609030101010101" pitchFamily="49" charset="-122"/>
              </a:rPr>
              <a:t>{</a:t>
            </a:r>
          </a:p>
          <a:p>
            <a:pPr eaLnBrk="1" hangingPunct="1"/>
            <a:r>
              <a:rPr kumimoji="1" lang="en-US" altLang="zh-CN" sz="1200" dirty="0">
                <a:latin typeface="Times New Roman" panose="02020603050405020304" pitchFamily="18" charset="0"/>
                <a:ea typeface="仿宋_GB2312" panose="02010609030101010101" pitchFamily="49" charset="-122"/>
              </a:rPr>
              <a:t>	int line;</a:t>
            </a:r>
          </a:p>
          <a:p>
            <a:pPr eaLnBrk="1" hangingPunct="1"/>
            <a:r>
              <a:rPr kumimoji="1" lang="en-US" altLang="zh-CN" sz="1200" dirty="0">
                <a:latin typeface="Times New Roman" panose="02020603050405020304" pitchFamily="18" charset="0"/>
                <a:ea typeface="仿宋_GB2312" panose="02010609030101010101" pitchFamily="49" charset="-122"/>
              </a:rPr>
              <a:t>	int x;    </a:t>
            </a:r>
            <a:r>
              <a:rPr kumimoji="1" lang="en-US" altLang="zh-CN" sz="1200" dirty="0">
                <a:solidFill>
                  <a:srgbClr val="FFC000"/>
                </a:solidFill>
                <a:latin typeface="Times New Roman" panose="02020603050405020304" pitchFamily="18" charset="0"/>
                <a:ea typeface="仿宋_GB2312" panose="02010609030101010101" pitchFamily="49" charset="-122"/>
              </a:rPr>
              <a:t>//</a:t>
            </a:r>
            <a:r>
              <a:rPr kumimoji="1" lang="zh-CN" altLang="en-US" sz="1200" dirty="0">
                <a:solidFill>
                  <a:srgbClr val="FFC000"/>
                </a:solidFill>
                <a:latin typeface="Times New Roman" panose="02020603050405020304" pitchFamily="18" charset="0"/>
                <a:ea typeface="仿宋_GB2312" panose="02010609030101010101" pitchFamily="49" charset="-122"/>
              </a:rPr>
              <a:t>存放出队的数据</a:t>
            </a:r>
          </a:p>
          <a:p>
            <a:pPr eaLnBrk="1" hangingPunct="1"/>
            <a:r>
              <a:rPr kumimoji="1" lang="zh-CN" altLang="en-US" sz="1200" dirty="0">
                <a:latin typeface="Times New Roman" panose="02020603050405020304" pitchFamily="18" charset="0"/>
                <a:ea typeface="仿宋_GB2312" panose="02010609030101010101" pitchFamily="49" charset="-122"/>
              </a:rPr>
              <a:t>	</a:t>
            </a:r>
            <a:r>
              <a:rPr kumimoji="1" lang="en-US" altLang="zh-CN" sz="1200" dirty="0">
                <a:latin typeface="Times New Roman" panose="02020603050405020304" pitchFamily="18" charset="0"/>
                <a:ea typeface="仿宋_GB2312" panose="02010609030101010101" pitchFamily="49" charset="-122"/>
              </a:rPr>
              <a:t>int t;    </a:t>
            </a:r>
            <a:r>
              <a:rPr kumimoji="1" lang="en-US" altLang="zh-CN" sz="1200" dirty="0">
                <a:solidFill>
                  <a:srgbClr val="FFC000"/>
                </a:solidFill>
                <a:latin typeface="Times New Roman" panose="02020603050405020304" pitchFamily="18" charset="0"/>
                <a:ea typeface="仿宋_GB2312" panose="02010609030101010101" pitchFamily="49" charset="-122"/>
              </a:rPr>
              <a:t>//</a:t>
            </a:r>
            <a:r>
              <a:rPr kumimoji="1" lang="zh-CN" altLang="en-US" sz="1200" dirty="0">
                <a:solidFill>
                  <a:srgbClr val="FFC000"/>
                </a:solidFill>
                <a:latin typeface="Times New Roman" panose="02020603050405020304" pitchFamily="18" charset="0"/>
                <a:ea typeface="仿宋_GB2312" panose="02010609030101010101" pitchFamily="49" charset="-122"/>
              </a:rPr>
              <a:t>存放首部即将出队的数据</a:t>
            </a:r>
          </a:p>
          <a:p>
            <a:pPr eaLnBrk="1" hangingPunct="1"/>
            <a:r>
              <a:rPr kumimoji="1" lang="zh-CN" altLang="en-US" sz="1200" dirty="0">
                <a:latin typeface="Times New Roman" panose="02020603050405020304" pitchFamily="18" charset="0"/>
                <a:ea typeface="仿宋_GB2312" panose="02010609030101010101" pitchFamily="49" charset="-122"/>
              </a:rPr>
              <a:t>	</a:t>
            </a:r>
            <a:r>
              <a:rPr kumimoji="1" lang="en-US" altLang="zh-CN" sz="1200" dirty="0">
                <a:latin typeface="Times New Roman" panose="02020603050405020304" pitchFamily="18" charset="0"/>
                <a:ea typeface="仿宋_GB2312" panose="02010609030101010101" pitchFamily="49" charset="-122"/>
              </a:rPr>
              <a:t>int temp;</a:t>
            </a:r>
          </a:p>
          <a:p>
            <a:pPr eaLnBrk="1" hangingPunct="1"/>
            <a:r>
              <a:rPr kumimoji="1" lang="en-US" altLang="zh-CN" sz="1200" dirty="0">
                <a:latin typeface="Times New Roman" panose="02020603050405020304" pitchFamily="18" charset="0"/>
                <a:ea typeface="仿宋_GB2312" panose="02010609030101010101" pitchFamily="49" charset="-122"/>
              </a:rPr>
              <a:t>	</a:t>
            </a:r>
            <a:r>
              <a:rPr kumimoji="1" lang="en-US" altLang="zh-CN" sz="1200" dirty="0" err="1">
                <a:latin typeface="Times New Roman" panose="02020603050405020304" pitchFamily="18" charset="0"/>
                <a:ea typeface="仿宋_GB2312" panose="02010609030101010101" pitchFamily="49" charset="-122"/>
              </a:rPr>
              <a:t>LinkQueue</a:t>
            </a:r>
            <a:r>
              <a:rPr kumimoji="1" lang="en-US" altLang="zh-CN" sz="1200" dirty="0">
                <a:latin typeface="Times New Roman" panose="02020603050405020304" pitchFamily="18" charset="0"/>
                <a:ea typeface="仿宋_GB2312" panose="02010609030101010101" pitchFamily="49" charset="-122"/>
              </a:rPr>
              <a:t> Queue;</a:t>
            </a:r>
          </a:p>
          <a:p>
            <a:pPr eaLnBrk="1" hangingPunct="1"/>
            <a:r>
              <a:rPr kumimoji="1" lang="en-US" altLang="zh-CN" sz="1200" dirty="0">
                <a:latin typeface="Times New Roman" panose="02020603050405020304" pitchFamily="18" charset="0"/>
                <a:ea typeface="仿宋_GB2312" panose="02010609030101010101" pitchFamily="49" charset="-122"/>
              </a:rPr>
              <a:t>	</a:t>
            </a:r>
            <a:r>
              <a:rPr kumimoji="1" lang="en-US" altLang="zh-CN" sz="1200" dirty="0" err="1">
                <a:latin typeface="Times New Roman" panose="02020603050405020304" pitchFamily="18" charset="0"/>
                <a:ea typeface="仿宋_GB2312" panose="02010609030101010101" pitchFamily="49" charset="-122"/>
              </a:rPr>
              <a:t>InitQueue</a:t>
            </a:r>
            <a:r>
              <a:rPr kumimoji="1" lang="en-US" altLang="zh-CN" sz="1200" dirty="0">
                <a:latin typeface="Times New Roman" panose="02020603050405020304" pitchFamily="18" charset="0"/>
                <a:ea typeface="仿宋_GB2312" panose="02010609030101010101" pitchFamily="49" charset="-122"/>
              </a:rPr>
              <a:t>(&amp;Queue);</a:t>
            </a:r>
          </a:p>
          <a:p>
            <a:pPr eaLnBrk="1" hangingPunct="1"/>
            <a:r>
              <a:rPr kumimoji="1" lang="en-US" altLang="zh-CN" sz="1200" dirty="0">
                <a:latin typeface="Times New Roman" panose="02020603050405020304" pitchFamily="18" charset="0"/>
                <a:ea typeface="仿宋_GB2312" panose="02010609030101010101" pitchFamily="49" charset="-122"/>
              </a:rPr>
              <a:t>	</a:t>
            </a:r>
            <a:r>
              <a:rPr kumimoji="1" lang="en-US" altLang="zh-CN" sz="1200" dirty="0" err="1">
                <a:latin typeface="Times New Roman" panose="02020603050405020304" pitchFamily="18" charset="0"/>
                <a:ea typeface="仿宋_GB2312" panose="02010609030101010101" pitchFamily="49" charset="-122"/>
              </a:rPr>
              <a:t>printf</a:t>
            </a:r>
            <a:r>
              <a:rPr kumimoji="1" lang="en-US" altLang="zh-CN" sz="1200" dirty="0">
                <a:latin typeface="Times New Roman" panose="02020603050405020304" pitchFamily="18" charset="0"/>
                <a:ea typeface="仿宋_GB2312" panose="02010609030101010101" pitchFamily="49" charset="-122"/>
              </a:rPr>
              <a:t>("</a:t>
            </a:r>
            <a:r>
              <a:rPr kumimoji="1" lang="zh-CN" altLang="en-US" sz="1200" dirty="0">
                <a:latin typeface="Times New Roman" panose="02020603050405020304" pitchFamily="18" charset="0"/>
                <a:ea typeface="仿宋_GB2312" panose="02010609030101010101" pitchFamily="49" charset="-122"/>
              </a:rPr>
              <a:t>请输入打印行数：</a:t>
            </a:r>
            <a:r>
              <a:rPr kumimoji="1" lang="en-US" altLang="zh-CN" sz="1200" dirty="0">
                <a:latin typeface="Times New Roman" panose="02020603050405020304" pitchFamily="18" charset="0"/>
                <a:ea typeface="仿宋_GB2312" panose="02010609030101010101" pitchFamily="49" charset="-122"/>
              </a:rPr>
              <a:t>");</a:t>
            </a:r>
          </a:p>
          <a:p>
            <a:pPr eaLnBrk="1" hangingPunct="1"/>
            <a:r>
              <a:rPr kumimoji="1" lang="en-US" altLang="zh-CN" sz="1200" dirty="0">
                <a:latin typeface="Times New Roman" panose="02020603050405020304" pitchFamily="18" charset="0"/>
                <a:ea typeface="仿宋_GB2312" panose="02010609030101010101" pitchFamily="49" charset="-122"/>
              </a:rPr>
              <a:t>	</a:t>
            </a:r>
            <a:r>
              <a:rPr kumimoji="1" lang="en-US" altLang="zh-CN" sz="1200" dirty="0" err="1">
                <a:latin typeface="Times New Roman" panose="02020603050405020304" pitchFamily="18" charset="0"/>
                <a:ea typeface="仿宋_GB2312" panose="02010609030101010101" pitchFamily="49" charset="-122"/>
              </a:rPr>
              <a:t>scanf</a:t>
            </a:r>
            <a:r>
              <a:rPr kumimoji="1" lang="en-US" altLang="zh-CN" sz="1200" dirty="0">
                <a:latin typeface="Times New Roman" panose="02020603050405020304" pitchFamily="18" charset="0"/>
                <a:ea typeface="仿宋_GB2312" panose="02010609030101010101" pitchFamily="49" charset="-122"/>
              </a:rPr>
              <a:t>("%</a:t>
            </a:r>
            <a:r>
              <a:rPr kumimoji="1" lang="en-US" altLang="zh-CN" sz="1200" dirty="0" err="1">
                <a:latin typeface="Times New Roman" panose="02020603050405020304" pitchFamily="18" charset="0"/>
                <a:ea typeface="仿宋_GB2312" panose="02010609030101010101" pitchFamily="49" charset="-122"/>
              </a:rPr>
              <a:t>d",&amp;line</a:t>
            </a:r>
            <a:r>
              <a:rPr kumimoji="1" lang="en-US" altLang="zh-CN" sz="1200" dirty="0">
                <a:latin typeface="Times New Roman" panose="02020603050405020304" pitchFamily="18" charset="0"/>
                <a:ea typeface="仿宋_GB2312" panose="02010609030101010101" pitchFamily="49" charset="-122"/>
              </a:rPr>
              <a:t>);</a:t>
            </a:r>
          </a:p>
          <a:p>
            <a:pPr eaLnBrk="1" hangingPunct="1"/>
            <a:r>
              <a:rPr kumimoji="1" lang="en-US" altLang="zh-CN" sz="1200" dirty="0">
                <a:latin typeface="Times New Roman" panose="02020603050405020304" pitchFamily="18" charset="0"/>
                <a:ea typeface="仿宋_GB2312" panose="02010609030101010101" pitchFamily="49" charset="-122"/>
              </a:rPr>
              <a:t> </a:t>
            </a:r>
          </a:p>
          <a:p>
            <a:pPr eaLnBrk="1" hangingPunct="1"/>
            <a:r>
              <a:rPr kumimoji="1" lang="en-US" altLang="zh-CN" sz="1200" dirty="0">
                <a:latin typeface="Times New Roman" panose="02020603050405020304" pitchFamily="18" charset="0"/>
                <a:ea typeface="仿宋_GB2312" panose="02010609030101010101" pitchFamily="49" charset="-122"/>
              </a:rPr>
              <a:t>	</a:t>
            </a:r>
            <a:r>
              <a:rPr kumimoji="1" lang="en-US" altLang="zh-CN" sz="1200" dirty="0" err="1">
                <a:latin typeface="Times New Roman" panose="02020603050405020304" pitchFamily="18" charset="0"/>
                <a:ea typeface="仿宋_GB2312" panose="02010609030101010101" pitchFamily="49" charset="-122"/>
              </a:rPr>
              <a:t>EnterQueue</a:t>
            </a:r>
            <a:r>
              <a:rPr kumimoji="1" lang="en-US" altLang="zh-CN" sz="1200" dirty="0">
                <a:latin typeface="Times New Roman" panose="02020603050405020304" pitchFamily="18" charset="0"/>
                <a:ea typeface="仿宋_GB2312" panose="02010609030101010101" pitchFamily="49" charset="-122"/>
              </a:rPr>
              <a:t>(&amp;</a:t>
            </a:r>
            <a:r>
              <a:rPr kumimoji="1" lang="en-US" altLang="zh-CN" sz="1200" dirty="0" err="1">
                <a:latin typeface="Times New Roman" panose="02020603050405020304" pitchFamily="18" charset="0"/>
                <a:ea typeface="仿宋_GB2312" panose="02010609030101010101" pitchFamily="49" charset="-122"/>
              </a:rPr>
              <a:t>Queue,1</a:t>
            </a:r>
            <a:r>
              <a:rPr kumimoji="1" lang="en-US" altLang="zh-CN" sz="1200" dirty="0">
                <a:latin typeface="Times New Roman" panose="02020603050405020304" pitchFamily="18" charset="0"/>
                <a:ea typeface="仿宋_GB2312" panose="02010609030101010101" pitchFamily="49" charset="-122"/>
              </a:rPr>
              <a:t>);   </a:t>
            </a:r>
            <a:r>
              <a:rPr kumimoji="1" lang="en-US" altLang="zh-CN" sz="1200" dirty="0">
                <a:solidFill>
                  <a:srgbClr val="FFC000"/>
                </a:solidFill>
                <a:latin typeface="Times New Roman" panose="02020603050405020304" pitchFamily="18" charset="0"/>
                <a:ea typeface="仿宋_GB2312" panose="02010609030101010101" pitchFamily="49" charset="-122"/>
              </a:rPr>
              <a:t>//</a:t>
            </a:r>
            <a:r>
              <a:rPr kumimoji="1" lang="zh-CN" altLang="en-US" sz="1200" dirty="0">
                <a:solidFill>
                  <a:srgbClr val="FFC000"/>
                </a:solidFill>
                <a:latin typeface="Times New Roman" panose="02020603050405020304" pitchFamily="18" charset="0"/>
                <a:ea typeface="仿宋_GB2312" panose="02010609030101010101" pitchFamily="49" charset="-122"/>
              </a:rPr>
              <a:t>第一行元素入队</a:t>
            </a:r>
            <a:endParaRPr kumimoji="1" lang="en-US" altLang="zh-CN" sz="1200" dirty="0">
              <a:latin typeface="Times New Roman" panose="02020603050405020304" pitchFamily="18" charset="0"/>
              <a:ea typeface="仿宋_GB2312" panose="02010609030101010101" pitchFamily="49" charset="-122"/>
            </a:endParaRPr>
          </a:p>
          <a:p>
            <a:pPr eaLnBrk="1" hangingPunct="1"/>
            <a:r>
              <a:rPr kumimoji="1" lang="en-US" altLang="zh-CN" sz="1200" dirty="0">
                <a:latin typeface="Times New Roman" panose="02020603050405020304" pitchFamily="18" charset="0"/>
                <a:ea typeface="仿宋_GB2312" panose="02010609030101010101" pitchFamily="49" charset="-122"/>
              </a:rPr>
              <a:t>	for(int n=</a:t>
            </a:r>
            <a:r>
              <a:rPr kumimoji="1" lang="en-US" altLang="zh-CN" sz="1200" dirty="0" err="1">
                <a:latin typeface="Times New Roman" panose="02020603050405020304" pitchFamily="18" charset="0"/>
                <a:ea typeface="仿宋_GB2312" panose="02010609030101010101" pitchFamily="49" charset="-122"/>
              </a:rPr>
              <a:t>2;n</a:t>
            </a:r>
            <a:r>
              <a:rPr kumimoji="1" lang="en-US" altLang="zh-CN" sz="1200" dirty="0">
                <a:latin typeface="Times New Roman" panose="02020603050405020304" pitchFamily="18" charset="0"/>
                <a:ea typeface="仿宋_GB2312" panose="02010609030101010101" pitchFamily="49" charset="-122"/>
              </a:rPr>
              <a:t>&lt;=</a:t>
            </a:r>
            <a:r>
              <a:rPr kumimoji="1" lang="en-US" altLang="zh-CN" sz="1200" dirty="0" err="1">
                <a:latin typeface="Times New Roman" panose="02020603050405020304" pitchFamily="18" charset="0"/>
                <a:ea typeface="仿宋_GB2312" panose="02010609030101010101" pitchFamily="49" charset="-122"/>
              </a:rPr>
              <a:t>line;n</a:t>
            </a:r>
            <a:r>
              <a:rPr kumimoji="1" lang="en-US" altLang="zh-CN" sz="1200" dirty="0">
                <a:latin typeface="Times New Roman" panose="02020603050405020304" pitchFamily="18" charset="0"/>
                <a:ea typeface="仿宋_GB2312" panose="02010609030101010101" pitchFamily="49" charset="-122"/>
              </a:rPr>
              <a:t>++) 	{</a:t>
            </a:r>
          </a:p>
          <a:p>
            <a:pPr eaLnBrk="1" hangingPunct="1"/>
            <a:r>
              <a:rPr kumimoji="1" lang="en-US" altLang="zh-CN" sz="1200" dirty="0">
                <a:latin typeface="Times New Roman" panose="02020603050405020304" pitchFamily="18" charset="0"/>
                <a:ea typeface="仿宋_GB2312" panose="02010609030101010101" pitchFamily="49" charset="-122"/>
              </a:rPr>
              <a:t>                                </a:t>
            </a:r>
            <a:r>
              <a:rPr kumimoji="1" lang="en-US" altLang="zh-CN" sz="1200" dirty="0" err="1">
                <a:latin typeface="Times New Roman" panose="02020603050405020304" pitchFamily="18" charset="0"/>
                <a:ea typeface="仿宋_GB2312" panose="02010609030101010101" pitchFamily="49" charset="-122"/>
              </a:rPr>
              <a:t>EnterQueue</a:t>
            </a:r>
            <a:r>
              <a:rPr kumimoji="1" lang="en-US" altLang="zh-CN" sz="1200" dirty="0">
                <a:latin typeface="Times New Roman" panose="02020603050405020304" pitchFamily="18" charset="0"/>
                <a:ea typeface="仿宋_GB2312" panose="02010609030101010101" pitchFamily="49" charset="-122"/>
              </a:rPr>
              <a:t>(&amp;</a:t>
            </a:r>
            <a:r>
              <a:rPr kumimoji="1" lang="en-US" altLang="zh-CN" sz="1200" dirty="0" err="1">
                <a:latin typeface="Times New Roman" panose="02020603050405020304" pitchFamily="18" charset="0"/>
                <a:ea typeface="仿宋_GB2312" panose="02010609030101010101" pitchFamily="49" charset="-122"/>
              </a:rPr>
              <a:t>Queue,1</a:t>
            </a:r>
            <a:r>
              <a:rPr kumimoji="1" lang="en-US" altLang="zh-CN" sz="1200" dirty="0">
                <a:latin typeface="Times New Roman" panose="02020603050405020304" pitchFamily="18" charset="0"/>
                <a:ea typeface="仿宋_GB2312" panose="02010609030101010101" pitchFamily="49" charset="-122"/>
              </a:rPr>
              <a:t>);  </a:t>
            </a:r>
            <a:r>
              <a:rPr kumimoji="1" lang="en-US" altLang="zh-CN" sz="1200" dirty="0">
                <a:solidFill>
                  <a:srgbClr val="FFC000"/>
                </a:solidFill>
                <a:latin typeface="Times New Roman" panose="02020603050405020304" pitchFamily="18" charset="0"/>
                <a:ea typeface="仿宋_GB2312" panose="02010609030101010101" pitchFamily="49" charset="-122"/>
              </a:rPr>
              <a:t>//</a:t>
            </a:r>
            <a:r>
              <a:rPr kumimoji="1" lang="zh-CN" altLang="en-US" sz="1200" dirty="0">
                <a:solidFill>
                  <a:srgbClr val="FFC000"/>
                </a:solidFill>
                <a:latin typeface="Times New Roman" panose="02020603050405020304" pitchFamily="18" charset="0"/>
                <a:ea typeface="仿宋_GB2312" panose="02010609030101010101" pitchFamily="49" charset="-122"/>
              </a:rPr>
              <a:t>第 </a:t>
            </a:r>
            <a:r>
              <a:rPr kumimoji="1" lang="en-US" altLang="zh-CN" sz="1200" dirty="0">
                <a:solidFill>
                  <a:srgbClr val="FFC000"/>
                </a:solidFill>
                <a:latin typeface="Times New Roman" panose="02020603050405020304" pitchFamily="18" charset="0"/>
                <a:ea typeface="仿宋_GB2312" panose="02010609030101010101" pitchFamily="49" charset="-122"/>
              </a:rPr>
              <a:t>n </a:t>
            </a:r>
            <a:r>
              <a:rPr kumimoji="1" lang="zh-CN" altLang="en-US" sz="1200" dirty="0">
                <a:solidFill>
                  <a:srgbClr val="FFC000"/>
                </a:solidFill>
                <a:latin typeface="Times New Roman" panose="02020603050405020304" pitchFamily="18" charset="0"/>
                <a:ea typeface="仿宋_GB2312" panose="02010609030101010101" pitchFamily="49" charset="-122"/>
              </a:rPr>
              <a:t>行的第一个元素入队</a:t>
            </a:r>
            <a:endParaRPr kumimoji="1" lang="en-US" altLang="zh-CN" sz="1200" dirty="0">
              <a:latin typeface="Times New Roman" panose="02020603050405020304" pitchFamily="18" charset="0"/>
              <a:ea typeface="仿宋_GB2312" panose="02010609030101010101" pitchFamily="49" charset="-122"/>
            </a:endParaRPr>
          </a:p>
          <a:p>
            <a:pPr eaLnBrk="1" hangingPunct="1"/>
            <a:r>
              <a:rPr kumimoji="1" lang="en-US" altLang="zh-CN" sz="1200" dirty="0">
                <a:latin typeface="Times New Roman" panose="02020603050405020304" pitchFamily="18" charset="0"/>
                <a:ea typeface="仿宋_GB2312" panose="02010609030101010101" pitchFamily="49" charset="-122"/>
              </a:rPr>
              <a:t>	        for(int </a:t>
            </a:r>
            <a:r>
              <a:rPr kumimoji="1" lang="en-US" altLang="zh-CN" sz="1200" dirty="0" err="1">
                <a:latin typeface="Times New Roman" panose="02020603050405020304" pitchFamily="18" charset="0"/>
                <a:ea typeface="仿宋_GB2312" panose="02010609030101010101" pitchFamily="49" charset="-122"/>
              </a:rPr>
              <a:t>i</a:t>
            </a:r>
            <a:r>
              <a:rPr kumimoji="1" lang="en-US" altLang="zh-CN" sz="1200" dirty="0">
                <a:latin typeface="Times New Roman" panose="02020603050405020304" pitchFamily="18" charset="0"/>
                <a:ea typeface="仿宋_GB2312" panose="02010609030101010101" pitchFamily="49" charset="-122"/>
              </a:rPr>
              <a:t>=</a:t>
            </a:r>
            <a:r>
              <a:rPr kumimoji="1" lang="en-US" altLang="zh-CN" sz="1200" dirty="0" err="1">
                <a:latin typeface="Times New Roman" panose="02020603050405020304" pitchFamily="18" charset="0"/>
                <a:ea typeface="仿宋_GB2312" panose="02010609030101010101" pitchFamily="49" charset="-122"/>
              </a:rPr>
              <a:t>0;i</a:t>
            </a:r>
            <a:r>
              <a:rPr kumimoji="1" lang="en-US" altLang="zh-CN" sz="1200" dirty="0">
                <a:latin typeface="Times New Roman" panose="02020603050405020304" pitchFamily="18" charset="0"/>
                <a:ea typeface="仿宋_GB2312" panose="02010609030101010101" pitchFamily="49" charset="-122"/>
              </a:rPr>
              <a:t>&lt;</a:t>
            </a:r>
            <a:r>
              <a:rPr kumimoji="1" lang="en-US" altLang="zh-CN" sz="1200" dirty="0" err="1">
                <a:latin typeface="Times New Roman" panose="02020603050405020304" pitchFamily="18" charset="0"/>
                <a:ea typeface="仿宋_GB2312" panose="02010609030101010101" pitchFamily="49" charset="-122"/>
              </a:rPr>
              <a:t>n-2;i</a:t>
            </a:r>
            <a:r>
              <a:rPr kumimoji="1" lang="en-US" altLang="zh-CN" sz="1200" dirty="0">
                <a:latin typeface="Times New Roman" panose="02020603050405020304" pitchFamily="18" charset="0"/>
                <a:ea typeface="仿宋_GB2312" panose="02010609030101010101" pitchFamily="49" charset="-122"/>
              </a:rPr>
              <a:t>++)  </a:t>
            </a:r>
          </a:p>
          <a:p>
            <a:pPr eaLnBrk="1" hangingPunct="1"/>
            <a:r>
              <a:rPr kumimoji="1" lang="en-US" altLang="zh-CN" sz="1200" dirty="0">
                <a:latin typeface="Times New Roman" panose="02020603050405020304" pitchFamily="18" charset="0"/>
                <a:ea typeface="仿宋_GB2312" panose="02010609030101010101" pitchFamily="49" charset="-122"/>
              </a:rPr>
              <a:t>	        {</a:t>
            </a:r>
          </a:p>
          <a:p>
            <a:pPr eaLnBrk="1" hangingPunct="1"/>
            <a:r>
              <a:rPr kumimoji="1" lang="en-US" altLang="zh-CN" sz="1200" dirty="0">
                <a:latin typeface="Times New Roman" panose="02020603050405020304" pitchFamily="18" charset="0"/>
                <a:ea typeface="仿宋_GB2312" panose="02010609030101010101" pitchFamily="49" charset="-122"/>
              </a:rPr>
              <a:t>	                 </a:t>
            </a:r>
            <a:r>
              <a:rPr kumimoji="1" lang="en-US" altLang="zh-CN" sz="1200" dirty="0" err="1">
                <a:latin typeface="Times New Roman" panose="02020603050405020304" pitchFamily="18" charset="0"/>
                <a:ea typeface="仿宋_GB2312" panose="02010609030101010101" pitchFamily="49" charset="-122"/>
              </a:rPr>
              <a:t>DeleteQueue</a:t>
            </a:r>
            <a:r>
              <a:rPr kumimoji="1" lang="en-US" altLang="zh-CN" sz="1200" dirty="0">
                <a:latin typeface="Times New Roman" panose="02020603050405020304" pitchFamily="18" charset="0"/>
                <a:ea typeface="仿宋_GB2312" panose="02010609030101010101" pitchFamily="49" charset="-122"/>
              </a:rPr>
              <a:t>(&amp;</a:t>
            </a:r>
            <a:r>
              <a:rPr kumimoji="1" lang="en-US" altLang="zh-CN" sz="1200" dirty="0" err="1">
                <a:latin typeface="Times New Roman" panose="02020603050405020304" pitchFamily="18" charset="0"/>
                <a:ea typeface="仿宋_GB2312" panose="02010609030101010101" pitchFamily="49" charset="-122"/>
              </a:rPr>
              <a:t>Queue,&amp;x</a:t>
            </a:r>
            <a:r>
              <a:rPr kumimoji="1" lang="en-US" altLang="zh-CN" sz="1200" dirty="0">
                <a:latin typeface="Times New Roman" panose="02020603050405020304" pitchFamily="18" charset="0"/>
                <a:ea typeface="仿宋_GB2312" panose="02010609030101010101" pitchFamily="49" charset="-122"/>
              </a:rPr>
              <a:t>);</a:t>
            </a:r>
          </a:p>
          <a:p>
            <a:pPr eaLnBrk="1" hangingPunct="1"/>
            <a:r>
              <a:rPr kumimoji="1" lang="en-US" altLang="zh-CN" sz="1200" dirty="0">
                <a:latin typeface="Times New Roman" panose="02020603050405020304" pitchFamily="18" charset="0"/>
                <a:ea typeface="仿宋_GB2312" panose="02010609030101010101" pitchFamily="49" charset="-122"/>
              </a:rPr>
              <a:t>	                 </a:t>
            </a:r>
            <a:r>
              <a:rPr kumimoji="1" lang="en-US" altLang="zh-CN" sz="1200" dirty="0" err="1">
                <a:latin typeface="Times New Roman" panose="02020603050405020304" pitchFamily="18" charset="0"/>
                <a:ea typeface="仿宋_GB2312" panose="02010609030101010101" pitchFamily="49" charset="-122"/>
              </a:rPr>
              <a:t>printf</a:t>
            </a:r>
            <a:r>
              <a:rPr kumimoji="1" lang="en-US" altLang="zh-CN" sz="1200" dirty="0">
                <a:latin typeface="Times New Roman" panose="02020603050405020304" pitchFamily="18" charset="0"/>
                <a:ea typeface="仿宋_GB2312" panose="02010609030101010101" pitchFamily="49" charset="-122"/>
              </a:rPr>
              <a:t>(“%d  ”,x); </a:t>
            </a:r>
            <a:r>
              <a:rPr kumimoji="1" lang="en-US" altLang="zh-CN" sz="1200" dirty="0">
                <a:solidFill>
                  <a:srgbClr val="FFC000"/>
                </a:solidFill>
                <a:latin typeface="Times New Roman" panose="02020603050405020304" pitchFamily="18" charset="0"/>
                <a:ea typeface="仿宋_GB2312" panose="02010609030101010101" pitchFamily="49" charset="-122"/>
              </a:rPr>
              <a:t>//</a:t>
            </a:r>
            <a:r>
              <a:rPr kumimoji="1" lang="zh-CN" altLang="en-US" sz="1200" dirty="0">
                <a:solidFill>
                  <a:srgbClr val="FFC000"/>
                </a:solidFill>
                <a:latin typeface="Times New Roman" panose="02020603050405020304" pitchFamily="18" charset="0"/>
                <a:ea typeface="仿宋_GB2312" panose="02010609030101010101" pitchFamily="49" charset="-122"/>
              </a:rPr>
              <a:t>打印第 </a:t>
            </a:r>
            <a:r>
              <a:rPr kumimoji="1" lang="en-US" altLang="zh-CN" sz="1200" dirty="0">
                <a:solidFill>
                  <a:srgbClr val="FFC000"/>
                </a:solidFill>
                <a:latin typeface="Times New Roman" panose="02020603050405020304" pitchFamily="18" charset="0"/>
                <a:ea typeface="仿宋_GB2312" panose="02010609030101010101" pitchFamily="49" charset="-122"/>
              </a:rPr>
              <a:t>n-1 </a:t>
            </a:r>
            <a:r>
              <a:rPr kumimoji="1" lang="zh-CN" altLang="en-US" sz="1200" dirty="0">
                <a:solidFill>
                  <a:srgbClr val="FFC000"/>
                </a:solidFill>
                <a:latin typeface="Times New Roman" panose="02020603050405020304" pitchFamily="18" charset="0"/>
                <a:ea typeface="仿宋_GB2312" panose="02010609030101010101" pitchFamily="49" charset="-122"/>
              </a:rPr>
              <a:t>行的元素</a:t>
            </a:r>
            <a:endParaRPr kumimoji="1" lang="en-US" altLang="zh-CN" sz="1200" dirty="0">
              <a:latin typeface="Times New Roman" panose="02020603050405020304" pitchFamily="18" charset="0"/>
              <a:ea typeface="仿宋_GB2312" panose="02010609030101010101" pitchFamily="49" charset="-122"/>
            </a:endParaRPr>
          </a:p>
          <a:p>
            <a:pPr eaLnBrk="1" hangingPunct="1"/>
            <a:r>
              <a:rPr kumimoji="1" lang="en-US" altLang="zh-CN" sz="1200" dirty="0">
                <a:latin typeface="Times New Roman" panose="02020603050405020304" pitchFamily="18" charset="0"/>
                <a:ea typeface="仿宋_GB2312" panose="02010609030101010101" pitchFamily="49" charset="-122"/>
              </a:rPr>
              <a:t>                                         </a:t>
            </a:r>
            <a:r>
              <a:rPr kumimoji="1" lang="en-US" altLang="zh-CN" sz="1200" dirty="0" err="1">
                <a:latin typeface="Times New Roman" panose="02020603050405020304" pitchFamily="18" charset="0"/>
                <a:ea typeface="仿宋_GB2312" panose="02010609030101010101" pitchFamily="49" charset="-122"/>
              </a:rPr>
              <a:t>GetHead</a:t>
            </a:r>
            <a:r>
              <a:rPr kumimoji="1" lang="en-US" altLang="zh-CN" sz="1200" dirty="0">
                <a:latin typeface="Times New Roman" panose="02020603050405020304" pitchFamily="18" charset="0"/>
                <a:ea typeface="仿宋_GB2312" panose="02010609030101010101" pitchFamily="49" charset="-122"/>
              </a:rPr>
              <a:t>(&amp;</a:t>
            </a:r>
            <a:r>
              <a:rPr kumimoji="1" lang="en-US" altLang="zh-CN" sz="1200" dirty="0" err="1">
                <a:latin typeface="Times New Roman" panose="02020603050405020304" pitchFamily="18" charset="0"/>
                <a:ea typeface="仿宋_GB2312" panose="02010609030101010101" pitchFamily="49" charset="-122"/>
              </a:rPr>
              <a:t>Queue,&amp;t</a:t>
            </a:r>
            <a:r>
              <a:rPr kumimoji="1" lang="en-US" altLang="zh-CN" sz="1200" dirty="0">
                <a:latin typeface="Times New Roman" panose="02020603050405020304" pitchFamily="18" charset="0"/>
                <a:ea typeface="仿宋_GB2312" panose="02010609030101010101" pitchFamily="49" charset="-122"/>
              </a:rPr>
              <a:t>);</a:t>
            </a:r>
          </a:p>
          <a:p>
            <a:pPr eaLnBrk="1" hangingPunct="1"/>
            <a:r>
              <a:rPr kumimoji="1" lang="en-US" altLang="zh-CN" sz="1200" dirty="0">
                <a:latin typeface="Times New Roman" panose="02020603050405020304" pitchFamily="18" charset="0"/>
                <a:ea typeface="仿宋_GB2312" panose="02010609030101010101" pitchFamily="49" charset="-122"/>
              </a:rPr>
              <a:t>                                         temp = x + t;</a:t>
            </a:r>
            <a:r>
              <a:rPr kumimoji="1" lang="en-US" altLang="zh-CN" sz="1200" dirty="0">
                <a:solidFill>
                  <a:srgbClr val="FFC000"/>
                </a:solidFill>
                <a:latin typeface="Times New Roman" panose="02020603050405020304" pitchFamily="18" charset="0"/>
                <a:ea typeface="仿宋_GB2312" panose="02010609030101010101" pitchFamily="49" charset="-122"/>
              </a:rPr>
              <a:t> //</a:t>
            </a:r>
            <a:r>
              <a:rPr kumimoji="1" lang="zh-CN" altLang="en-US" sz="1200" dirty="0">
                <a:solidFill>
                  <a:srgbClr val="FFC000"/>
                </a:solidFill>
                <a:latin typeface="Times New Roman" panose="02020603050405020304" pitchFamily="18" charset="0"/>
                <a:ea typeface="仿宋_GB2312" panose="02010609030101010101" pitchFamily="49" charset="-122"/>
              </a:rPr>
              <a:t>利用队中第</a:t>
            </a:r>
            <a:r>
              <a:rPr kumimoji="1" lang="en-US" altLang="zh-CN" sz="1200" dirty="0">
                <a:solidFill>
                  <a:srgbClr val="FFC000"/>
                </a:solidFill>
                <a:latin typeface="Times New Roman" panose="02020603050405020304" pitchFamily="18" charset="0"/>
                <a:ea typeface="仿宋_GB2312" panose="02010609030101010101" pitchFamily="49" charset="-122"/>
              </a:rPr>
              <a:t>n-1</a:t>
            </a:r>
            <a:r>
              <a:rPr kumimoji="1" lang="zh-CN" altLang="en-US" sz="1200" dirty="0">
                <a:solidFill>
                  <a:srgbClr val="FFC000"/>
                </a:solidFill>
                <a:latin typeface="Times New Roman" panose="02020603050405020304" pitchFamily="18" charset="0"/>
                <a:ea typeface="仿宋_GB2312" panose="02010609030101010101" pitchFamily="49" charset="-122"/>
              </a:rPr>
              <a:t>行元素产生第</a:t>
            </a:r>
            <a:r>
              <a:rPr kumimoji="1" lang="en-US" altLang="zh-CN" sz="1200" dirty="0">
                <a:solidFill>
                  <a:srgbClr val="FFC000"/>
                </a:solidFill>
                <a:latin typeface="Times New Roman" panose="02020603050405020304" pitchFamily="18" charset="0"/>
                <a:ea typeface="仿宋_GB2312" panose="02010609030101010101" pitchFamily="49" charset="-122"/>
              </a:rPr>
              <a:t>n</a:t>
            </a:r>
            <a:r>
              <a:rPr kumimoji="1" lang="zh-CN" altLang="en-US" sz="1200" dirty="0">
                <a:solidFill>
                  <a:srgbClr val="FFC000"/>
                </a:solidFill>
                <a:latin typeface="Times New Roman" panose="02020603050405020304" pitchFamily="18" charset="0"/>
                <a:ea typeface="仿宋_GB2312" panose="02010609030101010101" pitchFamily="49" charset="-122"/>
              </a:rPr>
              <a:t>行元素。</a:t>
            </a:r>
            <a:endParaRPr kumimoji="1" lang="en-US" altLang="zh-CN" sz="1200" dirty="0">
              <a:solidFill>
                <a:srgbClr val="FFC000"/>
              </a:solidFill>
              <a:latin typeface="Times New Roman" panose="02020603050405020304" pitchFamily="18" charset="0"/>
              <a:ea typeface="仿宋_GB2312" panose="02010609030101010101" pitchFamily="49" charset="-122"/>
            </a:endParaRPr>
          </a:p>
          <a:p>
            <a:pPr eaLnBrk="1" hangingPunct="1"/>
            <a:r>
              <a:rPr kumimoji="1" lang="en-US" altLang="zh-CN" sz="1200" dirty="0">
                <a:latin typeface="Times New Roman" panose="02020603050405020304" pitchFamily="18" charset="0"/>
                <a:ea typeface="仿宋_GB2312" panose="02010609030101010101" pitchFamily="49" charset="-122"/>
              </a:rPr>
              <a:t>                                         </a:t>
            </a:r>
            <a:r>
              <a:rPr kumimoji="1" lang="en-US" altLang="zh-CN" sz="1200" dirty="0" err="1">
                <a:latin typeface="Times New Roman" panose="02020603050405020304" pitchFamily="18" charset="0"/>
                <a:ea typeface="仿宋_GB2312" panose="02010609030101010101" pitchFamily="49" charset="-122"/>
              </a:rPr>
              <a:t>EnterQueue</a:t>
            </a:r>
            <a:r>
              <a:rPr kumimoji="1" lang="en-US" altLang="zh-CN" sz="1200" dirty="0">
                <a:latin typeface="Times New Roman" panose="02020603050405020304" pitchFamily="18" charset="0"/>
                <a:ea typeface="仿宋_GB2312" panose="02010609030101010101" pitchFamily="49" charset="-122"/>
              </a:rPr>
              <a:t>(&amp;</a:t>
            </a:r>
            <a:r>
              <a:rPr kumimoji="1" lang="en-US" altLang="zh-CN" sz="1200" dirty="0" err="1">
                <a:latin typeface="Times New Roman" panose="02020603050405020304" pitchFamily="18" charset="0"/>
                <a:ea typeface="仿宋_GB2312" panose="02010609030101010101" pitchFamily="49" charset="-122"/>
              </a:rPr>
              <a:t>Queue,temp</a:t>
            </a:r>
            <a:r>
              <a:rPr kumimoji="1" lang="en-US" altLang="zh-CN" sz="1200" dirty="0">
                <a:latin typeface="Times New Roman" panose="02020603050405020304" pitchFamily="18" charset="0"/>
                <a:ea typeface="仿宋_GB2312" panose="02010609030101010101" pitchFamily="49" charset="-122"/>
              </a:rPr>
              <a:t>);</a:t>
            </a:r>
          </a:p>
          <a:p>
            <a:pPr eaLnBrk="1" hangingPunct="1"/>
            <a:r>
              <a:rPr kumimoji="1" lang="en-US" altLang="zh-CN" sz="1200" dirty="0">
                <a:latin typeface="Times New Roman" panose="02020603050405020304" pitchFamily="18" charset="0"/>
                <a:ea typeface="仿宋_GB2312" panose="02010609030101010101" pitchFamily="49" charset="-122"/>
              </a:rPr>
              <a:t> </a:t>
            </a:r>
          </a:p>
          <a:p>
            <a:pPr eaLnBrk="1" hangingPunct="1"/>
            <a:r>
              <a:rPr kumimoji="1" lang="en-US" altLang="zh-CN" sz="1200" dirty="0">
                <a:latin typeface="Times New Roman" panose="02020603050405020304" pitchFamily="18" charset="0"/>
                <a:ea typeface="仿宋_GB2312" panose="02010609030101010101" pitchFamily="49" charset="-122"/>
              </a:rPr>
              <a:t>	        }</a:t>
            </a:r>
          </a:p>
          <a:p>
            <a:pPr eaLnBrk="1" hangingPunct="1"/>
            <a:r>
              <a:rPr kumimoji="1" lang="en-US" altLang="zh-CN" sz="1200" dirty="0">
                <a:latin typeface="Times New Roman" panose="02020603050405020304" pitchFamily="18" charset="0"/>
                <a:ea typeface="仿宋_GB2312" panose="02010609030101010101" pitchFamily="49" charset="-122"/>
              </a:rPr>
              <a:t>	        </a:t>
            </a:r>
            <a:r>
              <a:rPr kumimoji="1" lang="en-US" altLang="zh-CN" sz="1200" dirty="0" err="1">
                <a:latin typeface="Times New Roman" panose="02020603050405020304" pitchFamily="18" charset="0"/>
                <a:ea typeface="仿宋_GB2312" panose="02010609030101010101" pitchFamily="49" charset="-122"/>
              </a:rPr>
              <a:t>EnterQueue</a:t>
            </a:r>
            <a:r>
              <a:rPr kumimoji="1" lang="en-US" altLang="zh-CN" sz="1200" dirty="0">
                <a:latin typeface="Times New Roman" panose="02020603050405020304" pitchFamily="18" charset="0"/>
                <a:ea typeface="仿宋_GB2312" panose="02010609030101010101" pitchFamily="49" charset="-122"/>
              </a:rPr>
              <a:t>(&amp;</a:t>
            </a:r>
            <a:r>
              <a:rPr kumimoji="1" lang="en-US" altLang="zh-CN" sz="1200" dirty="0" err="1">
                <a:latin typeface="Times New Roman" panose="02020603050405020304" pitchFamily="18" charset="0"/>
                <a:ea typeface="仿宋_GB2312" panose="02010609030101010101" pitchFamily="49" charset="-122"/>
              </a:rPr>
              <a:t>Queue,1</a:t>
            </a:r>
            <a:r>
              <a:rPr kumimoji="1" lang="en-US" altLang="zh-CN" sz="1200" dirty="0">
                <a:latin typeface="Times New Roman" panose="02020603050405020304" pitchFamily="18" charset="0"/>
                <a:ea typeface="仿宋_GB2312" panose="02010609030101010101" pitchFamily="49" charset="-122"/>
              </a:rPr>
              <a:t>); </a:t>
            </a:r>
            <a:r>
              <a:rPr kumimoji="1" lang="en-US" altLang="zh-CN" sz="1200" dirty="0">
                <a:solidFill>
                  <a:srgbClr val="FFC000"/>
                </a:solidFill>
                <a:latin typeface="Times New Roman" panose="02020603050405020304" pitchFamily="18" charset="0"/>
                <a:ea typeface="仿宋_GB2312" panose="02010609030101010101" pitchFamily="49" charset="-122"/>
              </a:rPr>
              <a:t>//</a:t>
            </a:r>
            <a:r>
              <a:rPr kumimoji="1" lang="zh-CN" altLang="en-US" sz="1200" dirty="0">
                <a:solidFill>
                  <a:srgbClr val="FFC000"/>
                </a:solidFill>
                <a:latin typeface="Times New Roman" panose="02020603050405020304" pitchFamily="18" charset="0"/>
                <a:ea typeface="仿宋_GB2312" panose="02010609030101010101" pitchFamily="49" charset="-122"/>
              </a:rPr>
              <a:t>第 </a:t>
            </a:r>
            <a:r>
              <a:rPr kumimoji="1" lang="en-US" altLang="zh-CN" sz="1200" dirty="0">
                <a:solidFill>
                  <a:srgbClr val="FFC000"/>
                </a:solidFill>
                <a:latin typeface="Times New Roman" panose="02020603050405020304" pitchFamily="18" charset="0"/>
                <a:ea typeface="仿宋_GB2312" panose="02010609030101010101" pitchFamily="49" charset="-122"/>
              </a:rPr>
              <a:t>n </a:t>
            </a:r>
            <a:r>
              <a:rPr kumimoji="1" lang="zh-CN" altLang="en-US" sz="1200" dirty="0">
                <a:solidFill>
                  <a:srgbClr val="FFC000"/>
                </a:solidFill>
                <a:latin typeface="Times New Roman" panose="02020603050405020304" pitchFamily="18" charset="0"/>
                <a:ea typeface="仿宋_GB2312" panose="02010609030101010101" pitchFamily="49" charset="-122"/>
              </a:rPr>
              <a:t>行的最后一个元素入队</a:t>
            </a:r>
            <a:endParaRPr kumimoji="1" lang="en-US" altLang="zh-CN" sz="1200" dirty="0">
              <a:latin typeface="Times New Roman" panose="02020603050405020304" pitchFamily="18" charset="0"/>
              <a:ea typeface="仿宋_GB2312" panose="02010609030101010101" pitchFamily="49" charset="-122"/>
            </a:endParaRPr>
          </a:p>
          <a:p>
            <a:pPr eaLnBrk="1" hangingPunct="1"/>
            <a:r>
              <a:rPr kumimoji="1" lang="en-US" altLang="zh-CN" sz="1200" dirty="0">
                <a:latin typeface="Times New Roman" panose="02020603050405020304" pitchFamily="18" charset="0"/>
                <a:ea typeface="仿宋_GB2312" panose="02010609030101010101" pitchFamily="49" charset="-122"/>
              </a:rPr>
              <a:t>	        </a:t>
            </a:r>
            <a:r>
              <a:rPr kumimoji="1" lang="en-US" altLang="zh-CN" sz="1200" dirty="0" err="1">
                <a:latin typeface="Times New Roman" panose="02020603050405020304" pitchFamily="18" charset="0"/>
                <a:ea typeface="仿宋_GB2312" panose="02010609030101010101" pitchFamily="49" charset="-122"/>
              </a:rPr>
              <a:t>DeleteQueue</a:t>
            </a:r>
            <a:r>
              <a:rPr kumimoji="1" lang="en-US" altLang="zh-CN" sz="1200" dirty="0">
                <a:latin typeface="Times New Roman" panose="02020603050405020304" pitchFamily="18" charset="0"/>
                <a:ea typeface="仿宋_GB2312" panose="02010609030101010101" pitchFamily="49" charset="-122"/>
              </a:rPr>
              <a:t>(&amp;</a:t>
            </a:r>
            <a:r>
              <a:rPr kumimoji="1" lang="en-US" altLang="zh-CN" sz="1200" dirty="0" err="1">
                <a:latin typeface="Times New Roman" panose="02020603050405020304" pitchFamily="18" charset="0"/>
                <a:ea typeface="仿宋_GB2312" panose="02010609030101010101" pitchFamily="49" charset="-122"/>
              </a:rPr>
              <a:t>Queue,&amp;x</a:t>
            </a:r>
            <a:r>
              <a:rPr kumimoji="1" lang="en-US" altLang="zh-CN" sz="1200" dirty="0">
                <a:latin typeface="Times New Roman" panose="02020603050405020304" pitchFamily="18" charset="0"/>
                <a:ea typeface="仿宋_GB2312" panose="02010609030101010101" pitchFamily="49" charset="-122"/>
              </a:rPr>
              <a:t>); </a:t>
            </a:r>
          </a:p>
          <a:p>
            <a:pPr eaLnBrk="1" hangingPunct="1"/>
            <a:r>
              <a:rPr kumimoji="1" lang="en-US" altLang="zh-CN" sz="1200" dirty="0">
                <a:latin typeface="Times New Roman" panose="02020603050405020304" pitchFamily="18" charset="0"/>
                <a:ea typeface="仿宋_GB2312" panose="02010609030101010101" pitchFamily="49" charset="-122"/>
              </a:rPr>
              <a:t>	        </a:t>
            </a:r>
            <a:r>
              <a:rPr kumimoji="1" lang="en-US" altLang="zh-CN" sz="1200" dirty="0" err="1">
                <a:latin typeface="Times New Roman" panose="02020603050405020304" pitchFamily="18" charset="0"/>
                <a:ea typeface="仿宋_GB2312" panose="02010609030101010101" pitchFamily="49" charset="-122"/>
              </a:rPr>
              <a:t>printf</a:t>
            </a:r>
            <a:r>
              <a:rPr kumimoji="1" lang="en-US" altLang="zh-CN" sz="1200" dirty="0">
                <a:latin typeface="Times New Roman" panose="02020603050405020304" pitchFamily="18" charset="0"/>
                <a:ea typeface="仿宋_GB2312" panose="02010609030101010101" pitchFamily="49" charset="-122"/>
              </a:rPr>
              <a:t>(“%d  ”,x); </a:t>
            </a:r>
            <a:r>
              <a:rPr kumimoji="1" lang="en-US" altLang="zh-CN" sz="1200" dirty="0">
                <a:solidFill>
                  <a:srgbClr val="FFC000"/>
                </a:solidFill>
                <a:latin typeface="Times New Roman" panose="02020603050405020304" pitchFamily="18" charset="0"/>
                <a:ea typeface="仿宋_GB2312" panose="02010609030101010101" pitchFamily="49" charset="-122"/>
              </a:rPr>
              <a:t>//</a:t>
            </a:r>
            <a:r>
              <a:rPr kumimoji="1" lang="zh-CN" altLang="en-US" sz="1200" dirty="0">
                <a:solidFill>
                  <a:srgbClr val="FFC000"/>
                </a:solidFill>
                <a:latin typeface="Times New Roman" panose="02020603050405020304" pitchFamily="18" charset="0"/>
                <a:ea typeface="仿宋_GB2312" panose="02010609030101010101" pitchFamily="49" charset="-122"/>
              </a:rPr>
              <a:t>打印第 </a:t>
            </a:r>
            <a:r>
              <a:rPr kumimoji="1" lang="en-US" altLang="zh-CN" sz="1200" dirty="0">
                <a:solidFill>
                  <a:srgbClr val="FFC000"/>
                </a:solidFill>
                <a:latin typeface="Times New Roman" panose="02020603050405020304" pitchFamily="18" charset="0"/>
                <a:ea typeface="仿宋_GB2312" panose="02010609030101010101" pitchFamily="49" charset="-122"/>
              </a:rPr>
              <a:t>n-1 </a:t>
            </a:r>
            <a:r>
              <a:rPr kumimoji="1" lang="zh-CN" altLang="en-US" sz="1200" dirty="0">
                <a:solidFill>
                  <a:srgbClr val="FFC000"/>
                </a:solidFill>
                <a:latin typeface="Times New Roman" panose="02020603050405020304" pitchFamily="18" charset="0"/>
                <a:ea typeface="仿宋_GB2312" panose="02010609030101010101" pitchFamily="49" charset="-122"/>
              </a:rPr>
              <a:t>行的最后一个元素</a:t>
            </a:r>
            <a:endParaRPr kumimoji="1" lang="en-US" altLang="zh-CN" sz="1200" dirty="0">
              <a:latin typeface="Times New Roman" panose="02020603050405020304" pitchFamily="18" charset="0"/>
              <a:ea typeface="仿宋_GB2312" panose="02010609030101010101" pitchFamily="49" charset="-122"/>
            </a:endParaRPr>
          </a:p>
          <a:p>
            <a:pPr eaLnBrk="1" hangingPunct="1"/>
            <a:r>
              <a:rPr kumimoji="1" lang="en-US" altLang="zh-CN" sz="1200" dirty="0">
                <a:latin typeface="Times New Roman" panose="02020603050405020304" pitchFamily="18" charset="0"/>
                <a:ea typeface="仿宋_GB2312" panose="02010609030101010101" pitchFamily="49" charset="-122"/>
              </a:rPr>
              <a:t>	        </a:t>
            </a:r>
            <a:r>
              <a:rPr kumimoji="1" lang="en-US" altLang="zh-CN" sz="1200" dirty="0" err="1">
                <a:latin typeface="Times New Roman" panose="02020603050405020304" pitchFamily="18" charset="0"/>
                <a:ea typeface="仿宋_GB2312" panose="02010609030101010101" pitchFamily="49" charset="-122"/>
              </a:rPr>
              <a:t>printf</a:t>
            </a:r>
            <a:r>
              <a:rPr kumimoji="1" lang="en-US" altLang="zh-CN" sz="1200" dirty="0">
                <a:latin typeface="Times New Roman" panose="02020603050405020304" pitchFamily="18" charset="0"/>
                <a:ea typeface="仿宋_GB2312" panose="02010609030101010101" pitchFamily="49" charset="-122"/>
              </a:rPr>
              <a:t>("\n");</a:t>
            </a:r>
          </a:p>
          <a:p>
            <a:pPr eaLnBrk="1" hangingPunct="1"/>
            <a:r>
              <a:rPr kumimoji="1" lang="en-US" altLang="zh-CN" sz="1200" dirty="0">
                <a:latin typeface="Times New Roman" panose="02020603050405020304" pitchFamily="18" charset="0"/>
                <a:ea typeface="仿宋_GB2312" panose="02010609030101010101" pitchFamily="49" charset="-122"/>
              </a:rPr>
              <a:t>	}</a:t>
            </a:r>
          </a:p>
          <a:p>
            <a:pPr eaLnBrk="1" hangingPunct="1"/>
            <a:r>
              <a:rPr kumimoji="1" lang="en-US" altLang="zh-CN" sz="1200" dirty="0">
                <a:latin typeface="Times New Roman" panose="02020603050405020304" pitchFamily="18" charset="0"/>
                <a:ea typeface="仿宋_GB2312" panose="02010609030101010101" pitchFamily="49" charset="-122"/>
              </a:rPr>
              <a:t> </a:t>
            </a:r>
          </a:p>
          <a:p>
            <a:pPr eaLnBrk="1" hangingPunct="1"/>
            <a:r>
              <a:rPr kumimoji="1" lang="en-US" altLang="zh-CN" sz="1200" dirty="0">
                <a:latin typeface="Times New Roman" panose="02020603050405020304" pitchFamily="18" charset="0"/>
                <a:ea typeface="仿宋_GB2312" panose="02010609030101010101" pitchFamily="49" charset="-122"/>
              </a:rPr>
              <a:t>	while(</a:t>
            </a:r>
            <a:r>
              <a:rPr kumimoji="1" lang="en-US" altLang="zh-CN" sz="1200" dirty="0" err="1">
                <a:latin typeface="Times New Roman" panose="02020603050405020304" pitchFamily="18" charset="0"/>
                <a:ea typeface="仿宋_GB2312" panose="02010609030101010101" pitchFamily="49" charset="-122"/>
              </a:rPr>
              <a:t>EmptyQueue</a:t>
            </a:r>
            <a:r>
              <a:rPr kumimoji="1" lang="en-US" altLang="zh-CN" sz="1200" dirty="0">
                <a:latin typeface="Times New Roman" panose="02020603050405020304" pitchFamily="18" charset="0"/>
                <a:ea typeface="仿宋_GB2312" panose="02010609030101010101" pitchFamily="49" charset="-122"/>
              </a:rPr>
              <a:t>(&amp;Queue) != FALSE) </a:t>
            </a:r>
            <a:r>
              <a:rPr kumimoji="1" lang="en-US" altLang="zh-CN" sz="1200" dirty="0">
                <a:solidFill>
                  <a:srgbClr val="FFC000"/>
                </a:solidFill>
                <a:latin typeface="Times New Roman" panose="02020603050405020304" pitchFamily="18" charset="0"/>
                <a:ea typeface="仿宋_GB2312" panose="02010609030101010101" pitchFamily="49" charset="-122"/>
              </a:rPr>
              <a:t>//</a:t>
            </a:r>
            <a:r>
              <a:rPr kumimoji="1" lang="zh-CN" altLang="en-US" sz="1200" dirty="0">
                <a:solidFill>
                  <a:srgbClr val="FFC000"/>
                </a:solidFill>
                <a:latin typeface="Times New Roman" panose="02020603050405020304" pitchFamily="18" charset="0"/>
                <a:ea typeface="仿宋_GB2312" panose="02010609030101010101" pitchFamily="49" charset="-122"/>
              </a:rPr>
              <a:t>判断非空</a:t>
            </a:r>
            <a:r>
              <a:rPr kumimoji="1" lang="en-US" altLang="zh-CN" sz="1200" dirty="0">
                <a:solidFill>
                  <a:srgbClr val="FFC000"/>
                </a:solidFill>
                <a:latin typeface="Times New Roman" panose="02020603050405020304" pitchFamily="18" charset="0"/>
                <a:ea typeface="仿宋_GB2312" panose="02010609030101010101" pitchFamily="49" charset="-122"/>
              </a:rPr>
              <a:t>, </a:t>
            </a:r>
            <a:r>
              <a:rPr kumimoji="1" lang="zh-CN" altLang="en-US" sz="1200" dirty="0">
                <a:solidFill>
                  <a:srgbClr val="FFC000"/>
                </a:solidFill>
                <a:latin typeface="Times New Roman" panose="02020603050405020304" pitchFamily="18" charset="0"/>
                <a:ea typeface="仿宋_GB2312" panose="02010609030101010101" pitchFamily="49" charset="-122"/>
              </a:rPr>
              <a:t>打印最后一行元素。</a:t>
            </a:r>
          </a:p>
          <a:p>
            <a:pPr eaLnBrk="1" hangingPunct="1"/>
            <a:r>
              <a:rPr kumimoji="1" lang="zh-CN" altLang="en-US" sz="1200" dirty="0">
                <a:latin typeface="Times New Roman" panose="02020603050405020304" pitchFamily="18" charset="0"/>
                <a:ea typeface="仿宋_GB2312" panose="02010609030101010101" pitchFamily="49" charset="-122"/>
              </a:rPr>
              <a:t>	</a:t>
            </a:r>
            <a:r>
              <a:rPr kumimoji="1" lang="en-US" altLang="zh-CN" sz="1200" dirty="0">
                <a:latin typeface="Times New Roman" panose="02020603050405020304" pitchFamily="18" charset="0"/>
                <a:ea typeface="仿宋_GB2312" panose="02010609030101010101" pitchFamily="49" charset="-122"/>
              </a:rPr>
              <a:t>{</a:t>
            </a:r>
          </a:p>
          <a:p>
            <a:pPr eaLnBrk="1" hangingPunct="1"/>
            <a:r>
              <a:rPr kumimoji="1" lang="en-US" altLang="zh-CN" sz="1200" dirty="0">
                <a:latin typeface="Times New Roman" panose="02020603050405020304" pitchFamily="18" charset="0"/>
                <a:ea typeface="仿宋_GB2312" panose="02010609030101010101" pitchFamily="49" charset="-122"/>
              </a:rPr>
              <a:t>	         </a:t>
            </a:r>
            <a:r>
              <a:rPr kumimoji="1" lang="en-US" altLang="zh-CN" sz="1200" dirty="0" err="1">
                <a:latin typeface="Times New Roman" panose="02020603050405020304" pitchFamily="18" charset="0"/>
                <a:ea typeface="仿宋_GB2312" panose="02010609030101010101" pitchFamily="49" charset="-122"/>
              </a:rPr>
              <a:t>DeleteQueue</a:t>
            </a:r>
            <a:r>
              <a:rPr kumimoji="1" lang="en-US" altLang="zh-CN" sz="1200" dirty="0">
                <a:latin typeface="Times New Roman" panose="02020603050405020304" pitchFamily="18" charset="0"/>
                <a:ea typeface="仿宋_GB2312" panose="02010609030101010101" pitchFamily="49" charset="-122"/>
              </a:rPr>
              <a:t>(&amp;</a:t>
            </a:r>
            <a:r>
              <a:rPr kumimoji="1" lang="en-US" altLang="zh-CN" sz="1200" dirty="0" err="1">
                <a:latin typeface="Times New Roman" panose="02020603050405020304" pitchFamily="18" charset="0"/>
                <a:ea typeface="仿宋_GB2312" panose="02010609030101010101" pitchFamily="49" charset="-122"/>
              </a:rPr>
              <a:t>Queue,&amp;x</a:t>
            </a:r>
            <a:r>
              <a:rPr kumimoji="1" lang="en-US" altLang="zh-CN" sz="1200" dirty="0">
                <a:latin typeface="Times New Roman" panose="02020603050405020304" pitchFamily="18" charset="0"/>
                <a:ea typeface="仿宋_GB2312" panose="02010609030101010101" pitchFamily="49" charset="-122"/>
              </a:rPr>
              <a:t>);</a:t>
            </a:r>
          </a:p>
          <a:p>
            <a:pPr eaLnBrk="1" hangingPunct="1"/>
            <a:r>
              <a:rPr kumimoji="1" lang="en-US" altLang="zh-CN" sz="1200" dirty="0">
                <a:latin typeface="Times New Roman" panose="02020603050405020304" pitchFamily="18" charset="0"/>
                <a:ea typeface="仿宋_GB2312" panose="02010609030101010101" pitchFamily="49" charset="-122"/>
              </a:rPr>
              <a:t>	         </a:t>
            </a:r>
            <a:r>
              <a:rPr kumimoji="1" lang="en-US" altLang="zh-CN" sz="1200" dirty="0" err="1">
                <a:latin typeface="Times New Roman" panose="02020603050405020304" pitchFamily="18" charset="0"/>
                <a:ea typeface="仿宋_GB2312" panose="02010609030101010101" pitchFamily="49" charset="-122"/>
              </a:rPr>
              <a:t>printf</a:t>
            </a:r>
            <a:r>
              <a:rPr kumimoji="1" lang="en-US" altLang="zh-CN" sz="1200" dirty="0">
                <a:latin typeface="Times New Roman" panose="02020603050405020304" pitchFamily="18" charset="0"/>
                <a:ea typeface="仿宋_GB2312" panose="02010609030101010101" pitchFamily="49" charset="-122"/>
              </a:rPr>
              <a:t>("%d  ",x);</a:t>
            </a:r>
          </a:p>
          <a:p>
            <a:pPr eaLnBrk="1" hangingPunct="1"/>
            <a:r>
              <a:rPr kumimoji="1" lang="en-US" altLang="zh-CN" sz="1200" dirty="0">
                <a:latin typeface="Times New Roman" panose="02020603050405020304" pitchFamily="18" charset="0"/>
                <a:ea typeface="仿宋_GB2312" panose="02010609030101010101" pitchFamily="49" charset="-122"/>
              </a:rPr>
              <a:t>	}</a:t>
            </a:r>
          </a:p>
          <a:p>
            <a:pPr eaLnBrk="1" hangingPunct="1">
              <a:lnSpc>
                <a:spcPct val="105000"/>
              </a:lnSpc>
            </a:pPr>
            <a:r>
              <a:rPr kumimoji="1" lang="en-US" altLang="zh-CN" sz="1200" dirty="0">
                <a:latin typeface="Times New Roman" panose="02020603050405020304" pitchFamily="18" charset="0"/>
                <a:ea typeface="仿宋_GB2312" panose="02010609030101010101" pitchFamily="49" charset="-122"/>
              </a:rPr>
              <a:t>}</a:t>
            </a:r>
          </a:p>
        </p:txBody>
      </p:sp>
      <p:sp>
        <p:nvSpPr>
          <p:cNvPr id="2" name="矩形 1">
            <a:extLst>
              <a:ext uri="{FF2B5EF4-FFF2-40B4-BE49-F238E27FC236}">
                <a16:creationId xmlns:a16="http://schemas.microsoft.com/office/drawing/2014/main" id="{62EF367A-9841-F924-883A-B948FCAEFB36}"/>
              </a:ext>
            </a:extLst>
          </p:cNvPr>
          <p:cNvSpPr/>
          <p:nvPr/>
        </p:nvSpPr>
        <p:spPr>
          <a:xfrm>
            <a:off x="1187624" y="2360249"/>
            <a:ext cx="5904656" cy="29831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C2878BB3-C1B9-3462-2E8E-5974FFB9D5EB}"/>
              </a:ext>
            </a:extLst>
          </p:cNvPr>
          <p:cNvSpPr/>
          <p:nvPr/>
        </p:nvSpPr>
        <p:spPr>
          <a:xfrm>
            <a:off x="1475656" y="2708920"/>
            <a:ext cx="3888432" cy="161848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a:extLst>
              <a:ext uri="{FF2B5EF4-FFF2-40B4-BE49-F238E27FC236}">
                <a16:creationId xmlns:a16="http://schemas.microsoft.com/office/drawing/2014/main" id="{DFD9A2D6-3176-5457-223D-8F4D2AD1671D}"/>
              </a:ext>
            </a:extLst>
          </p:cNvPr>
          <p:cNvSpPr txBox="1"/>
          <p:nvPr/>
        </p:nvSpPr>
        <p:spPr>
          <a:xfrm>
            <a:off x="7075199" y="3358733"/>
            <a:ext cx="2016223" cy="646331"/>
          </a:xfrm>
          <a:prstGeom prst="rect">
            <a:avLst/>
          </a:prstGeom>
          <a:noFill/>
        </p:spPr>
        <p:txBody>
          <a:bodyPr wrap="square" rtlCol="0">
            <a:spAutoFit/>
          </a:bodyPr>
          <a:lstStyle/>
          <a:p>
            <a:pPr eaLnBrk="1" hangingPunct="1"/>
            <a:r>
              <a:rPr kumimoji="1" lang="zh-CN" altLang="en-US" sz="1200" dirty="0">
                <a:solidFill>
                  <a:srgbClr val="FFC000"/>
                </a:solidFill>
                <a:latin typeface="Times New Roman" panose="02020603050405020304" pitchFamily="18" charset="0"/>
                <a:ea typeface="仿宋_GB2312" panose="02010609030101010101" pitchFamily="49" charset="-122"/>
              </a:rPr>
              <a:t>产生第 </a:t>
            </a:r>
            <a:r>
              <a:rPr kumimoji="1" lang="en-US" altLang="zh-CN" sz="1200" dirty="0">
                <a:solidFill>
                  <a:srgbClr val="FFC000"/>
                </a:solidFill>
                <a:latin typeface="Times New Roman" panose="02020603050405020304" pitchFamily="18" charset="0"/>
                <a:ea typeface="仿宋_GB2312" panose="02010609030101010101" pitchFamily="49" charset="-122"/>
              </a:rPr>
              <a:t>n </a:t>
            </a:r>
            <a:r>
              <a:rPr kumimoji="1" lang="zh-CN" altLang="en-US" sz="1200" dirty="0">
                <a:solidFill>
                  <a:srgbClr val="FFC000"/>
                </a:solidFill>
                <a:latin typeface="Times New Roman" panose="02020603050405020304" pitchFamily="18" charset="0"/>
                <a:ea typeface="仿宋_GB2312" panose="02010609030101010101" pitchFamily="49" charset="-122"/>
              </a:rPr>
              <a:t>行（从第</a:t>
            </a:r>
            <a:r>
              <a:rPr kumimoji="1" lang="en-US" altLang="zh-CN" sz="1200" dirty="0">
                <a:solidFill>
                  <a:srgbClr val="FFC000"/>
                </a:solidFill>
                <a:latin typeface="Times New Roman" panose="02020603050405020304" pitchFamily="18" charset="0"/>
                <a:ea typeface="仿宋_GB2312" panose="02010609030101010101" pitchFamily="49" charset="-122"/>
              </a:rPr>
              <a:t>2</a:t>
            </a:r>
            <a:r>
              <a:rPr kumimoji="1" lang="zh-CN" altLang="en-US" sz="1200" dirty="0">
                <a:solidFill>
                  <a:srgbClr val="FFC000"/>
                </a:solidFill>
                <a:latin typeface="Times New Roman" panose="02020603050405020304" pitchFamily="18" charset="0"/>
                <a:ea typeface="仿宋_GB2312" panose="02010609030101010101" pitchFamily="49" charset="-122"/>
              </a:rPr>
              <a:t>行开始）元素并入队，同时打印第 </a:t>
            </a:r>
            <a:r>
              <a:rPr kumimoji="1" lang="en-US" altLang="zh-CN" sz="1200" dirty="0">
                <a:solidFill>
                  <a:srgbClr val="FFC000"/>
                </a:solidFill>
                <a:latin typeface="Times New Roman" panose="02020603050405020304" pitchFamily="18" charset="0"/>
                <a:ea typeface="仿宋_GB2312" panose="02010609030101010101" pitchFamily="49" charset="-122"/>
              </a:rPr>
              <a:t>n-1 </a:t>
            </a:r>
            <a:r>
              <a:rPr kumimoji="1" lang="zh-CN" altLang="en-US" sz="1200" dirty="0">
                <a:solidFill>
                  <a:srgbClr val="FFC000"/>
                </a:solidFill>
                <a:latin typeface="Times New Roman" panose="02020603050405020304" pitchFamily="18" charset="0"/>
                <a:ea typeface="仿宋_GB2312" panose="02010609030101010101" pitchFamily="49" charset="-122"/>
              </a:rPr>
              <a:t>行的元素。</a:t>
            </a:r>
            <a:endParaRPr kumimoji="1" lang="en-US" altLang="zh-CN" sz="1200" dirty="0">
              <a:latin typeface="Times New Roman" panose="02020603050405020304" pitchFamily="18" charset="0"/>
              <a:ea typeface="仿宋_GB2312" panose="02010609030101010101" pitchFamily="49" charset="-122"/>
            </a:endParaRPr>
          </a:p>
        </p:txBody>
      </p:sp>
      <p:sp>
        <p:nvSpPr>
          <p:cNvPr id="5" name="文本框 4">
            <a:extLst>
              <a:ext uri="{FF2B5EF4-FFF2-40B4-BE49-F238E27FC236}">
                <a16:creationId xmlns:a16="http://schemas.microsoft.com/office/drawing/2014/main" id="{36265B20-05E4-F182-1085-68D4F49BB4FF}"/>
              </a:ext>
            </a:extLst>
          </p:cNvPr>
          <p:cNvSpPr txBox="1"/>
          <p:nvPr/>
        </p:nvSpPr>
        <p:spPr>
          <a:xfrm>
            <a:off x="5364088" y="3357492"/>
            <a:ext cx="1728192" cy="646331"/>
          </a:xfrm>
          <a:prstGeom prst="rect">
            <a:avLst/>
          </a:prstGeom>
          <a:noFill/>
        </p:spPr>
        <p:txBody>
          <a:bodyPr wrap="square" rtlCol="0">
            <a:spAutoFit/>
          </a:bodyPr>
          <a:lstStyle/>
          <a:p>
            <a:pPr eaLnBrk="1" hangingPunct="1"/>
            <a:r>
              <a:rPr kumimoji="1" lang="zh-CN" altLang="en-US" sz="1200" dirty="0">
                <a:solidFill>
                  <a:srgbClr val="FFC000"/>
                </a:solidFill>
                <a:latin typeface="Times New Roman" panose="02020603050405020304" pitchFamily="18" charset="0"/>
                <a:ea typeface="仿宋_GB2312" panose="02010609030101010101" pitchFamily="49" charset="-122"/>
              </a:rPr>
              <a:t>利用队中第</a:t>
            </a:r>
            <a:r>
              <a:rPr kumimoji="1" lang="en-US" altLang="zh-CN" sz="1200" dirty="0">
                <a:solidFill>
                  <a:srgbClr val="FFC000"/>
                </a:solidFill>
                <a:latin typeface="Times New Roman" panose="02020603050405020304" pitchFamily="18" charset="0"/>
                <a:ea typeface="仿宋_GB2312" panose="02010609030101010101" pitchFamily="49" charset="-122"/>
              </a:rPr>
              <a:t>n-1</a:t>
            </a:r>
            <a:r>
              <a:rPr kumimoji="1" lang="zh-CN" altLang="en-US" sz="1200" dirty="0">
                <a:solidFill>
                  <a:srgbClr val="FFC000"/>
                </a:solidFill>
                <a:latin typeface="Times New Roman" panose="02020603050405020304" pitchFamily="18" charset="0"/>
                <a:ea typeface="仿宋_GB2312" panose="02010609030101010101" pitchFamily="49" charset="-122"/>
              </a:rPr>
              <a:t>行元素产生第</a:t>
            </a:r>
            <a:r>
              <a:rPr kumimoji="1" lang="en-US" altLang="zh-CN" sz="1200" dirty="0">
                <a:solidFill>
                  <a:srgbClr val="FFC000"/>
                </a:solidFill>
                <a:latin typeface="Times New Roman" panose="02020603050405020304" pitchFamily="18" charset="0"/>
                <a:ea typeface="仿宋_GB2312" panose="02010609030101010101" pitchFamily="49" charset="-122"/>
              </a:rPr>
              <a:t>n</a:t>
            </a:r>
            <a:r>
              <a:rPr kumimoji="1" lang="zh-CN" altLang="en-US" sz="1200" dirty="0">
                <a:solidFill>
                  <a:srgbClr val="FFC000"/>
                </a:solidFill>
                <a:latin typeface="Times New Roman" panose="02020603050405020304" pitchFamily="18" charset="0"/>
                <a:ea typeface="仿宋_GB2312" panose="02010609030101010101" pitchFamily="49" charset="-122"/>
              </a:rPr>
              <a:t>行的中间</a:t>
            </a:r>
            <a:r>
              <a:rPr kumimoji="1" lang="en-US" altLang="zh-CN" sz="1200" dirty="0">
                <a:solidFill>
                  <a:srgbClr val="FFC000"/>
                </a:solidFill>
                <a:latin typeface="Times New Roman" panose="02020603050405020304" pitchFamily="18" charset="0"/>
                <a:ea typeface="仿宋_GB2312" panose="02010609030101010101" pitchFamily="49" charset="-122"/>
              </a:rPr>
              <a:t>n-2</a:t>
            </a:r>
            <a:r>
              <a:rPr kumimoji="1" lang="zh-CN" altLang="en-US" sz="1200" dirty="0">
                <a:solidFill>
                  <a:srgbClr val="FFC000"/>
                </a:solidFill>
                <a:latin typeface="Times New Roman" panose="02020603050405020304" pitchFamily="18" charset="0"/>
                <a:ea typeface="仿宋_GB2312" panose="02010609030101010101" pitchFamily="49" charset="-122"/>
              </a:rPr>
              <a:t>个元素并入队。</a:t>
            </a:r>
            <a:endParaRPr kumimoji="1" lang="en-US" altLang="zh-CN" sz="1200" dirty="0">
              <a:latin typeface="Times New Roman" panose="02020603050405020304" pitchFamily="18" charset="0"/>
              <a:ea typeface="仿宋_GB2312" panose="02010609030101010101" pitchFamily="49" charset="-122"/>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7C5442A6-999B-07EF-8253-7EA72E23C5E3}"/>
              </a:ext>
            </a:extLst>
          </p:cNvPr>
          <p:cNvPicPr>
            <a:picLocks noChangeAspect="1"/>
          </p:cNvPicPr>
          <p:nvPr/>
        </p:nvPicPr>
        <p:blipFill>
          <a:blip r:embed="rId2"/>
          <a:stretch>
            <a:fillRect/>
          </a:stretch>
        </p:blipFill>
        <p:spPr>
          <a:xfrm>
            <a:off x="107504" y="404664"/>
            <a:ext cx="8352928" cy="6264696"/>
          </a:xfrm>
          <a:prstGeom prst="rect">
            <a:avLst/>
          </a:prstGeom>
        </p:spPr>
      </p:pic>
      <p:graphicFrame>
        <p:nvGraphicFramePr>
          <p:cNvPr id="6" name="对象 5">
            <a:extLst>
              <a:ext uri="{FF2B5EF4-FFF2-40B4-BE49-F238E27FC236}">
                <a16:creationId xmlns:a16="http://schemas.microsoft.com/office/drawing/2014/main" id="{3F1412E7-6373-D1E8-0BE5-245CC29B65A3}"/>
              </a:ext>
            </a:extLst>
          </p:cNvPr>
          <p:cNvGraphicFramePr>
            <a:graphicFrameLocks noChangeAspect="1"/>
          </p:cNvGraphicFramePr>
          <p:nvPr>
            <p:extLst>
              <p:ext uri="{D42A27DB-BD31-4B8C-83A1-F6EECF244321}">
                <p14:modId xmlns:p14="http://schemas.microsoft.com/office/powerpoint/2010/main" val="133920650"/>
              </p:ext>
            </p:extLst>
          </p:nvPr>
        </p:nvGraphicFramePr>
        <p:xfrm>
          <a:off x="6876256" y="5940433"/>
          <a:ext cx="1368425" cy="506413"/>
        </p:xfrm>
        <a:graphic>
          <a:graphicData uri="http://schemas.openxmlformats.org/presentationml/2006/ole">
            <mc:AlternateContent xmlns:mc="http://schemas.openxmlformats.org/markup-compatibility/2006">
              <mc:Choice xmlns:v="urn:schemas-microsoft-com:vml" Requires="v">
                <p:oleObj name="包装程序外壳对象" showAsIcon="1" r:id="rId3" imgW="1369080" imgH="506520" progId="Package">
                  <p:embed/>
                </p:oleObj>
              </mc:Choice>
              <mc:Fallback>
                <p:oleObj name="包装程序外壳对象" showAsIcon="1" r:id="rId3" imgW="1369080" imgH="506520" progId="Package">
                  <p:embed/>
                  <p:pic>
                    <p:nvPicPr>
                      <p:cNvPr id="0" name=""/>
                      <p:cNvPicPr/>
                      <p:nvPr/>
                    </p:nvPicPr>
                    <p:blipFill>
                      <a:blip r:embed="rId4"/>
                      <a:stretch>
                        <a:fillRect/>
                      </a:stretch>
                    </p:blipFill>
                    <p:spPr>
                      <a:xfrm>
                        <a:off x="6876256" y="5940433"/>
                        <a:ext cx="1368425" cy="506413"/>
                      </a:xfrm>
                      <a:prstGeom prst="rect">
                        <a:avLst/>
                      </a:prstGeom>
                    </p:spPr>
                  </p:pic>
                </p:oleObj>
              </mc:Fallback>
            </mc:AlternateContent>
          </a:graphicData>
        </a:graphic>
      </p:graphicFrame>
    </p:spTree>
    <p:extLst>
      <p:ext uri="{BB962C8B-B14F-4D97-AF65-F5344CB8AC3E}">
        <p14:creationId xmlns:p14="http://schemas.microsoft.com/office/powerpoint/2010/main" val="260203781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6"/>
          <p:cNvSpPr>
            <a:spLocks noChangeArrowheads="1"/>
          </p:cNvSpPr>
          <p:nvPr/>
        </p:nvSpPr>
        <p:spPr bwMode="auto">
          <a:xfrm>
            <a:off x="-36195" y="404495"/>
            <a:ext cx="91376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dirty="0">
                <a:solidFill>
                  <a:srgbClr val="FFFF00"/>
                </a:solidFill>
              </a:rPr>
              <a:t>Application 3: 划分无冲突子集问题</a:t>
            </a:r>
          </a:p>
        </p:txBody>
      </p:sp>
      <p:sp>
        <p:nvSpPr>
          <p:cNvPr id="211972" name="Text Box 4"/>
          <p:cNvSpPr txBox="1">
            <a:spLocks noChangeArrowheads="1"/>
          </p:cNvSpPr>
          <p:nvPr/>
        </p:nvSpPr>
        <p:spPr bwMode="auto">
          <a:xfrm>
            <a:off x="323850" y="2219097"/>
            <a:ext cx="8496300"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just">
              <a:lnSpc>
                <a:spcPct val="125000"/>
              </a:lnSpc>
            </a:pPr>
            <a:r>
              <a:rPr kumimoji="1" lang="zh-CN" altLang="en-US" sz="3200" dirty="0">
                <a:latin typeface="Times New Roman" panose="02020603050405020304" pitchFamily="18" charset="0"/>
              </a:rPr>
              <a:t>将集合</a:t>
            </a:r>
            <a:r>
              <a:rPr kumimoji="1" lang="en-US" altLang="zh-CN" sz="3200" dirty="0">
                <a:latin typeface="Times New Roman" panose="02020603050405020304" pitchFamily="18" charset="0"/>
              </a:rPr>
              <a:t>A</a:t>
            </a:r>
            <a:r>
              <a:rPr kumimoji="1" lang="zh-CN" altLang="en-US" sz="3200" dirty="0">
                <a:latin typeface="Times New Roman" panose="02020603050405020304" pitchFamily="18" charset="0"/>
              </a:rPr>
              <a:t>划分成</a:t>
            </a:r>
            <a:r>
              <a:rPr kumimoji="1" lang="en-US" altLang="zh-CN" sz="3200" dirty="0">
                <a:latin typeface="Times New Roman" panose="02020603050405020304" pitchFamily="18" charset="0"/>
              </a:rPr>
              <a:t>k</a:t>
            </a:r>
            <a:r>
              <a:rPr kumimoji="1" lang="zh-CN" altLang="en-US" sz="3200" dirty="0">
                <a:latin typeface="Times New Roman" panose="02020603050405020304" pitchFamily="18" charset="0"/>
              </a:rPr>
              <a:t>个互不相交的子集</a:t>
            </a:r>
            <a:r>
              <a:rPr kumimoji="1" lang="en-US" altLang="zh-CN" sz="3200" dirty="0">
                <a:latin typeface="Times New Roman" panose="02020603050405020304" pitchFamily="18" charset="0"/>
              </a:rPr>
              <a:t>A</a:t>
            </a:r>
            <a:r>
              <a:rPr kumimoji="1" lang="en-US" altLang="zh-CN" sz="3200" baseline="-30000" dirty="0">
                <a:latin typeface="Times New Roman" panose="02020603050405020304" pitchFamily="18" charset="0"/>
              </a:rPr>
              <a:t>1</a:t>
            </a:r>
            <a:r>
              <a:rPr kumimoji="1" lang="en-US" altLang="zh-CN" sz="3200" dirty="0">
                <a:latin typeface="Times New Roman" panose="02020603050405020304" pitchFamily="18" charset="0"/>
              </a:rPr>
              <a:t>, </a:t>
            </a:r>
            <a:r>
              <a:rPr kumimoji="1" lang="en-US" altLang="zh-CN" sz="3200" dirty="0" err="1">
                <a:latin typeface="Times New Roman" panose="02020603050405020304" pitchFamily="18" charset="0"/>
              </a:rPr>
              <a:t>A</a:t>
            </a:r>
            <a:r>
              <a:rPr kumimoji="1" lang="en-US" altLang="zh-CN" sz="3200" baseline="-30000" dirty="0" err="1">
                <a:latin typeface="Times New Roman" panose="02020603050405020304" pitchFamily="18" charset="0"/>
              </a:rPr>
              <a:t>2</a:t>
            </a:r>
            <a:r>
              <a:rPr kumimoji="1" lang="en-US" altLang="zh-CN" sz="3200" dirty="0">
                <a:latin typeface="Times New Roman" panose="02020603050405020304" pitchFamily="18" charset="0"/>
              </a:rPr>
              <a:t>, </a:t>
            </a:r>
            <a:r>
              <a:rPr kumimoji="1" lang="en-US" altLang="zh-CN" sz="3200" b="1" dirty="0">
                <a:latin typeface="Times New Roman" panose="02020603050405020304" pitchFamily="18" charset="0"/>
              </a:rPr>
              <a:t>…</a:t>
            </a:r>
            <a:r>
              <a:rPr kumimoji="1" lang="en-US" altLang="zh-CN" sz="3200" dirty="0">
                <a:latin typeface="Times New Roman" panose="02020603050405020304" pitchFamily="18" charset="0"/>
              </a:rPr>
              <a:t>, </a:t>
            </a:r>
            <a:r>
              <a:rPr kumimoji="1" lang="en-US" altLang="zh-CN" sz="3200" dirty="0" err="1">
                <a:latin typeface="Times New Roman" panose="02020603050405020304" pitchFamily="18" charset="0"/>
              </a:rPr>
              <a:t>A</a:t>
            </a:r>
            <a:r>
              <a:rPr kumimoji="1" lang="en-US" altLang="zh-CN" sz="3200" baseline="-30000" dirty="0" err="1">
                <a:latin typeface="Times New Roman" panose="02020603050405020304" pitchFamily="18" charset="0"/>
              </a:rPr>
              <a:t>k</a:t>
            </a:r>
            <a:r>
              <a:rPr kumimoji="1" lang="en-US" altLang="zh-CN" sz="3200" dirty="0">
                <a:latin typeface="Times New Roman" panose="02020603050405020304" pitchFamily="18" charset="0"/>
              </a:rPr>
              <a:t>(</a:t>
            </a:r>
            <a:r>
              <a:rPr kumimoji="1" lang="en-US" altLang="zh-CN" sz="3200" dirty="0" err="1">
                <a:latin typeface="Times New Roman" panose="02020603050405020304" pitchFamily="18" charset="0"/>
              </a:rPr>
              <a:t>k≤n</a:t>
            </a:r>
            <a:r>
              <a:rPr kumimoji="1" lang="en-US" altLang="zh-CN" sz="3200" dirty="0">
                <a:latin typeface="Times New Roman" panose="02020603050405020304" pitchFamily="18" charset="0"/>
              </a:rPr>
              <a:t>), </a:t>
            </a:r>
            <a:r>
              <a:rPr kumimoji="1" lang="zh-CN" altLang="en-US" sz="3200" dirty="0">
                <a:latin typeface="Times New Roman" panose="02020603050405020304" pitchFamily="18" charset="0"/>
              </a:rPr>
              <a:t>使同一子集中的元素均无冲突关系，并且要求划分的子集数目尽可能地少。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1972"/>
                                        </p:tgtEl>
                                        <p:attrNameLst>
                                          <p:attrName>style.visibility</p:attrName>
                                        </p:attrNameLst>
                                      </p:cBhvr>
                                      <p:to>
                                        <p:strVal val="visible"/>
                                      </p:to>
                                    </p:set>
                                    <p:animEffect transition="in" filter="wipe(up)">
                                      <p:cBhvr>
                                        <p:cTn id="7" dur="500"/>
                                        <p:tgtEl>
                                          <p:spTgt spid="211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bldLvl="0" animBg="1"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7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50" y="1281113"/>
            <a:ext cx="8496300" cy="5078412"/>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2580" name="Rectangle 5"/>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dirty="0">
                <a:solidFill>
                  <a:srgbClr val="FFFF00"/>
                </a:solidFill>
              </a:rPr>
              <a:t>例子</a:t>
            </a:r>
            <a:r>
              <a:rPr lang="en-US" altLang="zh-CN" sz="4400" dirty="0">
                <a:solidFill>
                  <a:srgbClr val="FFFF00"/>
                </a:solidFill>
              </a:rPr>
              <a:t>1</a:t>
            </a:r>
            <a:r>
              <a:rPr lang="zh-CN" altLang="en-US" sz="4400" dirty="0">
                <a:solidFill>
                  <a:srgbClr val="FFFF00"/>
                </a:solidFill>
              </a:rPr>
              <a:t>：机场调度</a:t>
            </a:r>
          </a:p>
        </p:txBody>
      </p:sp>
      <p:sp>
        <p:nvSpPr>
          <p:cNvPr id="152581" name="AutoShape 6">
            <a:hlinkClick r:id="rId3" action="ppaction://hlinkfile" highlightClick="1"/>
          </p:cNvPr>
          <p:cNvSpPr>
            <a:spLocks noChangeArrowheads="1"/>
          </p:cNvSpPr>
          <p:nvPr/>
        </p:nvSpPr>
        <p:spPr bwMode="auto">
          <a:xfrm>
            <a:off x="6588125" y="1412875"/>
            <a:ext cx="2087563" cy="646113"/>
          </a:xfrm>
          <a:prstGeom prst="actionButtonBlank">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t>机场调度</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7"/>
          <p:cNvSpPr>
            <a:spLocks noGrp="1" noChangeArrowheads="1"/>
          </p:cNvSpPr>
          <p:nvPr>
            <p:ph type="title"/>
          </p:nvPr>
        </p:nvSpPr>
        <p:spPr/>
        <p:txBody>
          <a:bodyPr/>
          <a:lstStyle/>
          <a:p>
            <a:pPr eaLnBrk="1" hangingPunct="1"/>
            <a:r>
              <a:rPr kumimoji="1" lang="zh-CN" altLang="en-US" sz="4000" dirty="0">
                <a:latin typeface="Times New Roman" panose="02020603050405020304" pitchFamily="18" charset="0"/>
                <a:ea typeface="楷体_GB2312" pitchFamily="49" charset="-122"/>
              </a:rPr>
              <a:t>例子</a:t>
            </a:r>
            <a:r>
              <a:rPr kumimoji="1" lang="en-US" altLang="zh-CN" sz="4000" dirty="0">
                <a:latin typeface="Times New Roman" panose="02020603050405020304" pitchFamily="18" charset="0"/>
                <a:ea typeface="楷体_GB2312" pitchFamily="49" charset="-122"/>
              </a:rPr>
              <a:t>2</a:t>
            </a:r>
            <a:r>
              <a:rPr kumimoji="1" lang="zh-CN" altLang="en-US" sz="4000" dirty="0">
                <a:latin typeface="Times New Roman" panose="02020603050405020304" pitchFamily="18" charset="0"/>
                <a:ea typeface="楷体_GB2312" pitchFamily="49" charset="-122"/>
              </a:rPr>
              <a:t>：运动会项目安排</a:t>
            </a:r>
          </a:p>
        </p:txBody>
      </p:sp>
      <p:sp>
        <p:nvSpPr>
          <p:cNvPr id="143364" name="Rectangle 8"/>
          <p:cNvSpPr>
            <a:spLocks noGrp="1" noChangeArrowheads="1"/>
          </p:cNvSpPr>
          <p:nvPr>
            <p:ph type="body" idx="1"/>
          </p:nvPr>
        </p:nvSpPr>
        <p:spPr/>
        <p:txBody>
          <a:bodyPr/>
          <a:lstStyle/>
          <a:p>
            <a:pPr eaLnBrk="1" hangingPunct="1">
              <a:lnSpc>
                <a:spcPct val="90000"/>
              </a:lnSpc>
            </a:pPr>
            <a:r>
              <a:rPr lang="zh-CN" altLang="en-US" dirty="0">
                <a:effectLst/>
              </a:rPr>
              <a:t>某运动会设立</a:t>
            </a:r>
            <a:r>
              <a:rPr lang="en-US" altLang="zh-CN" dirty="0">
                <a:effectLst/>
              </a:rPr>
              <a:t>n</a:t>
            </a:r>
            <a:r>
              <a:rPr lang="zh-CN" altLang="en-US" dirty="0">
                <a:effectLst/>
              </a:rPr>
              <a:t>个比赛项目，每个运动员可以参加</a:t>
            </a:r>
            <a:r>
              <a:rPr lang="en-US" altLang="zh-CN" dirty="0">
                <a:effectLst/>
              </a:rPr>
              <a:t>1</a:t>
            </a:r>
            <a:r>
              <a:rPr lang="zh-CN" altLang="en-US" dirty="0">
                <a:effectLst/>
              </a:rPr>
              <a:t>至</a:t>
            </a:r>
            <a:r>
              <a:rPr lang="en-US" altLang="zh-CN" dirty="0">
                <a:effectLst/>
              </a:rPr>
              <a:t>3</a:t>
            </a:r>
            <a:r>
              <a:rPr lang="zh-CN" altLang="en-US" dirty="0">
                <a:effectLst/>
              </a:rPr>
              <a:t>个项目。试问如何安排比赛日程既可以使同一运动员参加的项目不安排在同一单位时间进行，又使总的竞赛日程最短。</a:t>
            </a:r>
          </a:p>
          <a:p>
            <a:pPr eaLnBrk="1" hangingPunct="1">
              <a:lnSpc>
                <a:spcPct val="90000"/>
              </a:lnSpc>
            </a:pPr>
            <a:r>
              <a:rPr lang="zh-CN" altLang="en-US" dirty="0">
                <a:effectLst/>
              </a:rPr>
              <a:t>若将此问题抽象成数学模型，则归属于“划分子集”问题。</a:t>
            </a:r>
            <a:r>
              <a:rPr lang="en-US" altLang="zh-CN" dirty="0">
                <a:effectLst/>
              </a:rPr>
              <a:t>n</a:t>
            </a:r>
            <a:r>
              <a:rPr lang="zh-CN" altLang="en-US" dirty="0">
                <a:effectLst/>
              </a:rPr>
              <a:t>个比赛项目构成一个大小为</a:t>
            </a:r>
            <a:r>
              <a:rPr lang="en-US" altLang="zh-CN" dirty="0">
                <a:effectLst/>
              </a:rPr>
              <a:t>n</a:t>
            </a:r>
            <a:r>
              <a:rPr lang="zh-CN" altLang="en-US" dirty="0">
                <a:effectLst/>
              </a:rPr>
              <a:t>的集合，有同一运动员参加的项目则抽象为“冲突”关系。</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Text Box 4"/>
          <p:cNvSpPr txBox="1">
            <a:spLocks noChangeArrowheads="1"/>
          </p:cNvSpPr>
          <p:nvPr/>
        </p:nvSpPr>
        <p:spPr bwMode="auto">
          <a:xfrm>
            <a:off x="107950" y="458788"/>
            <a:ext cx="8991600" cy="518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nSpc>
                <a:spcPct val="115000"/>
              </a:lnSpc>
            </a:pPr>
            <a:r>
              <a:rPr kumimoji="1" lang="zh-CN" altLang="en-US" sz="3200" dirty="0">
                <a:latin typeface="Times New Roman" panose="02020603050405020304" pitchFamily="18" charset="0"/>
              </a:rPr>
              <a:t>例如：</a:t>
            </a:r>
          </a:p>
          <a:p>
            <a:pPr>
              <a:lnSpc>
                <a:spcPct val="115000"/>
              </a:lnSpc>
            </a:pPr>
            <a:r>
              <a:rPr kumimoji="1" lang="zh-CN" altLang="en-US" sz="3200" dirty="0">
                <a:latin typeface="Times New Roman" panose="02020603050405020304" pitchFamily="18" charset="0"/>
              </a:rPr>
              <a:t>某运动会设有 </a:t>
            </a:r>
            <a:r>
              <a:rPr kumimoji="1" lang="en-US" altLang="zh-CN" sz="3200" dirty="0">
                <a:latin typeface="Times New Roman" panose="02020603050405020304" pitchFamily="18" charset="0"/>
              </a:rPr>
              <a:t>9 </a:t>
            </a:r>
            <a:r>
              <a:rPr kumimoji="1" lang="zh-CN" altLang="en-US" sz="3200" dirty="0">
                <a:latin typeface="Times New Roman" panose="02020603050405020304" pitchFamily="18" charset="0"/>
              </a:rPr>
              <a:t>个项目</a:t>
            </a:r>
            <a:r>
              <a:rPr kumimoji="1" lang="en-US" altLang="zh-CN" sz="3200" dirty="0">
                <a:latin typeface="Times New Roman" panose="02020603050405020304" pitchFamily="18" charset="0"/>
              </a:rPr>
              <a:t>:</a:t>
            </a:r>
          </a:p>
          <a:p>
            <a:pPr>
              <a:lnSpc>
                <a:spcPct val="115000"/>
              </a:lnSpc>
            </a:pPr>
            <a:r>
              <a:rPr kumimoji="1" lang="en-US" altLang="zh-CN" sz="3200" dirty="0">
                <a:latin typeface="Times New Roman" panose="02020603050405020304" pitchFamily="18" charset="0"/>
              </a:rPr>
              <a:t>    A ={ 0, 1, 2, 3, 4, 5, 6, 7, 8 }</a:t>
            </a:r>
            <a:r>
              <a:rPr kumimoji="1" lang="zh-CN" altLang="en-US" sz="3200" dirty="0">
                <a:latin typeface="Times New Roman" panose="02020603050405020304" pitchFamily="18" charset="0"/>
              </a:rPr>
              <a:t>，</a:t>
            </a:r>
          </a:p>
          <a:p>
            <a:pPr>
              <a:lnSpc>
                <a:spcPct val="115000"/>
              </a:lnSpc>
            </a:pPr>
            <a:r>
              <a:rPr kumimoji="1" lang="en-US" altLang="zh-CN" sz="3200" dirty="0">
                <a:latin typeface="Times New Roman" panose="02020603050405020304" pitchFamily="18" charset="0"/>
              </a:rPr>
              <a:t>7</a:t>
            </a:r>
            <a:r>
              <a:rPr kumimoji="1" lang="zh-CN" altLang="en-US" sz="3200" dirty="0">
                <a:latin typeface="Times New Roman" panose="02020603050405020304" pitchFamily="18" charset="0"/>
              </a:rPr>
              <a:t>名运动员报名参加的项目分别为：</a:t>
            </a:r>
          </a:p>
          <a:p>
            <a:pPr>
              <a:lnSpc>
                <a:spcPct val="115000"/>
              </a:lnSpc>
            </a:pPr>
            <a:r>
              <a:rPr kumimoji="1" lang="en-US" altLang="zh-CN" sz="3200" dirty="0">
                <a:solidFill>
                  <a:srgbClr val="FF0000"/>
                </a:solidFill>
                <a:latin typeface="Times New Roman" panose="02020603050405020304" pitchFamily="18" charset="0"/>
              </a:rPr>
              <a:t>(1, 4, 8)</a:t>
            </a:r>
            <a:r>
              <a:rPr kumimoji="1" lang="en-US" altLang="zh-CN" sz="3200" dirty="0">
                <a:latin typeface="Times New Roman" panose="02020603050405020304" pitchFamily="18" charset="0"/>
              </a:rPr>
              <a:t>, </a:t>
            </a:r>
            <a:r>
              <a:rPr kumimoji="1" lang="en-US" altLang="zh-CN" sz="3200" dirty="0">
                <a:solidFill>
                  <a:srgbClr val="FFC000"/>
                </a:solidFill>
                <a:latin typeface="Times New Roman" panose="02020603050405020304" pitchFamily="18" charset="0"/>
              </a:rPr>
              <a:t>(1, 7)</a:t>
            </a:r>
            <a:r>
              <a:rPr kumimoji="1" lang="en-US" altLang="zh-CN" sz="3200" dirty="0">
                <a:latin typeface="Times New Roman" panose="02020603050405020304" pitchFamily="18" charset="0"/>
              </a:rPr>
              <a:t>, </a:t>
            </a:r>
            <a:r>
              <a:rPr kumimoji="1" lang="en-US" altLang="zh-CN" sz="3200" dirty="0">
                <a:solidFill>
                  <a:srgbClr val="92D050"/>
                </a:solidFill>
                <a:latin typeface="Times New Roman" panose="02020603050405020304" pitchFamily="18" charset="0"/>
              </a:rPr>
              <a:t>(8, 3)</a:t>
            </a:r>
            <a:r>
              <a:rPr kumimoji="1" lang="en-US" altLang="zh-CN" sz="3200" dirty="0">
                <a:latin typeface="Times New Roman" panose="02020603050405020304" pitchFamily="18" charset="0"/>
              </a:rPr>
              <a:t>, </a:t>
            </a:r>
            <a:r>
              <a:rPr kumimoji="1" lang="en-US" altLang="zh-CN" sz="3200" dirty="0">
                <a:solidFill>
                  <a:srgbClr val="00B0F0"/>
                </a:solidFill>
                <a:latin typeface="Times New Roman" panose="02020603050405020304" pitchFamily="18" charset="0"/>
              </a:rPr>
              <a:t>(1, 0, 5)</a:t>
            </a:r>
            <a:r>
              <a:rPr kumimoji="1" lang="en-US" altLang="zh-CN" sz="3200" dirty="0">
                <a:latin typeface="Times New Roman" panose="02020603050405020304" pitchFamily="18" charset="0"/>
              </a:rPr>
              <a:t>, </a:t>
            </a:r>
            <a:r>
              <a:rPr kumimoji="1" lang="en-US" altLang="zh-CN" sz="3200" dirty="0">
                <a:solidFill>
                  <a:srgbClr val="00B050"/>
                </a:solidFill>
                <a:latin typeface="Times New Roman" panose="02020603050405020304" pitchFamily="18" charset="0"/>
              </a:rPr>
              <a:t>(3, 4)</a:t>
            </a:r>
            <a:r>
              <a:rPr kumimoji="1" lang="en-US" altLang="zh-CN" sz="3200" dirty="0">
                <a:latin typeface="Times New Roman" panose="02020603050405020304" pitchFamily="18" charset="0"/>
              </a:rPr>
              <a:t>, </a:t>
            </a:r>
            <a:r>
              <a:rPr kumimoji="1" lang="en-US" altLang="zh-CN" sz="3200" dirty="0">
                <a:solidFill>
                  <a:srgbClr val="7030A0"/>
                </a:solidFill>
                <a:latin typeface="Times New Roman" panose="02020603050405020304" pitchFamily="18" charset="0"/>
              </a:rPr>
              <a:t>(5, 6, 2)</a:t>
            </a:r>
            <a:r>
              <a:rPr kumimoji="1" lang="en-US" altLang="zh-CN" sz="3200" dirty="0">
                <a:latin typeface="Times New Roman" panose="02020603050405020304" pitchFamily="18" charset="0"/>
              </a:rPr>
              <a:t>, </a:t>
            </a:r>
            <a:r>
              <a:rPr kumimoji="1" lang="en-US" altLang="zh-CN" sz="3200" dirty="0">
                <a:solidFill>
                  <a:srgbClr val="FFFF99"/>
                </a:solidFill>
                <a:latin typeface="Times New Roman" panose="02020603050405020304" pitchFamily="18" charset="0"/>
              </a:rPr>
              <a:t>(6, 4)</a:t>
            </a:r>
            <a:endParaRPr kumimoji="1" lang="en-US" altLang="zh-CN" sz="3200" dirty="0">
              <a:latin typeface="Times New Roman" panose="02020603050405020304" pitchFamily="18" charset="0"/>
            </a:endParaRPr>
          </a:p>
          <a:p>
            <a:pPr>
              <a:lnSpc>
                <a:spcPct val="115000"/>
              </a:lnSpc>
            </a:pPr>
            <a:r>
              <a:rPr kumimoji="1" lang="zh-CN" altLang="en-US" sz="3200" dirty="0">
                <a:latin typeface="Times New Roman" panose="02020603050405020304" pitchFamily="18" charset="0"/>
              </a:rPr>
              <a:t>它们之间的冲突关系为</a:t>
            </a:r>
            <a:r>
              <a:rPr kumimoji="1" lang="en-US" altLang="zh-CN" sz="3200" dirty="0">
                <a:latin typeface="Times New Roman" panose="02020603050405020304" pitchFamily="18" charset="0"/>
              </a:rPr>
              <a:t>: </a:t>
            </a:r>
          </a:p>
          <a:p>
            <a:pPr>
              <a:lnSpc>
                <a:spcPct val="115000"/>
              </a:lnSpc>
            </a:pPr>
            <a:r>
              <a:rPr kumimoji="1" lang="en-US" altLang="zh-CN" sz="3200" dirty="0">
                <a:latin typeface="Times New Roman" panose="02020603050405020304" pitchFamily="18" charset="0"/>
              </a:rPr>
              <a:t>R = {</a:t>
            </a:r>
            <a:r>
              <a:rPr kumimoji="1" lang="en-US" altLang="zh-CN" sz="3200" dirty="0">
                <a:solidFill>
                  <a:srgbClr val="FF0000"/>
                </a:solidFill>
                <a:latin typeface="Times New Roman" panose="02020603050405020304" pitchFamily="18" charset="0"/>
              </a:rPr>
              <a:t>(1, 4)</a:t>
            </a:r>
            <a:r>
              <a:rPr kumimoji="1" lang="en-US" altLang="zh-CN" sz="3200" dirty="0">
                <a:latin typeface="Times New Roman" panose="02020603050405020304" pitchFamily="18" charset="0"/>
              </a:rPr>
              <a:t>, </a:t>
            </a:r>
            <a:r>
              <a:rPr kumimoji="1" lang="en-US" altLang="zh-CN" sz="3200" dirty="0">
                <a:solidFill>
                  <a:srgbClr val="FF0000"/>
                </a:solidFill>
                <a:latin typeface="Times New Roman" panose="02020603050405020304" pitchFamily="18" charset="0"/>
              </a:rPr>
              <a:t>(4, 8)</a:t>
            </a:r>
            <a:r>
              <a:rPr kumimoji="1" lang="en-US" altLang="zh-CN" sz="3200" dirty="0">
                <a:latin typeface="Times New Roman" panose="02020603050405020304" pitchFamily="18" charset="0"/>
              </a:rPr>
              <a:t>, </a:t>
            </a:r>
            <a:r>
              <a:rPr kumimoji="1" lang="en-US" altLang="zh-CN" sz="3200" dirty="0">
                <a:solidFill>
                  <a:srgbClr val="FF0000"/>
                </a:solidFill>
                <a:latin typeface="Times New Roman" panose="02020603050405020304" pitchFamily="18" charset="0"/>
              </a:rPr>
              <a:t>(1, 8)</a:t>
            </a:r>
            <a:r>
              <a:rPr kumimoji="1" lang="en-US" altLang="zh-CN" sz="3200" dirty="0">
                <a:latin typeface="Times New Roman" panose="02020603050405020304" pitchFamily="18" charset="0"/>
              </a:rPr>
              <a:t>, </a:t>
            </a:r>
            <a:r>
              <a:rPr kumimoji="1" lang="en-US" altLang="zh-CN" sz="3200" dirty="0">
                <a:solidFill>
                  <a:srgbClr val="FFC000"/>
                </a:solidFill>
                <a:latin typeface="Times New Roman" panose="02020603050405020304" pitchFamily="18" charset="0"/>
              </a:rPr>
              <a:t>(1, 7)</a:t>
            </a:r>
            <a:r>
              <a:rPr kumimoji="1" lang="en-US" altLang="zh-CN" sz="3200" dirty="0">
                <a:latin typeface="Times New Roman" panose="02020603050405020304" pitchFamily="18" charset="0"/>
              </a:rPr>
              <a:t>, </a:t>
            </a:r>
            <a:r>
              <a:rPr kumimoji="1" lang="en-US" altLang="zh-CN" sz="3200" dirty="0">
                <a:solidFill>
                  <a:srgbClr val="92D050"/>
                </a:solidFill>
                <a:latin typeface="Times New Roman" panose="02020603050405020304" pitchFamily="18" charset="0"/>
              </a:rPr>
              <a:t>(8, 3)</a:t>
            </a:r>
            <a:r>
              <a:rPr kumimoji="1" lang="en-US" altLang="zh-CN" sz="3200" dirty="0">
                <a:latin typeface="Times New Roman" panose="02020603050405020304" pitchFamily="18" charset="0"/>
              </a:rPr>
              <a:t>, </a:t>
            </a:r>
            <a:r>
              <a:rPr kumimoji="1" lang="en-US" altLang="zh-CN" sz="3200" dirty="0">
                <a:solidFill>
                  <a:srgbClr val="00B0F0"/>
                </a:solidFill>
                <a:latin typeface="Times New Roman" panose="02020603050405020304" pitchFamily="18" charset="0"/>
              </a:rPr>
              <a:t>(1, 0)</a:t>
            </a:r>
            <a:r>
              <a:rPr kumimoji="1" lang="en-US" altLang="zh-CN" sz="3200" dirty="0">
                <a:latin typeface="Times New Roman" panose="02020603050405020304" pitchFamily="18" charset="0"/>
              </a:rPr>
              <a:t>, </a:t>
            </a:r>
            <a:r>
              <a:rPr kumimoji="1" lang="en-US" altLang="zh-CN" sz="3200" dirty="0">
                <a:solidFill>
                  <a:srgbClr val="00B0F0"/>
                </a:solidFill>
                <a:latin typeface="Times New Roman" panose="02020603050405020304" pitchFamily="18" charset="0"/>
              </a:rPr>
              <a:t>(0, 5)</a:t>
            </a:r>
            <a:r>
              <a:rPr kumimoji="1" lang="en-US" altLang="zh-CN" sz="3200" dirty="0">
                <a:latin typeface="Times New Roman" panose="02020603050405020304" pitchFamily="18" charset="0"/>
              </a:rPr>
              <a:t>, </a:t>
            </a:r>
            <a:r>
              <a:rPr kumimoji="1" lang="en-US" altLang="zh-CN" sz="3200" dirty="0">
                <a:solidFill>
                  <a:srgbClr val="00B0F0"/>
                </a:solidFill>
                <a:latin typeface="Times New Roman" panose="02020603050405020304" pitchFamily="18" charset="0"/>
              </a:rPr>
              <a:t>(1, 5)</a:t>
            </a:r>
            <a:r>
              <a:rPr kumimoji="1" lang="en-US" altLang="zh-CN" sz="3200" dirty="0">
                <a:latin typeface="Times New Roman" panose="02020603050405020304" pitchFamily="18" charset="0"/>
              </a:rPr>
              <a:t>, </a:t>
            </a:r>
            <a:r>
              <a:rPr kumimoji="1" lang="en-US" altLang="zh-CN" sz="3200" dirty="0">
                <a:solidFill>
                  <a:srgbClr val="00B050"/>
                </a:solidFill>
                <a:latin typeface="Times New Roman" panose="02020603050405020304" pitchFamily="18" charset="0"/>
              </a:rPr>
              <a:t>(3, 4)</a:t>
            </a:r>
            <a:r>
              <a:rPr kumimoji="1" lang="en-US" altLang="zh-CN" sz="3200" dirty="0">
                <a:latin typeface="Times New Roman" panose="02020603050405020304" pitchFamily="18" charset="0"/>
              </a:rPr>
              <a:t>, </a:t>
            </a:r>
            <a:r>
              <a:rPr kumimoji="1" lang="en-US" altLang="zh-CN" sz="3200" dirty="0">
                <a:solidFill>
                  <a:srgbClr val="7030A0"/>
                </a:solidFill>
                <a:latin typeface="Times New Roman" panose="02020603050405020304" pitchFamily="18" charset="0"/>
              </a:rPr>
              <a:t>(5, 6)</a:t>
            </a:r>
            <a:r>
              <a:rPr kumimoji="1" lang="en-US" altLang="zh-CN" sz="3200" dirty="0">
                <a:latin typeface="Times New Roman" panose="02020603050405020304" pitchFamily="18" charset="0"/>
              </a:rPr>
              <a:t>, </a:t>
            </a:r>
            <a:r>
              <a:rPr kumimoji="1" lang="en-US" altLang="zh-CN" sz="3200" dirty="0">
                <a:solidFill>
                  <a:srgbClr val="7030A0"/>
                </a:solidFill>
                <a:latin typeface="Times New Roman" panose="02020603050405020304" pitchFamily="18" charset="0"/>
              </a:rPr>
              <a:t>(5, 2)</a:t>
            </a:r>
            <a:r>
              <a:rPr kumimoji="1" lang="en-US" altLang="zh-CN" sz="3200" dirty="0">
                <a:latin typeface="Times New Roman" panose="02020603050405020304" pitchFamily="18" charset="0"/>
              </a:rPr>
              <a:t>, </a:t>
            </a:r>
            <a:r>
              <a:rPr kumimoji="1" lang="en-US" altLang="zh-CN" sz="3200" dirty="0">
                <a:solidFill>
                  <a:srgbClr val="7030A0"/>
                </a:solidFill>
                <a:latin typeface="Times New Roman" panose="02020603050405020304" pitchFamily="18" charset="0"/>
              </a:rPr>
              <a:t>(6, 2)</a:t>
            </a:r>
            <a:r>
              <a:rPr kumimoji="1" lang="en-US" altLang="zh-CN" sz="3200" dirty="0">
                <a:latin typeface="Times New Roman" panose="02020603050405020304" pitchFamily="18" charset="0"/>
              </a:rPr>
              <a:t>, </a:t>
            </a:r>
            <a:r>
              <a:rPr kumimoji="1" lang="en-US" altLang="zh-CN" sz="3200" dirty="0">
                <a:solidFill>
                  <a:srgbClr val="FFFF99"/>
                </a:solidFill>
                <a:latin typeface="Times New Roman" panose="02020603050405020304" pitchFamily="18" charset="0"/>
              </a:rPr>
              <a:t>(6, 4)</a:t>
            </a:r>
            <a:r>
              <a:rPr kumimoji="1" lang="en-US" altLang="zh-CN" sz="3200" dirty="0">
                <a:latin typeface="Times New Roman" panose="02020603050405020304" pitchFamily="18" charset="0"/>
              </a:rPr>
              <a:t>} </a:t>
            </a:r>
          </a:p>
          <a:p>
            <a:pPr>
              <a:lnSpc>
                <a:spcPct val="115000"/>
              </a:lnSpc>
            </a:pPr>
            <a:r>
              <a:rPr kumimoji="1" lang="en-US" altLang="zh-CN" sz="3200" dirty="0">
                <a:latin typeface="Times New Roman" panose="02020603050405020304" pitchFamily="18" charset="0"/>
              </a:rPr>
              <a:t>|R|=13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0948"/>
                                        </p:tgtEl>
                                        <p:attrNameLst>
                                          <p:attrName>style.visibility</p:attrName>
                                        </p:attrNameLst>
                                      </p:cBhvr>
                                      <p:to>
                                        <p:strVal val="visible"/>
                                      </p:to>
                                    </p:set>
                                    <p:animEffect transition="in" filter="wipe(up)">
                                      <p:cBhvr>
                                        <p:cTn id="7" dur="500"/>
                                        <p:tgtEl>
                                          <p:spTgt spid="210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bldLvl="0" animBg="1" autoUpdateAnimBg="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4" name="Rectangle 6"/>
          <p:cNvSpPr>
            <a:spLocks noChangeArrowheads="1"/>
          </p:cNvSpPr>
          <p:nvPr/>
        </p:nvSpPr>
        <p:spPr bwMode="auto">
          <a:xfrm>
            <a:off x="323850" y="2204715"/>
            <a:ext cx="8610600"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5000"/>
              </a:lnSpc>
            </a:pPr>
            <a:r>
              <a:rPr kumimoji="1" lang="en-US" altLang="zh-CN" sz="3200" dirty="0">
                <a:latin typeface="Times New Roman" panose="02020603050405020304" pitchFamily="18" charset="0"/>
              </a:rPr>
              <a:t>        </a:t>
            </a:r>
            <a:r>
              <a:rPr kumimoji="1" lang="zh-CN" altLang="en-US" sz="3200" dirty="0">
                <a:latin typeface="Times New Roman" panose="02020603050405020304" pitchFamily="18" charset="0"/>
              </a:rPr>
              <a:t>对该例子而言，问题即为</a:t>
            </a:r>
            <a:r>
              <a:rPr kumimoji="1" lang="en-US" altLang="zh-CN" sz="3200" dirty="0">
                <a:latin typeface="Times New Roman" panose="02020603050405020304" pitchFamily="18" charset="0"/>
              </a:rPr>
              <a:t>:</a:t>
            </a:r>
          </a:p>
          <a:p>
            <a:pPr eaLnBrk="0" hangingPunct="0">
              <a:lnSpc>
                <a:spcPct val="125000"/>
              </a:lnSpc>
            </a:pPr>
            <a:r>
              <a:rPr kumimoji="1" lang="en-US" altLang="zh-CN" sz="3200" dirty="0">
                <a:latin typeface="Times New Roman" panose="02020603050405020304" pitchFamily="18" charset="0"/>
              </a:rPr>
              <a:t>        </a:t>
            </a:r>
            <a:r>
              <a:rPr kumimoji="1" lang="zh-CN" altLang="en-US" sz="3200" dirty="0">
                <a:latin typeface="Times New Roman" panose="02020603050405020304" pitchFamily="18" charset="0"/>
              </a:rPr>
              <a:t>同一子集中的比赛项目是可以同时进行的项目，显然希望运动会的日程尽可能短。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1974"/>
                                        </p:tgtEl>
                                        <p:attrNameLst>
                                          <p:attrName>style.visibility</p:attrName>
                                        </p:attrNameLst>
                                      </p:cBhvr>
                                      <p:to>
                                        <p:strVal val="visible"/>
                                      </p:to>
                                    </p:set>
                                    <p:animEffect transition="in" filter="wipe(up)">
                                      <p:cBhvr>
                                        <p:cTn id="7" dur="500"/>
                                        <p:tgtEl>
                                          <p:spTgt spid="211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4" grpId="0" bldLvl="0" animBg="1"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ChangeArrowheads="1"/>
          </p:cNvSpPr>
          <p:nvPr>
            <p:ph type="title"/>
          </p:nvPr>
        </p:nvSpPr>
        <p:spPr/>
        <p:txBody>
          <a:bodyPr/>
          <a:lstStyle/>
          <a:p>
            <a:pPr eaLnBrk="1" hangingPunct="1"/>
            <a:r>
              <a:rPr lang="zh-CN" altLang="en-US" dirty="0"/>
              <a:t>求解方法</a:t>
            </a:r>
          </a:p>
        </p:txBody>
      </p:sp>
      <p:sp>
        <p:nvSpPr>
          <p:cNvPr id="146436" name="Rectangle 3"/>
          <p:cNvSpPr>
            <a:spLocks noGrp="1" noChangeArrowheads="1"/>
          </p:cNvSpPr>
          <p:nvPr>
            <p:ph type="body" idx="1"/>
          </p:nvPr>
        </p:nvSpPr>
        <p:spPr/>
        <p:txBody>
          <a:bodyPr/>
          <a:lstStyle/>
          <a:p>
            <a:pPr eaLnBrk="1" hangingPunct="1"/>
            <a:r>
              <a:rPr kumimoji="1" lang="zh-CN" altLang="en-US" dirty="0">
                <a:effectLst/>
              </a:rPr>
              <a:t>冲突关系：</a:t>
            </a:r>
            <a:r>
              <a:rPr kumimoji="1" lang="en-US" altLang="zh-CN" dirty="0">
                <a:effectLst/>
              </a:rPr>
              <a:t>R = {(1, 4), (4, 8), (1, 8), (1, 7), (8, 3), (1, 0), (0, 5), (1, 5), (3, 4), (5, 6), (5, 2), (6, 2), (6, 4)}</a:t>
            </a:r>
          </a:p>
        </p:txBody>
      </p:sp>
      <p:grpSp>
        <p:nvGrpSpPr>
          <p:cNvPr id="146437" name="Group 27"/>
          <p:cNvGrpSpPr/>
          <p:nvPr/>
        </p:nvGrpSpPr>
        <p:grpSpPr bwMode="auto">
          <a:xfrm>
            <a:off x="263525" y="3644900"/>
            <a:ext cx="4175125" cy="2520950"/>
            <a:chOff x="204" y="2341"/>
            <a:chExt cx="2630" cy="1588"/>
          </a:xfrm>
        </p:grpSpPr>
        <p:sp>
          <p:nvSpPr>
            <p:cNvPr id="146452" name="Oval 4"/>
            <p:cNvSpPr>
              <a:spLocks noChangeArrowheads="1"/>
            </p:cNvSpPr>
            <p:nvPr/>
          </p:nvSpPr>
          <p:spPr bwMode="auto">
            <a:xfrm>
              <a:off x="204" y="2341"/>
              <a:ext cx="2630" cy="1588"/>
            </a:xfrm>
            <a:prstGeom prst="ellipse">
              <a:avLst/>
            </a:prstGeom>
            <a:solidFill>
              <a:srgbClr val="FF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solidFill>
                  <a:srgbClr val="CC0000"/>
                </a:solidFill>
              </a:endParaRPr>
            </a:p>
          </p:txBody>
        </p:sp>
        <p:sp>
          <p:nvSpPr>
            <p:cNvPr id="146453" name="Text Box 7"/>
            <p:cNvSpPr txBox="1">
              <a:spLocks noChangeArrowheads="1"/>
            </p:cNvSpPr>
            <p:nvPr/>
          </p:nvSpPr>
          <p:spPr bwMode="auto">
            <a:xfrm>
              <a:off x="703" y="284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2</a:t>
              </a:r>
            </a:p>
          </p:txBody>
        </p:sp>
        <p:sp>
          <p:nvSpPr>
            <p:cNvPr id="146454" name="Text Box 8"/>
            <p:cNvSpPr txBox="1">
              <a:spLocks noChangeArrowheads="1"/>
            </p:cNvSpPr>
            <p:nvPr/>
          </p:nvSpPr>
          <p:spPr bwMode="auto">
            <a:xfrm>
              <a:off x="884" y="252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0</a:t>
              </a:r>
            </a:p>
          </p:txBody>
        </p:sp>
        <p:sp>
          <p:nvSpPr>
            <p:cNvPr id="146455" name="Text Box 9"/>
            <p:cNvSpPr txBox="1">
              <a:spLocks noChangeArrowheads="1"/>
            </p:cNvSpPr>
            <p:nvPr/>
          </p:nvSpPr>
          <p:spPr bwMode="auto">
            <a:xfrm>
              <a:off x="1704" y="261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1</a:t>
              </a:r>
            </a:p>
          </p:txBody>
        </p:sp>
        <p:sp>
          <p:nvSpPr>
            <p:cNvPr id="146456" name="Text Box 10"/>
            <p:cNvSpPr txBox="1">
              <a:spLocks noChangeArrowheads="1"/>
            </p:cNvSpPr>
            <p:nvPr/>
          </p:nvSpPr>
          <p:spPr bwMode="auto">
            <a:xfrm>
              <a:off x="521" y="320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3</a:t>
              </a:r>
            </a:p>
          </p:txBody>
        </p:sp>
        <p:sp>
          <p:nvSpPr>
            <p:cNvPr id="146457" name="Text Box 11"/>
            <p:cNvSpPr txBox="1">
              <a:spLocks noChangeArrowheads="1"/>
            </p:cNvSpPr>
            <p:nvPr/>
          </p:nvSpPr>
          <p:spPr bwMode="auto">
            <a:xfrm>
              <a:off x="1202" y="247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7</a:t>
              </a:r>
            </a:p>
          </p:txBody>
        </p:sp>
        <p:sp>
          <p:nvSpPr>
            <p:cNvPr id="146458" name="Text Box 12"/>
            <p:cNvSpPr txBox="1">
              <a:spLocks noChangeArrowheads="1"/>
            </p:cNvSpPr>
            <p:nvPr/>
          </p:nvSpPr>
          <p:spPr bwMode="auto">
            <a:xfrm>
              <a:off x="2154" y="2749"/>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6</a:t>
              </a:r>
            </a:p>
          </p:txBody>
        </p:sp>
        <p:sp>
          <p:nvSpPr>
            <p:cNvPr id="146459" name="Text Box 13"/>
            <p:cNvSpPr txBox="1">
              <a:spLocks noChangeArrowheads="1"/>
            </p:cNvSpPr>
            <p:nvPr/>
          </p:nvSpPr>
          <p:spPr bwMode="auto">
            <a:xfrm>
              <a:off x="1519" y="311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8</a:t>
              </a:r>
            </a:p>
          </p:txBody>
        </p:sp>
        <p:sp>
          <p:nvSpPr>
            <p:cNvPr id="146460" name="Text Box 14"/>
            <p:cNvSpPr txBox="1">
              <a:spLocks noChangeArrowheads="1"/>
            </p:cNvSpPr>
            <p:nvPr/>
          </p:nvSpPr>
          <p:spPr bwMode="auto">
            <a:xfrm>
              <a:off x="1202" y="347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4</a:t>
              </a:r>
            </a:p>
          </p:txBody>
        </p:sp>
        <p:sp>
          <p:nvSpPr>
            <p:cNvPr id="146461" name="Text Box 15"/>
            <p:cNvSpPr txBox="1">
              <a:spLocks noChangeArrowheads="1"/>
            </p:cNvSpPr>
            <p:nvPr/>
          </p:nvSpPr>
          <p:spPr bwMode="auto">
            <a:xfrm>
              <a:off x="1837" y="3429"/>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5</a:t>
              </a:r>
            </a:p>
          </p:txBody>
        </p:sp>
      </p:grpSp>
      <p:grpSp>
        <p:nvGrpSpPr>
          <p:cNvPr id="237594" name="Group 26"/>
          <p:cNvGrpSpPr/>
          <p:nvPr/>
        </p:nvGrpSpPr>
        <p:grpSpPr bwMode="auto">
          <a:xfrm>
            <a:off x="4705350" y="3644900"/>
            <a:ext cx="4175125" cy="2520950"/>
            <a:chOff x="3130" y="2251"/>
            <a:chExt cx="2630" cy="1588"/>
          </a:xfrm>
        </p:grpSpPr>
        <p:sp>
          <p:nvSpPr>
            <p:cNvPr id="146442" name="Oval 16"/>
            <p:cNvSpPr>
              <a:spLocks noChangeArrowheads="1"/>
            </p:cNvSpPr>
            <p:nvPr/>
          </p:nvSpPr>
          <p:spPr bwMode="auto">
            <a:xfrm>
              <a:off x="3130" y="2251"/>
              <a:ext cx="2630" cy="1588"/>
            </a:xfrm>
            <a:prstGeom prst="ellipse">
              <a:avLst/>
            </a:prstGeom>
            <a:solidFill>
              <a:srgbClr val="FF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solidFill>
                  <a:srgbClr val="CC0000"/>
                </a:solidFill>
              </a:endParaRPr>
            </a:p>
          </p:txBody>
        </p:sp>
        <p:sp>
          <p:nvSpPr>
            <p:cNvPr id="146443" name="Text Box 17"/>
            <p:cNvSpPr txBox="1">
              <a:spLocks noChangeArrowheads="1"/>
            </p:cNvSpPr>
            <p:nvPr/>
          </p:nvSpPr>
          <p:spPr bwMode="auto">
            <a:xfrm>
              <a:off x="3629" y="275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2</a:t>
              </a:r>
            </a:p>
          </p:txBody>
        </p:sp>
        <p:sp>
          <p:nvSpPr>
            <p:cNvPr id="146444" name="Text Box 18"/>
            <p:cNvSpPr txBox="1">
              <a:spLocks noChangeArrowheads="1"/>
            </p:cNvSpPr>
            <p:nvPr/>
          </p:nvSpPr>
          <p:spPr bwMode="auto">
            <a:xfrm>
              <a:off x="3810" y="243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0</a:t>
              </a:r>
            </a:p>
          </p:txBody>
        </p:sp>
        <p:sp>
          <p:nvSpPr>
            <p:cNvPr id="146445" name="Text Box 19"/>
            <p:cNvSpPr txBox="1">
              <a:spLocks noChangeArrowheads="1"/>
            </p:cNvSpPr>
            <p:nvPr/>
          </p:nvSpPr>
          <p:spPr bwMode="auto">
            <a:xfrm>
              <a:off x="4630" y="252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1</a:t>
              </a:r>
            </a:p>
          </p:txBody>
        </p:sp>
        <p:sp>
          <p:nvSpPr>
            <p:cNvPr id="146446" name="Text Box 20"/>
            <p:cNvSpPr txBox="1">
              <a:spLocks noChangeArrowheads="1"/>
            </p:cNvSpPr>
            <p:nvPr/>
          </p:nvSpPr>
          <p:spPr bwMode="auto">
            <a:xfrm>
              <a:off x="3447" y="311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3</a:t>
              </a:r>
            </a:p>
          </p:txBody>
        </p:sp>
        <p:sp>
          <p:nvSpPr>
            <p:cNvPr id="146447" name="Text Box 21"/>
            <p:cNvSpPr txBox="1">
              <a:spLocks noChangeArrowheads="1"/>
            </p:cNvSpPr>
            <p:nvPr/>
          </p:nvSpPr>
          <p:spPr bwMode="auto">
            <a:xfrm>
              <a:off x="4128" y="238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7</a:t>
              </a:r>
            </a:p>
          </p:txBody>
        </p:sp>
        <p:sp>
          <p:nvSpPr>
            <p:cNvPr id="146448" name="Text Box 22"/>
            <p:cNvSpPr txBox="1">
              <a:spLocks noChangeArrowheads="1"/>
            </p:cNvSpPr>
            <p:nvPr/>
          </p:nvSpPr>
          <p:spPr bwMode="auto">
            <a:xfrm>
              <a:off x="5080" y="2659"/>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6</a:t>
              </a:r>
            </a:p>
          </p:txBody>
        </p:sp>
        <p:sp>
          <p:nvSpPr>
            <p:cNvPr id="146449" name="Text Box 23"/>
            <p:cNvSpPr txBox="1">
              <a:spLocks noChangeArrowheads="1"/>
            </p:cNvSpPr>
            <p:nvPr/>
          </p:nvSpPr>
          <p:spPr bwMode="auto">
            <a:xfrm>
              <a:off x="4445" y="302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8</a:t>
              </a:r>
            </a:p>
          </p:txBody>
        </p:sp>
        <p:sp>
          <p:nvSpPr>
            <p:cNvPr id="146450" name="Text Box 24"/>
            <p:cNvSpPr txBox="1">
              <a:spLocks noChangeArrowheads="1"/>
            </p:cNvSpPr>
            <p:nvPr/>
          </p:nvSpPr>
          <p:spPr bwMode="auto">
            <a:xfrm>
              <a:off x="4128" y="338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4</a:t>
              </a:r>
            </a:p>
          </p:txBody>
        </p:sp>
        <p:sp>
          <p:nvSpPr>
            <p:cNvPr id="146451" name="Text Box 25"/>
            <p:cNvSpPr txBox="1">
              <a:spLocks noChangeArrowheads="1"/>
            </p:cNvSpPr>
            <p:nvPr/>
          </p:nvSpPr>
          <p:spPr bwMode="auto">
            <a:xfrm>
              <a:off x="4763" y="3339"/>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5</a:t>
              </a:r>
            </a:p>
          </p:txBody>
        </p:sp>
      </p:grpSp>
      <p:sp>
        <p:nvSpPr>
          <p:cNvPr id="237596" name="Freeform 28"/>
          <p:cNvSpPr/>
          <p:nvPr/>
        </p:nvSpPr>
        <p:spPr bwMode="auto">
          <a:xfrm>
            <a:off x="5626100" y="3678238"/>
            <a:ext cx="1441450" cy="2233612"/>
          </a:xfrm>
          <a:custGeom>
            <a:avLst/>
            <a:gdLst>
              <a:gd name="T0" fmla="*/ 1441450 w 908"/>
              <a:gd name="T1" fmla="*/ 0 h 1407"/>
              <a:gd name="T2" fmla="*/ 1296988 w 908"/>
              <a:gd name="T3" fmla="*/ 433387 h 1407"/>
              <a:gd name="T4" fmla="*/ 792163 w 908"/>
              <a:gd name="T5" fmla="*/ 865187 h 1407"/>
              <a:gd name="T6" fmla="*/ 288925 w 908"/>
              <a:gd name="T7" fmla="*/ 1368425 h 1407"/>
              <a:gd name="T8" fmla="*/ 73025 w 908"/>
              <a:gd name="T9" fmla="*/ 2017712 h 1407"/>
              <a:gd name="T10" fmla="*/ 0 w 908"/>
              <a:gd name="T11" fmla="*/ 2233612 h 14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8" h="1407">
                <a:moveTo>
                  <a:pt x="908" y="0"/>
                </a:moveTo>
                <a:cubicBezTo>
                  <a:pt x="896" y="91"/>
                  <a:pt x="885" y="182"/>
                  <a:pt x="817" y="273"/>
                </a:cubicBezTo>
                <a:cubicBezTo>
                  <a:pt x="749" y="364"/>
                  <a:pt x="605" y="447"/>
                  <a:pt x="499" y="545"/>
                </a:cubicBezTo>
                <a:cubicBezTo>
                  <a:pt x="393" y="643"/>
                  <a:pt x="257" y="741"/>
                  <a:pt x="182" y="862"/>
                </a:cubicBezTo>
                <a:cubicBezTo>
                  <a:pt x="107" y="983"/>
                  <a:pt x="76" y="1180"/>
                  <a:pt x="46" y="1271"/>
                </a:cubicBezTo>
                <a:cubicBezTo>
                  <a:pt x="16" y="1362"/>
                  <a:pt x="8" y="1384"/>
                  <a:pt x="0" y="1407"/>
                </a:cubicBezTo>
              </a:path>
            </a:pathLst>
          </a:custGeom>
          <a:noFill/>
          <a:ln w="38100"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97" name="Freeform 29"/>
          <p:cNvSpPr/>
          <p:nvPr/>
        </p:nvSpPr>
        <p:spPr bwMode="auto">
          <a:xfrm>
            <a:off x="6804025" y="4365625"/>
            <a:ext cx="2016125" cy="382588"/>
          </a:xfrm>
          <a:custGeom>
            <a:avLst/>
            <a:gdLst>
              <a:gd name="T0" fmla="*/ 0 w 1270"/>
              <a:gd name="T1" fmla="*/ 0 h 241"/>
              <a:gd name="T2" fmla="*/ 288925 w 1270"/>
              <a:gd name="T3" fmla="*/ 215900 h 241"/>
              <a:gd name="T4" fmla="*/ 792163 w 1270"/>
              <a:gd name="T5" fmla="*/ 358775 h 241"/>
              <a:gd name="T6" fmla="*/ 2016125 w 1270"/>
              <a:gd name="T7" fmla="*/ 358775 h 2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70" h="241">
                <a:moveTo>
                  <a:pt x="0" y="0"/>
                </a:moveTo>
                <a:cubicBezTo>
                  <a:pt x="49" y="49"/>
                  <a:pt x="99" y="98"/>
                  <a:pt x="182" y="136"/>
                </a:cubicBezTo>
                <a:cubicBezTo>
                  <a:pt x="265" y="174"/>
                  <a:pt x="318" y="211"/>
                  <a:pt x="499" y="226"/>
                </a:cubicBezTo>
                <a:cubicBezTo>
                  <a:pt x="680" y="241"/>
                  <a:pt x="975" y="233"/>
                  <a:pt x="1270" y="226"/>
                </a:cubicBezTo>
              </a:path>
            </a:pathLst>
          </a:custGeom>
          <a:noFill/>
          <a:ln w="38100"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98" name="Freeform 30"/>
          <p:cNvSpPr/>
          <p:nvPr/>
        </p:nvSpPr>
        <p:spPr bwMode="auto">
          <a:xfrm>
            <a:off x="5857875" y="5275263"/>
            <a:ext cx="2484438" cy="446087"/>
          </a:xfrm>
          <a:custGeom>
            <a:avLst/>
            <a:gdLst>
              <a:gd name="T0" fmla="*/ 34925 w 1565"/>
              <a:gd name="T1" fmla="*/ 12700 h 281"/>
              <a:gd name="T2" fmla="*/ 107950 w 1565"/>
              <a:gd name="T3" fmla="*/ 12700 h 281"/>
              <a:gd name="T4" fmla="*/ 684213 w 1565"/>
              <a:gd name="T5" fmla="*/ 85725 h 281"/>
              <a:gd name="T6" fmla="*/ 1692275 w 1565"/>
              <a:gd name="T7" fmla="*/ 85725 h 281"/>
              <a:gd name="T8" fmla="*/ 2195513 w 1565"/>
              <a:gd name="T9" fmla="*/ 228600 h 281"/>
              <a:gd name="T10" fmla="*/ 2484438 w 1565"/>
              <a:gd name="T11" fmla="*/ 446087 h 2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65" h="281">
                <a:moveTo>
                  <a:pt x="22" y="8"/>
                </a:moveTo>
                <a:cubicBezTo>
                  <a:pt x="11" y="4"/>
                  <a:pt x="0" y="0"/>
                  <a:pt x="68" y="8"/>
                </a:cubicBezTo>
                <a:cubicBezTo>
                  <a:pt x="136" y="16"/>
                  <a:pt x="265" y="46"/>
                  <a:pt x="431" y="54"/>
                </a:cubicBezTo>
                <a:cubicBezTo>
                  <a:pt x="597" y="62"/>
                  <a:pt x="907" y="39"/>
                  <a:pt x="1066" y="54"/>
                </a:cubicBezTo>
                <a:cubicBezTo>
                  <a:pt x="1225" y="69"/>
                  <a:pt x="1300" y="106"/>
                  <a:pt x="1383" y="144"/>
                </a:cubicBezTo>
                <a:cubicBezTo>
                  <a:pt x="1466" y="182"/>
                  <a:pt x="1515" y="231"/>
                  <a:pt x="1565" y="281"/>
                </a:cubicBezTo>
              </a:path>
            </a:pathLst>
          </a:custGeom>
          <a:noFill/>
          <a:ln w="38100"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75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75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75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7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96" grpId="0" animBg="1"/>
      <p:bldP spid="237597" grpId="0" animBg="1"/>
      <p:bldP spid="23759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ChangeArrowheads="1"/>
          </p:cNvSpPr>
          <p:nvPr/>
        </p:nvSpPr>
        <p:spPr bwMode="auto">
          <a:xfrm>
            <a:off x="455613" y="276225"/>
            <a:ext cx="5756275"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latin typeface="Times New Roman" panose="02020603050405020304" pitchFamily="18" charset="0"/>
              </a:rPr>
              <a:t>Algorithm 3.3  Push an element into the stack</a:t>
            </a:r>
          </a:p>
        </p:txBody>
      </p:sp>
      <p:sp>
        <p:nvSpPr>
          <p:cNvPr id="17412" name="Rectangle 5"/>
          <p:cNvSpPr>
            <a:spLocks noChangeArrowheads="1"/>
          </p:cNvSpPr>
          <p:nvPr/>
        </p:nvSpPr>
        <p:spPr bwMode="auto">
          <a:xfrm>
            <a:off x="503238" y="1052513"/>
            <a:ext cx="7596187" cy="408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dirty="0">
                <a:latin typeface="Times New Roman" panose="02020603050405020304" pitchFamily="18" charset="0"/>
              </a:rPr>
              <a:t>void  </a:t>
            </a:r>
            <a:r>
              <a:rPr kumimoji="1" lang="en-US" altLang="zh-CN" sz="2400" dirty="0" err="1">
                <a:solidFill>
                  <a:srgbClr val="FFFF00"/>
                </a:solidFill>
                <a:latin typeface="Times New Roman" panose="02020603050405020304" pitchFamily="18" charset="0"/>
              </a:rPr>
              <a:t>push_seq</a:t>
            </a:r>
            <a:r>
              <a:rPr kumimoji="1" lang="en-US" altLang="zh-CN" sz="2400" dirty="0">
                <a:solidFill>
                  <a:srgbClr val="FFFF00"/>
                </a:solidFill>
                <a:latin typeface="Times New Roman" panose="02020603050405020304" pitchFamily="18" charset="0"/>
              </a:rPr>
              <a:t> </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PSeqStack</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ElemType</a:t>
            </a:r>
            <a:r>
              <a:rPr kumimoji="1" lang="en-US" altLang="zh-CN" sz="2400" dirty="0">
                <a:latin typeface="Times New Roman" panose="02020603050405020304" pitchFamily="18" charset="0"/>
              </a:rPr>
              <a:t> x )</a:t>
            </a:r>
          </a:p>
          <a:p>
            <a:pPr eaLnBrk="0" hangingPunct="0"/>
            <a:r>
              <a:rPr kumimoji="1" lang="en-US" altLang="zh-CN" sz="2400" dirty="0">
                <a:solidFill>
                  <a:srgbClr val="66FF33"/>
                </a:solidFill>
                <a:latin typeface="Times New Roman" panose="02020603050405020304" pitchFamily="18" charset="0"/>
              </a:rPr>
              <a:t>/* </a:t>
            </a:r>
            <a:r>
              <a:rPr kumimoji="1" lang="zh-CN" altLang="en-US" sz="2400" dirty="0">
                <a:solidFill>
                  <a:srgbClr val="66FF33"/>
                </a:solidFill>
                <a:latin typeface="Times New Roman" panose="02020603050405020304" pitchFamily="18" charset="0"/>
              </a:rPr>
              <a:t>在栈中压入一元素</a:t>
            </a:r>
            <a:r>
              <a:rPr kumimoji="1" lang="en-US" altLang="zh-CN" sz="2400" dirty="0">
                <a:solidFill>
                  <a:srgbClr val="66FF33"/>
                </a:solidFill>
                <a:latin typeface="Times New Roman" panose="02020603050405020304" pitchFamily="18" charset="0"/>
              </a:rPr>
              <a:t>x */</a:t>
            </a:r>
          </a:p>
          <a:p>
            <a:pPr eaLnBrk="0" hangingPunct="0"/>
            <a:r>
              <a:rPr kumimoji="1" lang="en-US" altLang="zh-CN" sz="2400" dirty="0">
                <a:latin typeface="Times New Roman" panose="02020603050405020304" pitchFamily="18" charset="0"/>
              </a:rPr>
              <a:t>{</a:t>
            </a:r>
          </a:p>
          <a:p>
            <a:pPr eaLnBrk="0" hangingPunct="0"/>
            <a:r>
              <a:rPr kumimoji="1" lang="en-US" altLang="zh-CN" sz="2400" dirty="0">
                <a:latin typeface="Times New Roman" panose="02020603050405020304" pitchFamily="18" charset="0"/>
              </a:rPr>
              <a:t>        if (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-&gt;top &gt;= MAXNUM - 1 )</a:t>
            </a:r>
          </a:p>
          <a:p>
            <a:pPr eaLnBrk="0" hangingPunct="0"/>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printf</a:t>
            </a:r>
            <a:r>
              <a:rPr kumimoji="1" lang="en-US" altLang="zh-CN" sz="2400" dirty="0">
                <a:latin typeface="Times New Roman" panose="02020603050405020304" pitchFamily="18" charset="0"/>
              </a:rPr>
              <a:t>( “overflow! \n” );</a:t>
            </a:r>
          </a:p>
          <a:p>
            <a:pPr eaLnBrk="0" hangingPunct="0"/>
            <a:r>
              <a:rPr kumimoji="1" lang="en-US" altLang="zh-CN" sz="2400" dirty="0">
                <a:latin typeface="Times New Roman" panose="02020603050405020304" pitchFamily="18" charset="0"/>
              </a:rPr>
              <a:t>        else {</a:t>
            </a:r>
          </a:p>
          <a:p>
            <a:pPr eaLnBrk="0" hangingPunct="0"/>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-&gt;top =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-&gt;top + 1;</a:t>
            </a:r>
          </a:p>
          <a:p>
            <a:pPr eaLnBrk="0" hangingPunct="0"/>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-&gt;s[</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-&gt;top] = x;</a:t>
            </a:r>
          </a:p>
          <a:p>
            <a:pPr eaLnBrk="0" hangingPunct="0"/>
            <a:r>
              <a:rPr kumimoji="1" lang="en-US" altLang="zh-CN" sz="2400" dirty="0">
                <a:latin typeface="Times New Roman" panose="02020603050405020304" pitchFamily="18" charset="0"/>
              </a:rPr>
              <a:t>        }</a:t>
            </a:r>
          </a:p>
          <a:p>
            <a:pPr eaLnBrk="0" hangingPunct="0"/>
            <a:r>
              <a:rPr kumimoji="1" lang="en-US" altLang="zh-CN" sz="2400" dirty="0">
                <a:latin typeface="Times New Roman" panose="02020603050405020304" pitchFamily="18" charset="0"/>
              </a:rPr>
              <a:t>}</a:t>
            </a:r>
          </a:p>
        </p:txBody>
      </p:sp>
      <p:graphicFrame>
        <p:nvGraphicFramePr>
          <p:cNvPr id="13315" name="Object 8"/>
          <p:cNvGraphicFramePr>
            <a:graphicFrameLocks noChangeAspect="1"/>
          </p:cNvGraphicFramePr>
          <p:nvPr/>
        </p:nvGraphicFramePr>
        <p:xfrm>
          <a:off x="609283" y="5300663"/>
          <a:ext cx="8096250" cy="1476375"/>
        </p:xfrm>
        <a:graphic>
          <a:graphicData uri="http://schemas.openxmlformats.org/presentationml/2006/ole">
            <mc:AlternateContent xmlns:mc="http://schemas.openxmlformats.org/markup-compatibility/2006">
              <mc:Choice xmlns:v="urn:schemas-microsoft-com:vml" Requires="v">
                <p:oleObj name="Image" r:id="rId2" imgW="10795000" imgH="1968500" progId="Photoshop.Image.6">
                  <p:embed/>
                </p:oleObj>
              </mc:Choice>
              <mc:Fallback>
                <p:oleObj name="Image" r:id="rId2" imgW="10795000" imgH="1968500" progId="Photoshop.Image.6">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283" y="5300663"/>
                        <a:ext cx="8096250" cy="147637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 name="文本框 2"/>
          <p:cNvSpPr txBox="1"/>
          <p:nvPr/>
        </p:nvSpPr>
        <p:spPr>
          <a:xfrm>
            <a:off x="1547495" y="6381750"/>
            <a:ext cx="1124585" cy="398780"/>
          </a:xfrm>
          <a:prstGeom prst="rect">
            <a:avLst/>
          </a:prstGeom>
          <a:noFill/>
        </p:spPr>
        <p:txBody>
          <a:bodyPr wrap="square" rtlCol="0">
            <a:spAutoFit/>
          </a:bodyPr>
          <a:lstStyle/>
          <a:p>
            <a:r>
              <a:rPr lang="en-US" altLang="zh-CN" sz="2000" b="1">
                <a:solidFill>
                  <a:schemeClr val="bg1">
                    <a:lumMod val="50000"/>
                    <a:lumOff val="50000"/>
                  </a:schemeClr>
                </a:solidFill>
              </a:rPr>
              <a:t>Bottem</a:t>
            </a:r>
          </a:p>
        </p:txBody>
      </p:sp>
      <p:sp>
        <p:nvSpPr>
          <p:cNvPr id="4" name="文本框 3"/>
          <p:cNvSpPr txBox="1"/>
          <p:nvPr/>
        </p:nvSpPr>
        <p:spPr>
          <a:xfrm>
            <a:off x="4643755" y="6365875"/>
            <a:ext cx="1124585" cy="398780"/>
          </a:xfrm>
          <a:prstGeom prst="rect">
            <a:avLst/>
          </a:prstGeom>
          <a:noFill/>
        </p:spPr>
        <p:txBody>
          <a:bodyPr wrap="square" rtlCol="0">
            <a:spAutoFit/>
          </a:bodyPr>
          <a:lstStyle/>
          <a:p>
            <a:r>
              <a:rPr lang="en-US" altLang="zh-CN" sz="2000" b="1">
                <a:solidFill>
                  <a:schemeClr val="bg1">
                    <a:lumMod val="50000"/>
                    <a:lumOff val="50000"/>
                  </a:schemeClr>
                </a:solidFill>
              </a:rPr>
              <a:t>Top</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6" name="Text Box 4"/>
          <p:cNvSpPr txBox="1">
            <a:spLocks noChangeArrowheads="1"/>
          </p:cNvSpPr>
          <p:nvPr/>
        </p:nvSpPr>
        <p:spPr bwMode="auto">
          <a:xfrm>
            <a:off x="381000" y="609600"/>
            <a:ext cx="8458200" cy="372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nSpc>
                <a:spcPct val="125000"/>
              </a:lnSpc>
            </a:pPr>
            <a:r>
              <a:rPr kumimoji="1" lang="en-US" altLang="zh-CN" sz="3200" dirty="0">
                <a:latin typeface="Times New Roman" panose="02020603050405020304" pitchFamily="18" charset="0"/>
              </a:rPr>
              <a:t>        </a:t>
            </a:r>
            <a:r>
              <a:rPr kumimoji="1" lang="zh-CN" altLang="en-US" sz="3200" dirty="0">
                <a:latin typeface="Times New Roman" panose="02020603050405020304" pitchFamily="18" charset="0"/>
              </a:rPr>
              <a:t>可利用</a:t>
            </a:r>
            <a:r>
              <a:rPr kumimoji="1" lang="zh-CN" altLang="en-US" sz="3200" b="1" dirty="0">
                <a:latin typeface="Times New Roman" panose="02020603050405020304" pitchFamily="18" charset="0"/>
              </a:rPr>
              <a:t>“</a:t>
            </a:r>
            <a:r>
              <a:rPr kumimoji="1" lang="zh-CN" altLang="en-US" sz="3200" b="1" dirty="0">
                <a:solidFill>
                  <a:srgbClr val="FFFF00"/>
                </a:solidFill>
                <a:latin typeface="Times New Roman" panose="02020603050405020304" pitchFamily="18" charset="0"/>
              </a:rPr>
              <a:t>过筛</a:t>
            </a:r>
            <a:r>
              <a:rPr kumimoji="1" lang="zh-CN" altLang="en-US" sz="3200" b="1" dirty="0">
                <a:latin typeface="Times New Roman" panose="02020603050405020304" pitchFamily="18" charset="0"/>
              </a:rPr>
              <a:t>”</a:t>
            </a:r>
            <a:r>
              <a:rPr kumimoji="1" lang="zh-CN" altLang="en-US" sz="3200" dirty="0">
                <a:latin typeface="Times New Roman" panose="02020603050405020304" pitchFamily="18" charset="0"/>
              </a:rPr>
              <a:t>的方法来解决划分子集问题。从第一个元素考虑起，</a:t>
            </a:r>
            <a:r>
              <a:rPr kumimoji="1" lang="zh-CN" altLang="en-US" sz="3200" b="1" dirty="0">
                <a:solidFill>
                  <a:srgbClr val="FFFF00"/>
                </a:solidFill>
                <a:latin typeface="Times New Roman" panose="02020603050405020304" pitchFamily="18" charset="0"/>
              </a:rPr>
              <a:t>凡不和第一个元素发生冲突的元素都可以和它分在同一子集中</a:t>
            </a:r>
            <a:r>
              <a:rPr kumimoji="1" lang="zh-CN" altLang="en-US" sz="3200" dirty="0">
                <a:latin typeface="Times New Roman" panose="02020603050405020304" pitchFamily="18" charset="0"/>
              </a:rPr>
              <a:t>，然后再“过筛”出一批互不冲突的元素为第二个子集，依次类推，直至所有元素都进入某个子集为止。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2996"/>
                                        </p:tgtEl>
                                        <p:attrNameLst>
                                          <p:attrName>style.visibility</p:attrName>
                                        </p:attrNameLst>
                                      </p:cBhvr>
                                      <p:to>
                                        <p:strVal val="visible"/>
                                      </p:to>
                                    </p:set>
                                    <p:animEffect transition="in" filter="wipe(up)">
                                      <p:cBhvr>
                                        <p:cTn id="7" dur="500"/>
                                        <p:tgtEl>
                                          <p:spTgt spid="212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grpSp>
        <p:nvGrpSpPr>
          <p:cNvPr id="338" name="Group 664"/>
          <p:cNvGrpSpPr/>
          <p:nvPr/>
        </p:nvGrpSpPr>
        <p:grpSpPr bwMode="auto">
          <a:xfrm>
            <a:off x="598170" y="504825"/>
            <a:ext cx="5943600" cy="6105525"/>
            <a:chOff x="-3" y="-3"/>
            <a:chExt cx="2528" cy="3846"/>
          </a:xfrm>
        </p:grpSpPr>
        <p:grpSp>
          <p:nvGrpSpPr>
            <p:cNvPr id="339" name="Group 665"/>
            <p:cNvGrpSpPr/>
            <p:nvPr/>
          </p:nvGrpSpPr>
          <p:grpSpPr bwMode="auto">
            <a:xfrm>
              <a:off x="0" y="0"/>
              <a:ext cx="2522" cy="3840"/>
              <a:chOff x="0" y="0"/>
              <a:chExt cx="2522" cy="3840"/>
            </a:xfrm>
          </p:grpSpPr>
          <p:grpSp>
            <p:nvGrpSpPr>
              <p:cNvPr id="341" name="Group 666"/>
              <p:cNvGrpSpPr/>
              <p:nvPr/>
            </p:nvGrpSpPr>
            <p:grpSpPr bwMode="auto">
              <a:xfrm>
                <a:off x="0" y="0"/>
                <a:ext cx="236" cy="384"/>
                <a:chOff x="0" y="0"/>
                <a:chExt cx="236" cy="384"/>
              </a:xfrm>
            </p:grpSpPr>
            <p:sp>
              <p:nvSpPr>
                <p:cNvPr id="342" name="Rectangle 667"/>
                <p:cNvSpPr>
                  <a:spLocks noChangeArrowheads="1"/>
                </p:cNvSpPr>
                <p:nvPr/>
              </p:nvSpPr>
              <p:spPr bwMode="auto">
                <a:xfrm>
                  <a:off x="43" y="0"/>
                  <a:ext cx="150"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1000">
                      <a:solidFill>
                        <a:srgbClr val="000000"/>
                      </a:solidFill>
                      <a:latin typeface="Times New Roman" panose="02020603050405020304" pitchFamily="18" charset="0"/>
                      <a:ea typeface="宋体" panose="02010600030101010101" pitchFamily="2" charset="-122"/>
                    </a:rPr>
                    <a:t> </a:t>
                  </a:r>
                </a:p>
                <a:p>
                  <a:pPr algn="just" eaLnBrk="0" hangingPunct="0"/>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343" name="Rectangle 668"/>
                <p:cNvSpPr>
                  <a:spLocks noChangeArrowheads="1"/>
                </p:cNvSpPr>
                <p:nvPr/>
              </p:nvSpPr>
              <p:spPr bwMode="auto">
                <a:xfrm>
                  <a:off x="0" y="0"/>
                  <a:ext cx="236"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4" name="Group 669"/>
              <p:cNvGrpSpPr/>
              <p:nvPr/>
            </p:nvGrpSpPr>
            <p:grpSpPr bwMode="auto">
              <a:xfrm>
                <a:off x="236" y="0"/>
                <a:ext cx="254" cy="384"/>
                <a:chOff x="236" y="0"/>
                <a:chExt cx="254" cy="384"/>
              </a:xfrm>
            </p:grpSpPr>
            <p:sp>
              <p:nvSpPr>
                <p:cNvPr id="345" name="Rectangle 670"/>
                <p:cNvSpPr>
                  <a:spLocks noChangeArrowheads="1"/>
                </p:cNvSpPr>
                <p:nvPr/>
              </p:nvSpPr>
              <p:spPr bwMode="auto">
                <a:xfrm>
                  <a:off x="279" y="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0</a:t>
                  </a:r>
                  <a:endParaRPr kumimoji="1" lang="en-US" altLang="zh-CN" sz="2400">
                    <a:solidFill>
                      <a:srgbClr val="FF5050"/>
                    </a:solidFill>
                    <a:latin typeface="Times New Roman" panose="02020603050405020304" pitchFamily="18" charset="0"/>
                    <a:ea typeface="宋体" panose="02010600030101010101" pitchFamily="2" charset="-122"/>
                  </a:endParaRPr>
                </a:p>
              </p:txBody>
            </p:sp>
            <p:sp>
              <p:nvSpPr>
                <p:cNvPr id="346" name="Rectangle 671"/>
                <p:cNvSpPr>
                  <a:spLocks noChangeArrowheads="1"/>
                </p:cNvSpPr>
                <p:nvPr/>
              </p:nvSpPr>
              <p:spPr bwMode="auto">
                <a:xfrm>
                  <a:off x="236" y="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7" name="Group 672"/>
              <p:cNvGrpSpPr/>
              <p:nvPr/>
            </p:nvGrpSpPr>
            <p:grpSpPr bwMode="auto">
              <a:xfrm>
                <a:off x="490" y="0"/>
                <a:ext cx="254" cy="384"/>
                <a:chOff x="490" y="0"/>
                <a:chExt cx="254" cy="384"/>
              </a:xfrm>
            </p:grpSpPr>
            <p:sp>
              <p:nvSpPr>
                <p:cNvPr id="348" name="Rectangle 673"/>
                <p:cNvSpPr>
                  <a:spLocks noChangeArrowheads="1"/>
                </p:cNvSpPr>
                <p:nvPr/>
              </p:nvSpPr>
              <p:spPr bwMode="auto">
                <a:xfrm>
                  <a:off x="533" y="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1</a:t>
                  </a:r>
                  <a:endParaRPr kumimoji="1" lang="en-US" altLang="zh-CN" sz="2400">
                    <a:solidFill>
                      <a:srgbClr val="FF5050"/>
                    </a:solidFill>
                    <a:latin typeface="Times New Roman" panose="02020603050405020304" pitchFamily="18" charset="0"/>
                    <a:ea typeface="宋体" panose="02010600030101010101" pitchFamily="2" charset="-122"/>
                  </a:endParaRPr>
                </a:p>
              </p:txBody>
            </p:sp>
            <p:sp>
              <p:nvSpPr>
                <p:cNvPr id="349" name="Rectangle 674"/>
                <p:cNvSpPr>
                  <a:spLocks noChangeArrowheads="1"/>
                </p:cNvSpPr>
                <p:nvPr/>
              </p:nvSpPr>
              <p:spPr bwMode="auto">
                <a:xfrm>
                  <a:off x="490" y="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0" name="Group 675"/>
              <p:cNvGrpSpPr/>
              <p:nvPr/>
            </p:nvGrpSpPr>
            <p:grpSpPr bwMode="auto">
              <a:xfrm>
                <a:off x="744" y="0"/>
                <a:ext cx="254" cy="384"/>
                <a:chOff x="744" y="0"/>
                <a:chExt cx="254" cy="384"/>
              </a:xfrm>
            </p:grpSpPr>
            <p:sp>
              <p:nvSpPr>
                <p:cNvPr id="351" name="Rectangle 676"/>
                <p:cNvSpPr>
                  <a:spLocks noChangeArrowheads="1"/>
                </p:cNvSpPr>
                <p:nvPr/>
              </p:nvSpPr>
              <p:spPr bwMode="auto">
                <a:xfrm>
                  <a:off x="787" y="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2</a:t>
                  </a:r>
                  <a:endParaRPr kumimoji="1" lang="en-US" altLang="zh-CN" sz="2400">
                    <a:solidFill>
                      <a:srgbClr val="FF5050"/>
                    </a:solidFill>
                    <a:latin typeface="Times New Roman" panose="02020603050405020304" pitchFamily="18" charset="0"/>
                    <a:ea typeface="宋体" panose="02010600030101010101" pitchFamily="2" charset="-122"/>
                  </a:endParaRPr>
                </a:p>
              </p:txBody>
            </p:sp>
            <p:sp>
              <p:nvSpPr>
                <p:cNvPr id="352" name="Rectangle 677"/>
                <p:cNvSpPr>
                  <a:spLocks noChangeArrowheads="1"/>
                </p:cNvSpPr>
                <p:nvPr/>
              </p:nvSpPr>
              <p:spPr bwMode="auto">
                <a:xfrm>
                  <a:off x="744" y="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3" name="Group 678"/>
              <p:cNvGrpSpPr/>
              <p:nvPr/>
            </p:nvGrpSpPr>
            <p:grpSpPr bwMode="auto">
              <a:xfrm>
                <a:off x="998" y="0"/>
                <a:ext cx="254" cy="384"/>
                <a:chOff x="998" y="0"/>
                <a:chExt cx="254" cy="384"/>
              </a:xfrm>
            </p:grpSpPr>
            <p:sp>
              <p:nvSpPr>
                <p:cNvPr id="354" name="Rectangle 679"/>
                <p:cNvSpPr>
                  <a:spLocks noChangeArrowheads="1"/>
                </p:cNvSpPr>
                <p:nvPr/>
              </p:nvSpPr>
              <p:spPr bwMode="auto">
                <a:xfrm>
                  <a:off x="1041" y="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3</a:t>
                  </a:r>
                </a:p>
              </p:txBody>
            </p:sp>
            <p:sp>
              <p:nvSpPr>
                <p:cNvPr id="355" name="Rectangle 680"/>
                <p:cNvSpPr>
                  <a:spLocks noChangeArrowheads="1"/>
                </p:cNvSpPr>
                <p:nvPr/>
              </p:nvSpPr>
              <p:spPr bwMode="auto">
                <a:xfrm>
                  <a:off x="998" y="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6" name="Group 681"/>
              <p:cNvGrpSpPr/>
              <p:nvPr/>
            </p:nvGrpSpPr>
            <p:grpSpPr bwMode="auto">
              <a:xfrm>
                <a:off x="1252" y="0"/>
                <a:ext cx="254" cy="384"/>
                <a:chOff x="1252" y="0"/>
                <a:chExt cx="254" cy="384"/>
              </a:xfrm>
            </p:grpSpPr>
            <p:sp>
              <p:nvSpPr>
                <p:cNvPr id="357" name="Rectangle 682"/>
                <p:cNvSpPr>
                  <a:spLocks noChangeArrowheads="1"/>
                </p:cNvSpPr>
                <p:nvPr/>
              </p:nvSpPr>
              <p:spPr bwMode="auto">
                <a:xfrm>
                  <a:off x="1295" y="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4</a:t>
                  </a:r>
                </a:p>
              </p:txBody>
            </p:sp>
            <p:sp>
              <p:nvSpPr>
                <p:cNvPr id="358" name="Rectangle 683"/>
                <p:cNvSpPr>
                  <a:spLocks noChangeArrowheads="1"/>
                </p:cNvSpPr>
                <p:nvPr/>
              </p:nvSpPr>
              <p:spPr bwMode="auto">
                <a:xfrm>
                  <a:off x="1252" y="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9" name="Group 684"/>
              <p:cNvGrpSpPr/>
              <p:nvPr/>
            </p:nvGrpSpPr>
            <p:grpSpPr bwMode="auto">
              <a:xfrm>
                <a:off x="1506" y="0"/>
                <a:ext cx="254" cy="384"/>
                <a:chOff x="1506" y="0"/>
                <a:chExt cx="254" cy="384"/>
              </a:xfrm>
            </p:grpSpPr>
            <p:sp>
              <p:nvSpPr>
                <p:cNvPr id="360" name="Rectangle 685"/>
                <p:cNvSpPr>
                  <a:spLocks noChangeArrowheads="1"/>
                </p:cNvSpPr>
                <p:nvPr/>
              </p:nvSpPr>
              <p:spPr bwMode="auto">
                <a:xfrm>
                  <a:off x="1549" y="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5</a:t>
                  </a:r>
                </a:p>
              </p:txBody>
            </p:sp>
            <p:sp>
              <p:nvSpPr>
                <p:cNvPr id="361" name="Rectangle 686"/>
                <p:cNvSpPr>
                  <a:spLocks noChangeArrowheads="1"/>
                </p:cNvSpPr>
                <p:nvPr/>
              </p:nvSpPr>
              <p:spPr bwMode="auto">
                <a:xfrm>
                  <a:off x="1506" y="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2" name="Group 687"/>
              <p:cNvGrpSpPr/>
              <p:nvPr/>
            </p:nvGrpSpPr>
            <p:grpSpPr bwMode="auto">
              <a:xfrm>
                <a:off x="1760" y="0"/>
                <a:ext cx="254" cy="384"/>
                <a:chOff x="1760" y="0"/>
                <a:chExt cx="254" cy="384"/>
              </a:xfrm>
            </p:grpSpPr>
            <p:sp>
              <p:nvSpPr>
                <p:cNvPr id="363" name="Rectangle 688"/>
                <p:cNvSpPr>
                  <a:spLocks noChangeArrowheads="1"/>
                </p:cNvSpPr>
                <p:nvPr/>
              </p:nvSpPr>
              <p:spPr bwMode="auto">
                <a:xfrm>
                  <a:off x="1803" y="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6</a:t>
                  </a:r>
                </a:p>
              </p:txBody>
            </p:sp>
            <p:sp>
              <p:nvSpPr>
                <p:cNvPr id="364" name="Rectangle 689"/>
                <p:cNvSpPr>
                  <a:spLocks noChangeArrowheads="1"/>
                </p:cNvSpPr>
                <p:nvPr/>
              </p:nvSpPr>
              <p:spPr bwMode="auto">
                <a:xfrm>
                  <a:off x="1760" y="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5" name="Group 690"/>
              <p:cNvGrpSpPr/>
              <p:nvPr/>
            </p:nvGrpSpPr>
            <p:grpSpPr bwMode="auto">
              <a:xfrm>
                <a:off x="2014" y="0"/>
                <a:ext cx="254" cy="384"/>
                <a:chOff x="2014" y="0"/>
                <a:chExt cx="254" cy="384"/>
              </a:xfrm>
            </p:grpSpPr>
            <p:sp>
              <p:nvSpPr>
                <p:cNvPr id="366" name="Rectangle 691"/>
                <p:cNvSpPr>
                  <a:spLocks noChangeArrowheads="1"/>
                </p:cNvSpPr>
                <p:nvPr/>
              </p:nvSpPr>
              <p:spPr bwMode="auto">
                <a:xfrm>
                  <a:off x="2057" y="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7</a:t>
                  </a:r>
                </a:p>
              </p:txBody>
            </p:sp>
            <p:sp>
              <p:nvSpPr>
                <p:cNvPr id="367" name="Rectangle 692"/>
                <p:cNvSpPr>
                  <a:spLocks noChangeArrowheads="1"/>
                </p:cNvSpPr>
                <p:nvPr/>
              </p:nvSpPr>
              <p:spPr bwMode="auto">
                <a:xfrm>
                  <a:off x="2014" y="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 name="Group 693"/>
              <p:cNvGrpSpPr/>
              <p:nvPr/>
            </p:nvGrpSpPr>
            <p:grpSpPr bwMode="auto">
              <a:xfrm>
                <a:off x="2268" y="0"/>
                <a:ext cx="254" cy="384"/>
                <a:chOff x="2268" y="0"/>
                <a:chExt cx="254" cy="384"/>
              </a:xfrm>
            </p:grpSpPr>
            <p:sp>
              <p:nvSpPr>
                <p:cNvPr id="369" name="Rectangle 694"/>
                <p:cNvSpPr>
                  <a:spLocks noChangeArrowheads="1"/>
                </p:cNvSpPr>
                <p:nvPr/>
              </p:nvSpPr>
              <p:spPr bwMode="auto">
                <a:xfrm>
                  <a:off x="2311" y="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8</a:t>
                  </a:r>
                </a:p>
              </p:txBody>
            </p:sp>
            <p:sp>
              <p:nvSpPr>
                <p:cNvPr id="370" name="Rectangle 695"/>
                <p:cNvSpPr>
                  <a:spLocks noChangeArrowheads="1"/>
                </p:cNvSpPr>
                <p:nvPr/>
              </p:nvSpPr>
              <p:spPr bwMode="auto">
                <a:xfrm>
                  <a:off x="2268" y="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1" name="Group 696"/>
              <p:cNvGrpSpPr/>
              <p:nvPr/>
            </p:nvGrpSpPr>
            <p:grpSpPr bwMode="auto">
              <a:xfrm>
                <a:off x="0" y="384"/>
                <a:ext cx="236" cy="384"/>
                <a:chOff x="0" y="384"/>
                <a:chExt cx="236" cy="384"/>
              </a:xfrm>
            </p:grpSpPr>
            <p:sp>
              <p:nvSpPr>
                <p:cNvPr id="372" name="Rectangle 697"/>
                <p:cNvSpPr>
                  <a:spLocks noChangeArrowheads="1"/>
                </p:cNvSpPr>
                <p:nvPr/>
              </p:nvSpPr>
              <p:spPr bwMode="auto">
                <a:xfrm>
                  <a:off x="43" y="384"/>
                  <a:ext cx="150"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0</a:t>
                  </a:r>
                  <a:endParaRPr kumimoji="1" lang="en-US" altLang="zh-CN" sz="2400">
                    <a:solidFill>
                      <a:srgbClr val="FF5050"/>
                    </a:solidFill>
                    <a:latin typeface="Times New Roman" panose="02020603050405020304" pitchFamily="18" charset="0"/>
                    <a:ea typeface="宋体" panose="02010600030101010101" pitchFamily="2" charset="-122"/>
                  </a:endParaRPr>
                </a:p>
              </p:txBody>
            </p:sp>
            <p:sp>
              <p:nvSpPr>
                <p:cNvPr id="373" name="Rectangle 698"/>
                <p:cNvSpPr>
                  <a:spLocks noChangeArrowheads="1"/>
                </p:cNvSpPr>
                <p:nvPr/>
              </p:nvSpPr>
              <p:spPr bwMode="auto">
                <a:xfrm>
                  <a:off x="0" y="384"/>
                  <a:ext cx="236"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4" name="Group 699"/>
              <p:cNvGrpSpPr/>
              <p:nvPr/>
            </p:nvGrpSpPr>
            <p:grpSpPr bwMode="auto">
              <a:xfrm>
                <a:off x="236" y="384"/>
                <a:ext cx="254" cy="384"/>
                <a:chOff x="236" y="384"/>
                <a:chExt cx="254" cy="384"/>
              </a:xfrm>
            </p:grpSpPr>
            <p:sp>
              <p:nvSpPr>
                <p:cNvPr id="375" name="Rectangle 700"/>
                <p:cNvSpPr>
                  <a:spLocks noChangeArrowheads="1"/>
                </p:cNvSpPr>
                <p:nvPr/>
              </p:nvSpPr>
              <p:spPr bwMode="auto">
                <a:xfrm>
                  <a:off x="279" y="38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376" name="Rectangle 701"/>
                <p:cNvSpPr>
                  <a:spLocks noChangeArrowheads="1"/>
                </p:cNvSpPr>
                <p:nvPr/>
              </p:nvSpPr>
              <p:spPr bwMode="auto">
                <a:xfrm>
                  <a:off x="236" y="38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7" name="Group 702"/>
              <p:cNvGrpSpPr/>
              <p:nvPr/>
            </p:nvGrpSpPr>
            <p:grpSpPr bwMode="auto">
              <a:xfrm>
                <a:off x="490" y="384"/>
                <a:ext cx="254" cy="384"/>
                <a:chOff x="490" y="384"/>
                <a:chExt cx="254" cy="384"/>
              </a:xfrm>
            </p:grpSpPr>
            <p:sp>
              <p:nvSpPr>
                <p:cNvPr id="378" name="Rectangle 703"/>
                <p:cNvSpPr>
                  <a:spLocks noChangeArrowheads="1"/>
                </p:cNvSpPr>
                <p:nvPr/>
              </p:nvSpPr>
              <p:spPr bwMode="auto">
                <a:xfrm>
                  <a:off x="533" y="38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379" name="Rectangle 704"/>
                <p:cNvSpPr>
                  <a:spLocks noChangeArrowheads="1"/>
                </p:cNvSpPr>
                <p:nvPr/>
              </p:nvSpPr>
              <p:spPr bwMode="auto">
                <a:xfrm>
                  <a:off x="490" y="38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0" name="Group 705"/>
              <p:cNvGrpSpPr/>
              <p:nvPr/>
            </p:nvGrpSpPr>
            <p:grpSpPr bwMode="auto">
              <a:xfrm>
                <a:off x="744" y="384"/>
                <a:ext cx="254" cy="384"/>
                <a:chOff x="744" y="384"/>
                <a:chExt cx="254" cy="384"/>
              </a:xfrm>
            </p:grpSpPr>
            <p:sp>
              <p:nvSpPr>
                <p:cNvPr id="381" name="Rectangle 706"/>
                <p:cNvSpPr>
                  <a:spLocks noChangeArrowheads="1"/>
                </p:cNvSpPr>
                <p:nvPr/>
              </p:nvSpPr>
              <p:spPr bwMode="auto">
                <a:xfrm>
                  <a:off x="787" y="38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382" name="Rectangle 707"/>
                <p:cNvSpPr>
                  <a:spLocks noChangeArrowheads="1"/>
                </p:cNvSpPr>
                <p:nvPr/>
              </p:nvSpPr>
              <p:spPr bwMode="auto">
                <a:xfrm>
                  <a:off x="744" y="38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3" name="Group 708"/>
              <p:cNvGrpSpPr/>
              <p:nvPr/>
            </p:nvGrpSpPr>
            <p:grpSpPr bwMode="auto">
              <a:xfrm>
                <a:off x="998" y="384"/>
                <a:ext cx="254" cy="384"/>
                <a:chOff x="998" y="384"/>
                <a:chExt cx="254" cy="384"/>
              </a:xfrm>
            </p:grpSpPr>
            <p:sp>
              <p:nvSpPr>
                <p:cNvPr id="384" name="Rectangle 709"/>
                <p:cNvSpPr>
                  <a:spLocks noChangeArrowheads="1"/>
                </p:cNvSpPr>
                <p:nvPr/>
              </p:nvSpPr>
              <p:spPr bwMode="auto">
                <a:xfrm>
                  <a:off x="1041" y="38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385" name="Rectangle 710"/>
                <p:cNvSpPr>
                  <a:spLocks noChangeArrowheads="1"/>
                </p:cNvSpPr>
                <p:nvPr/>
              </p:nvSpPr>
              <p:spPr bwMode="auto">
                <a:xfrm>
                  <a:off x="998" y="38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6" name="Group 711"/>
              <p:cNvGrpSpPr/>
              <p:nvPr/>
            </p:nvGrpSpPr>
            <p:grpSpPr bwMode="auto">
              <a:xfrm>
                <a:off x="1252" y="384"/>
                <a:ext cx="254" cy="384"/>
                <a:chOff x="1252" y="384"/>
                <a:chExt cx="254" cy="384"/>
              </a:xfrm>
            </p:grpSpPr>
            <p:sp>
              <p:nvSpPr>
                <p:cNvPr id="387" name="Rectangle 712"/>
                <p:cNvSpPr>
                  <a:spLocks noChangeArrowheads="1"/>
                </p:cNvSpPr>
                <p:nvPr/>
              </p:nvSpPr>
              <p:spPr bwMode="auto">
                <a:xfrm>
                  <a:off x="1295" y="38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388" name="Rectangle 713"/>
                <p:cNvSpPr>
                  <a:spLocks noChangeArrowheads="1"/>
                </p:cNvSpPr>
                <p:nvPr/>
              </p:nvSpPr>
              <p:spPr bwMode="auto">
                <a:xfrm>
                  <a:off x="1252" y="38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 name="Group 714"/>
              <p:cNvGrpSpPr/>
              <p:nvPr/>
            </p:nvGrpSpPr>
            <p:grpSpPr bwMode="auto">
              <a:xfrm>
                <a:off x="1506" y="384"/>
                <a:ext cx="254" cy="384"/>
                <a:chOff x="1506" y="384"/>
                <a:chExt cx="254" cy="384"/>
              </a:xfrm>
            </p:grpSpPr>
            <p:sp>
              <p:nvSpPr>
                <p:cNvPr id="390" name="Rectangle 715"/>
                <p:cNvSpPr>
                  <a:spLocks noChangeArrowheads="1"/>
                </p:cNvSpPr>
                <p:nvPr/>
              </p:nvSpPr>
              <p:spPr bwMode="auto">
                <a:xfrm>
                  <a:off x="1549" y="38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391" name="Rectangle 716"/>
                <p:cNvSpPr>
                  <a:spLocks noChangeArrowheads="1"/>
                </p:cNvSpPr>
                <p:nvPr/>
              </p:nvSpPr>
              <p:spPr bwMode="auto">
                <a:xfrm>
                  <a:off x="1506" y="38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2" name="Group 717"/>
              <p:cNvGrpSpPr/>
              <p:nvPr/>
            </p:nvGrpSpPr>
            <p:grpSpPr bwMode="auto">
              <a:xfrm>
                <a:off x="1760" y="384"/>
                <a:ext cx="254" cy="384"/>
                <a:chOff x="1760" y="384"/>
                <a:chExt cx="254" cy="384"/>
              </a:xfrm>
            </p:grpSpPr>
            <p:sp>
              <p:nvSpPr>
                <p:cNvPr id="393" name="Rectangle 718"/>
                <p:cNvSpPr>
                  <a:spLocks noChangeArrowheads="1"/>
                </p:cNvSpPr>
                <p:nvPr/>
              </p:nvSpPr>
              <p:spPr bwMode="auto">
                <a:xfrm>
                  <a:off x="1803" y="38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394" name="Rectangle 719"/>
                <p:cNvSpPr>
                  <a:spLocks noChangeArrowheads="1"/>
                </p:cNvSpPr>
                <p:nvPr/>
              </p:nvSpPr>
              <p:spPr bwMode="auto">
                <a:xfrm>
                  <a:off x="1760" y="38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5" name="Group 720"/>
              <p:cNvGrpSpPr/>
              <p:nvPr/>
            </p:nvGrpSpPr>
            <p:grpSpPr bwMode="auto">
              <a:xfrm>
                <a:off x="2014" y="384"/>
                <a:ext cx="254" cy="384"/>
                <a:chOff x="2014" y="384"/>
                <a:chExt cx="254" cy="384"/>
              </a:xfrm>
            </p:grpSpPr>
            <p:sp>
              <p:nvSpPr>
                <p:cNvPr id="396" name="Rectangle 721"/>
                <p:cNvSpPr>
                  <a:spLocks noChangeArrowheads="1"/>
                </p:cNvSpPr>
                <p:nvPr/>
              </p:nvSpPr>
              <p:spPr bwMode="auto">
                <a:xfrm>
                  <a:off x="2057" y="38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397" name="Rectangle 722"/>
                <p:cNvSpPr>
                  <a:spLocks noChangeArrowheads="1"/>
                </p:cNvSpPr>
                <p:nvPr/>
              </p:nvSpPr>
              <p:spPr bwMode="auto">
                <a:xfrm>
                  <a:off x="2014" y="38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8" name="Group 723"/>
              <p:cNvGrpSpPr/>
              <p:nvPr/>
            </p:nvGrpSpPr>
            <p:grpSpPr bwMode="auto">
              <a:xfrm>
                <a:off x="2268" y="384"/>
                <a:ext cx="254" cy="384"/>
                <a:chOff x="2268" y="384"/>
                <a:chExt cx="254" cy="384"/>
              </a:xfrm>
            </p:grpSpPr>
            <p:sp>
              <p:nvSpPr>
                <p:cNvPr id="399" name="Rectangle 724"/>
                <p:cNvSpPr>
                  <a:spLocks noChangeArrowheads="1"/>
                </p:cNvSpPr>
                <p:nvPr/>
              </p:nvSpPr>
              <p:spPr bwMode="auto">
                <a:xfrm>
                  <a:off x="2311" y="38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400" name="Rectangle 725"/>
                <p:cNvSpPr>
                  <a:spLocks noChangeArrowheads="1"/>
                </p:cNvSpPr>
                <p:nvPr/>
              </p:nvSpPr>
              <p:spPr bwMode="auto">
                <a:xfrm>
                  <a:off x="2268" y="38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1" name="Group 726"/>
              <p:cNvGrpSpPr/>
              <p:nvPr/>
            </p:nvGrpSpPr>
            <p:grpSpPr bwMode="auto">
              <a:xfrm>
                <a:off x="0" y="768"/>
                <a:ext cx="236" cy="384"/>
                <a:chOff x="0" y="768"/>
                <a:chExt cx="236" cy="384"/>
              </a:xfrm>
            </p:grpSpPr>
            <p:sp>
              <p:nvSpPr>
                <p:cNvPr id="402" name="Rectangle 727"/>
                <p:cNvSpPr>
                  <a:spLocks noChangeArrowheads="1"/>
                </p:cNvSpPr>
                <p:nvPr/>
              </p:nvSpPr>
              <p:spPr bwMode="auto">
                <a:xfrm>
                  <a:off x="43" y="768"/>
                  <a:ext cx="150"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1</a:t>
                  </a:r>
                </a:p>
              </p:txBody>
            </p:sp>
            <p:sp>
              <p:nvSpPr>
                <p:cNvPr id="403" name="Rectangle 728"/>
                <p:cNvSpPr>
                  <a:spLocks noChangeArrowheads="1"/>
                </p:cNvSpPr>
                <p:nvPr/>
              </p:nvSpPr>
              <p:spPr bwMode="auto">
                <a:xfrm>
                  <a:off x="0" y="768"/>
                  <a:ext cx="236"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4" name="Group 729"/>
              <p:cNvGrpSpPr/>
              <p:nvPr/>
            </p:nvGrpSpPr>
            <p:grpSpPr bwMode="auto">
              <a:xfrm>
                <a:off x="236" y="768"/>
                <a:ext cx="254" cy="384"/>
                <a:chOff x="236" y="768"/>
                <a:chExt cx="254" cy="384"/>
              </a:xfrm>
            </p:grpSpPr>
            <p:sp>
              <p:nvSpPr>
                <p:cNvPr id="405" name="Rectangle 730"/>
                <p:cNvSpPr>
                  <a:spLocks noChangeArrowheads="1"/>
                </p:cNvSpPr>
                <p:nvPr/>
              </p:nvSpPr>
              <p:spPr bwMode="auto">
                <a:xfrm>
                  <a:off x="279" y="76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406" name="Rectangle 731"/>
                <p:cNvSpPr>
                  <a:spLocks noChangeArrowheads="1"/>
                </p:cNvSpPr>
                <p:nvPr/>
              </p:nvSpPr>
              <p:spPr bwMode="auto">
                <a:xfrm>
                  <a:off x="236" y="76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7" name="Group 732"/>
              <p:cNvGrpSpPr/>
              <p:nvPr/>
            </p:nvGrpSpPr>
            <p:grpSpPr bwMode="auto">
              <a:xfrm>
                <a:off x="490" y="768"/>
                <a:ext cx="254" cy="384"/>
                <a:chOff x="490" y="768"/>
                <a:chExt cx="254" cy="384"/>
              </a:xfrm>
            </p:grpSpPr>
            <p:sp>
              <p:nvSpPr>
                <p:cNvPr id="408" name="Rectangle 733"/>
                <p:cNvSpPr>
                  <a:spLocks noChangeArrowheads="1"/>
                </p:cNvSpPr>
                <p:nvPr/>
              </p:nvSpPr>
              <p:spPr bwMode="auto">
                <a:xfrm>
                  <a:off x="533" y="76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409" name="Rectangle 734"/>
                <p:cNvSpPr>
                  <a:spLocks noChangeArrowheads="1"/>
                </p:cNvSpPr>
                <p:nvPr/>
              </p:nvSpPr>
              <p:spPr bwMode="auto">
                <a:xfrm>
                  <a:off x="490" y="76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0" name="Group 735"/>
              <p:cNvGrpSpPr/>
              <p:nvPr/>
            </p:nvGrpSpPr>
            <p:grpSpPr bwMode="auto">
              <a:xfrm>
                <a:off x="744" y="768"/>
                <a:ext cx="254" cy="384"/>
                <a:chOff x="744" y="768"/>
                <a:chExt cx="254" cy="384"/>
              </a:xfrm>
            </p:grpSpPr>
            <p:sp>
              <p:nvSpPr>
                <p:cNvPr id="411" name="Rectangle 736"/>
                <p:cNvSpPr>
                  <a:spLocks noChangeArrowheads="1"/>
                </p:cNvSpPr>
                <p:nvPr/>
              </p:nvSpPr>
              <p:spPr bwMode="auto">
                <a:xfrm>
                  <a:off x="787" y="76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412" name="Rectangle 737"/>
                <p:cNvSpPr>
                  <a:spLocks noChangeArrowheads="1"/>
                </p:cNvSpPr>
                <p:nvPr/>
              </p:nvSpPr>
              <p:spPr bwMode="auto">
                <a:xfrm>
                  <a:off x="744" y="76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3" name="Group 738"/>
              <p:cNvGrpSpPr/>
              <p:nvPr/>
            </p:nvGrpSpPr>
            <p:grpSpPr bwMode="auto">
              <a:xfrm>
                <a:off x="998" y="768"/>
                <a:ext cx="254" cy="384"/>
                <a:chOff x="998" y="768"/>
                <a:chExt cx="254" cy="384"/>
              </a:xfrm>
            </p:grpSpPr>
            <p:sp>
              <p:nvSpPr>
                <p:cNvPr id="414" name="Rectangle 739"/>
                <p:cNvSpPr>
                  <a:spLocks noChangeArrowheads="1"/>
                </p:cNvSpPr>
                <p:nvPr/>
              </p:nvSpPr>
              <p:spPr bwMode="auto">
                <a:xfrm>
                  <a:off x="1041" y="76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415" name="Rectangle 740"/>
                <p:cNvSpPr>
                  <a:spLocks noChangeArrowheads="1"/>
                </p:cNvSpPr>
                <p:nvPr/>
              </p:nvSpPr>
              <p:spPr bwMode="auto">
                <a:xfrm>
                  <a:off x="998" y="76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6" name="Group 741"/>
              <p:cNvGrpSpPr/>
              <p:nvPr/>
            </p:nvGrpSpPr>
            <p:grpSpPr bwMode="auto">
              <a:xfrm>
                <a:off x="1252" y="768"/>
                <a:ext cx="254" cy="384"/>
                <a:chOff x="1252" y="768"/>
                <a:chExt cx="254" cy="384"/>
              </a:xfrm>
            </p:grpSpPr>
            <p:sp>
              <p:nvSpPr>
                <p:cNvPr id="417" name="Rectangle 742"/>
                <p:cNvSpPr>
                  <a:spLocks noChangeArrowheads="1"/>
                </p:cNvSpPr>
                <p:nvPr/>
              </p:nvSpPr>
              <p:spPr bwMode="auto">
                <a:xfrm>
                  <a:off x="1295" y="76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dirty="0">
                      <a:solidFill>
                        <a:srgbClr val="000000"/>
                      </a:solidFill>
                      <a:latin typeface="Times New Roman" panose="02020603050405020304" pitchFamily="18" charset="0"/>
                      <a:ea typeface="宋体" panose="02010600030101010101" pitchFamily="2" charset="-122"/>
                    </a:rPr>
                    <a:t>1</a:t>
                  </a:r>
                </a:p>
              </p:txBody>
            </p:sp>
            <p:sp>
              <p:nvSpPr>
                <p:cNvPr id="418" name="Rectangle 743"/>
                <p:cNvSpPr>
                  <a:spLocks noChangeArrowheads="1"/>
                </p:cNvSpPr>
                <p:nvPr/>
              </p:nvSpPr>
              <p:spPr bwMode="auto">
                <a:xfrm>
                  <a:off x="1252" y="76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9" name="Group 744"/>
              <p:cNvGrpSpPr/>
              <p:nvPr/>
            </p:nvGrpSpPr>
            <p:grpSpPr bwMode="auto">
              <a:xfrm>
                <a:off x="1506" y="768"/>
                <a:ext cx="254" cy="384"/>
                <a:chOff x="1506" y="768"/>
                <a:chExt cx="254" cy="384"/>
              </a:xfrm>
            </p:grpSpPr>
            <p:sp>
              <p:nvSpPr>
                <p:cNvPr id="420" name="Rectangle 745"/>
                <p:cNvSpPr>
                  <a:spLocks noChangeArrowheads="1"/>
                </p:cNvSpPr>
                <p:nvPr/>
              </p:nvSpPr>
              <p:spPr bwMode="auto">
                <a:xfrm>
                  <a:off x="1549" y="76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421" name="Rectangle 746"/>
                <p:cNvSpPr>
                  <a:spLocks noChangeArrowheads="1"/>
                </p:cNvSpPr>
                <p:nvPr/>
              </p:nvSpPr>
              <p:spPr bwMode="auto">
                <a:xfrm>
                  <a:off x="1506" y="76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22" name="Group 747"/>
              <p:cNvGrpSpPr/>
              <p:nvPr/>
            </p:nvGrpSpPr>
            <p:grpSpPr bwMode="auto">
              <a:xfrm>
                <a:off x="1760" y="768"/>
                <a:ext cx="254" cy="384"/>
                <a:chOff x="1760" y="768"/>
                <a:chExt cx="254" cy="384"/>
              </a:xfrm>
            </p:grpSpPr>
            <p:sp>
              <p:nvSpPr>
                <p:cNvPr id="423" name="Rectangle 748"/>
                <p:cNvSpPr>
                  <a:spLocks noChangeArrowheads="1"/>
                </p:cNvSpPr>
                <p:nvPr/>
              </p:nvSpPr>
              <p:spPr bwMode="auto">
                <a:xfrm>
                  <a:off x="1803" y="76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424" name="Rectangle 749"/>
                <p:cNvSpPr>
                  <a:spLocks noChangeArrowheads="1"/>
                </p:cNvSpPr>
                <p:nvPr/>
              </p:nvSpPr>
              <p:spPr bwMode="auto">
                <a:xfrm>
                  <a:off x="1760" y="76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25" name="Group 750"/>
              <p:cNvGrpSpPr/>
              <p:nvPr/>
            </p:nvGrpSpPr>
            <p:grpSpPr bwMode="auto">
              <a:xfrm>
                <a:off x="2014" y="768"/>
                <a:ext cx="254" cy="384"/>
                <a:chOff x="2014" y="768"/>
                <a:chExt cx="254" cy="384"/>
              </a:xfrm>
            </p:grpSpPr>
            <p:sp>
              <p:nvSpPr>
                <p:cNvPr id="426" name="Rectangle 751"/>
                <p:cNvSpPr>
                  <a:spLocks noChangeArrowheads="1"/>
                </p:cNvSpPr>
                <p:nvPr/>
              </p:nvSpPr>
              <p:spPr bwMode="auto">
                <a:xfrm>
                  <a:off x="2057" y="76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427" name="Rectangle 752"/>
                <p:cNvSpPr>
                  <a:spLocks noChangeArrowheads="1"/>
                </p:cNvSpPr>
                <p:nvPr/>
              </p:nvSpPr>
              <p:spPr bwMode="auto">
                <a:xfrm>
                  <a:off x="2014" y="76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28" name="Group 753"/>
              <p:cNvGrpSpPr/>
              <p:nvPr/>
            </p:nvGrpSpPr>
            <p:grpSpPr bwMode="auto">
              <a:xfrm>
                <a:off x="2268" y="768"/>
                <a:ext cx="254" cy="384"/>
                <a:chOff x="2268" y="768"/>
                <a:chExt cx="254" cy="384"/>
              </a:xfrm>
            </p:grpSpPr>
            <p:sp>
              <p:nvSpPr>
                <p:cNvPr id="429" name="Rectangle 754"/>
                <p:cNvSpPr>
                  <a:spLocks noChangeArrowheads="1"/>
                </p:cNvSpPr>
                <p:nvPr/>
              </p:nvSpPr>
              <p:spPr bwMode="auto">
                <a:xfrm>
                  <a:off x="2311" y="76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430" name="Rectangle 755"/>
                <p:cNvSpPr>
                  <a:spLocks noChangeArrowheads="1"/>
                </p:cNvSpPr>
                <p:nvPr/>
              </p:nvSpPr>
              <p:spPr bwMode="auto">
                <a:xfrm>
                  <a:off x="2268" y="76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1" name="Group 756"/>
              <p:cNvGrpSpPr/>
              <p:nvPr/>
            </p:nvGrpSpPr>
            <p:grpSpPr bwMode="auto">
              <a:xfrm>
                <a:off x="0" y="1152"/>
                <a:ext cx="236" cy="384"/>
                <a:chOff x="0" y="1152"/>
                <a:chExt cx="236" cy="384"/>
              </a:xfrm>
            </p:grpSpPr>
            <p:sp>
              <p:nvSpPr>
                <p:cNvPr id="432" name="Rectangle 757"/>
                <p:cNvSpPr>
                  <a:spLocks noChangeArrowheads="1"/>
                </p:cNvSpPr>
                <p:nvPr/>
              </p:nvSpPr>
              <p:spPr bwMode="auto">
                <a:xfrm>
                  <a:off x="43" y="1152"/>
                  <a:ext cx="150"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2</a:t>
                  </a:r>
                </a:p>
              </p:txBody>
            </p:sp>
            <p:sp>
              <p:nvSpPr>
                <p:cNvPr id="433" name="Rectangle 758"/>
                <p:cNvSpPr>
                  <a:spLocks noChangeArrowheads="1"/>
                </p:cNvSpPr>
                <p:nvPr/>
              </p:nvSpPr>
              <p:spPr bwMode="auto">
                <a:xfrm>
                  <a:off x="0" y="1152"/>
                  <a:ext cx="236"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4" name="Group 759"/>
              <p:cNvGrpSpPr/>
              <p:nvPr/>
            </p:nvGrpSpPr>
            <p:grpSpPr bwMode="auto">
              <a:xfrm>
                <a:off x="236" y="1152"/>
                <a:ext cx="254" cy="384"/>
                <a:chOff x="236" y="1152"/>
                <a:chExt cx="254" cy="384"/>
              </a:xfrm>
            </p:grpSpPr>
            <p:sp>
              <p:nvSpPr>
                <p:cNvPr id="435" name="Rectangle 760"/>
                <p:cNvSpPr>
                  <a:spLocks noChangeArrowheads="1"/>
                </p:cNvSpPr>
                <p:nvPr/>
              </p:nvSpPr>
              <p:spPr bwMode="auto">
                <a:xfrm>
                  <a:off x="279" y="115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436" name="Rectangle 761"/>
                <p:cNvSpPr>
                  <a:spLocks noChangeArrowheads="1"/>
                </p:cNvSpPr>
                <p:nvPr/>
              </p:nvSpPr>
              <p:spPr bwMode="auto">
                <a:xfrm>
                  <a:off x="236" y="115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7" name="Group 762"/>
              <p:cNvGrpSpPr/>
              <p:nvPr/>
            </p:nvGrpSpPr>
            <p:grpSpPr bwMode="auto">
              <a:xfrm>
                <a:off x="490" y="1152"/>
                <a:ext cx="254" cy="384"/>
                <a:chOff x="490" y="1152"/>
                <a:chExt cx="254" cy="384"/>
              </a:xfrm>
            </p:grpSpPr>
            <p:sp>
              <p:nvSpPr>
                <p:cNvPr id="438" name="Rectangle 763"/>
                <p:cNvSpPr>
                  <a:spLocks noChangeArrowheads="1"/>
                </p:cNvSpPr>
                <p:nvPr/>
              </p:nvSpPr>
              <p:spPr bwMode="auto">
                <a:xfrm>
                  <a:off x="533" y="115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439" name="Rectangle 764"/>
                <p:cNvSpPr>
                  <a:spLocks noChangeArrowheads="1"/>
                </p:cNvSpPr>
                <p:nvPr/>
              </p:nvSpPr>
              <p:spPr bwMode="auto">
                <a:xfrm>
                  <a:off x="490" y="115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0" name="Group 765"/>
              <p:cNvGrpSpPr/>
              <p:nvPr/>
            </p:nvGrpSpPr>
            <p:grpSpPr bwMode="auto">
              <a:xfrm>
                <a:off x="744" y="1152"/>
                <a:ext cx="254" cy="384"/>
                <a:chOff x="744" y="1152"/>
                <a:chExt cx="254" cy="384"/>
              </a:xfrm>
            </p:grpSpPr>
            <p:sp>
              <p:nvSpPr>
                <p:cNvPr id="441" name="Rectangle 766"/>
                <p:cNvSpPr>
                  <a:spLocks noChangeArrowheads="1"/>
                </p:cNvSpPr>
                <p:nvPr/>
              </p:nvSpPr>
              <p:spPr bwMode="auto">
                <a:xfrm>
                  <a:off x="787" y="115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442" name="Rectangle 767"/>
                <p:cNvSpPr>
                  <a:spLocks noChangeArrowheads="1"/>
                </p:cNvSpPr>
                <p:nvPr/>
              </p:nvSpPr>
              <p:spPr bwMode="auto">
                <a:xfrm>
                  <a:off x="744" y="115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3" name="Group 768"/>
              <p:cNvGrpSpPr/>
              <p:nvPr/>
            </p:nvGrpSpPr>
            <p:grpSpPr bwMode="auto">
              <a:xfrm>
                <a:off x="998" y="1152"/>
                <a:ext cx="254" cy="384"/>
                <a:chOff x="998" y="1152"/>
                <a:chExt cx="254" cy="384"/>
              </a:xfrm>
            </p:grpSpPr>
            <p:sp>
              <p:nvSpPr>
                <p:cNvPr id="444" name="Rectangle 769"/>
                <p:cNvSpPr>
                  <a:spLocks noChangeArrowheads="1"/>
                </p:cNvSpPr>
                <p:nvPr/>
              </p:nvSpPr>
              <p:spPr bwMode="auto">
                <a:xfrm>
                  <a:off x="1041" y="115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445" name="Rectangle 770"/>
                <p:cNvSpPr>
                  <a:spLocks noChangeArrowheads="1"/>
                </p:cNvSpPr>
                <p:nvPr/>
              </p:nvSpPr>
              <p:spPr bwMode="auto">
                <a:xfrm>
                  <a:off x="998" y="115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6" name="Group 771"/>
              <p:cNvGrpSpPr/>
              <p:nvPr/>
            </p:nvGrpSpPr>
            <p:grpSpPr bwMode="auto">
              <a:xfrm>
                <a:off x="1252" y="1152"/>
                <a:ext cx="254" cy="384"/>
                <a:chOff x="1252" y="1152"/>
                <a:chExt cx="254" cy="384"/>
              </a:xfrm>
            </p:grpSpPr>
            <p:sp>
              <p:nvSpPr>
                <p:cNvPr id="447" name="Rectangle 772"/>
                <p:cNvSpPr>
                  <a:spLocks noChangeArrowheads="1"/>
                </p:cNvSpPr>
                <p:nvPr/>
              </p:nvSpPr>
              <p:spPr bwMode="auto">
                <a:xfrm>
                  <a:off x="1295" y="115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448" name="Rectangle 773"/>
                <p:cNvSpPr>
                  <a:spLocks noChangeArrowheads="1"/>
                </p:cNvSpPr>
                <p:nvPr/>
              </p:nvSpPr>
              <p:spPr bwMode="auto">
                <a:xfrm>
                  <a:off x="1252" y="115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9" name="Group 774"/>
              <p:cNvGrpSpPr/>
              <p:nvPr/>
            </p:nvGrpSpPr>
            <p:grpSpPr bwMode="auto">
              <a:xfrm>
                <a:off x="1506" y="1152"/>
                <a:ext cx="254" cy="384"/>
                <a:chOff x="1506" y="1152"/>
                <a:chExt cx="254" cy="384"/>
              </a:xfrm>
            </p:grpSpPr>
            <p:sp>
              <p:nvSpPr>
                <p:cNvPr id="450" name="Rectangle 775"/>
                <p:cNvSpPr>
                  <a:spLocks noChangeArrowheads="1"/>
                </p:cNvSpPr>
                <p:nvPr/>
              </p:nvSpPr>
              <p:spPr bwMode="auto">
                <a:xfrm>
                  <a:off x="1549" y="115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451" name="Rectangle 776"/>
                <p:cNvSpPr>
                  <a:spLocks noChangeArrowheads="1"/>
                </p:cNvSpPr>
                <p:nvPr/>
              </p:nvSpPr>
              <p:spPr bwMode="auto">
                <a:xfrm>
                  <a:off x="1506" y="115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52" name="Group 777"/>
              <p:cNvGrpSpPr/>
              <p:nvPr/>
            </p:nvGrpSpPr>
            <p:grpSpPr bwMode="auto">
              <a:xfrm>
                <a:off x="1760" y="1152"/>
                <a:ext cx="254" cy="384"/>
                <a:chOff x="1760" y="1152"/>
                <a:chExt cx="254" cy="384"/>
              </a:xfrm>
            </p:grpSpPr>
            <p:sp>
              <p:nvSpPr>
                <p:cNvPr id="453" name="Rectangle 778"/>
                <p:cNvSpPr>
                  <a:spLocks noChangeArrowheads="1"/>
                </p:cNvSpPr>
                <p:nvPr/>
              </p:nvSpPr>
              <p:spPr bwMode="auto">
                <a:xfrm>
                  <a:off x="1803" y="115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454" name="Rectangle 779"/>
                <p:cNvSpPr>
                  <a:spLocks noChangeArrowheads="1"/>
                </p:cNvSpPr>
                <p:nvPr/>
              </p:nvSpPr>
              <p:spPr bwMode="auto">
                <a:xfrm>
                  <a:off x="1760" y="115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55" name="Group 780"/>
              <p:cNvGrpSpPr/>
              <p:nvPr/>
            </p:nvGrpSpPr>
            <p:grpSpPr bwMode="auto">
              <a:xfrm>
                <a:off x="2014" y="1152"/>
                <a:ext cx="254" cy="384"/>
                <a:chOff x="2014" y="1152"/>
                <a:chExt cx="254" cy="384"/>
              </a:xfrm>
            </p:grpSpPr>
            <p:sp>
              <p:nvSpPr>
                <p:cNvPr id="456" name="Rectangle 781"/>
                <p:cNvSpPr>
                  <a:spLocks noChangeArrowheads="1"/>
                </p:cNvSpPr>
                <p:nvPr/>
              </p:nvSpPr>
              <p:spPr bwMode="auto">
                <a:xfrm>
                  <a:off x="2057" y="115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457" name="Rectangle 782"/>
                <p:cNvSpPr>
                  <a:spLocks noChangeArrowheads="1"/>
                </p:cNvSpPr>
                <p:nvPr/>
              </p:nvSpPr>
              <p:spPr bwMode="auto">
                <a:xfrm>
                  <a:off x="2014" y="115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58" name="Group 783"/>
              <p:cNvGrpSpPr/>
              <p:nvPr/>
            </p:nvGrpSpPr>
            <p:grpSpPr bwMode="auto">
              <a:xfrm>
                <a:off x="2268" y="1152"/>
                <a:ext cx="254" cy="384"/>
                <a:chOff x="2268" y="1152"/>
                <a:chExt cx="254" cy="384"/>
              </a:xfrm>
            </p:grpSpPr>
            <p:sp>
              <p:nvSpPr>
                <p:cNvPr id="459" name="Rectangle 784"/>
                <p:cNvSpPr>
                  <a:spLocks noChangeArrowheads="1"/>
                </p:cNvSpPr>
                <p:nvPr/>
              </p:nvSpPr>
              <p:spPr bwMode="auto">
                <a:xfrm>
                  <a:off x="2311" y="115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460" name="Rectangle 785"/>
                <p:cNvSpPr>
                  <a:spLocks noChangeArrowheads="1"/>
                </p:cNvSpPr>
                <p:nvPr/>
              </p:nvSpPr>
              <p:spPr bwMode="auto">
                <a:xfrm>
                  <a:off x="2268" y="115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61" name="Group 786"/>
              <p:cNvGrpSpPr/>
              <p:nvPr/>
            </p:nvGrpSpPr>
            <p:grpSpPr bwMode="auto">
              <a:xfrm>
                <a:off x="0" y="1536"/>
                <a:ext cx="236" cy="384"/>
                <a:chOff x="0" y="1536"/>
                <a:chExt cx="236" cy="384"/>
              </a:xfrm>
            </p:grpSpPr>
            <p:sp>
              <p:nvSpPr>
                <p:cNvPr id="462" name="Rectangle 787"/>
                <p:cNvSpPr>
                  <a:spLocks noChangeArrowheads="1"/>
                </p:cNvSpPr>
                <p:nvPr/>
              </p:nvSpPr>
              <p:spPr bwMode="auto">
                <a:xfrm>
                  <a:off x="43" y="1536"/>
                  <a:ext cx="150"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3</a:t>
                  </a:r>
                </a:p>
              </p:txBody>
            </p:sp>
            <p:sp>
              <p:nvSpPr>
                <p:cNvPr id="463" name="Rectangle 788"/>
                <p:cNvSpPr>
                  <a:spLocks noChangeArrowheads="1"/>
                </p:cNvSpPr>
                <p:nvPr/>
              </p:nvSpPr>
              <p:spPr bwMode="auto">
                <a:xfrm>
                  <a:off x="0" y="1536"/>
                  <a:ext cx="236"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64" name="Group 789"/>
              <p:cNvGrpSpPr/>
              <p:nvPr/>
            </p:nvGrpSpPr>
            <p:grpSpPr bwMode="auto">
              <a:xfrm>
                <a:off x="236" y="1536"/>
                <a:ext cx="254" cy="384"/>
                <a:chOff x="236" y="1536"/>
                <a:chExt cx="254" cy="384"/>
              </a:xfrm>
            </p:grpSpPr>
            <p:sp>
              <p:nvSpPr>
                <p:cNvPr id="465" name="Rectangle 790"/>
                <p:cNvSpPr>
                  <a:spLocks noChangeArrowheads="1"/>
                </p:cNvSpPr>
                <p:nvPr/>
              </p:nvSpPr>
              <p:spPr bwMode="auto">
                <a:xfrm>
                  <a:off x="279" y="153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466" name="Rectangle 791"/>
                <p:cNvSpPr>
                  <a:spLocks noChangeArrowheads="1"/>
                </p:cNvSpPr>
                <p:nvPr/>
              </p:nvSpPr>
              <p:spPr bwMode="auto">
                <a:xfrm>
                  <a:off x="236" y="153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67" name="Group 792"/>
              <p:cNvGrpSpPr/>
              <p:nvPr/>
            </p:nvGrpSpPr>
            <p:grpSpPr bwMode="auto">
              <a:xfrm>
                <a:off x="490" y="1536"/>
                <a:ext cx="254" cy="384"/>
                <a:chOff x="490" y="1536"/>
                <a:chExt cx="254" cy="384"/>
              </a:xfrm>
            </p:grpSpPr>
            <p:sp>
              <p:nvSpPr>
                <p:cNvPr id="468" name="Rectangle 793"/>
                <p:cNvSpPr>
                  <a:spLocks noChangeArrowheads="1"/>
                </p:cNvSpPr>
                <p:nvPr/>
              </p:nvSpPr>
              <p:spPr bwMode="auto">
                <a:xfrm>
                  <a:off x="533" y="153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469" name="Rectangle 794"/>
                <p:cNvSpPr>
                  <a:spLocks noChangeArrowheads="1"/>
                </p:cNvSpPr>
                <p:nvPr/>
              </p:nvSpPr>
              <p:spPr bwMode="auto">
                <a:xfrm>
                  <a:off x="490" y="153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0" name="Group 795"/>
              <p:cNvGrpSpPr/>
              <p:nvPr/>
            </p:nvGrpSpPr>
            <p:grpSpPr bwMode="auto">
              <a:xfrm>
                <a:off x="744" y="1536"/>
                <a:ext cx="254" cy="384"/>
                <a:chOff x="744" y="1536"/>
                <a:chExt cx="254" cy="384"/>
              </a:xfrm>
            </p:grpSpPr>
            <p:sp>
              <p:nvSpPr>
                <p:cNvPr id="471" name="Rectangle 796"/>
                <p:cNvSpPr>
                  <a:spLocks noChangeArrowheads="1"/>
                </p:cNvSpPr>
                <p:nvPr/>
              </p:nvSpPr>
              <p:spPr bwMode="auto">
                <a:xfrm>
                  <a:off x="787" y="153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472" name="Rectangle 797"/>
                <p:cNvSpPr>
                  <a:spLocks noChangeArrowheads="1"/>
                </p:cNvSpPr>
                <p:nvPr/>
              </p:nvSpPr>
              <p:spPr bwMode="auto">
                <a:xfrm>
                  <a:off x="744" y="153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3" name="Group 798"/>
              <p:cNvGrpSpPr/>
              <p:nvPr/>
            </p:nvGrpSpPr>
            <p:grpSpPr bwMode="auto">
              <a:xfrm>
                <a:off x="998" y="1536"/>
                <a:ext cx="254" cy="384"/>
                <a:chOff x="998" y="1536"/>
                <a:chExt cx="254" cy="384"/>
              </a:xfrm>
            </p:grpSpPr>
            <p:sp>
              <p:nvSpPr>
                <p:cNvPr id="474" name="Rectangle 799"/>
                <p:cNvSpPr>
                  <a:spLocks noChangeArrowheads="1"/>
                </p:cNvSpPr>
                <p:nvPr/>
              </p:nvSpPr>
              <p:spPr bwMode="auto">
                <a:xfrm>
                  <a:off x="1041" y="153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475" name="Rectangle 800"/>
                <p:cNvSpPr>
                  <a:spLocks noChangeArrowheads="1"/>
                </p:cNvSpPr>
                <p:nvPr/>
              </p:nvSpPr>
              <p:spPr bwMode="auto">
                <a:xfrm>
                  <a:off x="998" y="153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6" name="Group 801"/>
              <p:cNvGrpSpPr/>
              <p:nvPr/>
            </p:nvGrpSpPr>
            <p:grpSpPr bwMode="auto">
              <a:xfrm>
                <a:off x="1252" y="1536"/>
                <a:ext cx="254" cy="384"/>
                <a:chOff x="1252" y="1536"/>
                <a:chExt cx="254" cy="384"/>
              </a:xfrm>
            </p:grpSpPr>
            <p:sp>
              <p:nvSpPr>
                <p:cNvPr id="477" name="Rectangle 802"/>
                <p:cNvSpPr>
                  <a:spLocks noChangeArrowheads="1"/>
                </p:cNvSpPr>
                <p:nvPr/>
              </p:nvSpPr>
              <p:spPr bwMode="auto">
                <a:xfrm>
                  <a:off x="1295" y="153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478" name="Rectangle 803"/>
                <p:cNvSpPr>
                  <a:spLocks noChangeArrowheads="1"/>
                </p:cNvSpPr>
                <p:nvPr/>
              </p:nvSpPr>
              <p:spPr bwMode="auto">
                <a:xfrm>
                  <a:off x="1252" y="153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9" name="Group 804"/>
              <p:cNvGrpSpPr/>
              <p:nvPr/>
            </p:nvGrpSpPr>
            <p:grpSpPr bwMode="auto">
              <a:xfrm>
                <a:off x="1506" y="1536"/>
                <a:ext cx="254" cy="384"/>
                <a:chOff x="1506" y="1536"/>
                <a:chExt cx="254" cy="384"/>
              </a:xfrm>
            </p:grpSpPr>
            <p:sp>
              <p:nvSpPr>
                <p:cNvPr id="480" name="Rectangle 805"/>
                <p:cNvSpPr>
                  <a:spLocks noChangeArrowheads="1"/>
                </p:cNvSpPr>
                <p:nvPr/>
              </p:nvSpPr>
              <p:spPr bwMode="auto">
                <a:xfrm>
                  <a:off x="1549" y="153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481" name="Rectangle 806"/>
                <p:cNvSpPr>
                  <a:spLocks noChangeArrowheads="1"/>
                </p:cNvSpPr>
                <p:nvPr/>
              </p:nvSpPr>
              <p:spPr bwMode="auto">
                <a:xfrm>
                  <a:off x="1506" y="153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2" name="Group 807"/>
              <p:cNvGrpSpPr/>
              <p:nvPr/>
            </p:nvGrpSpPr>
            <p:grpSpPr bwMode="auto">
              <a:xfrm>
                <a:off x="1760" y="1536"/>
                <a:ext cx="254" cy="384"/>
                <a:chOff x="1760" y="1536"/>
                <a:chExt cx="254" cy="384"/>
              </a:xfrm>
            </p:grpSpPr>
            <p:sp>
              <p:nvSpPr>
                <p:cNvPr id="483" name="Rectangle 808"/>
                <p:cNvSpPr>
                  <a:spLocks noChangeArrowheads="1"/>
                </p:cNvSpPr>
                <p:nvPr/>
              </p:nvSpPr>
              <p:spPr bwMode="auto">
                <a:xfrm>
                  <a:off x="1803" y="153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484" name="Rectangle 809"/>
                <p:cNvSpPr>
                  <a:spLocks noChangeArrowheads="1"/>
                </p:cNvSpPr>
                <p:nvPr/>
              </p:nvSpPr>
              <p:spPr bwMode="auto">
                <a:xfrm>
                  <a:off x="1760" y="153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5" name="Group 810"/>
              <p:cNvGrpSpPr/>
              <p:nvPr/>
            </p:nvGrpSpPr>
            <p:grpSpPr bwMode="auto">
              <a:xfrm>
                <a:off x="2014" y="1536"/>
                <a:ext cx="254" cy="384"/>
                <a:chOff x="2014" y="1536"/>
                <a:chExt cx="254" cy="384"/>
              </a:xfrm>
            </p:grpSpPr>
            <p:sp>
              <p:nvSpPr>
                <p:cNvPr id="486" name="Rectangle 811"/>
                <p:cNvSpPr>
                  <a:spLocks noChangeArrowheads="1"/>
                </p:cNvSpPr>
                <p:nvPr/>
              </p:nvSpPr>
              <p:spPr bwMode="auto">
                <a:xfrm>
                  <a:off x="2057" y="153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487" name="Rectangle 812"/>
                <p:cNvSpPr>
                  <a:spLocks noChangeArrowheads="1"/>
                </p:cNvSpPr>
                <p:nvPr/>
              </p:nvSpPr>
              <p:spPr bwMode="auto">
                <a:xfrm>
                  <a:off x="2014" y="153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8" name="Group 813"/>
              <p:cNvGrpSpPr/>
              <p:nvPr/>
            </p:nvGrpSpPr>
            <p:grpSpPr bwMode="auto">
              <a:xfrm>
                <a:off x="2268" y="1536"/>
                <a:ext cx="254" cy="384"/>
                <a:chOff x="2268" y="1536"/>
                <a:chExt cx="254" cy="384"/>
              </a:xfrm>
            </p:grpSpPr>
            <p:sp>
              <p:nvSpPr>
                <p:cNvPr id="489" name="Rectangle 814"/>
                <p:cNvSpPr>
                  <a:spLocks noChangeArrowheads="1"/>
                </p:cNvSpPr>
                <p:nvPr/>
              </p:nvSpPr>
              <p:spPr bwMode="auto">
                <a:xfrm>
                  <a:off x="2311" y="153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490" name="Rectangle 815"/>
                <p:cNvSpPr>
                  <a:spLocks noChangeArrowheads="1"/>
                </p:cNvSpPr>
                <p:nvPr/>
              </p:nvSpPr>
              <p:spPr bwMode="auto">
                <a:xfrm>
                  <a:off x="2268" y="153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91" name="Group 816"/>
              <p:cNvGrpSpPr/>
              <p:nvPr/>
            </p:nvGrpSpPr>
            <p:grpSpPr bwMode="auto">
              <a:xfrm>
                <a:off x="0" y="1920"/>
                <a:ext cx="236" cy="384"/>
                <a:chOff x="0" y="1920"/>
                <a:chExt cx="236" cy="384"/>
              </a:xfrm>
            </p:grpSpPr>
            <p:sp>
              <p:nvSpPr>
                <p:cNvPr id="492" name="Rectangle 817"/>
                <p:cNvSpPr>
                  <a:spLocks noChangeArrowheads="1"/>
                </p:cNvSpPr>
                <p:nvPr/>
              </p:nvSpPr>
              <p:spPr bwMode="auto">
                <a:xfrm>
                  <a:off x="43" y="1920"/>
                  <a:ext cx="150"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4</a:t>
                  </a:r>
                </a:p>
              </p:txBody>
            </p:sp>
            <p:sp>
              <p:nvSpPr>
                <p:cNvPr id="493" name="Rectangle 818"/>
                <p:cNvSpPr>
                  <a:spLocks noChangeArrowheads="1"/>
                </p:cNvSpPr>
                <p:nvPr/>
              </p:nvSpPr>
              <p:spPr bwMode="auto">
                <a:xfrm>
                  <a:off x="0" y="1920"/>
                  <a:ext cx="236"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94" name="Group 819"/>
              <p:cNvGrpSpPr/>
              <p:nvPr/>
            </p:nvGrpSpPr>
            <p:grpSpPr bwMode="auto">
              <a:xfrm>
                <a:off x="236" y="1920"/>
                <a:ext cx="254" cy="384"/>
                <a:chOff x="236" y="1920"/>
                <a:chExt cx="254" cy="384"/>
              </a:xfrm>
            </p:grpSpPr>
            <p:sp>
              <p:nvSpPr>
                <p:cNvPr id="495" name="Rectangle 820"/>
                <p:cNvSpPr>
                  <a:spLocks noChangeArrowheads="1"/>
                </p:cNvSpPr>
                <p:nvPr/>
              </p:nvSpPr>
              <p:spPr bwMode="auto">
                <a:xfrm>
                  <a:off x="279" y="192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496" name="Rectangle 821"/>
                <p:cNvSpPr>
                  <a:spLocks noChangeArrowheads="1"/>
                </p:cNvSpPr>
                <p:nvPr/>
              </p:nvSpPr>
              <p:spPr bwMode="auto">
                <a:xfrm>
                  <a:off x="236" y="192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97" name="Group 822"/>
              <p:cNvGrpSpPr/>
              <p:nvPr/>
            </p:nvGrpSpPr>
            <p:grpSpPr bwMode="auto">
              <a:xfrm>
                <a:off x="490" y="1920"/>
                <a:ext cx="254" cy="384"/>
                <a:chOff x="490" y="1920"/>
                <a:chExt cx="254" cy="384"/>
              </a:xfrm>
            </p:grpSpPr>
            <p:sp>
              <p:nvSpPr>
                <p:cNvPr id="498" name="Rectangle 823"/>
                <p:cNvSpPr>
                  <a:spLocks noChangeArrowheads="1"/>
                </p:cNvSpPr>
                <p:nvPr/>
              </p:nvSpPr>
              <p:spPr bwMode="auto">
                <a:xfrm>
                  <a:off x="533" y="192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499" name="Rectangle 824"/>
                <p:cNvSpPr>
                  <a:spLocks noChangeArrowheads="1"/>
                </p:cNvSpPr>
                <p:nvPr/>
              </p:nvSpPr>
              <p:spPr bwMode="auto">
                <a:xfrm>
                  <a:off x="490" y="192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0" name="Group 825"/>
              <p:cNvGrpSpPr/>
              <p:nvPr/>
            </p:nvGrpSpPr>
            <p:grpSpPr bwMode="auto">
              <a:xfrm>
                <a:off x="744" y="1920"/>
                <a:ext cx="254" cy="384"/>
                <a:chOff x="744" y="1920"/>
                <a:chExt cx="254" cy="384"/>
              </a:xfrm>
            </p:grpSpPr>
            <p:sp>
              <p:nvSpPr>
                <p:cNvPr id="501" name="Rectangle 826"/>
                <p:cNvSpPr>
                  <a:spLocks noChangeArrowheads="1"/>
                </p:cNvSpPr>
                <p:nvPr/>
              </p:nvSpPr>
              <p:spPr bwMode="auto">
                <a:xfrm>
                  <a:off x="787" y="192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502" name="Rectangle 827"/>
                <p:cNvSpPr>
                  <a:spLocks noChangeArrowheads="1"/>
                </p:cNvSpPr>
                <p:nvPr/>
              </p:nvSpPr>
              <p:spPr bwMode="auto">
                <a:xfrm>
                  <a:off x="744" y="192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3" name="Group 828"/>
              <p:cNvGrpSpPr/>
              <p:nvPr/>
            </p:nvGrpSpPr>
            <p:grpSpPr bwMode="auto">
              <a:xfrm>
                <a:off x="998" y="1920"/>
                <a:ext cx="254" cy="384"/>
                <a:chOff x="998" y="1920"/>
                <a:chExt cx="254" cy="384"/>
              </a:xfrm>
            </p:grpSpPr>
            <p:sp>
              <p:nvSpPr>
                <p:cNvPr id="504" name="Rectangle 829"/>
                <p:cNvSpPr>
                  <a:spLocks noChangeArrowheads="1"/>
                </p:cNvSpPr>
                <p:nvPr/>
              </p:nvSpPr>
              <p:spPr bwMode="auto">
                <a:xfrm>
                  <a:off x="1041" y="192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505" name="Rectangle 830"/>
                <p:cNvSpPr>
                  <a:spLocks noChangeArrowheads="1"/>
                </p:cNvSpPr>
                <p:nvPr/>
              </p:nvSpPr>
              <p:spPr bwMode="auto">
                <a:xfrm>
                  <a:off x="998" y="192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6" name="Group 831"/>
              <p:cNvGrpSpPr/>
              <p:nvPr/>
            </p:nvGrpSpPr>
            <p:grpSpPr bwMode="auto">
              <a:xfrm>
                <a:off x="1252" y="1920"/>
                <a:ext cx="254" cy="384"/>
                <a:chOff x="1252" y="1920"/>
                <a:chExt cx="254" cy="384"/>
              </a:xfrm>
            </p:grpSpPr>
            <p:sp>
              <p:nvSpPr>
                <p:cNvPr id="507" name="Rectangle 832"/>
                <p:cNvSpPr>
                  <a:spLocks noChangeArrowheads="1"/>
                </p:cNvSpPr>
                <p:nvPr/>
              </p:nvSpPr>
              <p:spPr bwMode="auto">
                <a:xfrm>
                  <a:off x="1295" y="192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508" name="Rectangle 833"/>
                <p:cNvSpPr>
                  <a:spLocks noChangeArrowheads="1"/>
                </p:cNvSpPr>
                <p:nvPr/>
              </p:nvSpPr>
              <p:spPr bwMode="auto">
                <a:xfrm>
                  <a:off x="1252" y="192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9" name="Group 834"/>
              <p:cNvGrpSpPr/>
              <p:nvPr/>
            </p:nvGrpSpPr>
            <p:grpSpPr bwMode="auto">
              <a:xfrm>
                <a:off x="1506" y="1920"/>
                <a:ext cx="254" cy="384"/>
                <a:chOff x="1506" y="1920"/>
                <a:chExt cx="254" cy="384"/>
              </a:xfrm>
            </p:grpSpPr>
            <p:sp>
              <p:nvSpPr>
                <p:cNvPr id="510" name="Rectangle 835"/>
                <p:cNvSpPr>
                  <a:spLocks noChangeArrowheads="1"/>
                </p:cNvSpPr>
                <p:nvPr/>
              </p:nvSpPr>
              <p:spPr bwMode="auto">
                <a:xfrm>
                  <a:off x="1549" y="192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511" name="Rectangle 836"/>
                <p:cNvSpPr>
                  <a:spLocks noChangeArrowheads="1"/>
                </p:cNvSpPr>
                <p:nvPr/>
              </p:nvSpPr>
              <p:spPr bwMode="auto">
                <a:xfrm>
                  <a:off x="1506" y="192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2" name="Group 837"/>
              <p:cNvGrpSpPr/>
              <p:nvPr/>
            </p:nvGrpSpPr>
            <p:grpSpPr bwMode="auto">
              <a:xfrm>
                <a:off x="1760" y="1920"/>
                <a:ext cx="254" cy="384"/>
                <a:chOff x="1760" y="1920"/>
                <a:chExt cx="254" cy="384"/>
              </a:xfrm>
            </p:grpSpPr>
            <p:sp>
              <p:nvSpPr>
                <p:cNvPr id="513" name="Rectangle 838"/>
                <p:cNvSpPr>
                  <a:spLocks noChangeArrowheads="1"/>
                </p:cNvSpPr>
                <p:nvPr/>
              </p:nvSpPr>
              <p:spPr bwMode="auto">
                <a:xfrm>
                  <a:off x="1803" y="192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514" name="Rectangle 839"/>
                <p:cNvSpPr>
                  <a:spLocks noChangeArrowheads="1"/>
                </p:cNvSpPr>
                <p:nvPr/>
              </p:nvSpPr>
              <p:spPr bwMode="auto">
                <a:xfrm>
                  <a:off x="1760" y="192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5" name="Group 840"/>
              <p:cNvGrpSpPr/>
              <p:nvPr/>
            </p:nvGrpSpPr>
            <p:grpSpPr bwMode="auto">
              <a:xfrm>
                <a:off x="2014" y="1920"/>
                <a:ext cx="254" cy="384"/>
                <a:chOff x="2014" y="1920"/>
                <a:chExt cx="254" cy="384"/>
              </a:xfrm>
            </p:grpSpPr>
            <p:sp>
              <p:nvSpPr>
                <p:cNvPr id="516" name="Rectangle 841"/>
                <p:cNvSpPr>
                  <a:spLocks noChangeArrowheads="1"/>
                </p:cNvSpPr>
                <p:nvPr/>
              </p:nvSpPr>
              <p:spPr bwMode="auto">
                <a:xfrm>
                  <a:off x="2057" y="192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517" name="Rectangle 842"/>
                <p:cNvSpPr>
                  <a:spLocks noChangeArrowheads="1"/>
                </p:cNvSpPr>
                <p:nvPr/>
              </p:nvSpPr>
              <p:spPr bwMode="auto">
                <a:xfrm>
                  <a:off x="2014" y="192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8" name="Group 843"/>
              <p:cNvGrpSpPr/>
              <p:nvPr/>
            </p:nvGrpSpPr>
            <p:grpSpPr bwMode="auto">
              <a:xfrm>
                <a:off x="2268" y="1920"/>
                <a:ext cx="254" cy="384"/>
                <a:chOff x="2268" y="1920"/>
                <a:chExt cx="254" cy="384"/>
              </a:xfrm>
            </p:grpSpPr>
            <p:sp>
              <p:nvSpPr>
                <p:cNvPr id="519" name="Rectangle 844"/>
                <p:cNvSpPr>
                  <a:spLocks noChangeArrowheads="1"/>
                </p:cNvSpPr>
                <p:nvPr/>
              </p:nvSpPr>
              <p:spPr bwMode="auto">
                <a:xfrm>
                  <a:off x="2311" y="192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520" name="Rectangle 845"/>
                <p:cNvSpPr>
                  <a:spLocks noChangeArrowheads="1"/>
                </p:cNvSpPr>
                <p:nvPr/>
              </p:nvSpPr>
              <p:spPr bwMode="auto">
                <a:xfrm>
                  <a:off x="2268" y="192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1" name="Group 846"/>
              <p:cNvGrpSpPr/>
              <p:nvPr/>
            </p:nvGrpSpPr>
            <p:grpSpPr bwMode="auto">
              <a:xfrm>
                <a:off x="0" y="2304"/>
                <a:ext cx="236" cy="384"/>
                <a:chOff x="0" y="2304"/>
                <a:chExt cx="236" cy="384"/>
              </a:xfrm>
            </p:grpSpPr>
            <p:sp>
              <p:nvSpPr>
                <p:cNvPr id="522" name="Rectangle 847"/>
                <p:cNvSpPr>
                  <a:spLocks noChangeArrowheads="1"/>
                </p:cNvSpPr>
                <p:nvPr/>
              </p:nvSpPr>
              <p:spPr bwMode="auto">
                <a:xfrm>
                  <a:off x="43" y="2304"/>
                  <a:ext cx="150"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5</a:t>
                  </a:r>
                </a:p>
              </p:txBody>
            </p:sp>
            <p:sp>
              <p:nvSpPr>
                <p:cNvPr id="523" name="Rectangle 848"/>
                <p:cNvSpPr>
                  <a:spLocks noChangeArrowheads="1"/>
                </p:cNvSpPr>
                <p:nvPr/>
              </p:nvSpPr>
              <p:spPr bwMode="auto">
                <a:xfrm>
                  <a:off x="0" y="2304"/>
                  <a:ext cx="236"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4" name="Group 849"/>
              <p:cNvGrpSpPr/>
              <p:nvPr/>
            </p:nvGrpSpPr>
            <p:grpSpPr bwMode="auto">
              <a:xfrm>
                <a:off x="236" y="2304"/>
                <a:ext cx="254" cy="384"/>
                <a:chOff x="236" y="2304"/>
                <a:chExt cx="254" cy="384"/>
              </a:xfrm>
            </p:grpSpPr>
            <p:sp>
              <p:nvSpPr>
                <p:cNvPr id="525" name="Rectangle 850"/>
                <p:cNvSpPr>
                  <a:spLocks noChangeArrowheads="1"/>
                </p:cNvSpPr>
                <p:nvPr/>
              </p:nvSpPr>
              <p:spPr bwMode="auto">
                <a:xfrm>
                  <a:off x="279" y="230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526" name="Rectangle 851"/>
                <p:cNvSpPr>
                  <a:spLocks noChangeArrowheads="1"/>
                </p:cNvSpPr>
                <p:nvPr/>
              </p:nvSpPr>
              <p:spPr bwMode="auto">
                <a:xfrm>
                  <a:off x="236" y="230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7" name="Group 852"/>
              <p:cNvGrpSpPr/>
              <p:nvPr/>
            </p:nvGrpSpPr>
            <p:grpSpPr bwMode="auto">
              <a:xfrm>
                <a:off x="490" y="2304"/>
                <a:ext cx="254" cy="384"/>
                <a:chOff x="490" y="2304"/>
                <a:chExt cx="254" cy="384"/>
              </a:xfrm>
            </p:grpSpPr>
            <p:sp>
              <p:nvSpPr>
                <p:cNvPr id="528" name="Rectangle 853"/>
                <p:cNvSpPr>
                  <a:spLocks noChangeArrowheads="1"/>
                </p:cNvSpPr>
                <p:nvPr/>
              </p:nvSpPr>
              <p:spPr bwMode="auto">
                <a:xfrm>
                  <a:off x="533" y="230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529" name="Rectangle 854"/>
                <p:cNvSpPr>
                  <a:spLocks noChangeArrowheads="1"/>
                </p:cNvSpPr>
                <p:nvPr/>
              </p:nvSpPr>
              <p:spPr bwMode="auto">
                <a:xfrm>
                  <a:off x="490" y="230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0" name="Group 855"/>
              <p:cNvGrpSpPr/>
              <p:nvPr/>
            </p:nvGrpSpPr>
            <p:grpSpPr bwMode="auto">
              <a:xfrm>
                <a:off x="744" y="2304"/>
                <a:ext cx="254" cy="384"/>
                <a:chOff x="744" y="2304"/>
                <a:chExt cx="254" cy="384"/>
              </a:xfrm>
            </p:grpSpPr>
            <p:sp>
              <p:nvSpPr>
                <p:cNvPr id="531" name="Rectangle 856"/>
                <p:cNvSpPr>
                  <a:spLocks noChangeArrowheads="1"/>
                </p:cNvSpPr>
                <p:nvPr/>
              </p:nvSpPr>
              <p:spPr bwMode="auto">
                <a:xfrm>
                  <a:off x="787" y="230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532" name="Rectangle 857"/>
                <p:cNvSpPr>
                  <a:spLocks noChangeArrowheads="1"/>
                </p:cNvSpPr>
                <p:nvPr/>
              </p:nvSpPr>
              <p:spPr bwMode="auto">
                <a:xfrm>
                  <a:off x="744" y="230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3" name="Group 858"/>
              <p:cNvGrpSpPr/>
              <p:nvPr/>
            </p:nvGrpSpPr>
            <p:grpSpPr bwMode="auto">
              <a:xfrm>
                <a:off x="998" y="2304"/>
                <a:ext cx="254" cy="384"/>
                <a:chOff x="998" y="2304"/>
                <a:chExt cx="254" cy="384"/>
              </a:xfrm>
            </p:grpSpPr>
            <p:sp>
              <p:nvSpPr>
                <p:cNvPr id="534" name="Rectangle 859"/>
                <p:cNvSpPr>
                  <a:spLocks noChangeArrowheads="1"/>
                </p:cNvSpPr>
                <p:nvPr/>
              </p:nvSpPr>
              <p:spPr bwMode="auto">
                <a:xfrm>
                  <a:off x="1041" y="230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535" name="Rectangle 860"/>
                <p:cNvSpPr>
                  <a:spLocks noChangeArrowheads="1"/>
                </p:cNvSpPr>
                <p:nvPr/>
              </p:nvSpPr>
              <p:spPr bwMode="auto">
                <a:xfrm>
                  <a:off x="998" y="230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6" name="Group 861"/>
              <p:cNvGrpSpPr/>
              <p:nvPr/>
            </p:nvGrpSpPr>
            <p:grpSpPr bwMode="auto">
              <a:xfrm>
                <a:off x="1252" y="2304"/>
                <a:ext cx="254" cy="384"/>
                <a:chOff x="1252" y="2304"/>
                <a:chExt cx="254" cy="384"/>
              </a:xfrm>
            </p:grpSpPr>
            <p:sp>
              <p:nvSpPr>
                <p:cNvPr id="537" name="Rectangle 862"/>
                <p:cNvSpPr>
                  <a:spLocks noChangeArrowheads="1"/>
                </p:cNvSpPr>
                <p:nvPr/>
              </p:nvSpPr>
              <p:spPr bwMode="auto">
                <a:xfrm>
                  <a:off x="1295" y="230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538" name="Rectangle 863"/>
                <p:cNvSpPr>
                  <a:spLocks noChangeArrowheads="1"/>
                </p:cNvSpPr>
                <p:nvPr/>
              </p:nvSpPr>
              <p:spPr bwMode="auto">
                <a:xfrm>
                  <a:off x="1252" y="230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9" name="Group 864"/>
              <p:cNvGrpSpPr/>
              <p:nvPr/>
            </p:nvGrpSpPr>
            <p:grpSpPr bwMode="auto">
              <a:xfrm>
                <a:off x="1506" y="2304"/>
                <a:ext cx="254" cy="384"/>
                <a:chOff x="1506" y="2304"/>
                <a:chExt cx="254" cy="384"/>
              </a:xfrm>
            </p:grpSpPr>
            <p:sp>
              <p:nvSpPr>
                <p:cNvPr id="540" name="Rectangle 865"/>
                <p:cNvSpPr>
                  <a:spLocks noChangeArrowheads="1"/>
                </p:cNvSpPr>
                <p:nvPr/>
              </p:nvSpPr>
              <p:spPr bwMode="auto">
                <a:xfrm>
                  <a:off x="1549" y="230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541" name="Rectangle 866"/>
                <p:cNvSpPr>
                  <a:spLocks noChangeArrowheads="1"/>
                </p:cNvSpPr>
                <p:nvPr/>
              </p:nvSpPr>
              <p:spPr bwMode="auto">
                <a:xfrm>
                  <a:off x="1506" y="230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2" name="Group 867"/>
              <p:cNvGrpSpPr/>
              <p:nvPr/>
            </p:nvGrpSpPr>
            <p:grpSpPr bwMode="auto">
              <a:xfrm>
                <a:off x="1760" y="2304"/>
                <a:ext cx="254" cy="384"/>
                <a:chOff x="1760" y="2304"/>
                <a:chExt cx="254" cy="384"/>
              </a:xfrm>
            </p:grpSpPr>
            <p:sp>
              <p:nvSpPr>
                <p:cNvPr id="543" name="Rectangle 868"/>
                <p:cNvSpPr>
                  <a:spLocks noChangeArrowheads="1"/>
                </p:cNvSpPr>
                <p:nvPr/>
              </p:nvSpPr>
              <p:spPr bwMode="auto">
                <a:xfrm>
                  <a:off x="1803" y="230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544" name="Rectangle 869"/>
                <p:cNvSpPr>
                  <a:spLocks noChangeArrowheads="1"/>
                </p:cNvSpPr>
                <p:nvPr/>
              </p:nvSpPr>
              <p:spPr bwMode="auto">
                <a:xfrm>
                  <a:off x="1760" y="230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5" name="Group 870"/>
              <p:cNvGrpSpPr/>
              <p:nvPr/>
            </p:nvGrpSpPr>
            <p:grpSpPr bwMode="auto">
              <a:xfrm>
                <a:off x="2014" y="2304"/>
                <a:ext cx="254" cy="384"/>
                <a:chOff x="2014" y="2304"/>
                <a:chExt cx="254" cy="384"/>
              </a:xfrm>
            </p:grpSpPr>
            <p:sp>
              <p:nvSpPr>
                <p:cNvPr id="546" name="Rectangle 871"/>
                <p:cNvSpPr>
                  <a:spLocks noChangeArrowheads="1"/>
                </p:cNvSpPr>
                <p:nvPr/>
              </p:nvSpPr>
              <p:spPr bwMode="auto">
                <a:xfrm>
                  <a:off x="2057" y="230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547" name="Rectangle 872"/>
                <p:cNvSpPr>
                  <a:spLocks noChangeArrowheads="1"/>
                </p:cNvSpPr>
                <p:nvPr/>
              </p:nvSpPr>
              <p:spPr bwMode="auto">
                <a:xfrm>
                  <a:off x="2014" y="230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8" name="Group 873"/>
              <p:cNvGrpSpPr/>
              <p:nvPr/>
            </p:nvGrpSpPr>
            <p:grpSpPr bwMode="auto">
              <a:xfrm>
                <a:off x="2268" y="2304"/>
                <a:ext cx="254" cy="384"/>
                <a:chOff x="2268" y="2304"/>
                <a:chExt cx="254" cy="384"/>
              </a:xfrm>
            </p:grpSpPr>
            <p:sp>
              <p:nvSpPr>
                <p:cNvPr id="549" name="Rectangle 874"/>
                <p:cNvSpPr>
                  <a:spLocks noChangeArrowheads="1"/>
                </p:cNvSpPr>
                <p:nvPr/>
              </p:nvSpPr>
              <p:spPr bwMode="auto">
                <a:xfrm>
                  <a:off x="2311" y="230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550" name="Rectangle 875"/>
                <p:cNvSpPr>
                  <a:spLocks noChangeArrowheads="1"/>
                </p:cNvSpPr>
                <p:nvPr/>
              </p:nvSpPr>
              <p:spPr bwMode="auto">
                <a:xfrm>
                  <a:off x="2268" y="230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1" name="Group 876"/>
              <p:cNvGrpSpPr/>
              <p:nvPr/>
            </p:nvGrpSpPr>
            <p:grpSpPr bwMode="auto">
              <a:xfrm>
                <a:off x="0" y="2688"/>
                <a:ext cx="236" cy="384"/>
                <a:chOff x="0" y="2688"/>
                <a:chExt cx="236" cy="384"/>
              </a:xfrm>
            </p:grpSpPr>
            <p:sp>
              <p:nvSpPr>
                <p:cNvPr id="552" name="Rectangle 877"/>
                <p:cNvSpPr>
                  <a:spLocks noChangeArrowheads="1"/>
                </p:cNvSpPr>
                <p:nvPr/>
              </p:nvSpPr>
              <p:spPr bwMode="auto">
                <a:xfrm>
                  <a:off x="43" y="2688"/>
                  <a:ext cx="150"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6</a:t>
                  </a:r>
                </a:p>
              </p:txBody>
            </p:sp>
            <p:sp>
              <p:nvSpPr>
                <p:cNvPr id="553" name="Rectangle 878"/>
                <p:cNvSpPr>
                  <a:spLocks noChangeArrowheads="1"/>
                </p:cNvSpPr>
                <p:nvPr/>
              </p:nvSpPr>
              <p:spPr bwMode="auto">
                <a:xfrm>
                  <a:off x="0" y="2688"/>
                  <a:ext cx="236"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4" name="Group 879"/>
              <p:cNvGrpSpPr/>
              <p:nvPr/>
            </p:nvGrpSpPr>
            <p:grpSpPr bwMode="auto">
              <a:xfrm>
                <a:off x="236" y="2688"/>
                <a:ext cx="254" cy="384"/>
                <a:chOff x="236" y="2688"/>
                <a:chExt cx="254" cy="384"/>
              </a:xfrm>
            </p:grpSpPr>
            <p:sp>
              <p:nvSpPr>
                <p:cNvPr id="555" name="Rectangle 880"/>
                <p:cNvSpPr>
                  <a:spLocks noChangeArrowheads="1"/>
                </p:cNvSpPr>
                <p:nvPr/>
              </p:nvSpPr>
              <p:spPr bwMode="auto">
                <a:xfrm>
                  <a:off x="279" y="268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556" name="Rectangle 881"/>
                <p:cNvSpPr>
                  <a:spLocks noChangeArrowheads="1"/>
                </p:cNvSpPr>
                <p:nvPr/>
              </p:nvSpPr>
              <p:spPr bwMode="auto">
                <a:xfrm>
                  <a:off x="236" y="268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7" name="Group 882"/>
              <p:cNvGrpSpPr/>
              <p:nvPr/>
            </p:nvGrpSpPr>
            <p:grpSpPr bwMode="auto">
              <a:xfrm>
                <a:off x="490" y="2688"/>
                <a:ext cx="254" cy="384"/>
                <a:chOff x="490" y="2688"/>
                <a:chExt cx="254" cy="384"/>
              </a:xfrm>
            </p:grpSpPr>
            <p:sp>
              <p:nvSpPr>
                <p:cNvPr id="558" name="Rectangle 883"/>
                <p:cNvSpPr>
                  <a:spLocks noChangeArrowheads="1"/>
                </p:cNvSpPr>
                <p:nvPr/>
              </p:nvSpPr>
              <p:spPr bwMode="auto">
                <a:xfrm>
                  <a:off x="533" y="268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559" name="Rectangle 884"/>
                <p:cNvSpPr>
                  <a:spLocks noChangeArrowheads="1"/>
                </p:cNvSpPr>
                <p:nvPr/>
              </p:nvSpPr>
              <p:spPr bwMode="auto">
                <a:xfrm>
                  <a:off x="490" y="268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0" name="Group 885"/>
              <p:cNvGrpSpPr/>
              <p:nvPr/>
            </p:nvGrpSpPr>
            <p:grpSpPr bwMode="auto">
              <a:xfrm>
                <a:off x="744" y="2688"/>
                <a:ext cx="254" cy="384"/>
                <a:chOff x="744" y="2688"/>
                <a:chExt cx="254" cy="384"/>
              </a:xfrm>
            </p:grpSpPr>
            <p:sp>
              <p:nvSpPr>
                <p:cNvPr id="561" name="Rectangle 886"/>
                <p:cNvSpPr>
                  <a:spLocks noChangeArrowheads="1"/>
                </p:cNvSpPr>
                <p:nvPr/>
              </p:nvSpPr>
              <p:spPr bwMode="auto">
                <a:xfrm>
                  <a:off x="787" y="268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562" name="Rectangle 887"/>
                <p:cNvSpPr>
                  <a:spLocks noChangeArrowheads="1"/>
                </p:cNvSpPr>
                <p:nvPr/>
              </p:nvSpPr>
              <p:spPr bwMode="auto">
                <a:xfrm>
                  <a:off x="744" y="268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3" name="Group 888"/>
              <p:cNvGrpSpPr/>
              <p:nvPr/>
            </p:nvGrpSpPr>
            <p:grpSpPr bwMode="auto">
              <a:xfrm>
                <a:off x="998" y="2688"/>
                <a:ext cx="254" cy="384"/>
                <a:chOff x="998" y="2688"/>
                <a:chExt cx="254" cy="384"/>
              </a:xfrm>
            </p:grpSpPr>
            <p:sp>
              <p:nvSpPr>
                <p:cNvPr id="564" name="Rectangle 889"/>
                <p:cNvSpPr>
                  <a:spLocks noChangeArrowheads="1"/>
                </p:cNvSpPr>
                <p:nvPr/>
              </p:nvSpPr>
              <p:spPr bwMode="auto">
                <a:xfrm>
                  <a:off x="1041" y="268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565" name="Rectangle 890"/>
                <p:cNvSpPr>
                  <a:spLocks noChangeArrowheads="1"/>
                </p:cNvSpPr>
                <p:nvPr/>
              </p:nvSpPr>
              <p:spPr bwMode="auto">
                <a:xfrm>
                  <a:off x="998" y="268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6" name="Group 891"/>
              <p:cNvGrpSpPr/>
              <p:nvPr/>
            </p:nvGrpSpPr>
            <p:grpSpPr bwMode="auto">
              <a:xfrm>
                <a:off x="1252" y="2688"/>
                <a:ext cx="254" cy="384"/>
                <a:chOff x="1252" y="2688"/>
                <a:chExt cx="254" cy="384"/>
              </a:xfrm>
            </p:grpSpPr>
            <p:sp>
              <p:nvSpPr>
                <p:cNvPr id="567" name="Rectangle 892"/>
                <p:cNvSpPr>
                  <a:spLocks noChangeArrowheads="1"/>
                </p:cNvSpPr>
                <p:nvPr/>
              </p:nvSpPr>
              <p:spPr bwMode="auto">
                <a:xfrm>
                  <a:off x="1295" y="268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568" name="Rectangle 893"/>
                <p:cNvSpPr>
                  <a:spLocks noChangeArrowheads="1"/>
                </p:cNvSpPr>
                <p:nvPr/>
              </p:nvSpPr>
              <p:spPr bwMode="auto">
                <a:xfrm>
                  <a:off x="1252" y="268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9" name="Group 894"/>
              <p:cNvGrpSpPr/>
              <p:nvPr/>
            </p:nvGrpSpPr>
            <p:grpSpPr bwMode="auto">
              <a:xfrm>
                <a:off x="1506" y="2688"/>
                <a:ext cx="254" cy="384"/>
                <a:chOff x="1506" y="2688"/>
                <a:chExt cx="254" cy="384"/>
              </a:xfrm>
            </p:grpSpPr>
            <p:sp>
              <p:nvSpPr>
                <p:cNvPr id="570" name="Rectangle 895"/>
                <p:cNvSpPr>
                  <a:spLocks noChangeArrowheads="1"/>
                </p:cNvSpPr>
                <p:nvPr/>
              </p:nvSpPr>
              <p:spPr bwMode="auto">
                <a:xfrm>
                  <a:off x="1549" y="268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571" name="Rectangle 896"/>
                <p:cNvSpPr>
                  <a:spLocks noChangeArrowheads="1"/>
                </p:cNvSpPr>
                <p:nvPr/>
              </p:nvSpPr>
              <p:spPr bwMode="auto">
                <a:xfrm>
                  <a:off x="1506" y="268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72" name="Group 897"/>
              <p:cNvGrpSpPr/>
              <p:nvPr/>
            </p:nvGrpSpPr>
            <p:grpSpPr bwMode="auto">
              <a:xfrm>
                <a:off x="1760" y="2688"/>
                <a:ext cx="254" cy="384"/>
                <a:chOff x="1760" y="2688"/>
                <a:chExt cx="254" cy="384"/>
              </a:xfrm>
            </p:grpSpPr>
            <p:sp>
              <p:nvSpPr>
                <p:cNvPr id="573" name="Rectangle 898"/>
                <p:cNvSpPr>
                  <a:spLocks noChangeArrowheads="1"/>
                </p:cNvSpPr>
                <p:nvPr/>
              </p:nvSpPr>
              <p:spPr bwMode="auto">
                <a:xfrm>
                  <a:off x="1803" y="268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574" name="Rectangle 899"/>
                <p:cNvSpPr>
                  <a:spLocks noChangeArrowheads="1"/>
                </p:cNvSpPr>
                <p:nvPr/>
              </p:nvSpPr>
              <p:spPr bwMode="auto">
                <a:xfrm>
                  <a:off x="1760" y="268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75" name="Group 900"/>
              <p:cNvGrpSpPr/>
              <p:nvPr/>
            </p:nvGrpSpPr>
            <p:grpSpPr bwMode="auto">
              <a:xfrm>
                <a:off x="2014" y="2688"/>
                <a:ext cx="254" cy="384"/>
                <a:chOff x="2014" y="2688"/>
                <a:chExt cx="254" cy="384"/>
              </a:xfrm>
            </p:grpSpPr>
            <p:sp>
              <p:nvSpPr>
                <p:cNvPr id="576" name="Rectangle 901"/>
                <p:cNvSpPr>
                  <a:spLocks noChangeArrowheads="1"/>
                </p:cNvSpPr>
                <p:nvPr/>
              </p:nvSpPr>
              <p:spPr bwMode="auto">
                <a:xfrm>
                  <a:off x="2057" y="268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577" name="Rectangle 902"/>
                <p:cNvSpPr>
                  <a:spLocks noChangeArrowheads="1"/>
                </p:cNvSpPr>
                <p:nvPr/>
              </p:nvSpPr>
              <p:spPr bwMode="auto">
                <a:xfrm>
                  <a:off x="2014" y="268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78" name="Group 903"/>
              <p:cNvGrpSpPr/>
              <p:nvPr/>
            </p:nvGrpSpPr>
            <p:grpSpPr bwMode="auto">
              <a:xfrm>
                <a:off x="2268" y="2688"/>
                <a:ext cx="254" cy="384"/>
                <a:chOff x="2268" y="2688"/>
                <a:chExt cx="254" cy="384"/>
              </a:xfrm>
            </p:grpSpPr>
            <p:sp>
              <p:nvSpPr>
                <p:cNvPr id="579" name="Rectangle 904"/>
                <p:cNvSpPr>
                  <a:spLocks noChangeArrowheads="1"/>
                </p:cNvSpPr>
                <p:nvPr/>
              </p:nvSpPr>
              <p:spPr bwMode="auto">
                <a:xfrm>
                  <a:off x="2311" y="268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580" name="Rectangle 905"/>
                <p:cNvSpPr>
                  <a:spLocks noChangeArrowheads="1"/>
                </p:cNvSpPr>
                <p:nvPr/>
              </p:nvSpPr>
              <p:spPr bwMode="auto">
                <a:xfrm>
                  <a:off x="2268" y="268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81" name="Group 906"/>
              <p:cNvGrpSpPr/>
              <p:nvPr/>
            </p:nvGrpSpPr>
            <p:grpSpPr bwMode="auto">
              <a:xfrm>
                <a:off x="0" y="3072"/>
                <a:ext cx="236" cy="384"/>
                <a:chOff x="0" y="3072"/>
                <a:chExt cx="236" cy="384"/>
              </a:xfrm>
            </p:grpSpPr>
            <p:sp>
              <p:nvSpPr>
                <p:cNvPr id="582" name="Rectangle 907"/>
                <p:cNvSpPr>
                  <a:spLocks noChangeArrowheads="1"/>
                </p:cNvSpPr>
                <p:nvPr/>
              </p:nvSpPr>
              <p:spPr bwMode="auto">
                <a:xfrm>
                  <a:off x="43" y="3072"/>
                  <a:ext cx="150"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7</a:t>
                  </a:r>
                </a:p>
              </p:txBody>
            </p:sp>
            <p:sp>
              <p:nvSpPr>
                <p:cNvPr id="583" name="Rectangle 908"/>
                <p:cNvSpPr>
                  <a:spLocks noChangeArrowheads="1"/>
                </p:cNvSpPr>
                <p:nvPr/>
              </p:nvSpPr>
              <p:spPr bwMode="auto">
                <a:xfrm>
                  <a:off x="0" y="3072"/>
                  <a:ext cx="236"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84" name="Group 909"/>
              <p:cNvGrpSpPr/>
              <p:nvPr/>
            </p:nvGrpSpPr>
            <p:grpSpPr bwMode="auto">
              <a:xfrm>
                <a:off x="236" y="3072"/>
                <a:ext cx="254" cy="384"/>
                <a:chOff x="236" y="3072"/>
                <a:chExt cx="254" cy="384"/>
              </a:xfrm>
            </p:grpSpPr>
            <p:sp>
              <p:nvSpPr>
                <p:cNvPr id="585" name="Rectangle 910"/>
                <p:cNvSpPr>
                  <a:spLocks noChangeArrowheads="1"/>
                </p:cNvSpPr>
                <p:nvPr/>
              </p:nvSpPr>
              <p:spPr bwMode="auto">
                <a:xfrm>
                  <a:off x="279" y="307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586" name="Rectangle 911"/>
                <p:cNvSpPr>
                  <a:spLocks noChangeArrowheads="1"/>
                </p:cNvSpPr>
                <p:nvPr/>
              </p:nvSpPr>
              <p:spPr bwMode="auto">
                <a:xfrm>
                  <a:off x="236" y="307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87" name="Group 912"/>
              <p:cNvGrpSpPr/>
              <p:nvPr/>
            </p:nvGrpSpPr>
            <p:grpSpPr bwMode="auto">
              <a:xfrm>
                <a:off x="490" y="3072"/>
                <a:ext cx="254" cy="384"/>
                <a:chOff x="490" y="3072"/>
                <a:chExt cx="254" cy="384"/>
              </a:xfrm>
            </p:grpSpPr>
            <p:sp>
              <p:nvSpPr>
                <p:cNvPr id="588" name="Rectangle 913"/>
                <p:cNvSpPr>
                  <a:spLocks noChangeArrowheads="1"/>
                </p:cNvSpPr>
                <p:nvPr/>
              </p:nvSpPr>
              <p:spPr bwMode="auto">
                <a:xfrm>
                  <a:off x="533" y="307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589" name="Rectangle 914"/>
                <p:cNvSpPr>
                  <a:spLocks noChangeArrowheads="1"/>
                </p:cNvSpPr>
                <p:nvPr/>
              </p:nvSpPr>
              <p:spPr bwMode="auto">
                <a:xfrm>
                  <a:off x="490" y="307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0" name="Group 915"/>
              <p:cNvGrpSpPr/>
              <p:nvPr/>
            </p:nvGrpSpPr>
            <p:grpSpPr bwMode="auto">
              <a:xfrm>
                <a:off x="744" y="3072"/>
                <a:ext cx="254" cy="384"/>
                <a:chOff x="744" y="3072"/>
                <a:chExt cx="254" cy="384"/>
              </a:xfrm>
            </p:grpSpPr>
            <p:sp>
              <p:nvSpPr>
                <p:cNvPr id="591" name="Rectangle 916"/>
                <p:cNvSpPr>
                  <a:spLocks noChangeArrowheads="1"/>
                </p:cNvSpPr>
                <p:nvPr/>
              </p:nvSpPr>
              <p:spPr bwMode="auto">
                <a:xfrm>
                  <a:off x="787" y="307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592" name="Rectangle 917"/>
                <p:cNvSpPr>
                  <a:spLocks noChangeArrowheads="1"/>
                </p:cNvSpPr>
                <p:nvPr/>
              </p:nvSpPr>
              <p:spPr bwMode="auto">
                <a:xfrm>
                  <a:off x="744" y="307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3" name="Group 918"/>
              <p:cNvGrpSpPr/>
              <p:nvPr/>
            </p:nvGrpSpPr>
            <p:grpSpPr bwMode="auto">
              <a:xfrm>
                <a:off x="998" y="3072"/>
                <a:ext cx="254" cy="384"/>
                <a:chOff x="998" y="3072"/>
                <a:chExt cx="254" cy="384"/>
              </a:xfrm>
            </p:grpSpPr>
            <p:sp>
              <p:nvSpPr>
                <p:cNvPr id="594" name="Rectangle 919"/>
                <p:cNvSpPr>
                  <a:spLocks noChangeArrowheads="1"/>
                </p:cNvSpPr>
                <p:nvPr/>
              </p:nvSpPr>
              <p:spPr bwMode="auto">
                <a:xfrm>
                  <a:off x="1041" y="307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595" name="Rectangle 920"/>
                <p:cNvSpPr>
                  <a:spLocks noChangeArrowheads="1"/>
                </p:cNvSpPr>
                <p:nvPr/>
              </p:nvSpPr>
              <p:spPr bwMode="auto">
                <a:xfrm>
                  <a:off x="998" y="307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6" name="Group 921"/>
              <p:cNvGrpSpPr/>
              <p:nvPr/>
            </p:nvGrpSpPr>
            <p:grpSpPr bwMode="auto">
              <a:xfrm>
                <a:off x="1252" y="3072"/>
                <a:ext cx="254" cy="384"/>
                <a:chOff x="1252" y="3072"/>
                <a:chExt cx="254" cy="384"/>
              </a:xfrm>
            </p:grpSpPr>
            <p:sp>
              <p:nvSpPr>
                <p:cNvPr id="597" name="Rectangle 922"/>
                <p:cNvSpPr>
                  <a:spLocks noChangeArrowheads="1"/>
                </p:cNvSpPr>
                <p:nvPr/>
              </p:nvSpPr>
              <p:spPr bwMode="auto">
                <a:xfrm>
                  <a:off x="1295" y="307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598" name="Rectangle 923"/>
                <p:cNvSpPr>
                  <a:spLocks noChangeArrowheads="1"/>
                </p:cNvSpPr>
                <p:nvPr/>
              </p:nvSpPr>
              <p:spPr bwMode="auto">
                <a:xfrm>
                  <a:off x="1252" y="307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9" name="Group 924"/>
              <p:cNvGrpSpPr/>
              <p:nvPr/>
            </p:nvGrpSpPr>
            <p:grpSpPr bwMode="auto">
              <a:xfrm>
                <a:off x="1506" y="3072"/>
                <a:ext cx="254" cy="384"/>
                <a:chOff x="1506" y="3072"/>
                <a:chExt cx="254" cy="384"/>
              </a:xfrm>
            </p:grpSpPr>
            <p:sp>
              <p:nvSpPr>
                <p:cNvPr id="600" name="Rectangle 925"/>
                <p:cNvSpPr>
                  <a:spLocks noChangeArrowheads="1"/>
                </p:cNvSpPr>
                <p:nvPr/>
              </p:nvSpPr>
              <p:spPr bwMode="auto">
                <a:xfrm>
                  <a:off x="1549" y="307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601" name="Rectangle 926"/>
                <p:cNvSpPr>
                  <a:spLocks noChangeArrowheads="1"/>
                </p:cNvSpPr>
                <p:nvPr/>
              </p:nvSpPr>
              <p:spPr bwMode="auto">
                <a:xfrm>
                  <a:off x="1506" y="307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02" name="Group 927"/>
              <p:cNvGrpSpPr/>
              <p:nvPr/>
            </p:nvGrpSpPr>
            <p:grpSpPr bwMode="auto">
              <a:xfrm>
                <a:off x="1760" y="3072"/>
                <a:ext cx="254" cy="384"/>
                <a:chOff x="1760" y="3072"/>
                <a:chExt cx="254" cy="384"/>
              </a:xfrm>
            </p:grpSpPr>
            <p:sp>
              <p:nvSpPr>
                <p:cNvPr id="603" name="Rectangle 928"/>
                <p:cNvSpPr>
                  <a:spLocks noChangeArrowheads="1"/>
                </p:cNvSpPr>
                <p:nvPr/>
              </p:nvSpPr>
              <p:spPr bwMode="auto">
                <a:xfrm>
                  <a:off x="1803" y="307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604" name="Rectangle 929"/>
                <p:cNvSpPr>
                  <a:spLocks noChangeArrowheads="1"/>
                </p:cNvSpPr>
                <p:nvPr/>
              </p:nvSpPr>
              <p:spPr bwMode="auto">
                <a:xfrm>
                  <a:off x="1760" y="307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05" name="Group 930"/>
              <p:cNvGrpSpPr/>
              <p:nvPr/>
            </p:nvGrpSpPr>
            <p:grpSpPr bwMode="auto">
              <a:xfrm>
                <a:off x="2014" y="3072"/>
                <a:ext cx="254" cy="384"/>
                <a:chOff x="2014" y="3072"/>
                <a:chExt cx="254" cy="384"/>
              </a:xfrm>
            </p:grpSpPr>
            <p:sp>
              <p:nvSpPr>
                <p:cNvPr id="606" name="Rectangle 931"/>
                <p:cNvSpPr>
                  <a:spLocks noChangeArrowheads="1"/>
                </p:cNvSpPr>
                <p:nvPr/>
              </p:nvSpPr>
              <p:spPr bwMode="auto">
                <a:xfrm>
                  <a:off x="2057" y="307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607" name="Rectangle 932"/>
                <p:cNvSpPr>
                  <a:spLocks noChangeArrowheads="1"/>
                </p:cNvSpPr>
                <p:nvPr/>
              </p:nvSpPr>
              <p:spPr bwMode="auto">
                <a:xfrm>
                  <a:off x="2014" y="307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08" name="Group 933"/>
              <p:cNvGrpSpPr/>
              <p:nvPr/>
            </p:nvGrpSpPr>
            <p:grpSpPr bwMode="auto">
              <a:xfrm>
                <a:off x="2268" y="3072"/>
                <a:ext cx="254" cy="384"/>
                <a:chOff x="2268" y="3072"/>
                <a:chExt cx="254" cy="384"/>
              </a:xfrm>
            </p:grpSpPr>
            <p:sp>
              <p:nvSpPr>
                <p:cNvPr id="609" name="Rectangle 934"/>
                <p:cNvSpPr>
                  <a:spLocks noChangeArrowheads="1"/>
                </p:cNvSpPr>
                <p:nvPr/>
              </p:nvSpPr>
              <p:spPr bwMode="auto">
                <a:xfrm>
                  <a:off x="2311" y="307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610" name="Rectangle 935"/>
                <p:cNvSpPr>
                  <a:spLocks noChangeArrowheads="1"/>
                </p:cNvSpPr>
                <p:nvPr/>
              </p:nvSpPr>
              <p:spPr bwMode="auto">
                <a:xfrm>
                  <a:off x="2268" y="307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1" name="Group 936"/>
              <p:cNvGrpSpPr/>
              <p:nvPr/>
            </p:nvGrpSpPr>
            <p:grpSpPr bwMode="auto">
              <a:xfrm>
                <a:off x="0" y="3456"/>
                <a:ext cx="236" cy="384"/>
                <a:chOff x="0" y="3456"/>
                <a:chExt cx="236" cy="384"/>
              </a:xfrm>
            </p:grpSpPr>
            <p:sp>
              <p:nvSpPr>
                <p:cNvPr id="612" name="Rectangle 937"/>
                <p:cNvSpPr>
                  <a:spLocks noChangeArrowheads="1"/>
                </p:cNvSpPr>
                <p:nvPr/>
              </p:nvSpPr>
              <p:spPr bwMode="auto">
                <a:xfrm>
                  <a:off x="43" y="3456"/>
                  <a:ext cx="150"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8</a:t>
                  </a:r>
                </a:p>
              </p:txBody>
            </p:sp>
            <p:sp>
              <p:nvSpPr>
                <p:cNvPr id="613" name="Rectangle 938"/>
                <p:cNvSpPr>
                  <a:spLocks noChangeArrowheads="1"/>
                </p:cNvSpPr>
                <p:nvPr/>
              </p:nvSpPr>
              <p:spPr bwMode="auto">
                <a:xfrm>
                  <a:off x="0" y="3456"/>
                  <a:ext cx="236"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4" name="Group 939"/>
              <p:cNvGrpSpPr/>
              <p:nvPr/>
            </p:nvGrpSpPr>
            <p:grpSpPr bwMode="auto">
              <a:xfrm>
                <a:off x="236" y="3456"/>
                <a:ext cx="254" cy="384"/>
                <a:chOff x="236" y="3456"/>
                <a:chExt cx="254" cy="384"/>
              </a:xfrm>
            </p:grpSpPr>
            <p:sp>
              <p:nvSpPr>
                <p:cNvPr id="615" name="Rectangle 940"/>
                <p:cNvSpPr>
                  <a:spLocks noChangeArrowheads="1"/>
                </p:cNvSpPr>
                <p:nvPr/>
              </p:nvSpPr>
              <p:spPr bwMode="auto">
                <a:xfrm>
                  <a:off x="279" y="345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616" name="Rectangle 941"/>
                <p:cNvSpPr>
                  <a:spLocks noChangeArrowheads="1"/>
                </p:cNvSpPr>
                <p:nvPr/>
              </p:nvSpPr>
              <p:spPr bwMode="auto">
                <a:xfrm>
                  <a:off x="236" y="345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7" name="Group 942"/>
              <p:cNvGrpSpPr/>
              <p:nvPr/>
            </p:nvGrpSpPr>
            <p:grpSpPr bwMode="auto">
              <a:xfrm>
                <a:off x="490" y="3456"/>
                <a:ext cx="254" cy="384"/>
                <a:chOff x="490" y="3456"/>
                <a:chExt cx="254" cy="384"/>
              </a:xfrm>
            </p:grpSpPr>
            <p:sp>
              <p:nvSpPr>
                <p:cNvPr id="618" name="Rectangle 943"/>
                <p:cNvSpPr>
                  <a:spLocks noChangeArrowheads="1"/>
                </p:cNvSpPr>
                <p:nvPr/>
              </p:nvSpPr>
              <p:spPr bwMode="auto">
                <a:xfrm>
                  <a:off x="533" y="345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619" name="Rectangle 944"/>
                <p:cNvSpPr>
                  <a:spLocks noChangeArrowheads="1"/>
                </p:cNvSpPr>
                <p:nvPr/>
              </p:nvSpPr>
              <p:spPr bwMode="auto">
                <a:xfrm>
                  <a:off x="490" y="345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20" name="Group 945"/>
              <p:cNvGrpSpPr/>
              <p:nvPr/>
            </p:nvGrpSpPr>
            <p:grpSpPr bwMode="auto">
              <a:xfrm>
                <a:off x="744" y="3456"/>
                <a:ext cx="254" cy="384"/>
                <a:chOff x="744" y="3456"/>
                <a:chExt cx="254" cy="384"/>
              </a:xfrm>
            </p:grpSpPr>
            <p:sp>
              <p:nvSpPr>
                <p:cNvPr id="621" name="Rectangle 946"/>
                <p:cNvSpPr>
                  <a:spLocks noChangeArrowheads="1"/>
                </p:cNvSpPr>
                <p:nvPr/>
              </p:nvSpPr>
              <p:spPr bwMode="auto">
                <a:xfrm>
                  <a:off x="787" y="345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622" name="Rectangle 947"/>
                <p:cNvSpPr>
                  <a:spLocks noChangeArrowheads="1"/>
                </p:cNvSpPr>
                <p:nvPr/>
              </p:nvSpPr>
              <p:spPr bwMode="auto">
                <a:xfrm>
                  <a:off x="744" y="345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23" name="Group 948"/>
              <p:cNvGrpSpPr/>
              <p:nvPr/>
            </p:nvGrpSpPr>
            <p:grpSpPr bwMode="auto">
              <a:xfrm>
                <a:off x="998" y="3456"/>
                <a:ext cx="254" cy="384"/>
                <a:chOff x="998" y="3456"/>
                <a:chExt cx="254" cy="384"/>
              </a:xfrm>
            </p:grpSpPr>
            <p:sp>
              <p:nvSpPr>
                <p:cNvPr id="624" name="Rectangle 949"/>
                <p:cNvSpPr>
                  <a:spLocks noChangeArrowheads="1"/>
                </p:cNvSpPr>
                <p:nvPr/>
              </p:nvSpPr>
              <p:spPr bwMode="auto">
                <a:xfrm>
                  <a:off x="1041" y="345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625" name="Rectangle 950"/>
                <p:cNvSpPr>
                  <a:spLocks noChangeArrowheads="1"/>
                </p:cNvSpPr>
                <p:nvPr/>
              </p:nvSpPr>
              <p:spPr bwMode="auto">
                <a:xfrm>
                  <a:off x="998" y="345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26" name="Group 951"/>
              <p:cNvGrpSpPr/>
              <p:nvPr/>
            </p:nvGrpSpPr>
            <p:grpSpPr bwMode="auto">
              <a:xfrm>
                <a:off x="1252" y="3456"/>
                <a:ext cx="254" cy="384"/>
                <a:chOff x="1252" y="3456"/>
                <a:chExt cx="254" cy="384"/>
              </a:xfrm>
            </p:grpSpPr>
            <p:sp>
              <p:nvSpPr>
                <p:cNvPr id="627" name="Rectangle 952"/>
                <p:cNvSpPr>
                  <a:spLocks noChangeArrowheads="1"/>
                </p:cNvSpPr>
                <p:nvPr/>
              </p:nvSpPr>
              <p:spPr bwMode="auto">
                <a:xfrm>
                  <a:off x="1295" y="345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p>
              </p:txBody>
            </p:sp>
            <p:sp>
              <p:nvSpPr>
                <p:cNvPr id="628" name="Rectangle 953"/>
                <p:cNvSpPr>
                  <a:spLocks noChangeArrowheads="1"/>
                </p:cNvSpPr>
                <p:nvPr/>
              </p:nvSpPr>
              <p:spPr bwMode="auto">
                <a:xfrm>
                  <a:off x="1252" y="345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29" name="Group 954"/>
              <p:cNvGrpSpPr/>
              <p:nvPr/>
            </p:nvGrpSpPr>
            <p:grpSpPr bwMode="auto">
              <a:xfrm>
                <a:off x="1506" y="3456"/>
                <a:ext cx="254" cy="384"/>
                <a:chOff x="1506" y="3456"/>
                <a:chExt cx="254" cy="384"/>
              </a:xfrm>
            </p:grpSpPr>
            <p:sp>
              <p:nvSpPr>
                <p:cNvPr id="630" name="Rectangle 955"/>
                <p:cNvSpPr>
                  <a:spLocks noChangeArrowheads="1"/>
                </p:cNvSpPr>
                <p:nvPr/>
              </p:nvSpPr>
              <p:spPr bwMode="auto">
                <a:xfrm>
                  <a:off x="1549" y="345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631" name="Rectangle 956"/>
                <p:cNvSpPr>
                  <a:spLocks noChangeArrowheads="1"/>
                </p:cNvSpPr>
                <p:nvPr/>
              </p:nvSpPr>
              <p:spPr bwMode="auto">
                <a:xfrm>
                  <a:off x="1506" y="345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32" name="Group 957"/>
              <p:cNvGrpSpPr/>
              <p:nvPr/>
            </p:nvGrpSpPr>
            <p:grpSpPr bwMode="auto">
              <a:xfrm>
                <a:off x="1760" y="3456"/>
                <a:ext cx="254" cy="384"/>
                <a:chOff x="1760" y="3456"/>
                <a:chExt cx="254" cy="384"/>
              </a:xfrm>
            </p:grpSpPr>
            <p:sp>
              <p:nvSpPr>
                <p:cNvPr id="633" name="Rectangle 958"/>
                <p:cNvSpPr>
                  <a:spLocks noChangeArrowheads="1"/>
                </p:cNvSpPr>
                <p:nvPr/>
              </p:nvSpPr>
              <p:spPr bwMode="auto">
                <a:xfrm>
                  <a:off x="1803" y="345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634" name="Rectangle 959"/>
                <p:cNvSpPr>
                  <a:spLocks noChangeArrowheads="1"/>
                </p:cNvSpPr>
                <p:nvPr/>
              </p:nvSpPr>
              <p:spPr bwMode="auto">
                <a:xfrm>
                  <a:off x="1760" y="345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35" name="Group 960"/>
              <p:cNvGrpSpPr/>
              <p:nvPr/>
            </p:nvGrpSpPr>
            <p:grpSpPr bwMode="auto">
              <a:xfrm>
                <a:off x="2014" y="3456"/>
                <a:ext cx="254" cy="384"/>
                <a:chOff x="2014" y="3456"/>
                <a:chExt cx="254" cy="384"/>
              </a:xfrm>
            </p:grpSpPr>
            <p:sp>
              <p:nvSpPr>
                <p:cNvPr id="636" name="Rectangle 961"/>
                <p:cNvSpPr>
                  <a:spLocks noChangeArrowheads="1"/>
                </p:cNvSpPr>
                <p:nvPr/>
              </p:nvSpPr>
              <p:spPr bwMode="auto">
                <a:xfrm>
                  <a:off x="2057" y="345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637" name="Rectangle 962"/>
                <p:cNvSpPr>
                  <a:spLocks noChangeArrowheads="1"/>
                </p:cNvSpPr>
                <p:nvPr/>
              </p:nvSpPr>
              <p:spPr bwMode="auto">
                <a:xfrm>
                  <a:off x="2014" y="345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38" name="Group 963"/>
              <p:cNvGrpSpPr/>
              <p:nvPr/>
            </p:nvGrpSpPr>
            <p:grpSpPr bwMode="auto">
              <a:xfrm>
                <a:off x="2268" y="3456"/>
                <a:ext cx="254" cy="384"/>
                <a:chOff x="2268" y="3456"/>
                <a:chExt cx="254" cy="384"/>
              </a:xfrm>
            </p:grpSpPr>
            <p:sp>
              <p:nvSpPr>
                <p:cNvPr id="639" name="Rectangle 964"/>
                <p:cNvSpPr>
                  <a:spLocks noChangeArrowheads="1"/>
                </p:cNvSpPr>
                <p:nvPr/>
              </p:nvSpPr>
              <p:spPr bwMode="auto">
                <a:xfrm>
                  <a:off x="2311" y="345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p>
              </p:txBody>
            </p:sp>
            <p:sp>
              <p:nvSpPr>
                <p:cNvPr id="640" name="Rectangle 965"/>
                <p:cNvSpPr>
                  <a:spLocks noChangeArrowheads="1"/>
                </p:cNvSpPr>
                <p:nvPr/>
              </p:nvSpPr>
              <p:spPr bwMode="auto">
                <a:xfrm>
                  <a:off x="2268" y="345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41" name="Rectangle 966"/>
            <p:cNvSpPr>
              <a:spLocks noChangeArrowheads="1"/>
            </p:cNvSpPr>
            <p:nvPr/>
          </p:nvSpPr>
          <p:spPr bwMode="auto">
            <a:xfrm>
              <a:off x="-3" y="-3"/>
              <a:ext cx="2528" cy="3846"/>
            </a:xfrm>
            <a:prstGeom prst="rect">
              <a:avLst/>
            </a:prstGeom>
            <a:noFill/>
            <a:ln w="11112">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42" name="Rectangle 967"/>
          <p:cNvSpPr>
            <a:spLocks noChangeArrowheads="1"/>
          </p:cNvSpPr>
          <p:nvPr/>
        </p:nvSpPr>
        <p:spPr bwMode="auto">
          <a:xfrm>
            <a:off x="1160084" y="5381625"/>
            <a:ext cx="5381686" cy="609600"/>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43" name="直接连接符 642"/>
          <p:cNvCxnSpPr/>
          <p:nvPr/>
        </p:nvCxnSpPr>
        <p:spPr>
          <a:xfrm>
            <a:off x="1183699" y="1157857"/>
            <a:ext cx="5359885" cy="5444782"/>
          </a:xfrm>
          <a:prstGeom prst="line">
            <a:avLst/>
          </a:prstGeom>
        </p:spPr>
        <p:style>
          <a:lnRef idx="1">
            <a:schemeClr val="accent1"/>
          </a:lnRef>
          <a:fillRef idx="0">
            <a:schemeClr val="accent1"/>
          </a:fillRef>
          <a:effectRef idx="0">
            <a:schemeClr val="accent1"/>
          </a:effectRef>
          <a:fontRef idx="minor">
            <a:schemeClr val="tx1"/>
          </a:fontRef>
        </p:style>
      </p:cxnSp>
      <p:grpSp>
        <p:nvGrpSpPr>
          <p:cNvPr id="644" name="Group 968"/>
          <p:cNvGrpSpPr/>
          <p:nvPr/>
        </p:nvGrpSpPr>
        <p:grpSpPr bwMode="auto">
          <a:xfrm>
            <a:off x="6757516" y="1130300"/>
            <a:ext cx="2819400" cy="641350"/>
            <a:chOff x="3984" y="576"/>
            <a:chExt cx="1776" cy="404"/>
          </a:xfrm>
        </p:grpSpPr>
        <p:sp>
          <p:nvSpPr>
            <p:cNvPr id="645" name="Line 969"/>
            <p:cNvSpPr>
              <a:spLocks noChangeShapeType="1"/>
            </p:cNvSpPr>
            <p:nvPr/>
          </p:nvSpPr>
          <p:spPr bwMode="auto">
            <a:xfrm>
              <a:off x="3984" y="576"/>
              <a:ext cx="15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 name="Line 970"/>
            <p:cNvSpPr>
              <a:spLocks noChangeShapeType="1"/>
            </p:cNvSpPr>
            <p:nvPr/>
          </p:nvSpPr>
          <p:spPr bwMode="auto">
            <a:xfrm>
              <a:off x="3984" y="960"/>
              <a:ext cx="15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7" name="Text Box 971"/>
            <p:cNvSpPr txBox="1">
              <a:spLocks noChangeArrowheads="1"/>
            </p:cNvSpPr>
            <p:nvPr/>
          </p:nvSpPr>
          <p:spPr bwMode="auto">
            <a:xfrm>
              <a:off x="3984" y="576"/>
              <a:ext cx="1776" cy="40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3600" dirty="0">
                  <a:solidFill>
                    <a:srgbClr val="000000"/>
                  </a:solidFill>
                  <a:latin typeface="Times New Roman" panose="02020603050405020304" pitchFamily="18" charset="0"/>
                  <a:ea typeface="宋体" panose="02010600030101010101" pitchFamily="2" charset="-122"/>
                </a:rPr>
                <a:t>012345678</a:t>
              </a:r>
            </a:p>
          </p:txBody>
        </p:sp>
      </p:grpSp>
      <p:grpSp>
        <p:nvGrpSpPr>
          <p:cNvPr id="648" name="Group 972"/>
          <p:cNvGrpSpPr/>
          <p:nvPr/>
        </p:nvGrpSpPr>
        <p:grpSpPr bwMode="auto">
          <a:xfrm>
            <a:off x="6757516" y="2643634"/>
            <a:ext cx="2819400" cy="641350"/>
            <a:chOff x="3984" y="1132"/>
            <a:chExt cx="1776" cy="404"/>
          </a:xfrm>
        </p:grpSpPr>
        <p:sp>
          <p:nvSpPr>
            <p:cNvPr id="649" name="Line 973"/>
            <p:cNvSpPr>
              <a:spLocks noChangeShapeType="1"/>
            </p:cNvSpPr>
            <p:nvPr/>
          </p:nvSpPr>
          <p:spPr bwMode="auto">
            <a:xfrm>
              <a:off x="3984" y="1132"/>
              <a:ext cx="15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0" name="Line 974"/>
            <p:cNvSpPr>
              <a:spLocks noChangeShapeType="1"/>
            </p:cNvSpPr>
            <p:nvPr/>
          </p:nvSpPr>
          <p:spPr bwMode="auto">
            <a:xfrm>
              <a:off x="3984" y="1516"/>
              <a:ext cx="15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1" name="Text Box 975"/>
            <p:cNvSpPr txBox="1">
              <a:spLocks noChangeArrowheads="1"/>
            </p:cNvSpPr>
            <p:nvPr/>
          </p:nvSpPr>
          <p:spPr bwMode="auto">
            <a:xfrm>
              <a:off x="3984" y="1132"/>
              <a:ext cx="1776" cy="40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3600" dirty="0">
                  <a:solidFill>
                    <a:srgbClr val="000000"/>
                  </a:solidFill>
                  <a:latin typeface="Times New Roman" panose="02020603050405020304" pitchFamily="18" charset="0"/>
                  <a:ea typeface="宋体" panose="02010600030101010101" pitchFamily="2" charset="-122"/>
                </a:rPr>
                <a:t>14568</a:t>
              </a:r>
            </a:p>
          </p:txBody>
        </p:sp>
      </p:grpSp>
      <p:grpSp>
        <p:nvGrpSpPr>
          <p:cNvPr id="652" name="Group 976"/>
          <p:cNvGrpSpPr/>
          <p:nvPr/>
        </p:nvGrpSpPr>
        <p:grpSpPr bwMode="auto">
          <a:xfrm>
            <a:off x="6757516" y="4011786"/>
            <a:ext cx="2819400" cy="641350"/>
            <a:chOff x="3984" y="1756"/>
            <a:chExt cx="1776" cy="404"/>
          </a:xfrm>
        </p:grpSpPr>
        <p:sp>
          <p:nvSpPr>
            <p:cNvPr id="653" name="Line 977"/>
            <p:cNvSpPr>
              <a:spLocks noChangeShapeType="1"/>
            </p:cNvSpPr>
            <p:nvPr/>
          </p:nvSpPr>
          <p:spPr bwMode="auto">
            <a:xfrm>
              <a:off x="3984" y="1756"/>
              <a:ext cx="15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4" name="Line 978"/>
            <p:cNvSpPr>
              <a:spLocks noChangeShapeType="1"/>
            </p:cNvSpPr>
            <p:nvPr/>
          </p:nvSpPr>
          <p:spPr bwMode="auto">
            <a:xfrm>
              <a:off x="3984" y="2140"/>
              <a:ext cx="15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 name="Text Box 979"/>
            <p:cNvSpPr txBox="1">
              <a:spLocks noChangeArrowheads="1"/>
            </p:cNvSpPr>
            <p:nvPr/>
          </p:nvSpPr>
          <p:spPr bwMode="auto">
            <a:xfrm>
              <a:off x="3984" y="1756"/>
              <a:ext cx="1776" cy="40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3600" dirty="0">
                  <a:solidFill>
                    <a:srgbClr val="000000"/>
                  </a:solidFill>
                  <a:latin typeface="Times New Roman" panose="02020603050405020304" pitchFamily="18" charset="0"/>
                  <a:ea typeface="宋体" panose="02010600030101010101" pitchFamily="2" charset="-122"/>
                </a:rPr>
                <a:t>458</a:t>
              </a:r>
            </a:p>
          </p:txBody>
        </p:sp>
      </p:grpSp>
      <p:grpSp>
        <p:nvGrpSpPr>
          <p:cNvPr id="656" name="Group 980"/>
          <p:cNvGrpSpPr/>
          <p:nvPr/>
        </p:nvGrpSpPr>
        <p:grpSpPr bwMode="auto">
          <a:xfrm>
            <a:off x="6757516" y="5329808"/>
            <a:ext cx="2819400" cy="641350"/>
            <a:chOff x="3984" y="2332"/>
            <a:chExt cx="1776" cy="404"/>
          </a:xfrm>
        </p:grpSpPr>
        <p:sp>
          <p:nvSpPr>
            <p:cNvPr id="657" name="Line 981"/>
            <p:cNvSpPr>
              <a:spLocks noChangeShapeType="1"/>
            </p:cNvSpPr>
            <p:nvPr/>
          </p:nvSpPr>
          <p:spPr bwMode="auto">
            <a:xfrm>
              <a:off x="3984" y="2332"/>
              <a:ext cx="15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8" name="Line 982"/>
            <p:cNvSpPr>
              <a:spLocks noChangeShapeType="1"/>
            </p:cNvSpPr>
            <p:nvPr/>
          </p:nvSpPr>
          <p:spPr bwMode="auto">
            <a:xfrm>
              <a:off x="3984" y="2716"/>
              <a:ext cx="15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9" name="Text Box 983"/>
            <p:cNvSpPr txBox="1">
              <a:spLocks noChangeArrowheads="1"/>
            </p:cNvSpPr>
            <p:nvPr/>
          </p:nvSpPr>
          <p:spPr bwMode="auto">
            <a:xfrm>
              <a:off x="3984" y="2332"/>
              <a:ext cx="1776" cy="40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3600">
                  <a:solidFill>
                    <a:srgbClr val="000000"/>
                  </a:solidFill>
                  <a:latin typeface="Times New Roman" panose="02020603050405020304" pitchFamily="18" charset="0"/>
                  <a:ea typeface="宋体" panose="02010600030101010101" pitchFamily="2" charset="-122"/>
                </a:rPr>
                <a:t>8</a:t>
              </a:r>
            </a:p>
          </p:txBody>
        </p:sp>
      </p:grpSp>
      <p:sp>
        <p:nvSpPr>
          <p:cNvPr id="660" name="Text Box 984"/>
          <p:cNvSpPr txBox="1">
            <a:spLocks noChangeArrowheads="1"/>
          </p:cNvSpPr>
          <p:nvPr/>
        </p:nvSpPr>
        <p:spPr bwMode="auto">
          <a:xfrm>
            <a:off x="1160084" y="1119187"/>
            <a:ext cx="5381686" cy="604837"/>
          </a:xfrm>
          <a:prstGeom prst="rect">
            <a:avLst/>
          </a:prstGeom>
          <a:solidFill>
            <a:srgbClr val="FFFF99"/>
          </a:solidFill>
          <a:ln w="12700">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3600">
                <a:solidFill>
                  <a:srgbClr val="000000"/>
                </a:solidFill>
                <a:latin typeface="Times New Roman" panose="02020603050405020304" pitchFamily="18" charset="0"/>
                <a:ea typeface="宋体" panose="02010600030101010101" pitchFamily="2" charset="-122"/>
              </a:rPr>
              <a:t> </a:t>
            </a:r>
            <a:r>
              <a:rPr kumimoji="1" lang="en-US" altLang="zh-CN" sz="3200">
                <a:solidFill>
                  <a:srgbClr val="800000"/>
                </a:solidFill>
                <a:latin typeface="Times New Roman" panose="02020603050405020304" pitchFamily="18" charset="0"/>
                <a:ea typeface="宋体" panose="02010600030101010101" pitchFamily="2" charset="-122"/>
              </a:rPr>
              <a:t>0    1    0    0    0   1    0    0    0</a:t>
            </a:r>
          </a:p>
        </p:txBody>
      </p:sp>
      <p:sp>
        <p:nvSpPr>
          <p:cNvPr id="661" name="Rectangle 985"/>
          <p:cNvSpPr>
            <a:spLocks noChangeArrowheads="1"/>
          </p:cNvSpPr>
          <p:nvPr/>
        </p:nvSpPr>
        <p:spPr bwMode="auto">
          <a:xfrm>
            <a:off x="1160084" y="2333625"/>
            <a:ext cx="5381686" cy="609600"/>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2" name="Rectangle 986"/>
          <p:cNvSpPr>
            <a:spLocks noChangeArrowheads="1"/>
          </p:cNvSpPr>
          <p:nvPr/>
        </p:nvSpPr>
        <p:spPr bwMode="auto">
          <a:xfrm>
            <a:off x="1161989" y="2333625"/>
            <a:ext cx="5381686" cy="609600"/>
          </a:xfrm>
          <a:prstGeom prst="rect">
            <a:avLst/>
          </a:prstGeom>
          <a:noFill/>
          <a:ln w="2857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3" name="Rectangle 987"/>
          <p:cNvSpPr>
            <a:spLocks noChangeArrowheads="1"/>
          </p:cNvSpPr>
          <p:nvPr/>
        </p:nvSpPr>
        <p:spPr bwMode="auto">
          <a:xfrm>
            <a:off x="1160084" y="2943225"/>
            <a:ext cx="5381686" cy="609600"/>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4" name="Text Box 988"/>
          <p:cNvSpPr txBox="1">
            <a:spLocks noChangeArrowheads="1"/>
          </p:cNvSpPr>
          <p:nvPr/>
        </p:nvSpPr>
        <p:spPr bwMode="auto">
          <a:xfrm>
            <a:off x="1160084" y="1114425"/>
            <a:ext cx="5381686" cy="609600"/>
          </a:xfrm>
          <a:prstGeom prst="rect">
            <a:avLst/>
          </a:prstGeom>
          <a:solidFill>
            <a:srgbClr val="FFFF99"/>
          </a:solidFill>
          <a:ln w="12700">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3600">
                <a:solidFill>
                  <a:srgbClr val="000000"/>
                </a:solidFill>
                <a:latin typeface="Times New Roman" panose="02020603050405020304" pitchFamily="18" charset="0"/>
                <a:ea typeface="宋体" panose="02010600030101010101" pitchFamily="2" charset="-122"/>
              </a:rPr>
              <a:t> </a:t>
            </a:r>
            <a:r>
              <a:rPr kumimoji="1" lang="en-US" altLang="zh-CN" sz="3200">
                <a:solidFill>
                  <a:srgbClr val="800000"/>
                </a:solidFill>
                <a:latin typeface="Times New Roman" panose="02020603050405020304" pitchFamily="18" charset="0"/>
                <a:ea typeface="宋体" panose="02010600030101010101" pitchFamily="2" charset="-122"/>
              </a:rPr>
              <a:t>0    1    0    0    0   2    1    0    0</a:t>
            </a:r>
          </a:p>
        </p:txBody>
      </p:sp>
      <p:sp>
        <p:nvSpPr>
          <p:cNvPr id="665" name="Text Box 989"/>
          <p:cNvSpPr txBox="1">
            <a:spLocks noChangeArrowheads="1"/>
          </p:cNvSpPr>
          <p:nvPr/>
        </p:nvSpPr>
        <p:spPr bwMode="auto">
          <a:xfrm>
            <a:off x="1160084" y="1135697"/>
            <a:ext cx="5381686" cy="604837"/>
          </a:xfrm>
          <a:prstGeom prst="rect">
            <a:avLst/>
          </a:prstGeom>
          <a:solidFill>
            <a:srgbClr val="FFFF99"/>
          </a:solidFill>
          <a:ln w="12700">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3600">
                <a:solidFill>
                  <a:srgbClr val="000000"/>
                </a:solidFill>
                <a:latin typeface="Times New Roman" panose="02020603050405020304" pitchFamily="18" charset="0"/>
                <a:ea typeface="宋体" panose="02010600030101010101" pitchFamily="2" charset="-122"/>
              </a:rPr>
              <a:t> </a:t>
            </a:r>
            <a:r>
              <a:rPr kumimoji="1" lang="en-US" altLang="zh-CN" sz="3200">
                <a:solidFill>
                  <a:srgbClr val="800000"/>
                </a:solidFill>
                <a:latin typeface="Times New Roman" panose="02020603050405020304" pitchFamily="18" charset="0"/>
                <a:ea typeface="宋体" panose="02010600030101010101" pitchFamily="2" charset="-122"/>
              </a:rPr>
              <a:t>0    1    0    0    1   2    1    0    1</a:t>
            </a:r>
          </a:p>
        </p:txBody>
      </p:sp>
      <p:sp>
        <p:nvSpPr>
          <p:cNvPr id="666" name="Rectangle 990"/>
          <p:cNvSpPr>
            <a:spLocks noChangeArrowheads="1"/>
          </p:cNvSpPr>
          <p:nvPr/>
        </p:nvSpPr>
        <p:spPr bwMode="auto">
          <a:xfrm>
            <a:off x="1160084" y="2943225"/>
            <a:ext cx="5381686" cy="609600"/>
          </a:xfrm>
          <a:prstGeom prst="rect">
            <a:avLst/>
          </a:prstGeom>
          <a:noFill/>
          <a:ln w="2857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 name="Text Box 991"/>
          <p:cNvSpPr txBox="1">
            <a:spLocks noChangeArrowheads="1"/>
          </p:cNvSpPr>
          <p:nvPr/>
        </p:nvSpPr>
        <p:spPr bwMode="auto">
          <a:xfrm>
            <a:off x="1156274" y="1114742"/>
            <a:ext cx="5381686" cy="604837"/>
          </a:xfrm>
          <a:prstGeom prst="rect">
            <a:avLst/>
          </a:prstGeom>
          <a:solidFill>
            <a:srgbClr val="FFFF99"/>
          </a:solidFill>
          <a:ln w="12700">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3600" dirty="0">
                <a:solidFill>
                  <a:srgbClr val="000000"/>
                </a:solidFill>
                <a:latin typeface="Times New Roman" panose="02020603050405020304" pitchFamily="18" charset="0"/>
                <a:ea typeface="宋体" panose="02010600030101010101" pitchFamily="2" charset="-122"/>
              </a:rPr>
              <a:t> </a:t>
            </a:r>
            <a:r>
              <a:rPr kumimoji="1" lang="en-US" altLang="zh-CN" sz="3200" dirty="0">
                <a:solidFill>
                  <a:srgbClr val="800000"/>
                </a:solidFill>
                <a:latin typeface="Times New Roman" panose="02020603050405020304" pitchFamily="18" charset="0"/>
                <a:ea typeface="宋体" panose="02010600030101010101" pitchFamily="2" charset="-122"/>
              </a:rPr>
              <a:t>0    2    0    0    1   2    1    0    1</a:t>
            </a:r>
          </a:p>
        </p:txBody>
      </p:sp>
      <p:sp>
        <p:nvSpPr>
          <p:cNvPr id="668" name="Rectangle 995"/>
          <p:cNvSpPr>
            <a:spLocks noChangeArrowheads="1"/>
          </p:cNvSpPr>
          <p:nvPr/>
        </p:nvSpPr>
        <p:spPr bwMode="auto">
          <a:xfrm>
            <a:off x="19685" y="509905"/>
            <a:ext cx="578485" cy="224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a:solidFill>
                  <a:srgbClr val="CC0000"/>
                </a:solidFill>
                <a:latin typeface="Times New Roman" panose="02020603050405020304" pitchFamily="18" charset="0"/>
              </a:rPr>
              <a:t>冲突关系表</a:t>
            </a:r>
          </a:p>
        </p:txBody>
      </p:sp>
      <p:sp>
        <p:nvSpPr>
          <p:cNvPr id="669" name="Text Box 971"/>
          <p:cNvSpPr txBox="1">
            <a:spLocks noChangeArrowheads="1"/>
          </p:cNvSpPr>
          <p:nvPr/>
        </p:nvSpPr>
        <p:spPr bwMode="auto">
          <a:xfrm>
            <a:off x="6757516" y="1772816"/>
            <a:ext cx="2819400" cy="6413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3600" dirty="0">
                <a:solidFill>
                  <a:srgbClr val="FF0000"/>
                </a:solidFill>
                <a:latin typeface="Times New Roman" panose="02020603050405020304" pitchFamily="18" charset="0"/>
                <a:ea typeface="宋体" panose="02010600030101010101" pitchFamily="2" charset="-122"/>
              </a:rPr>
              <a:t>0237</a:t>
            </a:r>
          </a:p>
        </p:txBody>
      </p:sp>
      <p:sp>
        <p:nvSpPr>
          <p:cNvPr id="670" name="Text Box 975"/>
          <p:cNvSpPr txBox="1">
            <a:spLocks noChangeArrowheads="1"/>
          </p:cNvSpPr>
          <p:nvPr/>
        </p:nvSpPr>
        <p:spPr bwMode="auto">
          <a:xfrm>
            <a:off x="6757516" y="3212976"/>
            <a:ext cx="2819400" cy="6413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3600" dirty="0">
                <a:solidFill>
                  <a:srgbClr val="FF0000"/>
                </a:solidFill>
                <a:latin typeface="Times New Roman" panose="02020603050405020304" pitchFamily="18" charset="0"/>
                <a:ea typeface="宋体" panose="02010600030101010101" pitchFamily="2" charset="-122"/>
              </a:rPr>
              <a:t>16</a:t>
            </a:r>
          </a:p>
        </p:txBody>
      </p:sp>
      <p:sp>
        <p:nvSpPr>
          <p:cNvPr id="671" name="Text Box 979"/>
          <p:cNvSpPr txBox="1">
            <a:spLocks noChangeArrowheads="1"/>
          </p:cNvSpPr>
          <p:nvPr/>
        </p:nvSpPr>
        <p:spPr bwMode="auto">
          <a:xfrm>
            <a:off x="6757516" y="4731866"/>
            <a:ext cx="2819400" cy="6413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3600" dirty="0">
                <a:solidFill>
                  <a:srgbClr val="FF0000"/>
                </a:solidFill>
                <a:latin typeface="Times New Roman" panose="02020603050405020304" pitchFamily="18" charset="0"/>
                <a:ea typeface="宋体" panose="02010600030101010101" pitchFamily="2" charset="-122"/>
              </a:rPr>
              <a:t>45</a:t>
            </a:r>
          </a:p>
        </p:txBody>
      </p:sp>
      <p:sp>
        <p:nvSpPr>
          <p:cNvPr id="672" name="文本框 671"/>
          <p:cNvSpPr txBox="1"/>
          <p:nvPr/>
        </p:nvSpPr>
        <p:spPr>
          <a:xfrm>
            <a:off x="4872355" y="46355"/>
            <a:ext cx="295910" cy="521970"/>
          </a:xfrm>
          <a:prstGeom prst="rect">
            <a:avLst/>
          </a:prstGeom>
          <a:noFill/>
        </p:spPr>
        <p:txBody>
          <a:bodyPr wrap="square" rtlCol="0">
            <a:spAutoFit/>
          </a:bodyPr>
          <a:lstStyle/>
          <a:p>
            <a:r>
              <a:rPr lang="en-US" altLang="zh-CN" sz="2800">
                <a:solidFill>
                  <a:schemeClr val="accent6"/>
                </a:solidFill>
              </a:rPr>
              <a:t>0</a:t>
            </a:r>
          </a:p>
        </p:txBody>
      </p:sp>
      <p:sp>
        <p:nvSpPr>
          <p:cNvPr id="673" name="文本框 672"/>
          <p:cNvSpPr txBox="1"/>
          <p:nvPr/>
        </p:nvSpPr>
        <p:spPr>
          <a:xfrm>
            <a:off x="5168265" y="46990"/>
            <a:ext cx="295910" cy="521970"/>
          </a:xfrm>
          <a:prstGeom prst="rect">
            <a:avLst/>
          </a:prstGeom>
          <a:noFill/>
        </p:spPr>
        <p:txBody>
          <a:bodyPr wrap="square" rtlCol="0">
            <a:spAutoFit/>
          </a:bodyPr>
          <a:lstStyle/>
          <a:p>
            <a:r>
              <a:rPr lang="en-US" altLang="zh-CN" sz="2800">
                <a:solidFill>
                  <a:schemeClr val="accent6"/>
                </a:solidFill>
              </a:rPr>
              <a:t>1</a:t>
            </a:r>
          </a:p>
        </p:txBody>
      </p:sp>
      <p:sp>
        <p:nvSpPr>
          <p:cNvPr id="674" name="文本框 673"/>
          <p:cNvSpPr txBox="1"/>
          <p:nvPr/>
        </p:nvSpPr>
        <p:spPr>
          <a:xfrm>
            <a:off x="5464175" y="46990"/>
            <a:ext cx="295910" cy="521970"/>
          </a:xfrm>
          <a:prstGeom prst="rect">
            <a:avLst/>
          </a:prstGeom>
          <a:noFill/>
        </p:spPr>
        <p:txBody>
          <a:bodyPr wrap="square" rtlCol="0">
            <a:spAutoFit/>
          </a:bodyPr>
          <a:lstStyle/>
          <a:p>
            <a:r>
              <a:rPr lang="en-US" altLang="zh-CN" sz="2800">
                <a:solidFill>
                  <a:schemeClr val="accent6"/>
                </a:solidFill>
              </a:rPr>
              <a:t>2</a:t>
            </a:r>
          </a:p>
        </p:txBody>
      </p:sp>
      <p:sp>
        <p:nvSpPr>
          <p:cNvPr id="675" name="文本框 674"/>
          <p:cNvSpPr txBox="1"/>
          <p:nvPr/>
        </p:nvSpPr>
        <p:spPr>
          <a:xfrm>
            <a:off x="5765165" y="45720"/>
            <a:ext cx="295910" cy="521970"/>
          </a:xfrm>
          <a:prstGeom prst="rect">
            <a:avLst/>
          </a:prstGeom>
          <a:noFill/>
        </p:spPr>
        <p:txBody>
          <a:bodyPr wrap="square" rtlCol="0">
            <a:spAutoFit/>
          </a:bodyPr>
          <a:lstStyle/>
          <a:p>
            <a:r>
              <a:rPr lang="en-US" altLang="zh-CN" sz="2800">
                <a:solidFill>
                  <a:schemeClr val="accent6"/>
                </a:solidFill>
              </a:rPr>
              <a:t>3</a:t>
            </a:r>
          </a:p>
        </p:txBody>
      </p:sp>
      <p:sp>
        <p:nvSpPr>
          <p:cNvPr id="676" name="文本框 675"/>
          <p:cNvSpPr txBox="1"/>
          <p:nvPr/>
        </p:nvSpPr>
        <p:spPr>
          <a:xfrm>
            <a:off x="6066790" y="46990"/>
            <a:ext cx="295910" cy="521970"/>
          </a:xfrm>
          <a:prstGeom prst="rect">
            <a:avLst/>
          </a:prstGeom>
          <a:noFill/>
        </p:spPr>
        <p:txBody>
          <a:bodyPr wrap="square" rtlCol="0">
            <a:spAutoFit/>
          </a:bodyPr>
          <a:lstStyle/>
          <a:p>
            <a:r>
              <a:rPr lang="en-US" altLang="zh-CN" sz="2800">
                <a:solidFill>
                  <a:schemeClr val="accent6"/>
                </a:solidFill>
              </a:rPr>
              <a:t>4</a:t>
            </a:r>
          </a:p>
        </p:txBody>
      </p:sp>
      <p:sp>
        <p:nvSpPr>
          <p:cNvPr id="677" name="文本框 676"/>
          <p:cNvSpPr txBox="1"/>
          <p:nvPr/>
        </p:nvSpPr>
        <p:spPr>
          <a:xfrm>
            <a:off x="6362700" y="44450"/>
            <a:ext cx="295910" cy="521970"/>
          </a:xfrm>
          <a:prstGeom prst="rect">
            <a:avLst/>
          </a:prstGeom>
          <a:noFill/>
        </p:spPr>
        <p:txBody>
          <a:bodyPr wrap="square" rtlCol="0">
            <a:spAutoFit/>
          </a:bodyPr>
          <a:lstStyle/>
          <a:p>
            <a:r>
              <a:rPr lang="en-US" altLang="zh-CN" sz="2800">
                <a:solidFill>
                  <a:schemeClr val="accent6"/>
                </a:solidFill>
              </a:rPr>
              <a:t>5</a:t>
            </a:r>
          </a:p>
        </p:txBody>
      </p:sp>
      <p:sp>
        <p:nvSpPr>
          <p:cNvPr id="678" name="文本框 677"/>
          <p:cNvSpPr txBox="1"/>
          <p:nvPr/>
        </p:nvSpPr>
        <p:spPr>
          <a:xfrm>
            <a:off x="6663690" y="44450"/>
            <a:ext cx="295910" cy="521970"/>
          </a:xfrm>
          <a:prstGeom prst="rect">
            <a:avLst/>
          </a:prstGeom>
          <a:noFill/>
        </p:spPr>
        <p:txBody>
          <a:bodyPr wrap="square" rtlCol="0">
            <a:spAutoFit/>
          </a:bodyPr>
          <a:lstStyle/>
          <a:p>
            <a:r>
              <a:rPr lang="en-US" altLang="zh-CN" sz="2800">
                <a:solidFill>
                  <a:schemeClr val="accent6"/>
                </a:solidFill>
              </a:rPr>
              <a:t>6</a:t>
            </a:r>
          </a:p>
        </p:txBody>
      </p:sp>
      <p:sp>
        <p:nvSpPr>
          <p:cNvPr id="679" name="文本框 678"/>
          <p:cNvSpPr txBox="1"/>
          <p:nvPr/>
        </p:nvSpPr>
        <p:spPr>
          <a:xfrm>
            <a:off x="6959600" y="44450"/>
            <a:ext cx="295910" cy="521970"/>
          </a:xfrm>
          <a:prstGeom prst="rect">
            <a:avLst/>
          </a:prstGeom>
          <a:noFill/>
        </p:spPr>
        <p:txBody>
          <a:bodyPr wrap="square" rtlCol="0">
            <a:spAutoFit/>
          </a:bodyPr>
          <a:lstStyle/>
          <a:p>
            <a:r>
              <a:rPr lang="en-US" altLang="zh-CN" sz="2800">
                <a:solidFill>
                  <a:schemeClr val="accent6"/>
                </a:solidFill>
              </a:rPr>
              <a:t>7</a:t>
            </a:r>
          </a:p>
        </p:txBody>
      </p:sp>
      <p:sp>
        <p:nvSpPr>
          <p:cNvPr id="680" name="文本框 679"/>
          <p:cNvSpPr txBox="1"/>
          <p:nvPr/>
        </p:nvSpPr>
        <p:spPr>
          <a:xfrm>
            <a:off x="7255510" y="46990"/>
            <a:ext cx="295910" cy="521970"/>
          </a:xfrm>
          <a:prstGeom prst="rect">
            <a:avLst/>
          </a:prstGeom>
          <a:noFill/>
        </p:spPr>
        <p:txBody>
          <a:bodyPr wrap="square" rtlCol="0">
            <a:spAutoFit/>
          </a:bodyPr>
          <a:lstStyle/>
          <a:p>
            <a:r>
              <a:rPr lang="en-US" altLang="zh-CN" sz="2800">
                <a:solidFill>
                  <a:schemeClr val="accent6"/>
                </a:solidFill>
              </a:rPr>
              <a:t>8</a:t>
            </a:r>
          </a:p>
        </p:txBody>
      </p:sp>
      <p:sp>
        <p:nvSpPr>
          <p:cNvPr id="681" name="文本框 680"/>
          <p:cNvSpPr txBox="1"/>
          <p:nvPr/>
        </p:nvSpPr>
        <p:spPr>
          <a:xfrm>
            <a:off x="7551420" y="46990"/>
            <a:ext cx="295910" cy="521970"/>
          </a:xfrm>
          <a:prstGeom prst="rect">
            <a:avLst/>
          </a:prstGeom>
          <a:noFill/>
        </p:spPr>
        <p:txBody>
          <a:bodyPr wrap="square" rtlCol="0">
            <a:spAutoFit/>
          </a:bodyPr>
          <a:lstStyle/>
          <a:p>
            <a:r>
              <a:rPr lang="en-US" altLang="zh-CN" sz="2800">
                <a:solidFill>
                  <a:schemeClr val="accent6"/>
                </a:solidFill>
              </a:rPr>
              <a:t>1</a:t>
            </a:r>
          </a:p>
        </p:txBody>
      </p:sp>
      <p:sp>
        <p:nvSpPr>
          <p:cNvPr id="682" name="文本框 681"/>
          <p:cNvSpPr txBox="1"/>
          <p:nvPr/>
        </p:nvSpPr>
        <p:spPr>
          <a:xfrm>
            <a:off x="7847330" y="46990"/>
            <a:ext cx="295910" cy="521970"/>
          </a:xfrm>
          <a:prstGeom prst="rect">
            <a:avLst/>
          </a:prstGeom>
          <a:noFill/>
        </p:spPr>
        <p:txBody>
          <a:bodyPr wrap="square" rtlCol="0">
            <a:spAutoFit/>
          </a:bodyPr>
          <a:lstStyle/>
          <a:p>
            <a:r>
              <a:rPr lang="en-US" altLang="zh-CN" sz="2800">
                <a:solidFill>
                  <a:schemeClr val="accent6"/>
                </a:solidFill>
              </a:rPr>
              <a:t>4</a:t>
            </a:r>
          </a:p>
        </p:txBody>
      </p:sp>
      <p:sp>
        <p:nvSpPr>
          <p:cNvPr id="683" name="文本框 682"/>
          <p:cNvSpPr txBox="1"/>
          <p:nvPr/>
        </p:nvSpPr>
        <p:spPr>
          <a:xfrm>
            <a:off x="8143240" y="44450"/>
            <a:ext cx="295910" cy="521970"/>
          </a:xfrm>
          <a:prstGeom prst="rect">
            <a:avLst/>
          </a:prstGeom>
          <a:noFill/>
        </p:spPr>
        <p:txBody>
          <a:bodyPr wrap="square" rtlCol="0">
            <a:spAutoFit/>
          </a:bodyPr>
          <a:lstStyle/>
          <a:p>
            <a:r>
              <a:rPr lang="en-US" altLang="zh-CN" sz="2800">
                <a:solidFill>
                  <a:schemeClr val="accent6"/>
                </a:solidFill>
              </a:rPr>
              <a:t>5</a:t>
            </a:r>
          </a:p>
        </p:txBody>
      </p:sp>
      <p:sp>
        <p:nvSpPr>
          <p:cNvPr id="684" name="文本框 683"/>
          <p:cNvSpPr txBox="1"/>
          <p:nvPr/>
        </p:nvSpPr>
        <p:spPr>
          <a:xfrm>
            <a:off x="8439150" y="46990"/>
            <a:ext cx="295910" cy="521970"/>
          </a:xfrm>
          <a:prstGeom prst="rect">
            <a:avLst/>
          </a:prstGeom>
          <a:noFill/>
        </p:spPr>
        <p:txBody>
          <a:bodyPr wrap="square" rtlCol="0">
            <a:spAutoFit/>
          </a:bodyPr>
          <a:lstStyle/>
          <a:p>
            <a:r>
              <a:rPr lang="en-US" altLang="zh-CN" sz="2800">
                <a:solidFill>
                  <a:schemeClr val="accent6"/>
                </a:solidFill>
              </a:rPr>
              <a:t>6</a:t>
            </a:r>
          </a:p>
        </p:txBody>
      </p:sp>
      <p:sp>
        <p:nvSpPr>
          <p:cNvPr id="685" name="文本框 684"/>
          <p:cNvSpPr txBox="1"/>
          <p:nvPr/>
        </p:nvSpPr>
        <p:spPr>
          <a:xfrm>
            <a:off x="8735060" y="44450"/>
            <a:ext cx="295910" cy="521970"/>
          </a:xfrm>
          <a:prstGeom prst="rect">
            <a:avLst/>
          </a:prstGeom>
          <a:noFill/>
        </p:spPr>
        <p:txBody>
          <a:bodyPr wrap="square" rtlCol="0">
            <a:spAutoFit/>
          </a:bodyPr>
          <a:lstStyle/>
          <a:p>
            <a:r>
              <a:rPr lang="en-US" altLang="zh-CN" sz="2800">
                <a:solidFill>
                  <a:schemeClr val="accent6"/>
                </a:solidFill>
              </a:rPr>
              <a:t>8</a:t>
            </a:r>
          </a:p>
        </p:txBody>
      </p:sp>
      <p:pic>
        <p:nvPicPr>
          <p:cNvPr id="686" name="图片 685" descr="屏幕快照 2022-03-13 下午6.05.45"/>
          <p:cNvPicPr>
            <a:picLocks noChangeAspect="1"/>
          </p:cNvPicPr>
          <p:nvPr/>
        </p:nvPicPr>
        <p:blipFill>
          <a:blip r:embed="rId4"/>
          <a:stretch>
            <a:fillRect/>
          </a:stretch>
        </p:blipFill>
        <p:spPr>
          <a:xfrm>
            <a:off x="4965700" y="141605"/>
            <a:ext cx="202565" cy="327025"/>
          </a:xfrm>
          <a:prstGeom prst="rect">
            <a:avLst/>
          </a:prstGeom>
        </p:spPr>
      </p:pic>
      <p:pic>
        <p:nvPicPr>
          <p:cNvPr id="687" name="图片 686" descr="屏幕快照 2022-03-13 下午6.05.45"/>
          <p:cNvPicPr>
            <a:picLocks noChangeAspect="1"/>
          </p:cNvPicPr>
          <p:nvPr/>
        </p:nvPicPr>
        <p:blipFill>
          <a:blip r:embed="rId4"/>
          <a:stretch>
            <a:fillRect/>
          </a:stretch>
        </p:blipFill>
        <p:spPr>
          <a:xfrm>
            <a:off x="5261610" y="144780"/>
            <a:ext cx="202565" cy="327025"/>
          </a:xfrm>
          <a:prstGeom prst="rect">
            <a:avLst/>
          </a:prstGeom>
        </p:spPr>
      </p:pic>
      <p:pic>
        <p:nvPicPr>
          <p:cNvPr id="688" name="图片 687" descr="屏幕快照 2022-03-13 下午6.05.45"/>
          <p:cNvPicPr>
            <a:picLocks noChangeAspect="1"/>
          </p:cNvPicPr>
          <p:nvPr/>
        </p:nvPicPr>
        <p:blipFill>
          <a:blip r:embed="rId4"/>
          <a:stretch>
            <a:fillRect/>
          </a:stretch>
        </p:blipFill>
        <p:spPr>
          <a:xfrm>
            <a:off x="5562600" y="144780"/>
            <a:ext cx="202565" cy="327025"/>
          </a:xfrm>
          <a:prstGeom prst="rect">
            <a:avLst/>
          </a:prstGeom>
        </p:spPr>
      </p:pic>
      <p:pic>
        <p:nvPicPr>
          <p:cNvPr id="689" name="图片 688" descr="屏幕快照 2022-03-13 下午6.05.45"/>
          <p:cNvPicPr>
            <a:picLocks noChangeAspect="1"/>
          </p:cNvPicPr>
          <p:nvPr/>
        </p:nvPicPr>
        <p:blipFill>
          <a:blip r:embed="rId4"/>
          <a:stretch>
            <a:fillRect/>
          </a:stretch>
        </p:blipFill>
        <p:spPr>
          <a:xfrm>
            <a:off x="5858510" y="144780"/>
            <a:ext cx="202565" cy="327025"/>
          </a:xfrm>
          <a:prstGeom prst="rect">
            <a:avLst/>
          </a:prstGeom>
        </p:spPr>
      </p:pic>
      <p:pic>
        <p:nvPicPr>
          <p:cNvPr id="690" name="图片 689" descr="屏幕快照 2022-03-13 下午6.05.45"/>
          <p:cNvPicPr>
            <a:picLocks noChangeAspect="1"/>
          </p:cNvPicPr>
          <p:nvPr/>
        </p:nvPicPr>
        <p:blipFill>
          <a:blip r:embed="rId4"/>
          <a:stretch>
            <a:fillRect/>
          </a:stretch>
        </p:blipFill>
        <p:spPr>
          <a:xfrm>
            <a:off x="6160135" y="144780"/>
            <a:ext cx="202565" cy="327025"/>
          </a:xfrm>
          <a:prstGeom prst="rect">
            <a:avLst/>
          </a:prstGeom>
        </p:spPr>
      </p:pic>
      <p:pic>
        <p:nvPicPr>
          <p:cNvPr id="691" name="图片 690" descr="屏幕快照 2022-03-13 下午6.05.45"/>
          <p:cNvPicPr>
            <a:picLocks noChangeAspect="1"/>
          </p:cNvPicPr>
          <p:nvPr/>
        </p:nvPicPr>
        <p:blipFill>
          <a:blip r:embed="rId4"/>
          <a:stretch>
            <a:fillRect/>
          </a:stretch>
        </p:blipFill>
        <p:spPr>
          <a:xfrm>
            <a:off x="6463665" y="141605"/>
            <a:ext cx="202565" cy="327025"/>
          </a:xfrm>
          <a:prstGeom prst="rect">
            <a:avLst/>
          </a:prstGeom>
        </p:spPr>
      </p:pic>
      <p:pic>
        <p:nvPicPr>
          <p:cNvPr id="692" name="图片 691" descr="屏幕快照 2022-03-13 下午6.05.45"/>
          <p:cNvPicPr>
            <a:picLocks noChangeAspect="1"/>
          </p:cNvPicPr>
          <p:nvPr/>
        </p:nvPicPr>
        <p:blipFill>
          <a:blip r:embed="rId4"/>
          <a:stretch>
            <a:fillRect/>
          </a:stretch>
        </p:blipFill>
        <p:spPr>
          <a:xfrm>
            <a:off x="6757670" y="141605"/>
            <a:ext cx="202565" cy="327025"/>
          </a:xfrm>
          <a:prstGeom prst="rect">
            <a:avLst/>
          </a:prstGeom>
        </p:spPr>
      </p:pic>
      <p:pic>
        <p:nvPicPr>
          <p:cNvPr id="693" name="图片 692" descr="屏幕快照 2022-03-13 下午6.05.45"/>
          <p:cNvPicPr>
            <a:picLocks noChangeAspect="1"/>
          </p:cNvPicPr>
          <p:nvPr/>
        </p:nvPicPr>
        <p:blipFill>
          <a:blip r:embed="rId4"/>
          <a:stretch>
            <a:fillRect/>
          </a:stretch>
        </p:blipFill>
        <p:spPr>
          <a:xfrm>
            <a:off x="7052945" y="141605"/>
            <a:ext cx="202565" cy="327025"/>
          </a:xfrm>
          <a:prstGeom prst="rect">
            <a:avLst/>
          </a:prstGeom>
        </p:spPr>
      </p:pic>
      <p:pic>
        <p:nvPicPr>
          <p:cNvPr id="694" name="图片 693" descr="屏幕快照 2022-03-13 下午6.05.45"/>
          <p:cNvPicPr>
            <a:picLocks noChangeAspect="1"/>
          </p:cNvPicPr>
          <p:nvPr/>
        </p:nvPicPr>
        <p:blipFill>
          <a:blip r:embed="rId4"/>
          <a:stretch>
            <a:fillRect/>
          </a:stretch>
        </p:blipFill>
        <p:spPr>
          <a:xfrm>
            <a:off x="7354570" y="141605"/>
            <a:ext cx="202565" cy="327025"/>
          </a:xfrm>
          <a:prstGeom prst="rect">
            <a:avLst/>
          </a:prstGeom>
        </p:spPr>
      </p:pic>
      <p:sp>
        <p:nvSpPr>
          <p:cNvPr id="695" name="文本框 694"/>
          <p:cNvSpPr txBox="1"/>
          <p:nvPr/>
        </p:nvSpPr>
        <p:spPr>
          <a:xfrm>
            <a:off x="2376805" y="44450"/>
            <a:ext cx="2884805" cy="460375"/>
          </a:xfrm>
          <a:prstGeom prst="rect">
            <a:avLst/>
          </a:prstGeom>
          <a:noFill/>
        </p:spPr>
        <p:txBody>
          <a:bodyPr wrap="square" rtlCol="0">
            <a:spAutoFit/>
          </a:bodyPr>
          <a:lstStyle/>
          <a:p>
            <a:r>
              <a:rPr lang="zh-CN" altLang="en-US" sz="2400" b="1">
                <a:solidFill>
                  <a:schemeClr val="accent2"/>
                </a:solidFill>
              </a:rPr>
              <a:t>待处理元素队列</a:t>
            </a:r>
          </a:p>
        </p:txBody>
      </p:sp>
      <p:sp>
        <p:nvSpPr>
          <p:cNvPr id="696" name="Rectangle 967"/>
          <p:cNvSpPr>
            <a:spLocks noChangeArrowheads="1"/>
          </p:cNvSpPr>
          <p:nvPr/>
        </p:nvSpPr>
        <p:spPr bwMode="auto">
          <a:xfrm>
            <a:off x="1153099" y="1146175"/>
            <a:ext cx="5381686" cy="609600"/>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44"/>
                                        </p:tgtEl>
                                        <p:attrNameLst>
                                          <p:attrName>style.visibility</p:attrName>
                                        </p:attrNameLst>
                                      </p:cBhvr>
                                      <p:to>
                                        <p:strVal val="visible"/>
                                      </p:to>
                                    </p:set>
                                    <p:anim calcmode="lin" valueType="num">
                                      <p:cBhvr additive="base">
                                        <p:cTn id="7" dur="500" fill="hold"/>
                                        <p:tgtEl>
                                          <p:spTgt spid="644"/>
                                        </p:tgtEl>
                                        <p:attrNameLst>
                                          <p:attrName>ppt_x</p:attrName>
                                        </p:attrNameLst>
                                      </p:cBhvr>
                                      <p:tavLst>
                                        <p:tav tm="0">
                                          <p:val>
                                            <p:strVal val="1+#ppt_w/2"/>
                                          </p:val>
                                        </p:tav>
                                        <p:tav tm="100000">
                                          <p:val>
                                            <p:strVal val="#ppt_x"/>
                                          </p:val>
                                        </p:tav>
                                      </p:tavLst>
                                    </p:anim>
                                    <p:anim calcmode="lin" valueType="num">
                                      <p:cBhvr additive="base">
                                        <p:cTn id="8" dur="500" fill="hold"/>
                                        <p:tgtEl>
                                          <p:spTgt spid="6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72"/>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200"/>
                                  </p:stCondLst>
                                  <p:childTnLst>
                                    <p:set>
                                      <p:cBhvr>
                                        <p:cTn id="15" dur="1" fill="hold">
                                          <p:stCondLst>
                                            <p:cond delay="0"/>
                                          </p:stCondLst>
                                        </p:cTn>
                                        <p:tgtEl>
                                          <p:spTgt spid="673"/>
                                        </p:tgtEl>
                                        <p:attrNameLst>
                                          <p:attrName>style.visibility</p:attrName>
                                        </p:attrNameLst>
                                      </p:cBhvr>
                                      <p:to>
                                        <p:strVal val="visible"/>
                                      </p:to>
                                    </p:set>
                                  </p:childTnLst>
                                </p:cTn>
                              </p:par>
                            </p:childTnLst>
                          </p:cTn>
                        </p:par>
                        <p:par>
                          <p:cTn id="16" fill="hold">
                            <p:stCondLst>
                              <p:cond delay="200"/>
                            </p:stCondLst>
                            <p:childTnLst>
                              <p:par>
                                <p:cTn id="17" presetID="1" presetClass="entr" presetSubtype="0" fill="hold" grpId="0" nodeType="afterEffect">
                                  <p:stCondLst>
                                    <p:cond delay="200"/>
                                  </p:stCondLst>
                                  <p:childTnLst>
                                    <p:set>
                                      <p:cBhvr>
                                        <p:cTn id="18" dur="1" fill="hold">
                                          <p:stCondLst>
                                            <p:cond delay="0"/>
                                          </p:stCondLst>
                                        </p:cTn>
                                        <p:tgtEl>
                                          <p:spTgt spid="674"/>
                                        </p:tgtEl>
                                        <p:attrNameLst>
                                          <p:attrName>style.visibility</p:attrName>
                                        </p:attrNameLst>
                                      </p:cBhvr>
                                      <p:to>
                                        <p:strVal val="visible"/>
                                      </p:to>
                                    </p:set>
                                  </p:childTnLst>
                                </p:cTn>
                              </p:par>
                            </p:childTnLst>
                          </p:cTn>
                        </p:par>
                        <p:par>
                          <p:cTn id="19" fill="hold">
                            <p:stCondLst>
                              <p:cond delay="400"/>
                            </p:stCondLst>
                            <p:childTnLst>
                              <p:par>
                                <p:cTn id="20" presetID="1" presetClass="entr" presetSubtype="0" fill="hold" grpId="0" nodeType="afterEffect">
                                  <p:stCondLst>
                                    <p:cond delay="200"/>
                                  </p:stCondLst>
                                  <p:childTnLst>
                                    <p:set>
                                      <p:cBhvr>
                                        <p:cTn id="21" dur="1" fill="hold">
                                          <p:stCondLst>
                                            <p:cond delay="0"/>
                                          </p:stCondLst>
                                        </p:cTn>
                                        <p:tgtEl>
                                          <p:spTgt spid="675"/>
                                        </p:tgtEl>
                                        <p:attrNameLst>
                                          <p:attrName>style.visibility</p:attrName>
                                        </p:attrNameLst>
                                      </p:cBhvr>
                                      <p:to>
                                        <p:strVal val="visible"/>
                                      </p:to>
                                    </p:set>
                                  </p:childTnLst>
                                </p:cTn>
                              </p:par>
                            </p:childTnLst>
                          </p:cTn>
                        </p:par>
                        <p:par>
                          <p:cTn id="22" fill="hold">
                            <p:stCondLst>
                              <p:cond delay="600"/>
                            </p:stCondLst>
                            <p:childTnLst>
                              <p:par>
                                <p:cTn id="23" presetID="1" presetClass="entr" presetSubtype="0" fill="hold" grpId="0" nodeType="afterEffect">
                                  <p:stCondLst>
                                    <p:cond delay="200"/>
                                  </p:stCondLst>
                                  <p:childTnLst>
                                    <p:set>
                                      <p:cBhvr>
                                        <p:cTn id="24" dur="1" fill="hold">
                                          <p:stCondLst>
                                            <p:cond delay="0"/>
                                          </p:stCondLst>
                                        </p:cTn>
                                        <p:tgtEl>
                                          <p:spTgt spid="676"/>
                                        </p:tgtEl>
                                        <p:attrNameLst>
                                          <p:attrName>style.visibility</p:attrName>
                                        </p:attrNameLst>
                                      </p:cBhvr>
                                      <p:to>
                                        <p:strVal val="visible"/>
                                      </p:to>
                                    </p:set>
                                  </p:childTnLst>
                                </p:cTn>
                              </p:par>
                            </p:childTnLst>
                          </p:cTn>
                        </p:par>
                        <p:par>
                          <p:cTn id="25" fill="hold">
                            <p:stCondLst>
                              <p:cond delay="800"/>
                            </p:stCondLst>
                            <p:childTnLst>
                              <p:par>
                                <p:cTn id="26" presetID="1" presetClass="entr" presetSubtype="0" fill="hold" grpId="0" nodeType="afterEffect">
                                  <p:stCondLst>
                                    <p:cond delay="200"/>
                                  </p:stCondLst>
                                  <p:childTnLst>
                                    <p:set>
                                      <p:cBhvr>
                                        <p:cTn id="27" dur="1" fill="hold">
                                          <p:stCondLst>
                                            <p:cond delay="0"/>
                                          </p:stCondLst>
                                        </p:cTn>
                                        <p:tgtEl>
                                          <p:spTgt spid="677"/>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200"/>
                                  </p:stCondLst>
                                  <p:childTnLst>
                                    <p:set>
                                      <p:cBhvr>
                                        <p:cTn id="30" dur="1" fill="hold">
                                          <p:stCondLst>
                                            <p:cond delay="0"/>
                                          </p:stCondLst>
                                        </p:cTn>
                                        <p:tgtEl>
                                          <p:spTgt spid="678"/>
                                        </p:tgtEl>
                                        <p:attrNameLst>
                                          <p:attrName>style.visibility</p:attrName>
                                        </p:attrNameLst>
                                      </p:cBhvr>
                                      <p:to>
                                        <p:strVal val="visible"/>
                                      </p:to>
                                    </p:set>
                                  </p:childTnLst>
                                </p:cTn>
                              </p:par>
                            </p:childTnLst>
                          </p:cTn>
                        </p:par>
                        <p:par>
                          <p:cTn id="31" fill="hold">
                            <p:stCondLst>
                              <p:cond delay="1200"/>
                            </p:stCondLst>
                            <p:childTnLst>
                              <p:par>
                                <p:cTn id="32" presetID="1" presetClass="entr" presetSubtype="0" fill="hold" grpId="0" nodeType="afterEffect">
                                  <p:stCondLst>
                                    <p:cond delay="200"/>
                                  </p:stCondLst>
                                  <p:childTnLst>
                                    <p:set>
                                      <p:cBhvr>
                                        <p:cTn id="33" dur="1" fill="hold">
                                          <p:stCondLst>
                                            <p:cond delay="0"/>
                                          </p:stCondLst>
                                        </p:cTn>
                                        <p:tgtEl>
                                          <p:spTgt spid="679"/>
                                        </p:tgtEl>
                                        <p:attrNameLst>
                                          <p:attrName>style.visibility</p:attrName>
                                        </p:attrNameLst>
                                      </p:cBhvr>
                                      <p:to>
                                        <p:strVal val="visible"/>
                                      </p:to>
                                    </p:set>
                                  </p:childTnLst>
                                </p:cTn>
                              </p:par>
                            </p:childTnLst>
                          </p:cTn>
                        </p:par>
                        <p:par>
                          <p:cTn id="34" fill="hold">
                            <p:stCondLst>
                              <p:cond delay="1400"/>
                            </p:stCondLst>
                            <p:childTnLst>
                              <p:par>
                                <p:cTn id="35" presetID="1" presetClass="entr" presetSubtype="0" fill="hold" nodeType="afterEffect">
                                  <p:stCondLst>
                                    <p:cond delay="200"/>
                                  </p:stCondLst>
                                  <p:childTnLst>
                                    <p:set>
                                      <p:cBhvr>
                                        <p:cTn id="36" dur="1" fill="hold">
                                          <p:stCondLst>
                                            <p:cond delay="0"/>
                                          </p:stCondLst>
                                        </p:cTn>
                                        <p:tgtEl>
                                          <p:spTgt spid="68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8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9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2" presetClass="entr" presetSubtype="1" fill="hold" grpId="0" nodeType="clickEffect">
                                  <p:stCondLst>
                                    <p:cond delay="0"/>
                                  </p:stCondLst>
                                  <p:childTnLst>
                                    <p:set>
                                      <p:cBhvr>
                                        <p:cTn id="48" dur="1" fill="hold">
                                          <p:stCondLst>
                                            <p:cond delay="0"/>
                                          </p:stCondLst>
                                        </p:cTn>
                                        <p:tgtEl>
                                          <p:spTgt spid="660"/>
                                        </p:tgtEl>
                                        <p:attrNameLst>
                                          <p:attrName>style.visibility</p:attrName>
                                        </p:attrNameLst>
                                      </p:cBhvr>
                                      <p:to>
                                        <p:strVal val="visible"/>
                                      </p:to>
                                    </p:set>
                                    <p:animEffect transition="in" filter="slide(fromTop)">
                                      <p:cBhvr>
                                        <p:cTn id="49" dur="500"/>
                                        <p:tgtEl>
                                          <p:spTgt spid="66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68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8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68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3" presetClass="exit" presetSubtype="10" fill="hold" grpId="1" nodeType="clickEffect">
                                  <p:stCondLst>
                                    <p:cond delay="0"/>
                                  </p:stCondLst>
                                  <p:childTnLst>
                                    <p:animEffect transition="out" filter="blinds(horizontal)">
                                      <p:cBhvr>
                                        <p:cTn id="65" dur="500"/>
                                        <p:tgtEl>
                                          <p:spTgt spid="696"/>
                                        </p:tgtEl>
                                      </p:cBhvr>
                                    </p:animEffect>
                                    <p:set>
                                      <p:cBhvr>
                                        <p:cTn id="66" dur="1" fill="hold">
                                          <p:stCondLst>
                                            <p:cond delay="499"/>
                                          </p:stCondLst>
                                        </p:cTn>
                                        <p:tgtEl>
                                          <p:spTgt spid="696"/>
                                        </p:tgtEl>
                                        <p:attrNameLst>
                                          <p:attrName>style.visibility</p:attrName>
                                        </p:attrNameLst>
                                      </p:cBhvr>
                                      <p:to>
                                        <p:strVal val="hidden"/>
                                      </p:to>
                                    </p:se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661"/>
                                        </p:tgtEl>
                                        <p:attrNameLst>
                                          <p:attrName>style.visibility</p:attrName>
                                        </p:attrNameLst>
                                      </p:cBhvr>
                                      <p:to>
                                        <p:strVal val="visible"/>
                                      </p:to>
                                    </p:set>
                                    <p:animEffect transition="in" filter="wipe(left)">
                                      <p:cBhvr>
                                        <p:cTn id="70" dur="500"/>
                                        <p:tgtEl>
                                          <p:spTgt spid="661"/>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4" fill="hold" grpId="0" nodeType="clickEffect">
                                  <p:stCondLst>
                                    <p:cond delay="0"/>
                                  </p:stCondLst>
                                  <p:childTnLst>
                                    <p:set>
                                      <p:cBhvr>
                                        <p:cTn id="74" dur="1" fill="hold">
                                          <p:stCondLst>
                                            <p:cond delay="0"/>
                                          </p:stCondLst>
                                        </p:cTn>
                                        <p:tgtEl>
                                          <p:spTgt spid="664"/>
                                        </p:tgtEl>
                                        <p:attrNameLst>
                                          <p:attrName>style.visibility</p:attrName>
                                        </p:attrNameLst>
                                      </p:cBhvr>
                                      <p:to>
                                        <p:strVal val="visible"/>
                                      </p:to>
                                    </p:set>
                                    <p:animEffect transition="in" filter="slide(fromBottom)">
                                      <p:cBhvr>
                                        <p:cTn id="75" dur="500"/>
                                        <p:tgtEl>
                                          <p:spTgt spid="664"/>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68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662"/>
                                        </p:tgtEl>
                                        <p:attrNameLst>
                                          <p:attrName>style.visibility</p:attrName>
                                        </p:attrNameLst>
                                      </p:cBhvr>
                                      <p:to>
                                        <p:strVal val="visible"/>
                                      </p:to>
                                    </p:set>
                                    <p:animEffect transition="in" filter="wipe(up)">
                                      <p:cBhvr>
                                        <p:cTn id="84" dur="500"/>
                                        <p:tgtEl>
                                          <p:spTgt spid="662"/>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663"/>
                                        </p:tgtEl>
                                        <p:attrNameLst>
                                          <p:attrName>style.visibility</p:attrName>
                                        </p:attrNameLst>
                                      </p:cBhvr>
                                      <p:to>
                                        <p:strVal val="visible"/>
                                      </p:to>
                                    </p:set>
                                    <p:animEffect transition="in" filter="wipe(left)">
                                      <p:cBhvr>
                                        <p:cTn id="88" dur="500"/>
                                        <p:tgtEl>
                                          <p:spTgt spid="663"/>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4" fill="hold" grpId="0" nodeType="clickEffect">
                                  <p:stCondLst>
                                    <p:cond delay="0"/>
                                  </p:stCondLst>
                                  <p:childTnLst>
                                    <p:set>
                                      <p:cBhvr>
                                        <p:cTn id="92" dur="1" fill="hold">
                                          <p:stCondLst>
                                            <p:cond delay="0"/>
                                          </p:stCondLst>
                                        </p:cTn>
                                        <p:tgtEl>
                                          <p:spTgt spid="665"/>
                                        </p:tgtEl>
                                        <p:attrNameLst>
                                          <p:attrName>style.visibility</p:attrName>
                                        </p:attrNameLst>
                                      </p:cBhvr>
                                      <p:to>
                                        <p:strVal val="visible"/>
                                      </p:to>
                                    </p:set>
                                    <p:animEffect transition="in" filter="slide(fromBottom)">
                                      <p:cBhvr>
                                        <p:cTn id="93" dur="500"/>
                                        <p:tgtEl>
                                          <p:spTgt spid="665"/>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90"/>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68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691"/>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683"/>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692"/>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684"/>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693"/>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666"/>
                                        </p:tgtEl>
                                        <p:attrNameLst>
                                          <p:attrName>style.visibility</p:attrName>
                                        </p:attrNameLst>
                                      </p:cBhvr>
                                      <p:to>
                                        <p:strVal val="visible"/>
                                      </p:to>
                                    </p:set>
                                    <p:animEffect transition="in" filter="wipe(up)">
                                      <p:cBhvr>
                                        <p:cTn id="126" dur="500"/>
                                        <p:tgtEl>
                                          <p:spTgt spid="666"/>
                                        </p:tgtEl>
                                      </p:cBhvr>
                                    </p:animEffect>
                                  </p:childTnLst>
                                </p:cTn>
                              </p:par>
                            </p:childTnLst>
                          </p:cTn>
                        </p:par>
                        <p:par>
                          <p:cTn id="127" fill="hold">
                            <p:stCondLst>
                              <p:cond delay="500"/>
                            </p:stCondLst>
                            <p:childTnLst>
                              <p:par>
                                <p:cTn id="128" presetID="22" presetClass="entr" presetSubtype="8" fill="hold" grpId="0" nodeType="afterEffect">
                                  <p:stCondLst>
                                    <p:cond delay="0"/>
                                  </p:stCondLst>
                                  <p:childTnLst>
                                    <p:set>
                                      <p:cBhvr>
                                        <p:cTn id="129" dur="1" fill="hold">
                                          <p:stCondLst>
                                            <p:cond delay="0"/>
                                          </p:stCondLst>
                                        </p:cTn>
                                        <p:tgtEl>
                                          <p:spTgt spid="642"/>
                                        </p:tgtEl>
                                        <p:attrNameLst>
                                          <p:attrName>style.visibility</p:attrName>
                                        </p:attrNameLst>
                                      </p:cBhvr>
                                      <p:to>
                                        <p:strVal val="visible"/>
                                      </p:to>
                                    </p:set>
                                    <p:animEffect transition="in" filter="wipe(left)">
                                      <p:cBhvr>
                                        <p:cTn id="130" dur="500"/>
                                        <p:tgtEl>
                                          <p:spTgt spid="642"/>
                                        </p:tgtEl>
                                      </p:cBhvr>
                                    </p:animEffect>
                                  </p:childTnLst>
                                </p:cTn>
                              </p:par>
                            </p:childTnLst>
                          </p:cTn>
                        </p:par>
                      </p:childTnLst>
                    </p:cTn>
                  </p:par>
                  <p:par>
                    <p:cTn id="131" fill="hold">
                      <p:stCondLst>
                        <p:cond delay="indefinite"/>
                      </p:stCondLst>
                      <p:childTnLst>
                        <p:par>
                          <p:cTn id="132" fill="hold">
                            <p:stCondLst>
                              <p:cond delay="0"/>
                            </p:stCondLst>
                            <p:childTnLst>
                              <p:par>
                                <p:cTn id="133" presetID="12" presetClass="entr" presetSubtype="4" fill="hold" grpId="0" nodeType="clickEffect">
                                  <p:stCondLst>
                                    <p:cond delay="0"/>
                                  </p:stCondLst>
                                  <p:childTnLst>
                                    <p:set>
                                      <p:cBhvr>
                                        <p:cTn id="134" dur="1" fill="hold">
                                          <p:stCondLst>
                                            <p:cond delay="0"/>
                                          </p:stCondLst>
                                        </p:cTn>
                                        <p:tgtEl>
                                          <p:spTgt spid="667"/>
                                        </p:tgtEl>
                                        <p:attrNameLst>
                                          <p:attrName>style.visibility</p:attrName>
                                        </p:attrNameLst>
                                      </p:cBhvr>
                                      <p:to>
                                        <p:strVal val="visible"/>
                                      </p:to>
                                    </p:set>
                                    <p:animEffect transition="in" filter="slide(fromBottom)">
                                      <p:cBhvr>
                                        <p:cTn id="135" dur="500"/>
                                        <p:tgtEl>
                                          <p:spTgt spid="667"/>
                                        </p:tgtEl>
                                      </p:cBhvr>
                                    </p:animEffec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nodeType="clickEffect">
                                  <p:stCondLst>
                                    <p:cond delay="0"/>
                                  </p:stCondLst>
                                  <p:childTnLst>
                                    <p:set>
                                      <p:cBhvr>
                                        <p:cTn id="139" dur="1" fill="hold">
                                          <p:stCondLst>
                                            <p:cond delay="0"/>
                                          </p:stCondLst>
                                        </p:cTn>
                                        <p:tgtEl>
                                          <p:spTgt spid="694"/>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685"/>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669"/>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2" presetClass="entr" presetSubtype="2" fill="hold" nodeType="clickEffect">
                                  <p:stCondLst>
                                    <p:cond delay="0"/>
                                  </p:stCondLst>
                                  <p:childTnLst>
                                    <p:set>
                                      <p:cBhvr>
                                        <p:cTn id="151" dur="1" fill="hold">
                                          <p:stCondLst>
                                            <p:cond delay="0"/>
                                          </p:stCondLst>
                                        </p:cTn>
                                        <p:tgtEl>
                                          <p:spTgt spid="648"/>
                                        </p:tgtEl>
                                        <p:attrNameLst>
                                          <p:attrName>style.visibility</p:attrName>
                                        </p:attrNameLst>
                                      </p:cBhvr>
                                      <p:to>
                                        <p:strVal val="visible"/>
                                      </p:to>
                                    </p:set>
                                    <p:anim calcmode="lin" valueType="num">
                                      <p:cBhvr additive="base">
                                        <p:cTn id="152" dur="500" fill="hold"/>
                                        <p:tgtEl>
                                          <p:spTgt spid="648"/>
                                        </p:tgtEl>
                                        <p:attrNameLst>
                                          <p:attrName>ppt_x</p:attrName>
                                        </p:attrNameLst>
                                      </p:cBhvr>
                                      <p:tavLst>
                                        <p:tav tm="0">
                                          <p:val>
                                            <p:strVal val="1+#ppt_w/2"/>
                                          </p:val>
                                        </p:tav>
                                        <p:tav tm="100000">
                                          <p:val>
                                            <p:strVal val="#ppt_x"/>
                                          </p:val>
                                        </p:tav>
                                      </p:tavLst>
                                    </p:anim>
                                    <p:anim calcmode="lin" valueType="num">
                                      <p:cBhvr additive="base">
                                        <p:cTn id="153" dur="500" fill="hold"/>
                                        <p:tgtEl>
                                          <p:spTgt spid="648"/>
                                        </p:tgtEl>
                                        <p:attrNameLst>
                                          <p:attrName>ppt_y</p:attrName>
                                        </p:attrNameLst>
                                      </p:cBhvr>
                                      <p:tavLst>
                                        <p:tav tm="0">
                                          <p:val>
                                            <p:strVal val="#ppt_y"/>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670"/>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2" presetClass="entr" presetSubtype="2" fill="hold" nodeType="clickEffect">
                                  <p:stCondLst>
                                    <p:cond delay="0"/>
                                  </p:stCondLst>
                                  <p:childTnLst>
                                    <p:set>
                                      <p:cBhvr>
                                        <p:cTn id="161" dur="1" fill="hold">
                                          <p:stCondLst>
                                            <p:cond delay="0"/>
                                          </p:stCondLst>
                                        </p:cTn>
                                        <p:tgtEl>
                                          <p:spTgt spid="652"/>
                                        </p:tgtEl>
                                        <p:attrNameLst>
                                          <p:attrName>style.visibility</p:attrName>
                                        </p:attrNameLst>
                                      </p:cBhvr>
                                      <p:to>
                                        <p:strVal val="visible"/>
                                      </p:to>
                                    </p:set>
                                    <p:anim calcmode="lin" valueType="num">
                                      <p:cBhvr additive="base">
                                        <p:cTn id="162" dur="500" fill="hold"/>
                                        <p:tgtEl>
                                          <p:spTgt spid="652"/>
                                        </p:tgtEl>
                                        <p:attrNameLst>
                                          <p:attrName>ppt_x</p:attrName>
                                        </p:attrNameLst>
                                      </p:cBhvr>
                                      <p:tavLst>
                                        <p:tav tm="0">
                                          <p:val>
                                            <p:strVal val="1+#ppt_w/2"/>
                                          </p:val>
                                        </p:tav>
                                        <p:tav tm="100000">
                                          <p:val>
                                            <p:strVal val="#ppt_x"/>
                                          </p:val>
                                        </p:tav>
                                      </p:tavLst>
                                    </p:anim>
                                    <p:anim calcmode="lin" valueType="num">
                                      <p:cBhvr additive="base">
                                        <p:cTn id="163" dur="500" fill="hold"/>
                                        <p:tgtEl>
                                          <p:spTgt spid="652"/>
                                        </p:tgtEl>
                                        <p:attrNameLst>
                                          <p:attrName>ppt_y</p:attrName>
                                        </p:attrNameLst>
                                      </p:cBhvr>
                                      <p:tavLst>
                                        <p:tav tm="0">
                                          <p:val>
                                            <p:strVal val="#ppt_y"/>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671"/>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2" presetClass="entr" presetSubtype="2" fill="hold" nodeType="clickEffect">
                                  <p:stCondLst>
                                    <p:cond delay="0"/>
                                  </p:stCondLst>
                                  <p:childTnLst>
                                    <p:set>
                                      <p:cBhvr>
                                        <p:cTn id="171" dur="1" fill="hold">
                                          <p:stCondLst>
                                            <p:cond delay="0"/>
                                          </p:stCondLst>
                                        </p:cTn>
                                        <p:tgtEl>
                                          <p:spTgt spid="656"/>
                                        </p:tgtEl>
                                        <p:attrNameLst>
                                          <p:attrName>style.visibility</p:attrName>
                                        </p:attrNameLst>
                                      </p:cBhvr>
                                      <p:to>
                                        <p:strVal val="visible"/>
                                      </p:to>
                                    </p:set>
                                    <p:anim calcmode="lin" valueType="num">
                                      <p:cBhvr additive="base">
                                        <p:cTn id="172" dur="500" fill="hold"/>
                                        <p:tgtEl>
                                          <p:spTgt spid="656"/>
                                        </p:tgtEl>
                                        <p:attrNameLst>
                                          <p:attrName>ppt_x</p:attrName>
                                        </p:attrNameLst>
                                      </p:cBhvr>
                                      <p:tavLst>
                                        <p:tav tm="0">
                                          <p:val>
                                            <p:strVal val="1+#ppt_w/2"/>
                                          </p:val>
                                        </p:tav>
                                        <p:tav tm="100000">
                                          <p:val>
                                            <p:strVal val="#ppt_x"/>
                                          </p:val>
                                        </p:tav>
                                      </p:tavLst>
                                    </p:anim>
                                    <p:anim calcmode="lin" valueType="num">
                                      <p:cBhvr additive="base">
                                        <p:cTn id="173" dur="500" fill="hold"/>
                                        <p:tgtEl>
                                          <p:spTgt spid="6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 grpId="0" bldLvl="0" animBg="1"/>
      <p:bldP spid="660" grpId="0" bldLvl="0" animBg="1" autoUpdateAnimBg="0"/>
      <p:bldP spid="661" grpId="0" bldLvl="0" animBg="1"/>
      <p:bldP spid="662" grpId="0" bldLvl="0" animBg="1"/>
      <p:bldP spid="663" grpId="0" bldLvl="0" animBg="1"/>
      <p:bldP spid="664" grpId="0" bldLvl="0" animBg="1" autoUpdateAnimBg="0"/>
      <p:bldP spid="665" grpId="0" bldLvl="0" animBg="1" autoUpdateAnimBg="0"/>
      <p:bldP spid="666" grpId="0" bldLvl="0" animBg="1"/>
      <p:bldP spid="667" grpId="0" bldLvl="0" animBg="1" autoUpdateAnimBg="0"/>
      <p:bldP spid="669" grpId="0" bldLvl="0" animBg="1"/>
      <p:bldP spid="670" grpId="0" bldLvl="0" animBg="1"/>
      <p:bldP spid="671" grpId="0" bldLvl="0" animBg="1"/>
      <p:bldP spid="672" grpId="0"/>
      <p:bldP spid="673" grpId="0"/>
      <p:bldP spid="674" grpId="0"/>
      <p:bldP spid="675" grpId="0"/>
      <p:bldP spid="676" grpId="0"/>
      <p:bldP spid="677" grpId="0"/>
      <p:bldP spid="678" grpId="0"/>
      <p:bldP spid="679" grpId="0"/>
      <p:bldP spid="681" grpId="0"/>
      <p:bldP spid="682" grpId="0"/>
      <p:bldP spid="683" grpId="0"/>
      <p:bldP spid="684" grpId="0"/>
      <p:bldP spid="685" grpId="0"/>
      <p:bldP spid="696" grpId="0" bldLvl="0" animBg="1"/>
      <p:bldP spid="696" grpId="1" bldLvl="0" animBg="1"/>
    </p:bldLst>
  </p:timing>
</p:sld>
</file>

<file path=ppt/slides/slide16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grpSp>
        <p:nvGrpSpPr>
          <p:cNvPr id="648" name="Group 972"/>
          <p:cNvGrpSpPr/>
          <p:nvPr/>
        </p:nvGrpSpPr>
        <p:grpSpPr bwMode="auto">
          <a:xfrm>
            <a:off x="5607261" y="2636912"/>
            <a:ext cx="2514600" cy="609600"/>
            <a:chOff x="3984" y="1132"/>
            <a:chExt cx="1584" cy="384"/>
          </a:xfrm>
        </p:grpSpPr>
        <p:sp>
          <p:nvSpPr>
            <p:cNvPr id="649" name="Line 973"/>
            <p:cNvSpPr>
              <a:spLocks noChangeShapeType="1"/>
            </p:cNvSpPr>
            <p:nvPr/>
          </p:nvSpPr>
          <p:spPr bwMode="auto">
            <a:xfrm>
              <a:off x="3984" y="1132"/>
              <a:ext cx="15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0" name="Line 974"/>
            <p:cNvSpPr>
              <a:spLocks noChangeShapeType="1"/>
            </p:cNvSpPr>
            <p:nvPr/>
          </p:nvSpPr>
          <p:spPr bwMode="auto">
            <a:xfrm>
              <a:off x="3984" y="1516"/>
              <a:ext cx="15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8" name="Rectangle 995"/>
          <p:cNvSpPr>
            <a:spLocks noChangeArrowheads="1"/>
          </p:cNvSpPr>
          <p:nvPr/>
        </p:nvSpPr>
        <p:spPr bwMode="auto">
          <a:xfrm>
            <a:off x="243840" y="3736216"/>
            <a:ext cx="578485" cy="224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a:solidFill>
                  <a:srgbClr val="CC0000"/>
                </a:solidFill>
                <a:latin typeface="Times New Roman" panose="02020603050405020304" pitchFamily="18" charset="0"/>
              </a:rPr>
              <a:t>冲突关系表</a:t>
            </a:r>
          </a:p>
        </p:txBody>
      </p:sp>
      <p:sp>
        <p:nvSpPr>
          <p:cNvPr id="672" name="文本框 671"/>
          <p:cNvSpPr txBox="1"/>
          <p:nvPr/>
        </p:nvSpPr>
        <p:spPr>
          <a:xfrm>
            <a:off x="4872355" y="46355"/>
            <a:ext cx="295910" cy="521970"/>
          </a:xfrm>
          <a:prstGeom prst="rect">
            <a:avLst/>
          </a:prstGeom>
          <a:noFill/>
        </p:spPr>
        <p:txBody>
          <a:bodyPr wrap="square" rtlCol="0">
            <a:spAutoFit/>
          </a:bodyPr>
          <a:lstStyle/>
          <a:p>
            <a:r>
              <a:rPr lang="en-US" altLang="zh-CN" sz="2800">
                <a:solidFill>
                  <a:schemeClr val="accent6"/>
                </a:solidFill>
              </a:rPr>
              <a:t>0</a:t>
            </a:r>
          </a:p>
        </p:txBody>
      </p:sp>
      <p:sp>
        <p:nvSpPr>
          <p:cNvPr id="673" name="文本框 672"/>
          <p:cNvSpPr txBox="1"/>
          <p:nvPr/>
        </p:nvSpPr>
        <p:spPr>
          <a:xfrm>
            <a:off x="5168265" y="46990"/>
            <a:ext cx="295910" cy="521970"/>
          </a:xfrm>
          <a:prstGeom prst="rect">
            <a:avLst/>
          </a:prstGeom>
          <a:noFill/>
        </p:spPr>
        <p:txBody>
          <a:bodyPr wrap="square" rtlCol="0">
            <a:spAutoFit/>
          </a:bodyPr>
          <a:lstStyle/>
          <a:p>
            <a:r>
              <a:rPr lang="en-US" altLang="zh-CN" sz="2800">
                <a:solidFill>
                  <a:schemeClr val="accent6"/>
                </a:solidFill>
              </a:rPr>
              <a:t>1</a:t>
            </a:r>
          </a:p>
        </p:txBody>
      </p:sp>
      <p:sp>
        <p:nvSpPr>
          <p:cNvPr id="674" name="文本框 673"/>
          <p:cNvSpPr txBox="1"/>
          <p:nvPr/>
        </p:nvSpPr>
        <p:spPr>
          <a:xfrm>
            <a:off x="5464175" y="46990"/>
            <a:ext cx="295910" cy="521970"/>
          </a:xfrm>
          <a:prstGeom prst="rect">
            <a:avLst/>
          </a:prstGeom>
          <a:noFill/>
        </p:spPr>
        <p:txBody>
          <a:bodyPr wrap="square" rtlCol="0">
            <a:spAutoFit/>
          </a:bodyPr>
          <a:lstStyle/>
          <a:p>
            <a:r>
              <a:rPr lang="en-US" altLang="zh-CN" sz="2800">
                <a:solidFill>
                  <a:schemeClr val="accent6"/>
                </a:solidFill>
              </a:rPr>
              <a:t>2</a:t>
            </a:r>
          </a:p>
        </p:txBody>
      </p:sp>
      <p:sp>
        <p:nvSpPr>
          <p:cNvPr id="675" name="文本框 674"/>
          <p:cNvSpPr txBox="1"/>
          <p:nvPr/>
        </p:nvSpPr>
        <p:spPr>
          <a:xfrm>
            <a:off x="5765165" y="45720"/>
            <a:ext cx="295910" cy="521970"/>
          </a:xfrm>
          <a:prstGeom prst="rect">
            <a:avLst/>
          </a:prstGeom>
          <a:noFill/>
        </p:spPr>
        <p:txBody>
          <a:bodyPr wrap="square" rtlCol="0">
            <a:spAutoFit/>
          </a:bodyPr>
          <a:lstStyle/>
          <a:p>
            <a:r>
              <a:rPr lang="en-US" altLang="zh-CN" sz="2800">
                <a:solidFill>
                  <a:schemeClr val="accent6"/>
                </a:solidFill>
              </a:rPr>
              <a:t>3</a:t>
            </a:r>
          </a:p>
        </p:txBody>
      </p:sp>
      <p:sp>
        <p:nvSpPr>
          <p:cNvPr id="676" name="文本框 675"/>
          <p:cNvSpPr txBox="1"/>
          <p:nvPr/>
        </p:nvSpPr>
        <p:spPr>
          <a:xfrm>
            <a:off x="6066790" y="46990"/>
            <a:ext cx="295910" cy="521970"/>
          </a:xfrm>
          <a:prstGeom prst="rect">
            <a:avLst/>
          </a:prstGeom>
          <a:noFill/>
        </p:spPr>
        <p:txBody>
          <a:bodyPr wrap="square" rtlCol="0">
            <a:spAutoFit/>
          </a:bodyPr>
          <a:lstStyle/>
          <a:p>
            <a:r>
              <a:rPr lang="en-US" altLang="zh-CN" sz="2800">
                <a:solidFill>
                  <a:schemeClr val="accent6"/>
                </a:solidFill>
              </a:rPr>
              <a:t>4</a:t>
            </a:r>
          </a:p>
        </p:txBody>
      </p:sp>
      <p:sp>
        <p:nvSpPr>
          <p:cNvPr id="677" name="文本框 676"/>
          <p:cNvSpPr txBox="1"/>
          <p:nvPr/>
        </p:nvSpPr>
        <p:spPr>
          <a:xfrm>
            <a:off x="6362700" y="44450"/>
            <a:ext cx="295910" cy="521970"/>
          </a:xfrm>
          <a:prstGeom prst="rect">
            <a:avLst/>
          </a:prstGeom>
          <a:noFill/>
        </p:spPr>
        <p:txBody>
          <a:bodyPr wrap="square" rtlCol="0">
            <a:spAutoFit/>
          </a:bodyPr>
          <a:lstStyle/>
          <a:p>
            <a:r>
              <a:rPr lang="en-US" altLang="zh-CN" sz="2800">
                <a:solidFill>
                  <a:schemeClr val="accent6"/>
                </a:solidFill>
              </a:rPr>
              <a:t>5</a:t>
            </a:r>
          </a:p>
        </p:txBody>
      </p:sp>
      <p:sp>
        <p:nvSpPr>
          <p:cNvPr id="678" name="文本框 677"/>
          <p:cNvSpPr txBox="1"/>
          <p:nvPr/>
        </p:nvSpPr>
        <p:spPr>
          <a:xfrm>
            <a:off x="6663690" y="44450"/>
            <a:ext cx="295910" cy="521970"/>
          </a:xfrm>
          <a:prstGeom prst="rect">
            <a:avLst/>
          </a:prstGeom>
          <a:noFill/>
        </p:spPr>
        <p:txBody>
          <a:bodyPr wrap="square" rtlCol="0">
            <a:spAutoFit/>
          </a:bodyPr>
          <a:lstStyle/>
          <a:p>
            <a:r>
              <a:rPr lang="en-US" altLang="zh-CN" sz="2800">
                <a:solidFill>
                  <a:schemeClr val="accent6"/>
                </a:solidFill>
              </a:rPr>
              <a:t>6</a:t>
            </a:r>
          </a:p>
        </p:txBody>
      </p:sp>
      <p:sp>
        <p:nvSpPr>
          <p:cNvPr id="679" name="文本框 678"/>
          <p:cNvSpPr txBox="1"/>
          <p:nvPr/>
        </p:nvSpPr>
        <p:spPr>
          <a:xfrm>
            <a:off x="6959600" y="44450"/>
            <a:ext cx="295910" cy="521970"/>
          </a:xfrm>
          <a:prstGeom prst="rect">
            <a:avLst/>
          </a:prstGeom>
          <a:noFill/>
        </p:spPr>
        <p:txBody>
          <a:bodyPr wrap="square" rtlCol="0">
            <a:spAutoFit/>
          </a:bodyPr>
          <a:lstStyle/>
          <a:p>
            <a:r>
              <a:rPr lang="en-US" altLang="zh-CN" sz="2800">
                <a:solidFill>
                  <a:schemeClr val="accent6"/>
                </a:solidFill>
              </a:rPr>
              <a:t>7</a:t>
            </a:r>
          </a:p>
        </p:txBody>
      </p:sp>
      <p:sp>
        <p:nvSpPr>
          <p:cNvPr id="680" name="文本框 679"/>
          <p:cNvSpPr txBox="1"/>
          <p:nvPr/>
        </p:nvSpPr>
        <p:spPr>
          <a:xfrm>
            <a:off x="7255510" y="46990"/>
            <a:ext cx="295910" cy="521970"/>
          </a:xfrm>
          <a:prstGeom prst="rect">
            <a:avLst/>
          </a:prstGeom>
          <a:noFill/>
        </p:spPr>
        <p:txBody>
          <a:bodyPr wrap="square" rtlCol="0">
            <a:spAutoFit/>
          </a:bodyPr>
          <a:lstStyle/>
          <a:p>
            <a:r>
              <a:rPr lang="en-US" altLang="zh-CN" sz="2800">
                <a:solidFill>
                  <a:schemeClr val="accent6"/>
                </a:solidFill>
              </a:rPr>
              <a:t>8</a:t>
            </a:r>
          </a:p>
        </p:txBody>
      </p:sp>
      <p:sp>
        <p:nvSpPr>
          <p:cNvPr id="681" name="文本框 680"/>
          <p:cNvSpPr txBox="1"/>
          <p:nvPr/>
        </p:nvSpPr>
        <p:spPr>
          <a:xfrm>
            <a:off x="5846899" y="2660508"/>
            <a:ext cx="295910" cy="521970"/>
          </a:xfrm>
          <a:prstGeom prst="rect">
            <a:avLst/>
          </a:prstGeom>
          <a:noFill/>
        </p:spPr>
        <p:txBody>
          <a:bodyPr wrap="square" rtlCol="0">
            <a:spAutoFit/>
          </a:bodyPr>
          <a:lstStyle/>
          <a:p>
            <a:r>
              <a:rPr lang="en-US" altLang="zh-CN" sz="2800" dirty="0">
                <a:solidFill>
                  <a:schemeClr val="accent6"/>
                </a:solidFill>
              </a:rPr>
              <a:t>1</a:t>
            </a:r>
          </a:p>
        </p:txBody>
      </p:sp>
      <p:sp>
        <p:nvSpPr>
          <p:cNvPr id="682" name="文本框 681"/>
          <p:cNvSpPr txBox="1"/>
          <p:nvPr/>
        </p:nvSpPr>
        <p:spPr>
          <a:xfrm>
            <a:off x="6668936" y="2653540"/>
            <a:ext cx="295910" cy="521970"/>
          </a:xfrm>
          <a:prstGeom prst="rect">
            <a:avLst/>
          </a:prstGeom>
          <a:noFill/>
        </p:spPr>
        <p:txBody>
          <a:bodyPr wrap="square" rtlCol="0">
            <a:spAutoFit/>
          </a:bodyPr>
          <a:lstStyle/>
          <a:p>
            <a:r>
              <a:rPr lang="en-US" altLang="zh-CN" sz="2800" dirty="0">
                <a:solidFill>
                  <a:schemeClr val="accent6"/>
                </a:solidFill>
              </a:rPr>
              <a:t>4</a:t>
            </a:r>
          </a:p>
        </p:txBody>
      </p:sp>
      <p:pic>
        <p:nvPicPr>
          <p:cNvPr id="686" name="图片 685" descr="屏幕快照 2022-03-13 下午6.05.45"/>
          <p:cNvPicPr>
            <a:picLocks noChangeAspect="1"/>
          </p:cNvPicPr>
          <p:nvPr/>
        </p:nvPicPr>
        <p:blipFill>
          <a:blip r:embed="rId4"/>
          <a:stretch>
            <a:fillRect/>
          </a:stretch>
        </p:blipFill>
        <p:spPr>
          <a:xfrm>
            <a:off x="4965700" y="141605"/>
            <a:ext cx="202565" cy="327025"/>
          </a:xfrm>
          <a:prstGeom prst="rect">
            <a:avLst/>
          </a:prstGeom>
        </p:spPr>
      </p:pic>
      <p:pic>
        <p:nvPicPr>
          <p:cNvPr id="687" name="图片 686" descr="屏幕快照 2022-03-13 下午6.05.45"/>
          <p:cNvPicPr>
            <a:picLocks noChangeAspect="1"/>
          </p:cNvPicPr>
          <p:nvPr/>
        </p:nvPicPr>
        <p:blipFill>
          <a:blip r:embed="rId4"/>
          <a:stretch>
            <a:fillRect/>
          </a:stretch>
        </p:blipFill>
        <p:spPr>
          <a:xfrm>
            <a:off x="5261610" y="144780"/>
            <a:ext cx="202565" cy="327025"/>
          </a:xfrm>
          <a:prstGeom prst="rect">
            <a:avLst/>
          </a:prstGeom>
        </p:spPr>
      </p:pic>
      <p:pic>
        <p:nvPicPr>
          <p:cNvPr id="688" name="图片 687" descr="屏幕快照 2022-03-13 下午6.05.45"/>
          <p:cNvPicPr>
            <a:picLocks noChangeAspect="1"/>
          </p:cNvPicPr>
          <p:nvPr/>
        </p:nvPicPr>
        <p:blipFill>
          <a:blip r:embed="rId4"/>
          <a:stretch>
            <a:fillRect/>
          </a:stretch>
        </p:blipFill>
        <p:spPr>
          <a:xfrm>
            <a:off x="5562600" y="144780"/>
            <a:ext cx="202565" cy="327025"/>
          </a:xfrm>
          <a:prstGeom prst="rect">
            <a:avLst/>
          </a:prstGeom>
        </p:spPr>
      </p:pic>
      <p:pic>
        <p:nvPicPr>
          <p:cNvPr id="689" name="图片 688" descr="屏幕快照 2022-03-13 下午6.05.45"/>
          <p:cNvPicPr>
            <a:picLocks noChangeAspect="1"/>
          </p:cNvPicPr>
          <p:nvPr/>
        </p:nvPicPr>
        <p:blipFill>
          <a:blip r:embed="rId4"/>
          <a:stretch>
            <a:fillRect/>
          </a:stretch>
        </p:blipFill>
        <p:spPr>
          <a:xfrm>
            <a:off x="5858510" y="144780"/>
            <a:ext cx="202565" cy="327025"/>
          </a:xfrm>
          <a:prstGeom prst="rect">
            <a:avLst/>
          </a:prstGeom>
        </p:spPr>
      </p:pic>
      <p:pic>
        <p:nvPicPr>
          <p:cNvPr id="690" name="图片 689" descr="屏幕快照 2022-03-13 下午6.05.45"/>
          <p:cNvPicPr>
            <a:picLocks noChangeAspect="1"/>
          </p:cNvPicPr>
          <p:nvPr/>
        </p:nvPicPr>
        <p:blipFill>
          <a:blip r:embed="rId4"/>
          <a:stretch>
            <a:fillRect/>
          </a:stretch>
        </p:blipFill>
        <p:spPr>
          <a:xfrm>
            <a:off x="6160135" y="144780"/>
            <a:ext cx="202565" cy="327025"/>
          </a:xfrm>
          <a:prstGeom prst="rect">
            <a:avLst/>
          </a:prstGeom>
        </p:spPr>
      </p:pic>
      <p:pic>
        <p:nvPicPr>
          <p:cNvPr id="691" name="图片 690" descr="屏幕快照 2022-03-13 下午6.05.45"/>
          <p:cNvPicPr>
            <a:picLocks noChangeAspect="1"/>
          </p:cNvPicPr>
          <p:nvPr/>
        </p:nvPicPr>
        <p:blipFill>
          <a:blip r:embed="rId4"/>
          <a:stretch>
            <a:fillRect/>
          </a:stretch>
        </p:blipFill>
        <p:spPr>
          <a:xfrm>
            <a:off x="6463665" y="141605"/>
            <a:ext cx="202565" cy="327025"/>
          </a:xfrm>
          <a:prstGeom prst="rect">
            <a:avLst/>
          </a:prstGeom>
        </p:spPr>
      </p:pic>
      <p:pic>
        <p:nvPicPr>
          <p:cNvPr id="692" name="图片 691" descr="屏幕快照 2022-03-13 下午6.05.45"/>
          <p:cNvPicPr>
            <a:picLocks noChangeAspect="1"/>
          </p:cNvPicPr>
          <p:nvPr/>
        </p:nvPicPr>
        <p:blipFill>
          <a:blip r:embed="rId4"/>
          <a:stretch>
            <a:fillRect/>
          </a:stretch>
        </p:blipFill>
        <p:spPr>
          <a:xfrm>
            <a:off x="6757670" y="141605"/>
            <a:ext cx="202565" cy="327025"/>
          </a:xfrm>
          <a:prstGeom prst="rect">
            <a:avLst/>
          </a:prstGeom>
        </p:spPr>
      </p:pic>
      <p:pic>
        <p:nvPicPr>
          <p:cNvPr id="693" name="图片 692" descr="屏幕快照 2022-03-13 下午6.05.45"/>
          <p:cNvPicPr>
            <a:picLocks noChangeAspect="1"/>
          </p:cNvPicPr>
          <p:nvPr/>
        </p:nvPicPr>
        <p:blipFill>
          <a:blip r:embed="rId4"/>
          <a:stretch>
            <a:fillRect/>
          </a:stretch>
        </p:blipFill>
        <p:spPr>
          <a:xfrm>
            <a:off x="7052945" y="141605"/>
            <a:ext cx="202565" cy="327025"/>
          </a:xfrm>
          <a:prstGeom prst="rect">
            <a:avLst/>
          </a:prstGeom>
        </p:spPr>
      </p:pic>
      <p:pic>
        <p:nvPicPr>
          <p:cNvPr id="694" name="图片 693" descr="屏幕快照 2022-03-13 下午6.05.45"/>
          <p:cNvPicPr>
            <a:picLocks noChangeAspect="1"/>
          </p:cNvPicPr>
          <p:nvPr/>
        </p:nvPicPr>
        <p:blipFill>
          <a:blip r:embed="rId4"/>
          <a:stretch>
            <a:fillRect/>
          </a:stretch>
        </p:blipFill>
        <p:spPr>
          <a:xfrm>
            <a:off x="7354570" y="141605"/>
            <a:ext cx="202565" cy="327025"/>
          </a:xfrm>
          <a:prstGeom prst="rect">
            <a:avLst/>
          </a:prstGeom>
        </p:spPr>
      </p:pic>
      <p:sp>
        <p:nvSpPr>
          <p:cNvPr id="695" name="文本框 694"/>
          <p:cNvSpPr txBox="1"/>
          <p:nvPr/>
        </p:nvSpPr>
        <p:spPr>
          <a:xfrm>
            <a:off x="243840" y="61758"/>
            <a:ext cx="8857545" cy="1569660"/>
          </a:xfrm>
          <a:prstGeom prst="rect">
            <a:avLst/>
          </a:prstGeom>
          <a:noFill/>
        </p:spPr>
        <p:txBody>
          <a:bodyPr wrap="square" rtlCol="0">
            <a:spAutoFit/>
          </a:bodyPr>
          <a:lstStyle/>
          <a:p>
            <a:r>
              <a:rPr lang="zh-CN" altLang="en-US" sz="2400" b="1" dirty="0">
                <a:solidFill>
                  <a:schemeClr val="accent2"/>
                </a:solidFill>
              </a:rPr>
              <a:t>实例：某动物园搬迁，要运走</a:t>
            </a:r>
            <a:r>
              <a:rPr lang="en-US" altLang="zh-CN" sz="2400" b="1" dirty="0">
                <a:solidFill>
                  <a:schemeClr val="accent2"/>
                </a:solidFill>
              </a:rPr>
              <a:t>N</a:t>
            </a:r>
            <a:r>
              <a:rPr lang="zh-CN" altLang="en-US" sz="2400" b="1" dirty="0">
                <a:solidFill>
                  <a:schemeClr val="accent2"/>
                </a:solidFill>
              </a:rPr>
              <a:t>种动物。其中，老虎和狮子放进一个笼子会打架，大象和犀牛放进一个笼子会打架，野猪和猎狗放在一个笼子会打架</a:t>
            </a:r>
            <a:r>
              <a:rPr lang="en-US" altLang="zh-CN" sz="2400" b="1" dirty="0">
                <a:solidFill>
                  <a:schemeClr val="accent2"/>
                </a:solidFill>
              </a:rPr>
              <a:t>……</a:t>
            </a:r>
            <a:r>
              <a:rPr lang="zh-CN" altLang="en-US" sz="2400" b="1" dirty="0">
                <a:solidFill>
                  <a:schemeClr val="accent2"/>
                </a:solidFill>
              </a:rPr>
              <a:t>请设计算法，使得装进同一个笼子的动物互相不打架。</a:t>
            </a:r>
          </a:p>
        </p:txBody>
      </p:sp>
      <p:sp>
        <p:nvSpPr>
          <p:cNvPr id="2" name="文本框 1">
            <a:extLst>
              <a:ext uri="{FF2B5EF4-FFF2-40B4-BE49-F238E27FC236}">
                <a16:creationId xmlns:a16="http://schemas.microsoft.com/office/drawing/2014/main" id="{5521D1FC-24A0-80E4-E8DD-F09787ABD7BB}"/>
              </a:ext>
            </a:extLst>
          </p:cNvPr>
          <p:cNvSpPr txBox="1"/>
          <p:nvPr/>
        </p:nvSpPr>
        <p:spPr>
          <a:xfrm>
            <a:off x="319589" y="1714440"/>
            <a:ext cx="8267516" cy="993477"/>
          </a:xfrm>
          <a:prstGeom prst="rect">
            <a:avLst/>
          </a:prstGeom>
          <a:noFill/>
        </p:spPr>
        <p:txBody>
          <a:bodyPr wrap="square" rtlCol="0">
            <a:spAutoFit/>
          </a:bodyPr>
          <a:lstStyle/>
          <a:p>
            <a:pPr eaLnBrk="1" hangingPunct="1">
              <a:lnSpc>
                <a:spcPts val="2400"/>
              </a:lnSpc>
            </a:pPr>
            <a:r>
              <a:rPr kumimoji="1" lang="en-US" altLang="zh-CN" dirty="0">
                <a:solidFill>
                  <a:schemeClr val="accent5">
                    <a:lumMod val="50000"/>
                  </a:schemeClr>
                </a:solidFill>
                <a:latin typeface="Times New Roman" panose="02020603050405020304" pitchFamily="18" charset="0"/>
                <a:ea typeface="仿宋_GB2312" panose="02010609030101010101" pitchFamily="49" charset="-122"/>
              </a:rPr>
              <a:t>A={0,1,2,3,4,5,6,7,8}  #</a:t>
            </a:r>
            <a:r>
              <a:rPr kumimoji="1" lang="zh-CN" altLang="en-US" dirty="0">
                <a:solidFill>
                  <a:schemeClr val="accent5">
                    <a:lumMod val="50000"/>
                  </a:schemeClr>
                </a:solidFill>
                <a:latin typeface="Times New Roman" panose="02020603050405020304" pitchFamily="18" charset="0"/>
                <a:ea typeface="仿宋_GB2312" panose="02010609030101010101" pitchFamily="49" charset="-122"/>
              </a:rPr>
              <a:t>代表</a:t>
            </a:r>
            <a:r>
              <a:rPr kumimoji="1" lang="en-US" altLang="zh-CN" dirty="0">
                <a:solidFill>
                  <a:schemeClr val="accent5">
                    <a:lumMod val="50000"/>
                  </a:schemeClr>
                </a:solidFill>
                <a:latin typeface="Times New Roman" panose="02020603050405020304" pitchFamily="18" charset="0"/>
                <a:ea typeface="仿宋_GB2312" panose="02010609030101010101" pitchFamily="49" charset="-122"/>
              </a:rPr>
              <a:t>9</a:t>
            </a:r>
            <a:r>
              <a:rPr kumimoji="1" lang="zh-CN" altLang="en-US" dirty="0">
                <a:solidFill>
                  <a:schemeClr val="accent5">
                    <a:lumMod val="50000"/>
                  </a:schemeClr>
                </a:solidFill>
                <a:latin typeface="Times New Roman" panose="02020603050405020304" pitchFamily="18" charset="0"/>
                <a:ea typeface="仿宋_GB2312" panose="02010609030101010101" pitchFamily="49" charset="-122"/>
              </a:rPr>
              <a:t>种动物的集合</a:t>
            </a:r>
            <a:endParaRPr kumimoji="1" lang="en-US" altLang="zh-CN" dirty="0">
              <a:solidFill>
                <a:schemeClr val="accent5">
                  <a:lumMod val="50000"/>
                </a:schemeClr>
              </a:solidFill>
              <a:latin typeface="Times New Roman" panose="02020603050405020304" pitchFamily="18" charset="0"/>
              <a:ea typeface="仿宋_GB2312" panose="02010609030101010101" pitchFamily="49" charset="-122"/>
            </a:endParaRPr>
          </a:p>
          <a:p>
            <a:pPr eaLnBrk="1" hangingPunct="1">
              <a:lnSpc>
                <a:spcPts val="2400"/>
              </a:lnSpc>
            </a:pPr>
            <a:r>
              <a:rPr kumimoji="1" lang="en-US" altLang="zh-CN" dirty="0">
                <a:solidFill>
                  <a:schemeClr val="accent5">
                    <a:lumMod val="50000"/>
                  </a:schemeClr>
                </a:solidFill>
                <a:latin typeface="Times New Roman" panose="02020603050405020304" pitchFamily="18" charset="0"/>
                <a:ea typeface="仿宋_GB2312" panose="02010609030101010101" pitchFamily="49" charset="-122"/>
              </a:rPr>
              <a:t>R = {</a:t>
            </a:r>
            <a:r>
              <a:rPr kumimoji="1" lang="en-US" altLang="zh-CN" dirty="0">
                <a:solidFill>
                  <a:schemeClr val="accent5">
                    <a:lumMod val="50000"/>
                  </a:schemeClr>
                </a:solidFill>
                <a:latin typeface="Times New Roman" panose="02020603050405020304" pitchFamily="18" charset="0"/>
                <a:ea typeface="仿宋_GB2312" panose="02010609030101010101" pitchFamily="49" charset="-122"/>
                <a:cs typeface="Times New Roman" panose="02020603050405020304" pitchFamily="18" charset="0"/>
              </a:rPr>
              <a:t>(1,4), (4,8),</a:t>
            </a:r>
            <a:r>
              <a:rPr kumimoji="1" lang="zh-CN" altLang="en-US" dirty="0">
                <a:solidFill>
                  <a:schemeClr val="accent5">
                    <a:lumMod val="50000"/>
                  </a:schemeClr>
                </a:solidFill>
                <a:latin typeface="Times New Roman" panose="02020603050405020304" pitchFamily="18" charset="0"/>
                <a:ea typeface="仿宋_GB2312" panose="02010609030101010101" pitchFamily="49" charset="-122"/>
                <a:cs typeface="Times New Roman" panose="02020603050405020304" pitchFamily="18" charset="0"/>
              </a:rPr>
              <a:t> </a:t>
            </a:r>
            <a:r>
              <a:rPr kumimoji="1" lang="en-US" altLang="zh-CN" dirty="0">
                <a:solidFill>
                  <a:schemeClr val="accent5">
                    <a:lumMod val="50000"/>
                  </a:schemeClr>
                </a:solidFill>
                <a:latin typeface="Times New Roman" panose="02020603050405020304" pitchFamily="18" charset="0"/>
                <a:ea typeface="仿宋_GB2312" panose="02010609030101010101" pitchFamily="49" charset="-122"/>
                <a:cs typeface="Times New Roman" panose="02020603050405020304" pitchFamily="18" charset="0"/>
              </a:rPr>
              <a:t>(1,8), (1,7), (8,3), (1,0), (0,5), (1,5), (3,4), (5,6), (5,2), (6,2), (6,4)</a:t>
            </a:r>
            <a:r>
              <a:rPr kumimoji="1" lang="en-US" altLang="zh-CN" dirty="0">
                <a:solidFill>
                  <a:schemeClr val="accent5">
                    <a:lumMod val="50000"/>
                  </a:schemeClr>
                </a:solidFill>
                <a:latin typeface="Times New Roman" panose="02020603050405020304" pitchFamily="18" charset="0"/>
                <a:ea typeface="仿宋_GB2312" panose="02010609030101010101" pitchFamily="49" charset="-122"/>
              </a:rPr>
              <a:t>} #</a:t>
            </a:r>
            <a:r>
              <a:rPr kumimoji="1" lang="zh-CN" altLang="en-US" dirty="0">
                <a:solidFill>
                  <a:schemeClr val="accent5">
                    <a:lumMod val="50000"/>
                  </a:schemeClr>
                </a:solidFill>
                <a:latin typeface="Times New Roman" panose="02020603050405020304" pitchFamily="18" charset="0"/>
                <a:ea typeface="仿宋_GB2312" panose="02010609030101010101" pitchFamily="49" charset="-122"/>
              </a:rPr>
              <a:t>表示冲突关系</a:t>
            </a:r>
            <a:endParaRPr kumimoji="1" lang="en-US" altLang="zh-CN" dirty="0">
              <a:solidFill>
                <a:schemeClr val="accent5">
                  <a:lumMod val="50000"/>
                </a:schemeClr>
              </a:solidFill>
              <a:latin typeface="Times New Roman" panose="02020603050405020304" pitchFamily="18" charset="0"/>
              <a:ea typeface="仿宋_GB2312" panose="02010609030101010101" pitchFamily="49" charset="-122"/>
            </a:endParaRPr>
          </a:p>
        </p:txBody>
      </p:sp>
      <p:sp>
        <p:nvSpPr>
          <p:cNvPr id="3" name="文本框 2">
            <a:extLst>
              <a:ext uri="{FF2B5EF4-FFF2-40B4-BE49-F238E27FC236}">
                <a16:creationId xmlns:a16="http://schemas.microsoft.com/office/drawing/2014/main" id="{082EB2AE-7F0D-A0C8-F0EF-1AFC1E6ABBAC}"/>
              </a:ext>
            </a:extLst>
          </p:cNvPr>
          <p:cNvSpPr txBox="1"/>
          <p:nvPr/>
        </p:nvSpPr>
        <p:spPr>
          <a:xfrm>
            <a:off x="5603238" y="2675116"/>
            <a:ext cx="295910" cy="521970"/>
          </a:xfrm>
          <a:prstGeom prst="rect">
            <a:avLst/>
          </a:prstGeom>
          <a:noFill/>
        </p:spPr>
        <p:txBody>
          <a:bodyPr wrap="square" rtlCol="0">
            <a:spAutoFit/>
          </a:bodyPr>
          <a:lstStyle/>
          <a:p>
            <a:r>
              <a:rPr lang="en-US" altLang="zh-CN" sz="2800" dirty="0">
                <a:solidFill>
                  <a:schemeClr val="accent6"/>
                </a:solidFill>
              </a:rPr>
              <a:t>0</a:t>
            </a:r>
          </a:p>
        </p:txBody>
      </p:sp>
      <p:sp>
        <p:nvSpPr>
          <p:cNvPr id="4" name="文本框 3">
            <a:extLst>
              <a:ext uri="{FF2B5EF4-FFF2-40B4-BE49-F238E27FC236}">
                <a16:creationId xmlns:a16="http://schemas.microsoft.com/office/drawing/2014/main" id="{559CA1B4-4B2D-DEC9-7E6F-4FD4DFE3BCE2}"/>
              </a:ext>
            </a:extLst>
          </p:cNvPr>
          <p:cNvSpPr txBox="1"/>
          <p:nvPr/>
        </p:nvSpPr>
        <p:spPr>
          <a:xfrm>
            <a:off x="6116402" y="2660508"/>
            <a:ext cx="295910" cy="521970"/>
          </a:xfrm>
          <a:prstGeom prst="rect">
            <a:avLst/>
          </a:prstGeom>
          <a:noFill/>
        </p:spPr>
        <p:txBody>
          <a:bodyPr wrap="square" rtlCol="0">
            <a:spAutoFit/>
          </a:bodyPr>
          <a:lstStyle/>
          <a:p>
            <a:r>
              <a:rPr lang="en-US" altLang="zh-CN" sz="2800" dirty="0">
                <a:solidFill>
                  <a:schemeClr val="accent6"/>
                </a:solidFill>
              </a:rPr>
              <a:t>2</a:t>
            </a:r>
          </a:p>
        </p:txBody>
      </p:sp>
      <p:sp>
        <p:nvSpPr>
          <p:cNvPr id="5" name="文本框 4">
            <a:extLst>
              <a:ext uri="{FF2B5EF4-FFF2-40B4-BE49-F238E27FC236}">
                <a16:creationId xmlns:a16="http://schemas.microsoft.com/office/drawing/2014/main" id="{FDD25E1C-675D-D4B6-CE1A-8F4311780832}"/>
              </a:ext>
            </a:extLst>
          </p:cNvPr>
          <p:cNvSpPr txBox="1"/>
          <p:nvPr/>
        </p:nvSpPr>
        <p:spPr>
          <a:xfrm>
            <a:off x="6397127" y="2667197"/>
            <a:ext cx="295910" cy="521970"/>
          </a:xfrm>
          <a:prstGeom prst="rect">
            <a:avLst/>
          </a:prstGeom>
          <a:noFill/>
        </p:spPr>
        <p:txBody>
          <a:bodyPr wrap="square" rtlCol="0">
            <a:spAutoFit/>
          </a:bodyPr>
          <a:lstStyle/>
          <a:p>
            <a:r>
              <a:rPr lang="en-US" altLang="zh-CN" sz="2800" dirty="0">
                <a:solidFill>
                  <a:schemeClr val="accent6"/>
                </a:solidFill>
              </a:rPr>
              <a:t>3</a:t>
            </a:r>
          </a:p>
        </p:txBody>
      </p:sp>
      <p:sp>
        <p:nvSpPr>
          <p:cNvPr id="6" name="文本框 5">
            <a:extLst>
              <a:ext uri="{FF2B5EF4-FFF2-40B4-BE49-F238E27FC236}">
                <a16:creationId xmlns:a16="http://schemas.microsoft.com/office/drawing/2014/main" id="{DF287A12-E2F7-5941-3337-9B87192790D4}"/>
              </a:ext>
            </a:extLst>
          </p:cNvPr>
          <p:cNvSpPr txBox="1"/>
          <p:nvPr/>
        </p:nvSpPr>
        <p:spPr>
          <a:xfrm>
            <a:off x="6923254" y="2675116"/>
            <a:ext cx="295910" cy="521970"/>
          </a:xfrm>
          <a:prstGeom prst="rect">
            <a:avLst/>
          </a:prstGeom>
          <a:noFill/>
        </p:spPr>
        <p:txBody>
          <a:bodyPr wrap="square" rtlCol="0">
            <a:spAutoFit/>
          </a:bodyPr>
          <a:lstStyle/>
          <a:p>
            <a:r>
              <a:rPr lang="en-US" altLang="zh-CN" sz="2800" dirty="0">
                <a:solidFill>
                  <a:schemeClr val="accent6"/>
                </a:solidFill>
              </a:rPr>
              <a:t>5</a:t>
            </a:r>
          </a:p>
        </p:txBody>
      </p:sp>
      <p:sp>
        <p:nvSpPr>
          <p:cNvPr id="7" name="文本框 6">
            <a:extLst>
              <a:ext uri="{FF2B5EF4-FFF2-40B4-BE49-F238E27FC236}">
                <a16:creationId xmlns:a16="http://schemas.microsoft.com/office/drawing/2014/main" id="{7010445B-CFB4-0FB8-FFE3-0C2F1011FEAB}"/>
              </a:ext>
            </a:extLst>
          </p:cNvPr>
          <p:cNvSpPr txBox="1"/>
          <p:nvPr/>
        </p:nvSpPr>
        <p:spPr>
          <a:xfrm>
            <a:off x="7197851" y="2668520"/>
            <a:ext cx="295910" cy="521970"/>
          </a:xfrm>
          <a:prstGeom prst="rect">
            <a:avLst/>
          </a:prstGeom>
          <a:noFill/>
        </p:spPr>
        <p:txBody>
          <a:bodyPr wrap="square" rtlCol="0">
            <a:spAutoFit/>
          </a:bodyPr>
          <a:lstStyle/>
          <a:p>
            <a:r>
              <a:rPr lang="en-US" altLang="zh-CN" sz="2800" dirty="0">
                <a:solidFill>
                  <a:schemeClr val="accent6"/>
                </a:solidFill>
              </a:rPr>
              <a:t>6</a:t>
            </a:r>
          </a:p>
        </p:txBody>
      </p:sp>
      <p:sp>
        <p:nvSpPr>
          <p:cNvPr id="8" name="文本框 7">
            <a:extLst>
              <a:ext uri="{FF2B5EF4-FFF2-40B4-BE49-F238E27FC236}">
                <a16:creationId xmlns:a16="http://schemas.microsoft.com/office/drawing/2014/main" id="{72F22EF4-8EB1-6673-5C8A-DD58EEABA181}"/>
              </a:ext>
            </a:extLst>
          </p:cNvPr>
          <p:cNvSpPr txBox="1"/>
          <p:nvPr/>
        </p:nvSpPr>
        <p:spPr>
          <a:xfrm>
            <a:off x="7472448" y="2659048"/>
            <a:ext cx="295910" cy="521970"/>
          </a:xfrm>
          <a:prstGeom prst="rect">
            <a:avLst/>
          </a:prstGeom>
          <a:noFill/>
        </p:spPr>
        <p:txBody>
          <a:bodyPr wrap="square" rtlCol="0">
            <a:spAutoFit/>
          </a:bodyPr>
          <a:lstStyle/>
          <a:p>
            <a:r>
              <a:rPr lang="en-US" altLang="zh-CN" sz="2800" dirty="0">
                <a:solidFill>
                  <a:schemeClr val="accent6"/>
                </a:solidFill>
              </a:rPr>
              <a:t>7</a:t>
            </a:r>
          </a:p>
        </p:txBody>
      </p:sp>
      <p:sp>
        <p:nvSpPr>
          <p:cNvPr id="9" name="文本框 8">
            <a:extLst>
              <a:ext uri="{FF2B5EF4-FFF2-40B4-BE49-F238E27FC236}">
                <a16:creationId xmlns:a16="http://schemas.microsoft.com/office/drawing/2014/main" id="{2DF0FE71-8F6D-5C44-9854-E6D3DDDC6411}"/>
              </a:ext>
            </a:extLst>
          </p:cNvPr>
          <p:cNvSpPr txBox="1"/>
          <p:nvPr/>
        </p:nvSpPr>
        <p:spPr>
          <a:xfrm>
            <a:off x="7727291" y="2659048"/>
            <a:ext cx="295910" cy="521970"/>
          </a:xfrm>
          <a:prstGeom prst="rect">
            <a:avLst/>
          </a:prstGeom>
          <a:noFill/>
        </p:spPr>
        <p:txBody>
          <a:bodyPr wrap="square" rtlCol="0">
            <a:spAutoFit/>
          </a:bodyPr>
          <a:lstStyle/>
          <a:p>
            <a:r>
              <a:rPr lang="en-US" altLang="zh-CN" sz="2800" dirty="0">
                <a:solidFill>
                  <a:schemeClr val="accent6"/>
                </a:solidFill>
              </a:rPr>
              <a:t>8</a:t>
            </a:r>
          </a:p>
        </p:txBody>
      </p:sp>
      <p:sp>
        <p:nvSpPr>
          <p:cNvPr id="12" name="文本框 11">
            <a:extLst>
              <a:ext uri="{FF2B5EF4-FFF2-40B4-BE49-F238E27FC236}">
                <a16:creationId xmlns:a16="http://schemas.microsoft.com/office/drawing/2014/main" id="{DC2E1421-C4EA-943A-1C91-9C6F72126EE9}"/>
              </a:ext>
            </a:extLst>
          </p:cNvPr>
          <p:cNvSpPr txBox="1"/>
          <p:nvPr/>
        </p:nvSpPr>
        <p:spPr>
          <a:xfrm>
            <a:off x="899592" y="3163672"/>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14" name="文本框 13">
            <a:extLst>
              <a:ext uri="{FF2B5EF4-FFF2-40B4-BE49-F238E27FC236}">
                <a16:creationId xmlns:a16="http://schemas.microsoft.com/office/drawing/2014/main" id="{5AB43FF7-1E2D-B69D-B37E-23ABBA365187}"/>
              </a:ext>
            </a:extLst>
          </p:cNvPr>
          <p:cNvSpPr txBox="1"/>
          <p:nvPr/>
        </p:nvSpPr>
        <p:spPr>
          <a:xfrm>
            <a:off x="1187624" y="3163672"/>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15" name="文本框 14">
            <a:extLst>
              <a:ext uri="{FF2B5EF4-FFF2-40B4-BE49-F238E27FC236}">
                <a16:creationId xmlns:a16="http://schemas.microsoft.com/office/drawing/2014/main" id="{ACE642A0-5950-1A93-26C1-7E94CB7A859B}"/>
              </a:ext>
            </a:extLst>
          </p:cNvPr>
          <p:cNvSpPr txBox="1"/>
          <p:nvPr/>
        </p:nvSpPr>
        <p:spPr>
          <a:xfrm>
            <a:off x="1522790" y="3155753"/>
            <a:ext cx="312906" cy="369332"/>
          </a:xfrm>
          <a:prstGeom prst="rect">
            <a:avLst/>
          </a:prstGeom>
          <a:noFill/>
        </p:spPr>
        <p:txBody>
          <a:bodyPr wrap="none" rtlCol="0">
            <a:spAutoFit/>
          </a:bodyPr>
          <a:lstStyle/>
          <a:p>
            <a:r>
              <a:rPr lang="en-US" dirty="0">
                <a:solidFill>
                  <a:schemeClr val="accent5">
                    <a:lumMod val="50000"/>
                  </a:schemeClr>
                </a:solidFill>
              </a:rPr>
              <a:t>2</a:t>
            </a:r>
          </a:p>
        </p:txBody>
      </p:sp>
      <p:sp>
        <p:nvSpPr>
          <p:cNvPr id="16" name="文本框 15">
            <a:extLst>
              <a:ext uri="{FF2B5EF4-FFF2-40B4-BE49-F238E27FC236}">
                <a16:creationId xmlns:a16="http://schemas.microsoft.com/office/drawing/2014/main" id="{156C72E3-3E47-8D31-66EC-130619E849BD}"/>
              </a:ext>
            </a:extLst>
          </p:cNvPr>
          <p:cNvSpPr txBox="1"/>
          <p:nvPr/>
        </p:nvSpPr>
        <p:spPr>
          <a:xfrm>
            <a:off x="1835696" y="3163672"/>
            <a:ext cx="312906" cy="369332"/>
          </a:xfrm>
          <a:prstGeom prst="rect">
            <a:avLst/>
          </a:prstGeom>
          <a:noFill/>
        </p:spPr>
        <p:txBody>
          <a:bodyPr wrap="none" rtlCol="0">
            <a:spAutoFit/>
          </a:bodyPr>
          <a:lstStyle/>
          <a:p>
            <a:r>
              <a:rPr lang="en-US" dirty="0">
                <a:solidFill>
                  <a:schemeClr val="accent5">
                    <a:lumMod val="50000"/>
                  </a:schemeClr>
                </a:solidFill>
              </a:rPr>
              <a:t>3</a:t>
            </a:r>
          </a:p>
        </p:txBody>
      </p:sp>
      <p:sp>
        <p:nvSpPr>
          <p:cNvPr id="17" name="文本框 16">
            <a:extLst>
              <a:ext uri="{FF2B5EF4-FFF2-40B4-BE49-F238E27FC236}">
                <a16:creationId xmlns:a16="http://schemas.microsoft.com/office/drawing/2014/main" id="{6B73EC69-9DB6-7C3C-B616-F947673D6AE4}"/>
              </a:ext>
            </a:extLst>
          </p:cNvPr>
          <p:cNvSpPr txBox="1"/>
          <p:nvPr/>
        </p:nvSpPr>
        <p:spPr>
          <a:xfrm>
            <a:off x="2113789" y="3166920"/>
            <a:ext cx="312906" cy="406265"/>
          </a:xfrm>
          <a:prstGeom prst="rect">
            <a:avLst/>
          </a:prstGeom>
          <a:noFill/>
        </p:spPr>
        <p:txBody>
          <a:bodyPr wrap="none" rtlCol="0">
            <a:spAutoFit/>
          </a:bodyPr>
          <a:lstStyle/>
          <a:p>
            <a:r>
              <a:rPr lang="en-US" dirty="0">
                <a:solidFill>
                  <a:schemeClr val="accent5">
                    <a:lumMod val="50000"/>
                  </a:schemeClr>
                </a:solidFill>
              </a:rPr>
              <a:t>4</a:t>
            </a:r>
          </a:p>
        </p:txBody>
      </p:sp>
      <p:sp>
        <p:nvSpPr>
          <p:cNvPr id="18" name="文本框 17">
            <a:extLst>
              <a:ext uri="{FF2B5EF4-FFF2-40B4-BE49-F238E27FC236}">
                <a16:creationId xmlns:a16="http://schemas.microsoft.com/office/drawing/2014/main" id="{297BC082-C908-0B42-77AE-7C4F6869C6F7}"/>
              </a:ext>
            </a:extLst>
          </p:cNvPr>
          <p:cNvSpPr txBox="1"/>
          <p:nvPr/>
        </p:nvSpPr>
        <p:spPr>
          <a:xfrm>
            <a:off x="2401821" y="3165508"/>
            <a:ext cx="312906" cy="369332"/>
          </a:xfrm>
          <a:prstGeom prst="rect">
            <a:avLst/>
          </a:prstGeom>
          <a:noFill/>
        </p:spPr>
        <p:txBody>
          <a:bodyPr wrap="none" rtlCol="0">
            <a:spAutoFit/>
          </a:bodyPr>
          <a:lstStyle/>
          <a:p>
            <a:r>
              <a:rPr lang="en-US" dirty="0">
                <a:solidFill>
                  <a:schemeClr val="accent5">
                    <a:lumMod val="50000"/>
                  </a:schemeClr>
                </a:solidFill>
              </a:rPr>
              <a:t>5</a:t>
            </a:r>
          </a:p>
        </p:txBody>
      </p:sp>
      <p:sp>
        <p:nvSpPr>
          <p:cNvPr id="19" name="文本框 18">
            <a:extLst>
              <a:ext uri="{FF2B5EF4-FFF2-40B4-BE49-F238E27FC236}">
                <a16:creationId xmlns:a16="http://schemas.microsoft.com/office/drawing/2014/main" id="{A6733D06-4D9E-56BF-322F-258D3003D95D}"/>
              </a:ext>
            </a:extLst>
          </p:cNvPr>
          <p:cNvSpPr txBox="1"/>
          <p:nvPr/>
        </p:nvSpPr>
        <p:spPr>
          <a:xfrm>
            <a:off x="2695163" y="3163672"/>
            <a:ext cx="312906" cy="369332"/>
          </a:xfrm>
          <a:prstGeom prst="rect">
            <a:avLst/>
          </a:prstGeom>
          <a:noFill/>
        </p:spPr>
        <p:txBody>
          <a:bodyPr wrap="none" rtlCol="0">
            <a:spAutoFit/>
          </a:bodyPr>
          <a:lstStyle/>
          <a:p>
            <a:r>
              <a:rPr lang="en-US" dirty="0">
                <a:solidFill>
                  <a:schemeClr val="accent5">
                    <a:lumMod val="50000"/>
                  </a:schemeClr>
                </a:solidFill>
              </a:rPr>
              <a:t>6</a:t>
            </a:r>
          </a:p>
        </p:txBody>
      </p:sp>
      <p:graphicFrame>
        <p:nvGraphicFramePr>
          <p:cNvPr id="20" name="表格 20">
            <a:extLst>
              <a:ext uri="{FF2B5EF4-FFF2-40B4-BE49-F238E27FC236}">
                <a16:creationId xmlns:a16="http://schemas.microsoft.com/office/drawing/2014/main" id="{3DCE4C42-4709-DE8F-6CE1-AE02663BB682}"/>
              </a:ext>
            </a:extLst>
          </p:cNvPr>
          <p:cNvGraphicFramePr>
            <a:graphicFrameLocks noGrp="1"/>
          </p:cNvGraphicFramePr>
          <p:nvPr>
            <p:extLst>
              <p:ext uri="{D42A27DB-BD31-4B8C-83A1-F6EECF244321}">
                <p14:modId xmlns:p14="http://schemas.microsoft.com/office/powerpoint/2010/main" val="927988663"/>
              </p:ext>
            </p:extLst>
          </p:nvPr>
        </p:nvGraphicFramePr>
        <p:xfrm>
          <a:off x="965849" y="3466326"/>
          <a:ext cx="2598039" cy="3291840"/>
        </p:xfrm>
        <a:graphic>
          <a:graphicData uri="http://schemas.openxmlformats.org/drawingml/2006/table">
            <a:tbl>
              <a:tblPr firstRow="1" bandRow="1">
                <a:tableStyleId>{5C22544A-7EE6-4342-B048-85BDC9FD1C3A}</a:tableStyleId>
              </a:tblPr>
              <a:tblGrid>
                <a:gridCol w="288671">
                  <a:extLst>
                    <a:ext uri="{9D8B030D-6E8A-4147-A177-3AD203B41FA5}">
                      <a16:colId xmlns:a16="http://schemas.microsoft.com/office/drawing/2014/main" val="3248690911"/>
                    </a:ext>
                  </a:extLst>
                </a:gridCol>
                <a:gridCol w="288671">
                  <a:extLst>
                    <a:ext uri="{9D8B030D-6E8A-4147-A177-3AD203B41FA5}">
                      <a16:colId xmlns:a16="http://schemas.microsoft.com/office/drawing/2014/main" val="1464251115"/>
                    </a:ext>
                  </a:extLst>
                </a:gridCol>
                <a:gridCol w="288671">
                  <a:extLst>
                    <a:ext uri="{9D8B030D-6E8A-4147-A177-3AD203B41FA5}">
                      <a16:colId xmlns:a16="http://schemas.microsoft.com/office/drawing/2014/main" val="2616280750"/>
                    </a:ext>
                  </a:extLst>
                </a:gridCol>
                <a:gridCol w="288671">
                  <a:extLst>
                    <a:ext uri="{9D8B030D-6E8A-4147-A177-3AD203B41FA5}">
                      <a16:colId xmlns:a16="http://schemas.microsoft.com/office/drawing/2014/main" val="1202616602"/>
                    </a:ext>
                  </a:extLst>
                </a:gridCol>
                <a:gridCol w="288671">
                  <a:extLst>
                    <a:ext uri="{9D8B030D-6E8A-4147-A177-3AD203B41FA5}">
                      <a16:colId xmlns:a16="http://schemas.microsoft.com/office/drawing/2014/main" val="1671497740"/>
                    </a:ext>
                  </a:extLst>
                </a:gridCol>
                <a:gridCol w="288671">
                  <a:extLst>
                    <a:ext uri="{9D8B030D-6E8A-4147-A177-3AD203B41FA5}">
                      <a16:colId xmlns:a16="http://schemas.microsoft.com/office/drawing/2014/main" val="3331812320"/>
                    </a:ext>
                  </a:extLst>
                </a:gridCol>
                <a:gridCol w="288671">
                  <a:extLst>
                    <a:ext uri="{9D8B030D-6E8A-4147-A177-3AD203B41FA5}">
                      <a16:colId xmlns:a16="http://schemas.microsoft.com/office/drawing/2014/main" val="124969843"/>
                    </a:ext>
                  </a:extLst>
                </a:gridCol>
                <a:gridCol w="288671">
                  <a:extLst>
                    <a:ext uri="{9D8B030D-6E8A-4147-A177-3AD203B41FA5}">
                      <a16:colId xmlns:a16="http://schemas.microsoft.com/office/drawing/2014/main" val="1396839383"/>
                    </a:ext>
                  </a:extLst>
                </a:gridCol>
                <a:gridCol w="288671">
                  <a:extLst>
                    <a:ext uri="{9D8B030D-6E8A-4147-A177-3AD203B41FA5}">
                      <a16:colId xmlns:a16="http://schemas.microsoft.com/office/drawing/2014/main" val="2562850456"/>
                    </a:ext>
                  </a:extLst>
                </a:gridCol>
              </a:tblGrid>
              <a:tr h="29188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61616051"/>
                  </a:ext>
                </a:extLst>
              </a:tr>
              <a:tr h="29188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56842545"/>
                  </a:ext>
                </a:extLst>
              </a:tr>
              <a:tr h="29188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7729376"/>
                  </a:ext>
                </a:extLst>
              </a:tr>
              <a:tr h="29188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79634480"/>
                  </a:ext>
                </a:extLst>
              </a:tr>
              <a:tr h="29188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60197733"/>
                  </a:ext>
                </a:extLst>
              </a:tr>
              <a:tr h="29188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46818376"/>
                  </a:ext>
                </a:extLst>
              </a:tr>
              <a:tr h="29188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42927523"/>
                  </a:ext>
                </a:extLst>
              </a:tr>
              <a:tr h="29188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02165745"/>
                  </a:ext>
                </a:extLst>
              </a:tr>
              <a:tr h="29188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33962940"/>
                  </a:ext>
                </a:extLst>
              </a:tr>
            </a:tbl>
          </a:graphicData>
        </a:graphic>
      </p:graphicFrame>
      <p:sp>
        <p:nvSpPr>
          <p:cNvPr id="21" name="文本框 20">
            <a:extLst>
              <a:ext uri="{FF2B5EF4-FFF2-40B4-BE49-F238E27FC236}">
                <a16:creationId xmlns:a16="http://schemas.microsoft.com/office/drawing/2014/main" id="{7FD966B5-BF68-F7CF-84E6-90DAFDC4E0A4}"/>
              </a:ext>
            </a:extLst>
          </p:cNvPr>
          <p:cNvSpPr txBox="1"/>
          <p:nvPr/>
        </p:nvSpPr>
        <p:spPr>
          <a:xfrm>
            <a:off x="2975563" y="3163672"/>
            <a:ext cx="312906" cy="369332"/>
          </a:xfrm>
          <a:prstGeom prst="rect">
            <a:avLst/>
          </a:prstGeom>
          <a:noFill/>
        </p:spPr>
        <p:txBody>
          <a:bodyPr wrap="none" rtlCol="0">
            <a:spAutoFit/>
          </a:bodyPr>
          <a:lstStyle/>
          <a:p>
            <a:r>
              <a:rPr lang="en-US" dirty="0">
                <a:solidFill>
                  <a:schemeClr val="accent5">
                    <a:lumMod val="50000"/>
                  </a:schemeClr>
                </a:solidFill>
              </a:rPr>
              <a:t>7</a:t>
            </a:r>
          </a:p>
        </p:txBody>
      </p:sp>
      <p:sp>
        <p:nvSpPr>
          <p:cNvPr id="22" name="文本框 21">
            <a:extLst>
              <a:ext uri="{FF2B5EF4-FFF2-40B4-BE49-F238E27FC236}">
                <a16:creationId xmlns:a16="http://schemas.microsoft.com/office/drawing/2014/main" id="{20CC1A52-7FFE-B0A7-AE58-1639FF01E0F6}"/>
              </a:ext>
            </a:extLst>
          </p:cNvPr>
          <p:cNvSpPr txBox="1"/>
          <p:nvPr/>
        </p:nvSpPr>
        <p:spPr>
          <a:xfrm>
            <a:off x="3260328" y="3165229"/>
            <a:ext cx="312906" cy="369332"/>
          </a:xfrm>
          <a:prstGeom prst="rect">
            <a:avLst/>
          </a:prstGeom>
          <a:noFill/>
        </p:spPr>
        <p:txBody>
          <a:bodyPr wrap="none" rtlCol="0">
            <a:spAutoFit/>
          </a:bodyPr>
          <a:lstStyle/>
          <a:p>
            <a:r>
              <a:rPr lang="en-US" dirty="0">
                <a:solidFill>
                  <a:schemeClr val="accent5">
                    <a:lumMod val="50000"/>
                  </a:schemeClr>
                </a:solidFill>
              </a:rPr>
              <a:t>8</a:t>
            </a:r>
          </a:p>
        </p:txBody>
      </p:sp>
      <p:sp>
        <p:nvSpPr>
          <p:cNvPr id="23" name="文本框 22">
            <a:extLst>
              <a:ext uri="{FF2B5EF4-FFF2-40B4-BE49-F238E27FC236}">
                <a16:creationId xmlns:a16="http://schemas.microsoft.com/office/drawing/2014/main" id="{FB31D072-1331-7AC5-41EC-944A113BE099}"/>
              </a:ext>
            </a:extLst>
          </p:cNvPr>
          <p:cNvSpPr txBox="1"/>
          <p:nvPr/>
        </p:nvSpPr>
        <p:spPr>
          <a:xfrm>
            <a:off x="692631" y="3474083"/>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24" name="文本框 23">
            <a:extLst>
              <a:ext uri="{FF2B5EF4-FFF2-40B4-BE49-F238E27FC236}">
                <a16:creationId xmlns:a16="http://schemas.microsoft.com/office/drawing/2014/main" id="{6AFB5E43-1EA9-BA05-350F-E8606F464A80}"/>
              </a:ext>
            </a:extLst>
          </p:cNvPr>
          <p:cNvSpPr txBox="1"/>
          <p:nvPr/>
        </p:nvSpPr>
        <p:spPr>
          <a:xfrm>
            <a:off x="692631" y="3851172"/>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25" name="文本框 24">
            <a:extLst>
              <a:ext uri="{FF2B5EF4-FFF2-40B4-BE49-F238E27FC236}">
                <a16:creationId xmlns:a16="http://schemas.microsoft.com/office/drawing/2014/main" id="{E809E450-AF15-B21E-A699-09FA001E8F4E}"/>
              </a:ext>
            </a:extLst>
          </p:cNvPr>
          <p:cNvSpPr txBox="1"/>
          <p:nvPr/>
        </p:nvSpPr>
        <p:spPr>
          <a:xfrm>
            <a:off x="692631" y="4218213"/>
            <a:ext cx="312906" cy="369332"/>
          </a:xfrm>
          <a:prstGeom prst="rect">
            <a:avLst/>
          </a:prstGeom>
          <a:noFill/>
        </p:spPr>
        <p:txBody>
          <a:bodyPr wrap="none" rtlCol="0">
            <a:spAutoFit/>
          </a:bodyPr>
          <a:lstStyle/>
          <a:p>
            <a:r>
              <a:rPr lang="en-US" dirty="0">
                <a:solidFill>
                  <a:schemeClr val="accent5">
                    <a:lumMod val="50000"/>
                  </a:schemeClr>
                </a:solidFill>
              </a:rPr>
              <a:t>2</a:t>
            </a:r>
          </a:p>
        </p:txBody>
      </p:sp>
      <p:sp>
        <p:nvSpPr>
          <p:cNvPr id="26" name="文本框 25">
            <a:extLst>
              <a:ext uri="{FF2B5EF4-FFF2-40B4-BE49-F238E27FC236}">
                <a16:creationId xmlns:a16="http://schemas.microsoft.com/office/drawing/2014/main" id="{568BE526-0AB8-1CA5-1ED0-65B9C4EAADA8}"/>
              </a:ext>
            </a:extLst>
          </p:cNvPr>
          <p:cNvSpPr txBox="1"/>
          <p:nvPr/>
        </p:nvSpPr>
        <p:spPr>
          <a:xfrm>
            <a:off x="692631" y="4561303"/>
            <a:ext cx="312906" cy="369332"/>
          </a:xfrm>
          <a:prstGeom prst="rect">
            <a:avLst/>
          </a:prstGeom>
          <a:noFill/>
        </p:spPr>
        <p:txBody>
          <a:bodyPr wrap="none" rtlCol="0">
            <a:spAutoFit/>
          </a:bodyPr>
          <a:lstStyle/>
          <a:p>
            <a:r>
              <a:rPr lang="en-US" dirty="0">
                <a:solidFill>
                  <a:schemeClr val="accent5">
                    <a:lumMod val="50000"/>
                  </a:schemeClr>
                </a:solidFill>
              </a:rPr>
              <a:t>3</a:t>
            </a:r>
          </a:p>
        </p:txBody>
      </p:sp>
      <p:sp>
        <p:nvSpPr>
          <p:cNvPr id="27" name="文本框 26">
            <a:extLst>
              <a:ext uri="{FF2B5EF4-FFF2-40B4-BE49-F238E27FC236}">
                <a16:creationId xmlns:a16="http://schemas.microsoft.com/office/drawing/2014/main" id="{3444776E-9CD8-7BBD-1B7B-108DF92AA19D}"/>
              </a:ext>
            </a:extLst>
          </p:cNvPr>
          <p:cNvSpPr txBox="1"/>
          <p:nvPr/>
        </p:nvSpPr>
        <p:spPr>
          <a:xfrm>
            <a:off x="683568" y="4928344"/>
            <a:ext cx="312906" cy="369332"/>
          </a:xfrm>
          <a:prstGeom prst="rect">
            <a:avLst/>
          </a:prstGeom>
          <a:noFill/>
        </p:spPr>
        <p:txBody>
          <a:bodyPr wrap="none" rtlCol="0">
            <a:spAutoFit/>
          </a:bodyPr>
          <a:lstStyle/>
          <a:p>
            <a:r>
              <a:rPr lang="en-US" dirty="0">
                <a:solidFill>
                  <a:schemeClr val="accent5">
                    <a:lumMod val="50000"/>
                  </a:schemeClr>
                </a:solidFill>
              </a:rPr>
              <a:t>4</a:t>
            </a:r>
          </a:p>
        </p:txBody>
      </p:sp>
      <p:sp>
        <p:nvSpPr>
          <p:cNvPr id="28" name="文本框 27">
            <a:extLst>
              <a:ext uri="{FF2B5EF4-FFF2-40B4-BE49-F238E27FC236}">
                <a16:creationId xmlns:a16="http://schemas.microsoft.com/office/drawing/2014/main" id="{2F2AAC79-12A2-03F3-B872-B80158AE5483}"/>
              </a:ext>
            </a:extLst>
          </p:cNvPr>
          <p:cNvSpPr txBox="1"/>
          <p:nvPr/>
        </p:nvSpPr>
        <p:spPr>
          <a:xfrm>
            <a:off x="692631" y="5316184"/>
            <a:ext cx="312906" cy="369332"/>
          </a:xfrm>
          <a:prstGeom prst="rect">
            <a:avLst/>
          </a:prstGeom>
          <a:noFill/>
        </p:spPr>
        <p:txBody>
          <a:bodyPr wrap="none" rtlCol="0">
            <a:spAutoFit/>
          </a:bodyPr>
          <a:lstStyle/>
          <a:p>
            <a:r>
              <a:rPr lang="en-US" dirty="0">
                <a:solidFill>
                  <a:schemeClr val="accent5">
                    <a:lumMod val="50000"/>
                  </a:schemeClr>
                </a:solidFill>
              </a:rPr>
              <a:t>5</a:t>
            </a:r>
          </a:p>
        </p:txBody>
      </p:sp>
      <p:sp>
        <p:nvSpPr>
          <p:cNvPr id="29" name="文本框 28">
            <a:extLst>
              <a:ext uri="{FF2B5EF4-FFF2-40B4-BE49-F238E27FC236}">
                <a16:creationId xmlns:a16="http://schemas.microsoft.com/office/drawing/2014/main" id="{D1ABE323-AAEE-9EDE-0F9F-903DE2B5453A}"/>
              </a:ext>
            </a:extLst>
          </p:cNvPr>
          <p:cNvSpPr txBox="1"/>
          <p:nvPr/>
        </p:nvSpPr>
        <p:spPr>
          <a:xfrm>
            <a:off x="692631" y="5678806"/>
            <a:ext cx="312906" cy="369332"/>
          </a:xfrm>
          <a:prstGeom prst="rect">
            <a:avLst/>
          </a:prstGeom>
          <a:noFill/>
        </p:spPr>
        <p:txBody>
          <a:bodyPr wrap="none" rtlCol="0">
            <a:spAutoFit/>
          </a:bodyPr>
          <a:lstStyle/>
          <a:p>
            <a:r>
              <a:rPr lang="en-US" dirty="0">
                <a:solidFill>
                  <a:schemeClr val="accent5">
                    <a:lumMod val="50000"/>
                  </a:schemeClr>
                </a:solidFill>
              </a:rPr>
              <a:t>6</a:t>
            </a:r>
          </a:p>
        </p:txBody>
      </p:sp>
      <p:sp>
        <p:nvSpPr>
          <p:cNvPr id="30" name="文本框 29">
            <a:extLst>
              <a:ext uri="{FF2B5EF4-FFF2-40B4-BE49-F238E27FC236}">
                <a16:creationId xmlns:a16="http://schemas.microsoft.com/office/drawing/2014/main" id="{589C28EA-9AB8-D6B5-D2A7-1C1DBF4E01DA}"/>
              </a:ext>
            </a:extLst>
          </p:cNvPr>
          <p:cNvSpPr txBox="1"/>
          <p:nvPr/>
        </p:nvSpPr>
        <p:spPr>
          <a:xfrm>
            <a:off x="683285" y="6004465"/>
            <a:ext cx="312906" cy="369332"/>
          </a:xfrm>
          <a:prstGeom prst="rect">
            <a:avLst/>
          </a:prstGeom>
          <a:noFill/>
        </p:spPr>
        <p:txBody>
          <a:bodyPr wrap="none" rtlCol="0">
            <a:spAutoFit/>
          </a:bodyPr>
          <a:lstStyle/>
          <a:p>
            <a:r>
              <a:rPr lang="en-US" dirty="0">
                <a:solidFill>
                  <a:schemeClr val="accent5">
                    <a:lumMod val="50000"/>
                  </a:schemeClr>
                </a:solidFill>
              </a:rPr>
              <a:t>7</a:t>
            </a:r>
          </a:p>
        </p:txBody>
      </p:sp>
      <p:sp>
        <p:nvSpPr>
          <p:cNvPr id="31" name="文本框 30">
            <a:extLst>
              <a:ext uri="{FF2B5EF4-FFF2-40B4-BE49-F238E27FC236}">
                <a16:creationId xmlns:a16="http://schemas.microsoft.com/office/drawing/2014/main" id="{50E0DE5E-29EB-556C-056E-1C71E787736D}"/>
              </a:ext>
            </a:extLst>
          </p:cNvPr>
          <p:cNvSpPr txBox="1"/>
          <p:nvPr/>
        </p:nvSpPr>
        <p:spPr>
          <a:xfrm>
            <a:off x="692631" y="6374684"/>
            <a:ext cx="312906" cy="369332"/>
          </a:xfrm>
          <a:prstGeom prst="rect">
            <a:avLst/>
          </a:prstGeom>
          <a:noFill/>
        </p:spPr>
        <p:txBody>
          <a:bodyPr wrap="none" rtlCol="0">
            <a:spAutoFit/>
          </a:bodyPr>
          <a:lstStyle/>
          <a:p>
            <a:r>
              <a:rPr lang="en-US" dirty="0">
                <a:solidFill>
                  <a:schemeClr val="accent5">
                    <a:lumMod val="50000"/>
                  </a:schemeClr>
                </a:solidFill>
              </a:rPr>
              <a:t>8</a:t>
            </a:r>
          </a:p>
        </p:txBody>
      </p:sp>
      <p:sp>
        <p:nvSpPr>
          <p:cNvPr id="32" name="文本框 31">
            <a:extLst>
              <a:ext uri="{FF2B5EF4-FFF2-40B4-BE49-F238E27FC236}">
                <a16:creationId xmlns:a16="http://schemas.microsoft.com/office/drawing/2014/main" id="{A92BF109-E8CC-AFB3-573A-A89E47B689B9}"/>
              </a:ext>
            </a:extLst>
          </p:cNvPr>
          <p:cNvSpPr txBox="1"/>
          <p:nvPr/>
        </p:nvSpPr>
        <p:spPr>
          <a:xfrm>
            <a:off x="951257" y="3482986"/>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33" name="文本框 32">
            <a:extLst>
              <a:ext uri="{FF2B5EF4-FFF2-40B4-BE49-F238E27FC236}">
                <a16:creationId xmlns:a16="http://schemas.microsoft.com/office/drawing/2014/main" id="{2B97E4DB-67A7-D71B-3A62-B85476170827}"/>
              </a:ext>
            </a:extLst>
          </p:cNvPr>
          <p:cNvSpPr txBox="1"/>
          <p:nvPr/>
        </p:nvSpPr>
        <p:spPr>
          <a:xfrm>
            <a:off x="1215506" y="3848881"/>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34" name="文本框 33">
            <a:extLst>
              <a:ext uri="{FF2B5EF4-FFF2-40B4-BE49-F238E27FC236}">
                <a16:creationId xmlns:a16="http://schemas.microsoft.com/office/drawing/2014/main" id="{938D5385-B0C7-109C-0860-5ECF8726F529}"/>
              </a:ext>
            </a:extLst>
          </p:cNvPr>
          <p:cNvSpPr txBox="1"/>
          <p:nvPr/>
        </p:nvSpPr>
        <p:spPr>
          <a:xfrm>
            <a:off x="1508930" y="4248982"/>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35" name="文本框 34">
            <a:extLst>
              <a:ext uri="{FF2B5EF4-FFF2-40B4-BE49-F238E27FC236}">
                <a16:creationId xmlns:a16="http://schemas.microsoft.com/office/drawing/2014/main" id="{CF8BC5EE-29A1-DFB8-DCCF-A9E7026019B9}"/>
              </a:ext>
            </a:extLst>
          </p:cNvPr>
          <p:cNvSpPr txBox="1"/>
          <p:nvPr/>
        </p:nvSpPr>
        <p:spPr>
          <a:xfrm>
            <a:off x="1835696" y="4564332"/>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36" name="文本框 35">
            <a:extLst>
              <a:ext uri="{FF2B5EF4-FFF2-40B4-BE49-F238E27FC236}">
                <a16:creationId xmlns:a16="http://schemas.microsoft.com/office/drawing/2014/main" id="{3ABA8E78-6154-AF14-AF49-38EAEB6CAD03}"/>
              </a:ext>
            </a:extLst>
          </p:cNvPr>
          <p:cNvSpPr txBox="1"/>
          <p:nvPr/>
        </p:nvSpPr>
        <p:spPr>
          <a:xfrm>
            <a:off x="2135673" y="4927580"/>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37" name="文本框 36">
            <a:extLst>
              <a:ext uri="{FF2B5EF4-FFF2-40B4-BE49-F238E27FC236}">
                <a16:creationId xmlns:a16="http://schemas.microsoft.com/office/drawing/2014/main" id="{601E6E9B-16F5-A4CC-29A9-6BA1D2DAFF4C}"/>
              </a:ext>
            </a:extLst>
          </p:cNvPr>
          <p:cNvSpPr txBox="1"/>
          <p:nvPr/>
        </p:nvSpPr>
        <p:spPr>
          <a:xfrm>
            <a:off x="2401821" y="5276038"/>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38" name="文本框 37">
            <a:extLst>
              <a:ext uri="{FF2B5EF4-FFF2-40B4-BE49-F238E27FC236}">
                <a16:creationId xmlns:a16="http://schemas.microsoft.com/office/drawing/2014/main" id="{E77359F2-332E-3BAB-8C69-F1591F8BBDDE}"/>
              </a:ext>
            </a:extLst>
          </p:cNvPr>
          <p:cNvSpPr txBox="1"/>
          <p:nvPr/>
        </p:nvSpPr>
        <p:spPr>
          <a:xfrm>
            <a:off x="2701798" y="5637211"/>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39" name="文本框 38">
            <a:extLst>
              <a:ext uri="{FF2B5EF4-FFF2-40B4-BE49-F238E27FC236}">
                <a16:creationId xmlns:a16="http://schemas.microsoft.com/office/drawing/2014/main" id="{2529C775-5100-A0AD-5A0D-0C04E504D2ED}"/>
              </a:ext>
            </a:extLst>
          </p:cNvPr>
          <p:cNvSpPr txBox="1"/>
          <p:nvPr/>
        </p:nvSpPr>
        <p:spPr>
          <a:xfrm>
            <a:off x="2947422" y="6013411"/>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40" name="文本框 39">
            <a:extLst>
              <a:ext uri="{FF2B5EF4-FFF2-40B4-BE49-F238E27FC236}">
                <a16:creationId xmlns:a16="http://schemas.microsoft.com/office/drawing/2014/main" id="{5DCAEF50-80DA-0A12-F00F-6C7D09BE4FF9}"/>
              </a:ext>
            </a:extLst>
          </p:cNvPr>
          <p:cNvSpPr txBox="1"/>
          <p:nvPr/>
        </p:nvSpPr>
        <p:spPr>
          <a:xfrm>
            <a:off x="3250982" y="6431998"/>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41" name="文本框 40">
            <a:extLst>
              <a:ext uri="{FF2B5EF4-FFF2-40B4-BE49-F238E27FC236}">
                <a16:creationId xmlns:a16="http://schemas.microsoft.com/office/drawing/2014/main" id="{7A9BF905-4A3A-D947-8B87-4AA29729E0FC}"/>
              </a:ext>
            </a:extLst>
          </p:cNvPr>
          <p:cNvSpPr txBox="1"/>
          <p:nvPr/>
        </p:nvSpPr>
        <p:spPr>
          <a:xfrm>
            <a:off x="2088915" y="3828710"/>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43" name="文本框 42">
            <a:extLst>
              <a:ext uri="{FF2B5EF4-FFF2-40B4-BE49-F238E27FC236}">
                <a16:creationId xmlns:a16="http://schemas.microsoft.com/office/drawing/2014/main" id="{5FDB9A9B-3BFE-BD14-A1AA-21B90D345652}"/>
              </a:ext>
            </a:extLst>
          </p:cNvPr>
          <p:cNvSpPr txBox="1"/>
          <p:nvPr/>
        </p:nvSpPr>
        <p:spPr>
          <a:xfrm>
            <a:off x="3227603" y="4940645"/>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44" name="文本框 43">
            <a:extLst>
              <a:ext uri="{FF2B5EF4-FFF2-40B4-BE49-F238E27FC236}">
                <a16:creationId xmlns:a16="http://schemas.microsoft.com/office/drawing/2014/main" id="{B06A1FD8-108B-0B5A-01B8-DD0F0C25E6BC}"/>
              </a:ext>
            </a:extLst>
          </p:cNvPr>
          <p:cNvSpPr txBox="1"/>
          <p:nvPr/>
        </p:nvSpPr>
        <p:spPr>
          <a:xfrm>
            <a:off x="3260328" y="3836408"/>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45" name="文本框 44">
            <a:extLst>
              <a:ext uri="{FF2B5EF4-FFF2-40B4-BE49-F238E27FC236}">
                <a16:creationId xmlns:a16="http://schemas.microsoft.com/office/drawing/2014/main" id="{C76266A2-D8CF-E66D-5B43-11454EA6B028}"/>
              </a:ext>
            </a:extLst>
          </p:cNvPr>
          <p:cNvSpPr txBox="1"/>
          <p:nvPr/>
        </p:nvSpPr>
        <p:spPr>
          <a:xfrm>
            <a:off x="2958638" y="3827370"/>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46" name="文本框 45">
            <a:extLst>
              <a:ext uri="{FF2B5EF4-FFF2-40B4-BE49-F238E27FC236}">
                <a16:creationId xmlns:a16="http://schemas.microsoft.com/office/drawing/2014/main" id="{470390EE-8B6E-3EB2-927F-B7C1AE1101BC}"/>
              </a:ext>
            </a:extLst>
          </p:cNvPr>
          <p:cNvSpPr txBox="1"/>
          <p:nvPr/>
        </p:nvSpPr>
        <p:spPr>
          <a:xfrm>
            <a:off x="1800183" y="6382743"/>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47" name="文本框 46">
            <a:extLst>
              <a:ext uri="{FF2B5EF4-FFF2-40B4-BE49-F238E27FC236}">
                <a16:creationId xmlns:a16="http://schemas.microsoft.com/office/drawing/2014/main" id="{754623FC-2E02-AEEE-3B89-36101BAD0A8D}"/>
              </a:ext>
            </a:extLst>
          </p:cNvPr>
          <p:cNvSpPr txBox="1"/>
          <p:nvPr/>
        </p:nvSpPr>
        <p:spPr>
          <a:xfrm>
            <a:off x="944868" y="3827127"/>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48" name="文本框 47">
            <a:extLst>
              <a:ext uri="{FF2B5EF4-FFF2-40B4-BE49-F238E27FC236}">
                <a16:creationId xmlns:a16="http://schemas.microsoft.com/office/drawing/2014/main" id="{9BAE0D46-A139-04B3-B518-8FB38D31A9ED}"/>
              </a:ext>
            </a:extLst>
          </p:cNvPr>
          <p:cNvSpPr txBox="1"/>
          <p:nvPr/>
        </p:nvSpPr>
        <p:spPr>
          <a:xfrm>
            <a:off x="2386745" y="3458052"/>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49" name="文本框 48">
            <a:extLst>
              <a:ext uri="{FF2B5EF4-FFF2-40B4-BE49-F238E27FC236}">
                <a16:creationId xmlns:a16="http://schemas.microsoft.com/office/drawing/2014/main" id="{1D473060-80BF-28A2-6140-1DF1EE1A0F4F}"/>
              </a:ext>
            </a:extLst>
          </p:cNvPr>
          <p:cNvSpPr txBox="1"/>
          <p:nvPr/>
        </p:nvSpPr>
        <p:spPr>
          <a:xfrm>
            <a:off x="2098669" y="4584582"/>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50" name="文本框 49">
            <a:extLst>
              <a:ext uri="{FF2B5EF4-FFF2-40B4-BE49-F238E27FC236}">
                <a16:creationId xmlns:a16="http://schemas.microsoft.com/office/drawing/2014/main" id="{9721713D-5114-6180-1FA2-FE998BBCAE1C}"/>
              </a:ext>
            </a:extLst>
          </p:cNvPr>
          <p:cNvSpPr txBox="1"/>
          <p:nvPr/>
        </p:nvSpPr>
        <p:spPr>
          <a:xfrm>
            <a:off x="2684385" y="5276038"/>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51" name="文本框 50">
            <a:extLst>
              <a:ext uri="{FF2B5EF4-FFF2-40B4-BE49-F238E27FC236}">
                <a16:creationId xmlns:a16="http://schemas.microsoft.com/office/drawing/2014/main" id="{0AB20004-F026-F3F7-01AB-769BB1DCE78C}"/>
              </a:ext>
            </a:extLst>
          </p:cNvPr>
          <p:cNvSpPr txBox="1"/>
          <p:nvPr/>
        </p:nvSpPr>
        <p:spPr>
          <a:xfrm>
            <a:off x="1511736" y="5297960"/>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52" name="文本框 51">
            <a:extLst>
              <a:ext uri="{FF2B5EF4-FFF2-40B4-BE49-F238E27FC236}">
                <a16:creationId xmlns:a16="http://schemas.microsoft.com/office/drawing/2014/main" id="{AE453E22-E10B-267E-7960-529BC9C64A37}"/>
              </a:ext>
            </a:extLst>
          </p:cNvPr>
          <p:cNvSpPr txBox="1"/>
          <p:nvPr/>
        </p:nvSpPr>
        <p:spPr>
          <a:xfrm>
            <a:off x="1513932" y="5645756"/>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53" name="文本框 52">
            <a:extLst>
              <a:ext uri="{FF2B5EF4-FFF2-40B4-BE49-F238E27FC236}">
                <a16:creationId xmlns:a16="http://schemas.microsoft.com/office/drawing/2014/main" id="{C8BF7B6C-8603-688E-2A4A-16C0F5B3A56B}"/>
              </a:ext>
            </a:extLst>
          </p:cNvPr>
          <p:cNvSpPr txBox="1"/>
          <p:nvPr/>
        </p:nvSpPr>
        <p:spPr>
          <a:xfrm>
            <a:off x="2098669" y="5664567"/>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54" name="文本框 53">
            <a:extLst>
              <a:ext uri="{FF2B5EF4-FFF2-40B4-BE49-F238E27FC236}">
                <a16:creationId xmlns:a16="http://schemas.microsoft.com/office/drawing/2014/main" id="{1EF03402-5172-2D7F-EDF1-6C24FCE50FAE}"/>
              </a:ext>
            </a:extLst>
          </p:cNvPr>
          <p:cNvSpPr txBox="1"/>
          <p:nvPr/>
        </p:nvSpPr>
        <p:spPr>
          <a:xfrm>
            <a:off x="1213985" y="3488128"/>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55" name="文本框 54">
            <a:extLst>
              <a:ext uri="{FF2B5EF4-FFF2-40B4-BE49-F238E27FC236}">
                <a16:creationId xmlns:a16="http://schemas.microsoft.com/office/drawing/2014/main" id="{EA2B7EDD-3C73-37B7-3566-1B494A8C9892}"/>
              </a:ext>
            </a:extLst>
          </p:cNvPr>
          <p:cNvSpPr txBox="1"/>
          <p:nvPr/>
        </p:nvSpPr>
        <p:spPr>
          <a:xfrm>
            <a:off x="1511736" y="3498543"/>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56" name="文本框 55">
            <a:extLst>
              <a:ext uri="{FF2B5EF4-FFF2-40B4-BE49-F238E27FC236}">
                <a16:creationId xmlns:a16="http://schemas.microsoft.com/office/drawing/2014/main" id="{01ACA53A-AC9B-2F40-93F1-6255884311ED}"/>
              </a:ext>
            </a:extLst>
          </p:cNvPr>
          <p:cNvSpPr txBox="1"/>
          <p:nvPr/>
        </p:nvSpPr>
        <p:spPr>
          <a:xfrm>
            <a:off x="1820956" y="3499054"/>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57" name="文本框 56">
            <a:extLst>
              <a:ext uri="{FF2B5EF4-FFF2-40B4-BE49-F238E27FC236}">
                <a16:creationId xmlns:a16="http://schemas.microsoft.com/office/drawing/2014/main" id="{57464DC6-BB98-31EA-F1D4-4EBCB7CE5ADD}"/>
              </a:ext>
            </a:extLst>
          </p:cNvPr>
          <p:cNvSpPr txBox="1"/>
          <p:nvPr/>
        </p:nvSpPr>
        <p:spPr>
          <a:xfrm>
            <a:off x="2082910" y="3496032"/>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58" name="文本框 57">
            <a:extLst>
              <a:ext uri="{FF2B5EF4-FFF2-40B4-BE49-F238E27FC236}">
                <a16:creationId xmlns:a16="http://schemas.microsoft.com/office/drawing/2014/main" id="{EBE041AB-F903-9367-29B8-EC2479019109}"/>
              </a:ext>
            </a:extLst>
          </p:cNvPr>
          <p:cNvSpPr txBox="1"/>
          <p:nvPr/>
        </p:nvSpPr>
        <p:spPr>
          <a:xfrm>
            <a:off x="2674621" y="3460379"/>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59" name="文本框 58">
            <a:extLst>
              <a:ext uri="{FF2B5EF4-FFF2-40B4-BE49-F238E27FC236}">
                <a16:creationId xmlns:a16="http://schemas.microsoft.com/office/drawing/2014/main" id="{6937A0A9-BD24-3C97-89DF-E2D0EFC63163}"/>
              </a:ext>
            </a:extLst>
          </p:cNvPr>
          <p:cNvSpPr txBox="1"/>
          <p:nvPr/>
        </p:nvSpPr>
        <p:spPr>
          <a:xfrm>
            <a:off x="2963631" y="3449000"/>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60" name="文本框 59">
            <a:extLst>
              <a:ext uri="{FF2B5EF4-FFF2-40B4-BE49-F238E27FC236}">
                <a16:creationId xmlns:a16="http://schemas.microsoft.com/office/drawing/2014/main" id="{2345C509-A5D2-2A42-D679-ACCEB9E2CC02}"/>
              </a:ext>
            </a:extLst>
          </p:cNvPr>
          <p:cNvSpPr txBox="1"/>
          <p:nvPr/>
        </p:nvSpPr>
        <p:spPr>
          <a:xfrm>
            <a:off x="3241599" y="3478204"/>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61" name="文本框 60">
            <a:extLst>
              <a:ext uri="{FF2B5EF4-FFF2-40B4-BE49-F238E27FC236}">
                <a16:creationId xmlns:a16="http://schemas.microsoft.com/office/drawing/2014/main" id="{50512B6A-D572-1413-5904-C54D8D2A7A76}"/>
              </a:ext>
            </a:extLst>
          </p:cNvPr>
          <p:cNvSpPr txBox="1"/>
          <p:nvPr/>
        </p:nvSpPr>
        <p:spPr>
          <a:xfrm>
            <a:off x="1521928" y="3857337"/>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62" name="文本框 61">
            <a:extLst>
              <a:ext uri="{FF2B5EF4-FFF2-40B4-BE49-F238E27FC236}">
                <a16:creationId xmlns:a16="http://schemas.microsoft.com/office/drawing/2014/main" id="{E89060D2-0077-EC51-1885-AE9AA480F34D}"/>
              </a:ext>
            </a:extLst>
          </p:cNvPr>
          <p:cNvSpPr txBox="1"/>
          <p:nvPr/>
        </p:nvSpPr>
        <p:spPr>
          <a:xfrm>
            <a:off x="1809395" y="3847668"/>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63" name="文本框 62">
            <a:extLst>
              <a:ext uri="{FF2B5EF4-FFF2-40B4-BE49-F238E27FC236}">
                <a16:creationId xmlns:a16="http://schemas.microsoft.com/office/drawing/2014/main" id="{EB7A32F0-AF78-C17B-4E7B-C335AB2A71E8}"/>
              </a:ext>
            </a:extLst>
          </p:cNvPr>
          <p:cNvSpPr txBox="1"/>
          <p:nvPr/>
        </p:nvSpPr>
        <p:spPr>
          <a:xfrm>
            <a:off x="2376749" y="3817666"/>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697" name="文本框 696">
            <a:extLst>
              <a:ext uri="{FF2B5EF4-FFF2-40B4-BE49-F238E27FC236}">
                <a16:creationId xmlns:a16="http://schemas.microsoft.com/office/drawing/2014/main" id="{1A548CDC-DF80-C23A-9EF9-C4BDD0817B70}"/>
              </a:ext>
            </a:extLst>
          </p:cNvPr>
          <p:cNvSpPr txBox="1"/>
          <p:nvPr/>
        </p:nvSpPr>
        <p:spPr>
          <a:xfrm>
            <a:off x="2664814" y="3807236"/>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698" name="文本框 697">
            <a:extLst>
              <a:ext uri="{FF2B5EF4-FFF2-40B4-BE49-F238E27FC236}">
                <a16:creationId xmlns:a16="http://schemas.microsoft.com/office/drawing/2014/main" id="{7B6CDF43-84C8-9DAB-BEFB-4FF12D53C40E}"/>
              </a:ext>
            </a:extLst>
          </p:cNvPr>
          <p:cNvSpPr txBox="1"/>
          <p:nvPr/>
        </p:nvSpPr>
        <p:spPr>
          <a:xfrm>
            <a:off x="925436" y="4215256"/>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699" name="文本框 698">
            <a:extLst>
              <a:ext uri="{FF2B5EF4-FFF2-40B4-BE49-F238E27FC236}">
                <a16:creationId xmlns:a16="http://schemas.microsoft.com/office/drawing/2014/main" id="{E0FB2783-E98E-5EBC-8174-A441574D7AB5}"/>
              </a:ext>
            </a:extLst>
          </p:cNvPr>
          <p:cNvSpPr txBox="1"/>
          <p:nvPr/>
        </p:nvSpPr>
        <p:spPr>
          <a:xfrm>
            <a:off x="1223992" y="4234053"/>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00" name="文本框 699">
            <a:extLst>
              <a:ext uri="{FF2B5EF4-FFF2-40B4-BE49-F238E27FC236}">
                <a16:creationId xmlns:a16="http://schemas.microsoft.com/office/drawing/2014/main" id="{7A171A51-46B8-28D0-634F-47AE7C63924C}"/>
              </a:ext>
            </a:extLst>
          </p:cNvPr>
          <p:cNvSpPr txBox="1"/>
          <p:nvPr/>
        </p:nvSpPr>
        <p:spPr>
          <a:xfrm>
            <a:off x="1800883" y="4243877"/>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01" name="文本框 700">
            <a:extLst>
              <a:ext uri="{FF2B5EF4-FFF2-40B4-BE49-F238E27FC236}">
                <a16:creationId xmlns:a16="http://schemas.microsoft.com/office/drawing/2014/main" id="{B8A8CD4A-9E68-A754-CEBA-D33437043511}"/>
              </a:ext>
            </a:extLst>
          </p:cNvPr>
          <p:cNvSpPr txBox="1"/>
          <p:nvPr/>
        </p:nvSpPr>
        <p:spPr>
          <a:xfrm>
            <a:off x="2098669" y="4224378"/>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02" name="文本框 701">
            <a:extLst>
              <a:ext uri="{FF2B5EF4-FFF2-40B4-BE49-F238E27FC236}">
                <a16:creationId xmlns:a16="http://schemas.microsoft.com/office/drawing/2014/main" id="{B8EEEEB3-50C9-F856-49AA-CC9D44D1EF5D}"/>
              </a:ext>
            </a:extLst>
          </p:cNvPr>
          <p:cNvSpPr txBox="1"/>
          <p:nvPr/>
        </p:nvSpPr>
        <p:spPr>
          <a:xfrm>
            <a:off x="2367323" y="4214250"/>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703" name="文本框 702">
            <a:extLst>
              <a:ext uri="{FF2B5EF4-FFF2-40B4-BE49-F238E27FC236}">
                <a16:creationId xmlns:a16="http://schemas.microsoft.com/office/drawing/2014/main" id="{787C5301-103A-E3EF-9211-F21241F97585}"/>
              </a:ext>
            </a:extLst>
          </p:cNvPr>
          <p:cNvSpPr txBox="1"/>
          <p:nvPr/>
        </p:nvSpPr>
        <p:spPr>
          <a:xfrm>
            <a:off x="2665493" y="4214292"/>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320" name="文本框 319">
            <a:extLst>
              <a:ext uri="{FF2B5EF4-FFF2-40B4-BE49-F238E27FC236}">
                <a16:creationId xmlns:a16="http://schemas.microsoft.com/office/drawing/2014/main" id="{FDEBEC36-19A2-2277-2676-22BF540AD17F}"/>
              </a:ext>
            </a:extLst>
          </p:cNvPr>
          <p:cNvSpPr txBox="1"/>
          <p:nvPr/>
        </p:nvSpPr>
        <p:spPr>
          <a:xfrm>
            <a:off x="2973346" y="4214261"/>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321" name="文本框 320">
            <a:extLst>
              <a:ext uri="{FF2B5EF4-FFF2-40B4-BE49-F238E27FC236}">
                <a16:creationId xmlns:a16="http://schemas.microsoft.com/office/drawing/2014/main" id="{92EBCCC9-953F-30C5-CB0B-1DC5CCE99540}"/>
              </a:ext>
            </a:extLst>
          </p:cNvPr>
          <p:cNvSpPr txBox="1"/>
          <p:nvPr/>
        </p:nvSpPr>
        <p:spPr>
          <a:xfrm>
            <a:off x="3241599" y="4203860"/>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322" name="文本框 321">
            <a:extLst>
              <a:ext uri="{FF2B5EF4-FFF2-40B4-BE49-F238E27FC236}">
                <a16:creationId xmlns:a16="http://schemas.microsoft.com/office/drawing/2014/main" id="{5D34EEDF-9D1A-FA74-052B-B38F424C0EEC}"/>
              </a:ext>
            </a:extLst>
          </p:cNvPr>
          <p:cNvSpPr txBox="1"/>
          <p:nvPr/>
        </p:nvSpPr>
        <p:spPr>
          <a:xfrm>
            <a:off x="946165" y="4561303"/>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323" name="文本框 322">
            <a:extLst>
              <a:ext uri="{FF2B5EF4-FFF2-40B4-BE49-F238E27FC236}">
                <a16:creationId xmlns:a16="http://schemas.microsoft.com/office/drawing/2014/main" id="{C420016E-8121-E213-F2FE-2645BE88C18D}"/>
              </a:ext>
            </a:extLst>
          </p:cNvPr>
          <p:cNvSpPr txBox="1"/>
          <p:nvPr/>
        </p:nvSpPr>
        <p:spPr>
          <a:xfrm>
            <a:off x="1234420" y="4553919"/>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324" name="文本框 323">
            <a:extLst>
              <a:ext uri="{FF2B5EF4-FFF2-40B4-BE49-F238E27FC236}">
                <a16:creationId xmlns:a16="http://schemas.microsoft.com/office/drawing/2014/main" id="{176FEE5E-1D52-F0D0-36C6-6A8B1D14CEE6}"/>
              </a:ext>
            </a:extLst>
          </p:cNvPr>
          <p:cNvSpPr txBox="1"/>
          <p:nvPr/>
        </p:nvSpPr>
        <p:spPr>
          <a:xfrm>
            <a:off x="1520906" y="4540717"/>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325" name="文本框 324">
            <a:extLst>
              <a:ext uri="{FF2B5EF4-FFF2-40B4-BE49-F238E27FC236}">
                <a16:creationId xmlns:a16="http://schemas.microsoft.com/office/drawing/2014/main" id="{363CE344-4C09-3C39-8BBC-A36B5ABFC41C}"/>
              </a:ext>
            </a:extLst>
          </p:cNvPr>
          <p:cNvSpPr txBox="1"/>
          <p:nvPr/>
        </p:nvSpPr>
        <p:spPr>
          <a:xfrm>
            <a:off x="2386745" y="4580804"/>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326" name="文本框 325">
            <a:extLst>
              <a:ext uri="{FF2B5EF4-FFF2-40B4-BE49-F238E27FC236}">
                <a16:creationId xmlns:a16="http://schemas.microsoft.com/office/drawing/2014/main" id="{A25C5D7D-2CFC-0508-848D-31F9ABC58157}"/>
              </a:ext>
            </a:extLst>
          </p:cNvPr>
          <p:cNvSpPr txBox="1"/>
          <p:nvPr/>
        </p:nvSpPr>
        <p:spPr>
          <a:xfrm>
            <a:off x="2655774" y="4570915"/>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327" name="文本框 326">
            <a:extLst>
              <a:ext uri="{FF2B5EF4-FFF2-40B4-BE49-F238E27FC236}">
                <a16:creationId xmlns:a16="http://schemas.microsoft.com/office/drawing/2014/main" id="{34B69E6E-1249-0C36-A3B3-21CC009F45EA}"/>
              </a:ext>
            </a:extLst>
          </p:cNvPr>
          <p:cNvSpPr txBox="1"/>
          <p:nvPr/>
        </p:nvSpPr>
        <p:spPr>
          <a:xfrm>
            <a:off x="2963652" y="4553919"/>
            <a:ext cx="377085" cy="369332"/>
          </a:xfrm>
          <a:prstGeom prst="rect">
            <a:avLst/>
          </a:prstGeom>
          <a:noFill/>
        </p:spPr>
        <p:txBody>
          <a:bodyPr wrap="square" rtlCol="0">
            <a:spAutoFit/>
          </a:bodyPr>
          <a:lstStyle/>
          <a:p>
            <a:r>
              <a:rPr lang="en-US" dirty="0">
                <a:solidFill>
                  <a:schemeClr val="accent5">
                    <a:lumMod val="50000"/>
                  </a:schemeClr>
                </a:solidFill>
              </a:rPr>
              <a:t>0</a:t>
            </a:r>
          </a:p>
        </p:txBody>
      </p:sp>
      <p:sp>
        <p:nvSpPr>
          <p:cNvPr id="328" name="文本框 327">
            <a:extLst>
              <a:ext uri="{FF2B5EF4-FFF2-40B4-BE49-F238E27FC236}">
                <a16:creationId xmlns:a16="http://schemas.microsoft.com/office/drawing/2014/main" id="{A80A1716-5FBB-EA4C-837F-B617C8290A2E}"/>
              </a:ext>
            </a:extLst>
          </p:cNvPr>
          <p:cNvSpPr txBox="1"/>
          <p:nvPr/>
        </p:nvSpPr>
        <p:spPr>
          <a:xfrm>
            <a:off x="3250982" y="4561303"/>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329" name="文本框 328">
            <a:extLst>
              <a:ext uri="{FF2B5EF4-FFF2-40B4-BE49-F238E27FC236}">
                <a16:creationId xmlns:a16="http://schemas.microsoft.com/office/drawing/2014/main" id="{B45E1C51-020F-4272-80E7-E5835A8CC0CD}"/>
              </a:ext>
            </a:extLst>
          </p:cNvPr>
          <p:cNvSpPr txBox="1"/>
          <p:nvPr/>
        </p:nvSpPr>
        <p:spPr>
          <a:xfrm>
            <a:off x="955423" y="4940645"/>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330" name="文本框 329">
            <a:extLst>
              <a:ext uri="{FF2B5EF4-FFF2-40B4-BE49-F238E27FC236}">
                <a16:creationId xmlns:a16="http://schemas.microsoft.com/office/drawing/2014/main" id="{F07D4A1E-C645-453C-DFF1-A9314149BA6F}"/>
              </a:ext>
            </a:extLst>
          </p:cNvPr>
          <p:cNvSpPr txBox="1"/>
          <p:nvPr/>
        </p:nvSpPr>
        <p:spPr>
          <a:xfrm>
            <a:off x="1244950" y="4958147"/>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331" name="文本框 330">
            <a:extLst>
              <a:ext uri="{FF2B5EF4-FFF2-40B4-BE49-F238E27FC236}">
                <a16:creationId xmlns:a16="http://schemas.microsoft.com/office/drawing/2014/main" id="{7D2A8A0C-BC3B-9158-5732-EF2AE8416F97}"/>
              </a:ext>
            </a:extLst>
          </p:cNvPr>
          <p:cNvSpPr txBox="1"/>
          <p:nvPr/>
        </p:nvSpPr>
        <p:spPr>
          <a:xfrm>
            <a:off x="1522790" y="4928887"/>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332" name="文本框 331">
            <a:extLst>
              <a:ext uri="{FF2B5EF4-FFF2-40B4-BE49-F238E27FC236}">
                <a16:creationId xmlns:a16="http://schemas.microsoft.com/office/drawing/2014/main" id="{14477DCD-299F-6349-441A-7A6CA24BB0FA}"/>
              </a:ext>
            </a:extLst>
          </p:cNvPr>
          <p:cNvSpPr txBox="1"/>
          <p:nvPr/>
        </p:nvSpPr>
        <p:spPr>
          <a:xfrm>
            <a:off x="1830905" y="4930890"/>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333" name="文本框 332">
            <a:extLst>
              <a:ext uri="{FF2B5EF4-FFF2-40B4-BE49-F238E27FC236}">
                <a16:creationId xmlns:a16="http://schemas.microsoft.com/office/drawing/2014/main" id="{C17C93C6-06AB-22AE-22E7-345F426800F3}"/>
              </a:ext>
            </a:extLst>
          </p:cNvPr>
          <p:cNvSpPr txBox="1"/>
          <p:nvPr/>
        </p:nvSpPr>
        <p:spPr>
          <a:xfrm>
            <a:off x="2396273" y="4929810"/>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334" name="文本框 333">
            <a:extLst>
              <a:ext uri="{FF2B5EF4-FFF2-40B4-BE49-F238E27FC236}">
                <a16:creationId xmlns:a16="http://schemas.microsoft.com/office/drawing/2014/main" id="{418D54EE-ED62-2885-CEFE-EF66EF23AB61}"/>
              </a:ext>
            </a:extLst>
          </p:cNvPr>
          <p:cNvSpPr txBox="1"/>
          <p:nvPr/>
        </p:nvSpPr>
        <p:spPr>
          <a:xfrm>
            <a:off x="2664814" y="4921298"/>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335" name="文本框 334">
            <a:extLst>
              <a:ext uri="{FF2B5EF4-FFF2-40B4-BE49-F238E27FC236}">
                <a16:creationId xmlns:a16="http://schemas.microsoft.com/office/drawing/2014/main" id="{FC78FAB0-4C40-20CD-27B4-7DEAF560085F}"/>
              </a:ext>
            </a:extLst>
          </p:cNvPr>
          <p:cNvSpPr txBox="1"/>
          <p:nvPr/>
        </p:nvSpPr>
        <p:spPr>
          <a:xfrm>
            <a:off x="2953378" y="4920365"/>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336" name="文本框 335">
            <a:extLst>
              <a:ext uri="{FF2B5EF4-FFF2-40B4-BE49-F238E27FC236}">
                <a16:creationId xmlns:a16="http://schemas.microsoft.com/office/drawing/2014/main" id="{0B4D08EC-F32B-D028-FE81-E6D0696817F7}"/>
              </a:ext>
            </a:extLst>
          </p:cNvPr>
          <p:cNvSpPr txBox="1"/>
          <p:nvPr/>
        </p:nvSpPr>
        <p:spPr>
          <a:xfrm>
            <a:off x="933795" y="5328287"/>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337" name="文本框 336">
            <a:extLst>
              <a:ext uri="{FF2B5EF4-FFF2-40B4-BE49-F238E27FC236}">
                <a16:creationId xmlns:a16="http://schemas.microsoft.com/office/drawing/2014/main" id="{40BD9C9F-DC2E-99C8-AB9B-CBFEBDF6055C}"/>
              </a:ext>
            </a:extLst>
          </p:cNvPr>
          <p:cNvSpPr txBox="1"/>
          <p:nvPr/>
        </p:nvSpPr>
        <p:spPr>
          <a:xfrm>
            <a:off x="1244013" y="5328287"/>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340" name="文本框 339">
            <a:extLst>
              <a:ext uri="{FF2B5EF4-FFF2-40B4-BE49-F238E27FC236}">
                <a16:creationId xmlns:a16="http://schemas.microsoft.com/office/drawing/2014/main" id="{C6886D92-0477-2401-275D-9018627515E0}"/>
              </a:ext>
            </a:extLst>
          </p:cNvPr>
          <p:cNvSpPr txBox="1"/>
          <p:nvPr/>
        </p:nvSpPr>
        <p:spPr>
          <a:xfrm>
            <a:off x="1821151" y="5298219"/>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04" name="文本框 703">
            <a:extLst>
              <a:ext uri="{FF2B5EF4-FFF2-40B4-BE49-F238E27FC236}">
                <a16:creationId xmlns:a16="http://schemas.microsoft.com/office/drawing/2014/main" id="{055474E9-AD93-DDEE-6544-3240DAF58799}"/>
              </a:ext>
            </a:extLst>
          </p:cNvPr>
          <p:cNvSpPr txBox="1"/>
          <p:nvPr/>
        </p:nvSpPr>
        <p:spPr>
          <a:xfrm>
            <a:off x="2107800" y="5319420"/>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05" name="文本框 704">
            <a:extLst>
              <a:ext uri="{FF2B5EF4-FFF2-40B4-BE49-F238E27FC236}">
                <a16:creationId xmlns:a16="http://schemas.microsoft.com/office/drawing/2014/main" id="{67A411B0-E08A-55DA-379F-DFE11D0CA566}"/>
              </a:ext>
            </a:extLst>
          </p:cNvPr>
          <p:cNvSpPr txBox="1"/>
          <p:nvPr/>
        </p:nvSpPr>
        <p:spPr>
          <a:xfrm>
            <a:off x="2982890" y="5307422"/>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06" name="文本框 705">
            <a:extLst>
              <a:ext uri="{FF2B5EF4-FFF2-40B4-BE49-F238E27FC236}">
                <a16:creationId xmlns:a16="http://schemas.microsoft.com/office/drawing/2014/main" id="{504B818F-8C05-E4A7-5FF7-9B22616448B2}"/>
              </a:ext>
            </a:extLst>
          </p:cNvPr>
          <p:cNvSpPr txBox="1"/>
          <p:nvPr/>
        </p:nvSpPr>
        <p:spPr>
          <a:xfrm>
            <a:off x="3262687" y="5319420"/>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07" name="文本框 706">
            <a:extLst>
              <a:ext uri="{FF2B5EF4-FFF2-40B4-BE49-F238E27FC236}">
                <a16:creationId xmlns:a16="http://schemas.microsoft.com/office/drawing/2014/main" id="{4A25E29D-2311-E4B5-4CE2-D1B00A9CCBAD}"/>
              </a:ext>
            </a:extLst>
          </p:cNvPr>
          <p:cNvSpPr txBox="1"/>
          <p:nvPr/>
        </p:nvSpPr>
        <p:spPr>
          <a:xfrm>
            <a:off x="925436" y="5696132"/>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08" name="文本框 707">
            <a:extLst>
              <a:ext uri="{FF2B5EF4-FFF2-40B4-BE49-F238E27FC236}">
                <a16:creationId xmlns:a16="http://schemas.microsoft.com/office/drawing/2014/main" id="{3778C2BD-A316-FE36-1854-E603E0C1F82D}"/>
              </a:ext>
            </a:extLst>
          </p:cNvPr>
          <p:cNvSpPr txBox="1"/>
          <p:nvPr/>
        </p:nvSpPr>
        <p:spPr>
          <a:xfrm>
            <a:off x="1233772" y="5695688"/>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09" name="文本框 708">
            <a:extLst>
              <a:ext uri="{FF2B5EF4-FFF2-40B4-BE49-F238E27FC236}">
                <a16:creationId xmlns:a16="http://schemas.microsoft.com/office/drawing/2014/main" id="{20C1A19B-5CEF-3712-5BF3-577920F3FC64}"/>
              </a:ext>
            </a:extLst>
          </p:cNvPr>
          <p:cNvSpPr txBox="1"/>
          <p:nvPr/>
        </p:nvSpPr>
        <p:spPr>
          <a:xfrm>
            <a:off x="1810801" y="5645756"/>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10" name="文本框 709">
            <a:extLst>
              <a:ext uri="{FF2B5EF4-FFF2-40B4-BE49-F238E27FC236}">
                <a16:creationId xmlns:a16="http://schemas.microsoft.com/office/drawing/2014/main" id="{4FFC7255-AD5C-2DDA-683D-56F31423CE50}"/>
              </a:ext>
            </a:extLst>
          </p:cNvPr>
          <p:cNvSpPr txBox="1"/>
          <p:nvPr/>
        </p:nvSpPr>
        <p:spPr>
          <a:xfrm>
            <a:off x="2396273" y="5666061"/>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711" name="文本框 710">
            <a:extLst>
              <a:ext uri="{FF2B5EF4-FFF2-40B4-BE49-F238E27FC236}">
                <a16:creationId xmlns:a16="http://schemas.microsoft.com/office/drawing/2014/main" id="{539E244C-D62F-0C02-CC10-5C04AFE75F60}"/>
              </a:ext>
            </a:extLst>
          </p:cNvPr>
          <p:cNvSpPr txBox="1"/>
          <p:nvPr/>
        </p:nvSpPr>
        <p:spPr>
          <a:xfrm>
            <a:off x="2973346" y="5656077"/>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12" name="文本框 711">
            <a:extLst>
              <a:ext uri="{FF2B5EF4-FFF2-40B4-BE49-F238E27FC236}">
                <a16:creationId xmlns:a16="http://schemas.microsoft.com/office/drawing/2014/main" id="{225D9BDD-A9D0-BE5F-7F8A-259329D6DBAE}"/>
              </a:ext>
            </a:extLst>
          </p:cNvPr>
          <p:cNvSpPr txBox="1"/>
          <p:nvPr/>
        </p:nvSpPr>
        <p:spPr>
          <a:xfrm>
            <a:off x="3250982" y="5685516"/>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13" name="文本框 712">
            <a:extLst>
              <a:ext uri="{FF2B5EF4-FFF2-40B4-BE49-F238E27FC236}">
                <a16:creationId xmlns:a16="http://schemas.microsoft.com/office/drawing/2014/main" id="{F80D0EC0-7017-2D1C-2B8E-2EB5DCB66AB9}"/>
              </a:ext>
            </a:extLst>
          </p:cNvPr>
          <p:cNvSpPr txBox="1"/>
          <p:nvPr/>
        </p:nvSpPr>
        <p:spPr>
          <a:xfrm>
            <a:off x="946178" y="6024473"/>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14" name="文本框 713">
            <a:extLst>
              <a:ext uri="{FF2B5EF4-FFF2-40B4-BE49-F238E27FC236}">
                <a16:creationId xmlns:a16="http://schemas.microsoft.com/office/drawing/2014/main" id="{65924643-ECC4-9A97-2B6B-747F4035DFA2}"/>
              </a:ext>
            </a:extLst>
          </p:cNvPr>
          <p:cNvSpPr txBox="1"/>
          <p:nvPr/>
        </p:nvSpPr>
        <p:spPr>
          <a:xfrm>
            <a:off x="1235249" y="6013411"/>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715" name="文本框 714">
            <a:extLst>
              <a:ext uri="{FF2B5EF4-FFF2-40B4-BE49-F238E27FC236}">
                <a16:creationId xmlns:a16="http://schemas.microsoft.com/office/drawing/2014/main" id="{101D0EDD-D7BF-E32F-185C-82B553C171EE}"/>
              </a:ext>
            </a:extLst>
          </p:cNvPr>
          <p:cNvSpPr txBox="1"/>
          <p:nvPr/>
        </p:nvSpPr>
        <p:spPr>
          <a:xfrm>
            <a:off x="1511662" y="6004394"/>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16" name="文本框 715">
            <a:extLst>
              <a:ext uri="{FF2B5EF4-FFF2-40B4-BE49-F238E27FC236}">
                <a16:creationId xmlns:a16="http://schemas.microsoft.com/office/drawing/2014/main" id="{CAAA4C6B-A67F-8CA4-F691-2136E39A955F}"/>
              </a:ext>
            </a:extLst>
          </p:cNvPr>
          <p:cNvSpPr txBox="1"/>
          <p:nvPr/>
        </p:nvSpPr>
        <p:spPr>
          <a:xfrm>
            <a:off x="1799032" y="6033714"/>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17" name="文本框 716">
            <a:extLst>
              <a:ext uri="{FF2B5EF4-FFF2-40B4-BE49-F238E27FC236}">
                <a16:creationId xmlns:a16="http://schemas.microsoft.com/office/drawing/2014/main" id="{815CD19A-52D6-1618-DAE0-BC8D07A0D3FC}"/>
              </a:ext>
            </a:extLst>
          </p:cNvPr>
          <p:cNvSpPr txBox="1"/>
          <p:nvPr/>
        </p:nvSpPr>
        <p:spPr>
          <a:xfrm>
            <a:off x="946165" y="6371312"/>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18" name="文本框 717">
            <a:extLst>
              <a:ext uri="{FF2B5EF4-FFF2-40B4-BE49-F238E27FC236}">
                <a16:creationId xmlns:a16="http://schemas.microsoft.com/office/drawing/2014/main" id="{276CC1B4-64B6-0D44-4C8F-F3F2A769B673}"/>
              </a:ext>
            </a:extLst>
          </p:cNvPr>
          <p:cNvSpPr txBox="1"/>
          <p:nvPr/>
        </p:nvSpPr>
        <p:spPr>
          <a:xfrm>
            <a:off x="1203384" y="6371312"/>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719" name="文本框 718">
            <a:extLst>
              <a:ext uri="{FF2B5EF4-FFF2-40B4-BE49-F238E27FC236}">
                <a16:creationId xmlns:a16="http://schemas.microsoft.com/office/drawing/2014/main" id="{8116A826-FD9D-5779-57CA-10CC709B4329}"/>
              </a:ext>
            </a:extLst>
          </p:cNvPr>
          <p:cNvSpPr txBox="1"/>
          <p:nvPr/>
        </p:nvSpPr>
        <p:spPr>
          <a:xfrm>
            <a:off x="1492260" y="6371312"/>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20" name="文本框 719">
            <a:extLst>
              <a:ext uri="{FF2B5EF4-FFF2-40B4-BE49-F238E27FC236}">
                <a16:creationId xmlns:a16="http://schemas.microsoft.com/office/drawing/2014/main" id="{15F97FBA-26D7-C0A5-607A-53B9D797472F}"/>
              </a:ext>
            </a:extLst>
          </p:cNvPr>
          <p:cNvSpPr txBox="1"/>
          <p:nvPr/>
        </p:nvSpPr>
        <p:spPr>
          <a:xfrm>
            <a:off x="2108252" y="6033714"/>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21" name="文本框 720">
            <a:extLst>
              <a:ext uri="{FF2B5EF4-FFF2-40B4-BE49-F238E27FC236}">
                <a16:creationId xmlns:a16="http://schemas.microsoft.com/office/drawing/2014/main" id="{7B39CE6F-5287-2AB2-02FE-7527D7F025F9}"/>
              </a:ext>
            </a:extLst>
          </p:cNvPr>
          <p:cNvSpPr txBox="1"/>
          <p:nvPr/>
        </p:nvSpPr>
        <p:spPr>
          <a:xfrm>
            <a:off x="2098669" y="6362007"/>
            <a:ext cx="312906" cy="369332"/>
          </a:xfrm>
          <a:prstGeom prst="rect">
            <a:avLst/>
          </a:prstGeom>
          <a:noFill/>
        </p:spPr>
        <p:txBody>
          <a:bodyPr wrap="none" rtlCol="0">
            <a:spAutoFit/>
          </a:bodyPr>
          <a:lstStyle/>
          <a:p>
            <a:r>
              <a:rPr lang="en-US" dirty="0">
                <a:solidFill>
                  <a:schemeClr val="accent5">
                    <a:lumMod val="50000"/>
                  </a:schemeClr>
                </a:solidFill>
              </a:rPr>
              <a:t>1</a:t>
            </a:r>
          </a:p>
        </p:txBody>
      </p:sp>
      <p:sp>
        <p:nvSpPr>
          <p:cNvPr id="722" name="文本框 721">
            <a:extLst>
              <a:ext uri="{FF2B5EF4-FFF2-40B4-BE49-F238E27FC236}">
                <a16:creationId xmlns:a16="http://schemas.microsoft.com/office/drawing/2014/main" id="{0BC9A87C-B139-2041-8570-D152ADCD6D31}"/>
              </a:ext>
            </a:extLst>
          </p:cNvPr>
          <p:cNvSpPr txBox="1"/>
          <p:nvPr/>
        </p:nvSpPr>
        <p:spPr>
          <a:xfrm>
            <a:off x="2367323" y="6054303"/>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23" name="文本框 722">
            <a:extLst>
              <a:ext uri="{FF2B5EF4-FFF2-40B4-BE49-F238E27FC236}">
                <a16:creationId xmlns:a16="http://schemas.microsoft.com/office/drawing/2014/main" id="{0A942475-E9E4-1A6F-D19E-06511823335E}"/>
              </a:ext>
            </a:extLst>
          </p:cNvPr>
          <p:cNvSpPr txBox="1"/>
          <p:nvPr/>
        </p:nvSpPr>
        <p:spPr>
          <a:xfrm>
            <a:off x="2684385" y="6023489"/>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24" name="文本框 723">
            <a:extLst>
              <a:ext uri="{FF2B5EF4-FFF2-40B4-BE49-F238E27FC236}">
                <a16:creationId xmlns:a16="http://schemas.microsoft.com/office/drawing/2014/main" id="{E496BC85-C71C-7F29-A344-B6EE97790E67}"/>
              </a:ext>
            </a:extLst>
          </p:cNvPr>
          <p:cNvSpPr txBox="1"/>
          <p:nvPr/>
        </p:nvSpPr>
        <p:spPr>
          <a:xfrm>
            <a:off x="3235534" y="6023489"/>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25" name="文本框 724">
            <a:extLst>
              <a:ext uri="{FF2B5EF4-FFF2-40B4-BE49-F238E27FC236}">
                <a16:creationId xmlns:a16="http://schemas.microsoft.com/office/drawing/2014/main" id="{FC0A303B-3A71-104C-8B2F-4CC6553439B0}"/>
              </a:ext>
            </a:extLst>
          </p:cNvPr>
          <p:cNvSpPr txBox="1"/>
          <p:nvPr/>
        </p:nvSpPr>
        <p:spPr>
          <a:xfrm>
            <a:off x="2386745" y="6371312"/>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26" name="文本框 725">
            <a:extLst>
              <a:ext uri="{FF2B5EF4-FFF2-40B4-BE49-F238E27FC236}">
                <a16:creationId xmlns:a16="http://schemas.microsoft.com/office/drawing/2014/main" id="{02BF11D6-20FE-AB61-B434-2ACACE87DA17}"/>
              </a:ext>
            </a:extLst>
          </p:cNvPr>
          <p:cNvSpPr txBox="1"/>
          <p:nvPr/>
        </p:nvSpPr>
        <p:spPr>
          <a:xfrm>
            <a:off x="2674621" y="6401058"/>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27" name="文本框 726">
            <a:extLst>
              <a:ext uri="{FF2B5EF4-FFF2-40B4-BE49-F238E27FC236}">
                <a16:creationId xmlns:a16="http://schemas.microsoft.com/office/drawing/2014/main" id="{129E360E-25CB-DC20-56AB-9C4E99F70B6C}"/>
              </a:ext>
            </a:extLst>
          </p:cNvPr>
          <p:cNvSpPr txBox="1"/>
          <p:nvPr/>
        </p:nvSpPr>
        <p:spPr>
          <a:xfrm>
            <a:off x="2942472" y="6409767"/>
            <a:ext cx="312906" cy="369332"/>
          </a:xfrm>
          <a:prstGeom prst="rect">
            <a:avLst/>
          </a:prstGeom>
          <a:noFill/>
        </p:spPr>
        <p:txBody>
          <a:bodyPr wrap="none" rtlCol="0">
            <a:spAutoFit/>
          </a:bodyPr>
          <a:lstStyle/>
          <a:p>
            <a:r>
              <a:rPr lang="en-US" dirty="0">
                <a:solidFill>
                  <a:schemeClr val="accent5">
                    <a:lumMod val="50000"/>
                  </a:schemeClr>
                </a:solidFill>
              </a:rPr>
              <a:t>0</a:t>
            </a:r>
          </a:p>
        </p:txBody>
      </p:sp>
      <p:sp>
        <p:nvSpPr>
          <p:cNvPr id="728" name="Text Box 45">
            <a:extLst>
              <a:ext uri="{FF2B5EF4-FFF2-40B4-BE49-F238E27FC236}">
                <a16:creationId xmlns:a16="http://schemas.microsoft.com/office/drawing/2014/main" id="{EBE6AECB-7BEA-E0CE-D529-BA68C0ACF8D9}"/>
              </a:ext>
            </a:extLst>
          </p:cNvPr>
          <p:cNvSpPr txBox="1">
            <a:spLocks noChangeArrowheads="1"/>
          </p:cNvSpPr>
          <p:nvPr/>
        </p:nvSpPr>
        <p:spPr bwMode="auto">
          <a:xfrm>
            <a:off x="3779912" y="3284984"/>
            <a:ext cx="42370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dirty="0" err="1">
                <a:solidFill>
                  <a:schemeClr val="accent5">
                    <a:lumMod val="50000"/>
                  </a:schemeClr>
                </a:solidFill>
              </a:rPr>
              <a:t>Step1</a:t>
            </a:r>
            <a:r>
              <a:rPr lang="en-US" altLang="zh-CN" dirty="0">
                <a:solidFill>
                  <a:schemeClr val="accent5">
                    <a:lumMod val="50000"/>
                  </a:schemeClr>
                </a:solidFill>
              </a:rPr>
              <a:t>:</a:t>
            </a:r>
            <a:r>
              <a:rPr lang="zh-CN" altLang="en-US" dirty="0">
                <a:solidFill>
                  <a:schemeClr val="accent5">
                    <a:lumMod val="50000"/>
                  </a:schemeClr>
                </a:solidFill>
              </a:rPr>
              <a:t>所有的编号入队列；</a:t>
            </a:r>
            <a:endParaRPr lang="en-US" altLang="zh-CN" dirty="0">
              <a:solidFill>
                <a:schemeClr val="accent5">
                  <a:lumMod val="50000"/>
                </a:schemeClr>
              </a:solidFill>
            </a:endParaRPr>
          </a:p>
          <a:p>
            <a:pPr eaLnBrk="1" hangingPunct="1"/>
            <a:r>
              <a:rPr lang="en-US" altLang="zh-CN" dirty="0" err="1">
                <a:solidFill>
                  <a:schemeClr val="accent5">
                    <a:lumMod val="50000"/>
                  </a:schemeClr>
                </a:solidFill>
              </a:rPr>
              <a:t>Step2</a:t>
            </a:r>
            <a:r>
              <a:rPr lang="en-US" altLang="zh-CN" dirty="0">
                <a:solidFill>
                  <a:schemeClr val="accent5">
                    <a:lumMod val="50000"/>
                  </a:schemeClr>
                </a:solidFill>
              </a:rPr>
              <a:t>:</a:t>
            </a:r>
            <a:r>
              <a:rPr lang="zh-CN" altLang="en-US" dirty="0">
                <a:solidFill>
                  <a:schemeClr val="accent5">
                    <a:lumMod val="50000"/>
                  </a:schemeClr>
                </a:solidFill>
              </a:rPr>
              <a:t>第一个元素出队，并装入箱子</a:t>
            </a:r>
            <a:r>
              <a:rPr lang="en-US" altLang="zh-CN" dirty="0">
                <a:solidFill>
                  <a:schemeClr val="accent5">
                    <a:lumMod val="50000"/>
                  </a:schemeClr>
                </a:solidFill>
              </a:rPr>
              <a:t>A</a:t>
            </a:r>
            <a:r>
              <a:rPr lang="zh-CN" altLang="en-US" dirty="0">
                <a:solidFill>
                  <a:schemeClr val="accent5">
                    <a:lumMod val="50000"/>
                  </a:schemeClr>
                </a:solidFill>
              </a:rPr>
              <a:t>；</a:t>
            </a:r>
            <a:endParaRPr lang="en-US" altLang="zh-CN" dirty="0">
              <a:solidFill>
                <a:schemeClr val="accent5">
                  <a:lumMod val="50000"/>
                </a:schemeClr>
              </a:solidFill>
            </a:endParaRPr>
          </a:p>
        </p:txBody>
      </p:sp>
      <p:sp>
        <p:nvSpPr>
          <p:cNvPr id="729" name="矩形 728">
            <a:extLst>
              <a:ext uri="{FF2B5EF4-FFF2-40B4-BE49-F238E27FC236}">
                <a16:creationId xmlns:a16="http://schemas.microsoft.com/office/drawing/2014/main" id="{FEF845CC-B4D1-8DAF-4B65-3D3399A15B62}"/>
              </a:ext>
            </a:extLst>
          </p:cNvPr>
          <p:cNvSpPr/>
          <p:nvPr/>
        </p:nvSpPr>
        <p:spPr>
          <a:xfrm>
            <a:off x="3937288" y="4023685"/>
            <a:ext cx="1620133" cy="5142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0" name="文本框 729">
            <a:extLst>
              <a:ext uri="{FF2B5EF4-FFF2-40B4-BE49-F238E27FC236}">
                <a16:creationId xmlns:a16="http://schemas.microsoft.com/office/drawing/2014/main" id="{DE888119-833C-ADE5-EB2B-819730172FF7}"/>
              </a:ext>
            </a:extLst>
          </p:cNvPr>
          <p:cNvSpPr txBox="1"/>
          <p:nvPr/>
        </p:nvSpPr>
        <p:spPr>
          <a:xfrm>
            <a:off x="5564709" y="4014073"/>
            <a:ext cx="1168126" cy="523220"/>
          </a:xfrm>
          <a:prstGeom prst="rect">
            <a:avLst/>
          </a:prstGeom>
          <a:noFill/>
        </p:spPr>
        <p:txBody>
          <a:bodyPr wrap="square" rtlCol="0">
            <a:spAutoFit/>
          </a:bodyPr>
          <a:lstStyle/>
          <a:p>
            <a:r>
              <a:rPr lang="en-US" altLang="zh-CN" sz="2800" dirty="0">
                <a:solidFill>
                  <a:schemeClr val="accent6"/>
                </a:solidFill>
              </a:rPr>
              <a:t>A</a:t>
            </a:r>
            <a:r>
              <a:rPr lang="zh-CN" altLang="en-US" sz="2800" dirty="0">
                <a:solidFill>
                  <a:schemeClr val="accent6"/>
                </a:solidFill>
              </a:rPr>
              <a:t>箱子</a:t>
            </a:r>
            <a:endParaRPr lang="en-US" altLang="zh-CN" sz="2800" dirty="0">
              <a:solidFill>
                <a:schemeClr val="accent6"/>
              </a:solidFill>
            </a:endParaRPr>
          </a:p>
        </p:txBody>
      </p:sp>
      <p:sp>
        <p:nvSpPr>
          <p:cNvPr id="731" name="文本框 730">
            <a:extLst>
              <a:ext uri="{FF2B5EF4-FFF2-40B4-BE49-F238E27FC236}">
                <a16:creationId xmlns:a16="http://schemas.microsoft.com/office/drawing/2014/main" id="{16F2B15A-965C-3586-14AB-F055ACFCB2EF}"/>
              </a:ext>
            </a:extLst>
          </p:cNvPr>
          <p:cNvSpPr txBox="1"/>
          <p:nvPr/>
        </p:nvSpPr>
        <p:spPr>
          <a:xfrm>
            <a:off x="3943905" y="4040315"/>
            <a:ext cx="295910" cy="521970"/>
          </a:xfrm>
          <a:prstGeom prst="rect">
            <a:avLst/>
          </a:prstGeom>
          <a:noFill/>
        </p:spPr>
        <p:txBody>
          <a:bodyPr wrap="square" rtlCol="0">
            <a:spAutoFit/>
          </a:bodyPr>
          <a:lstStyle/>
          <a:p>
            <a:r>
              <a:rPr lang="en-US" altLang="zh-CN" sz="2800" dirty="0">
                <a:solidFill>
                  <a:schemeClr val="accent6"/>
                </a:solidFill>
              </a:rPr>
              <a:t>0</a:t>
            </a:r>
          </a:p>
        </p:txBody>
      </p:sp>
      <p:sp>
        <p:nvSpPr>
          <p:cNvPr id="732" name="Text Box 45">
            <a:extLst>
              <a:ext uri="{FF2B5EF4-FFF2-40B4-BE49-F238E27FC236}">
                <a16:creationId xmlns:a16="http://schemas.microsoft.com/office/drawing/2014/main" id="{A9952316-67CD-2A1C-B3B3-C36E378EDB02}"/>
              </a:ext>
            </a:extLst>
          </p:cNvPr>
          <p:cNvSpPr txBox="1">
            <a:spLocks noChangeArrowheads="1"/>
          </p:cNvSpPr>
          <p:nvPr/>
        </p:nvSpPr>
        <p:spPr bwMode="auto">
          <a:xfrm>
            <a:off x="3761735" y="4804554"/>
            <a:ext cx="4986729" cy="183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just" eaLnBrk="1" hangingPunct="1"/>
            <a:r>
              <a:rPr lang="en-US" altLang="zh-CN" dirty="0" err="1">
                <a:solidFill>
                  <a:schemeClr val="accent5">
                    <a:lumMod val="50000"/>
                  </a:schemeClr>
                </a:solidFill>
              </a:rPr>
              <a:t>Step3</a:t>
            </a:r>
            <a:r>
              <a:rPr lang="en-US" altLang="zh-CN" dirty="0">
                <a:solidFill>
                  <a:schemeClr val="accent5">
                    <a:lumMod val="50000"/>
                  </a:schemeClr>
                </a:solidFill>
              </a:rPr>
              <a:t>:</a:t>
            </a:r>
            <a:r>
              <a:rPr lang="zh-CN" altLang="en-US" dirty="0">
                <a:solidFill>
                  <a:schemeClr val="accent5">
                    <a:lumMod val="50000"/>
                  </a:schemeClr>
                </a:solidFill>
              </a:rPr>
              <a:t>判断后续元素是否与第一个入箱元素存在</a:t>
            </a:r>
            <a:endParaRPr lang="en-US" altLang="zh-CN" dirty="0">
              <a:solidFill>
                <a:schemeClr val="accent5">
                  <a:lumMod val="50000"/>
                </a:schemeClr>
              </a:solidFill>
            </a:endParaRPr>
          </a:p>
          <a:p>
            <a:pPr algn="just" eaLnBrk="1" hangingPunct="1"/>
            <a:r>
              <a:rPr lang="zh-CN" altLang="en-US" dirty="0">
                <a:solidFill>
                  <a:schemeClr val="accent5">
                    <a:lumMod val="50000"/>
                  </a:schemeClr>
                </a:solidFill>
              </a:rPr>
              <a:t>冲突关系；若不存在出队，进入</a:t>
            </a:r>
            <a:r>
              <a:rPr lang="en-US" altLang="zh-CN" dirty="0">
                <a:solidFill>
                  <a:schemeClr val="accent5">
                    <a:lumMod val="50000"/>
                  </a:schemeClr>
                </a:solidFill>
              </a:rPr>
              <a:t>A</a:t>
            </a:r>
            <a:r>
              <a:rPr lang="zh-CN" altLang="en-US" dirty="0">
                <a:solidFill>
                  <a:schemeClr val="accent5">
                    <a:lumMod val="50000"/>
                  </a:schemeClr>
                </a:solidFill>
              </a:rPr>
              <a:t>箱子；否则编</a:t>
            </a:r>
            <a:endParaRPr lang="en-US" altLang="zh-CN" dirty="0">
              <a:solidFill>
                <a:schemeClr val="accent5">
                  <a:lumMod val="50000"/>
                </a:schemeClr>
              </a:solidFill>
            </a:endParaRPr>
          </a:p>
          <a:p>
            <a:pPr algn="just" eaLnBrk="1" hangingPunct="1">
              <a:spcAft>
                <a:spcPts val="600"/>
              </a:spcAft>
            </a:pPr>
            <a:r>
              <a:rPr lang="zh-CN" altLang="en-US" dirty="0">
                <a:solidFill>
                  <a:schemeClr val="accent5">
                    <a:lumMod val="50000"/>
                  </a:schemeClr>
                </a:solidFill>
              </a:rPr>
              <a:t>号移动队尾；</a:t>
            </a:r>
            <a:endParaRPr lang="en-US" altLang="zh-CN" dirty="0">
              <a:solidFill>
                <a:schemeClr val="accent5">
                  <a:lumMod val="50000"/>
                </a:schemeClr>
              </a:solidFill>
            </a:endParaRPr>
          </a:p>
          <a:p>
            <a:pPr algn="just" eaLnBrk="1" hangingPunct="1"/>
            <a:r>
              <a:rPr lang="en-US" altLang="zh-CN" dirty="0" err="1">
                <a:solidFill>
                  <a:schemeClr val="accent5">
                    <a:lumMod val="50000"/>
                  </a:schemeClr>
                </a:solidFill>
              </a:rPr>
              <a:t>Step4</a:t>
            </a:r>
            <a:r>
              <a:rPr lang="en-US" altLang="zh-CN" dirty="0">
                <a:solidFill>
                  <a:schemeClr val="accent5">
                    <a:lumMod val="50000"/>
                  </a:schemeClr>
                </a:solidFill>
              </a:rPr>
              <a:t>: </a:t>
            </a:r>
            <a:r>
              <a:rPr lang="zh-CN" altLang="en-US" dirty="0">
                <a:solidFill>
                  <a:schemeClr val="accent5">
                    <a:lumMod val="50000"/>
                  </a:schemeClr>
                </a:solidFill>
              </a:rPr>
              <a:t>若出现队首元素编号比后续元素编号大，则说明已无与第一个入箱元素不存在冲突的元素，则需要重新开启一个新的箱子。</a:t>
            </a:r>
            <a:endParaRPr lang="en-US" altLang="zh-CN" dirty="0">
              <a:solidFill>
                <a:schemeClr val="accent5">
                  <a:lumMod val="50000"/>
                </a:schemeClr>
              </a:solidFill>
            </a:endParaRPr>
          </a:p>
        </p:txBody>
      </p:sp>
    </p:spTree>
    <p:extLst>
      <p:ext uri="{BB962C8B-B14F-4D97-AF65-F5344CB8AC3E}">
        <p14:creationId xmlns:p14="http://schemas.microsoft.com/office/powerpoint/2010/main" val="3120630643"/>
      </p:ext>
    </p:extLst>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Text Box 4"/>
          <p:cNvSpPr txBox="1">
            <a:spLocks noChangeArrowheads="1"/>
          </p:cNvSpPr>
          <p:nvPr/>
        </p:nvSpPr>
        <p:spPr bwMode="auto">
          <a:xfrm>
            <a:off x="323533" y="620683"/>
            <a:ext cx="8686800" cy="617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just">
              <a:lnSpc>
                <a:spcPct val="110000"/>
              </a:lnSpc>
            </a:pPr>
            <a:r>
              <a:rPr kumimoji="1" lang="en-US" altLang="zh-CN" sz="2400" dirty="0">
                <a:latin typeface="Times New Roman" panose="02020603050405020304" pitchFamily="18" charset="0"/>
              </a:rPr>
              <a:t>pre (</a:t>
            </a:r>
            <a:r>
              <a:rPr kumimoji="1" lang="zh-CN" altLang="en-US" sz="2400" dirty="0">
                <a:latin typeface="Times New Roman" panose="02020603050405020304" pitchFamily="18" charset="0"/>
              </a:rPr>
              <a:t>前一个出队列的元素序号</a:t>
            </a:r>
            <a:r>
              <a:rPr kumimoji="1" lang="en-US" altLang="zh-CN" sz="2400" dirty="0">
                <a:latin typeface="Times New Roman" panose="02020603050405020304" pitchFamily="18" charset="0"/>
              </a:rPr>
              <a:t>) = n;  </a:t>
            </a:r>
            <a:r>
              <a:rPr kumimoji="1" lang="zh-CN" altLang="en-US" sz="2400" dirty="0">
                <a:latin typeface="Times New Roman" panose="02020603050405020304" pitchFamily="18" charset="0"/>
              </a:rPr>
              <a:t>组号 </a:t>
            </a:r>
            <a:r>
              <a:rPr kumimoji="1" lang="en-US" altLang="zh-CN" sz="2400" dirty="0">
                <a:latin typeface="Times New Roman" panose="02020603050405020304" pitchFamily="18" charset="0"/>
              </a:rPr>
              <a:t>= 0;</a:t>
            </a:r>
          </a:p>
          <a:p>
            <a:pPr algn="just">
              <a:lnSpc>
                <a:spcPct val="110000"/>
              </a:lnSpc>
            </a:pPr>
            <a:r>
              <a:rPr kumimoji="1" lang="zh-CN" altLang="en-US" sz="2400" dirty="0">
                <a:latin typeface="Times New Roman" panose="02020603050405020304" pitchFamily="18" charset="0"/>
              </a:rPr>
              <a:t>全体元素入队列</a:t>
            </a:r>
            <a:r>
              <a:rPr kumimoji="1" lang="en-US" altLang="zh-CN" sz="2400" dirty="0">
                <a:latin typeface="Times New Roman" panose="02020603050405020304" pitchFamily="18" charset="0"/>
              </a:rPr>
              <a:t>;</a:t>
            </a:r>
          </a:p>
          <a:p>
            <a:pPr algn="just">
              <a:lnSpc>
                <a:spcPct val="110000"/>
              </a:lnSpc>
            </a:pPr>
            <a:r>
              <a:rPr kumimoji="1" lang="en-US" altLang="zh-CN" sz="2400" b="1" dirty="0">
                <a:latin typeface="Times New Roman" panose="02020603050405020304" pitchFamily="18" charset="0"/>
              </a:rPr>
              <a:t>while </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队列不空 </a:t>
            </a:r>
            <a:r>
              <a:rPr kumimoji="1" lang="en-US" altLang="zh-CN" sz="2400" dirty="0">
                <a:latin typeface="Times New Roman" panose="02020603050405020304" pitchFamily="18" charset="0"/>
              </a:rPr>
              <a:t>) </a:t>
            </a:r>
            <a:r>
              <a:rPr kumimoji="1" lang="en-US" altLang="zh-CN" sz="2400" b="1" dirty="0">
                <a:latin typeface="Times New Roman" panose="02020603050405020304" pitchFamily="18" charset="0"/>
              </a:rPr>
              <a:t>{</a:t>
            </a:r>
            <a:endParaRPr kumimoji="1" lang="en-US" altLang="zh-CN" sz="2400" dirty="0">
              <a:latin typeface="Times New Roman" panose="02020603050405020304" pitchFamily="18" charset="0"/>
            </a:endParaRPr>
          </a:p>
          <a:p>
            <a:pPr algn="just">
              <a:lnSpc>
                <a:spcPct val="110000"/>
              </a:lnSpc>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队头元素</a:t>
            </a:r>
            <a:r>
              <a:rPr kumimoji="1" lang="en-US" altLang="zh-CN" sz="2400" dirty="0">
                <a:latin typeface="Times New Roman" panose="02020603050405020304" pitchFamily="18" charset="0"/>
              </a:rPr>
              <a:t>i</a:t>
            </a:r>
            <a:r>
              <a:rPr kumimoji="1" lang="zh-CN" altLang="en-US" sz="2400" dirty="0">
                <a:latin typeface="Times New Roman" panose="02020603050405020304" pitchFamily="18" charset="0"/>
              </a:rPr>
              <a:t>出队列</a:t>
            </a:r>
            <a:r>
              <a:rPr kumimoji="1" lang="en-US" altLang="zh-CN" sz="2400" dirty="0">
                <a:latin typeface="Times New Roman" panose="02020603050405020304" pitchFamily="18" charset="0"/>
              </a:rPr>
              <a:t>;</a:t>
            </a:r>
          </a:p>
          <a:p>
            <a:pPr algn="just">
              <a:lnSpc>
                <a:spcPct val="110000"/>
              </a:lnSpc>
            </a:pPr>
            <a:r>
              <a:rPr kumimoji="1" lang="en-US" altLang="zh-CN" sz="2400" dirty="0">
                <a:latin typeface="Times New Roman" panose="02020603050405020304" pitchFamily="18" charset="0"/>
              </a:rPr>
              <a:t>        </a:t>
            </a:r>
            <a:r>
              <a:rPr kumimoji="1" lang="en-US" altLang="zh-CN" sz="2400" b="1" dirty="0">
                <a:latin typeface="Times New Roman" panose="02020603050405020304" pitchFamily="18" charset="0"/>
              </a:rPr>
              <a:t>if</a:t>
            </a:r>
            <a:r>
              <a:rPr kumimoji="1" lang="en-US" altLang="zh-CN" sz="2400" dirty="0">
                <a:latin typeface="Times New Roman" panose="02020603050405020304" pitchFamily="18" charset="0"/>
              </a:rPr>
              <a:t> ( i &lt; pre )     </a:t>
            </a:r>
            <a:r>
              <a:rPr kumimoji="1" lang="en-US" altLang="zh-CN" sz="2400" dirty="0">
                <a:solidFill>
                  <a:srgbClr val="66FF33"/>
                </a:solidFill>
                <a:latin typeface="Times New Roman" panose="02020603050405020304" pitchFamily="18" charset="0"/>
                <a:sym typeface="+mn-ea"/>
              </a:rPr>
              <a:t>// pre</a:t>
            </a:r>
            <a:r>
              <a:rPr kumimoji="1" lang="zh-CN" altLang="en-US" sz="2400" dirty="0">
                <a:solidFill>
                  <a:srgbClr val="66FF33"/>
                </a:solidFill>
                <a:latin typeface="Times New Roman" panose="02020603050405020304" pitchFamily="18" charset="0"/>
                <a:sym typeface="+mn-ea"/>
              </a:rPr>
              <a:t>记录上轮最后一个元素，</a:t>
            </a:r>
            <a:r>
              <a:rPr kumimoji="1" lang="en-US" altLang="zh-CN" sz="2400" dirty="0">
                <a:solidFill>
                  <a:srgbClr val="66FF33"/>
                </a:solidFill>
                <a:latin typeface="Times New Roman" panose="02020603050405020304" pitchFamily="18" charset="0"/>
                <a:sym typeface="+mn-ea"/>
              </a:rPr>
              <a:t>i &lt; pre</a:t>
            </a:r>
            <a:r>
              <a:rPr kumimoji="1" lang="zh-CN" altLang="en-US" sz="2400" dirty="0">
                <a:solidFill>
                  <a:srgbClr val="66FF33"/>
                </a:solidFill>
                <a:latin typeface="Times New Roman" panose="02020603050405020304" pitchFamily="18" charset="0"/>
                <a:sym typeface="+mn-ea"/>
              </a:rPr>
              <a:t>即上轮处</a:t>
            </a:r>
          </a:p>
          <a:p>
            <a:pPr algn="just">
              <a:lnSpc>
                <a:spcPct val="110000"/>
              </a:lnSpc>
            </a:pPr>
            <a:r>
              <a:rPr kumimoji="1" lang="zh-CN" altLang="en-US" sz="2400" dirty="0">
                <a:solidFill>
                  <a:srgbClr val="66FF33"/>
                </a:solidFill>
                <a:latin typeface="Times New Roman" panose="02020603050405020304" pitchFamily="18" charset="0"/>
                <a:sym typeface="+mn-ea"/>
              </a:rPr>
              <a:t>                                   理结束，需要开新的组</a:t>
            </a:r>
            <a:endParaRPr kumimoji="1" lang="zh-CN" altLang="en-US" sz="2400" dirty="0">
              <a:latin typeface="Times New Roman" panose="02020603050405020304" pitchFamily="18" charset="0"/>
            </a:endParaRPr>
          </a:p>
          <a:p>
            <a:pPr algn="just">
              <a:lnSpc>
                <a:spcPct val="110000"/>
              </a:lnSpc>
            </a:pPr>
            <a:r>
              <a:rPr kumimoji="1" lang="zh-CN" altLang="en-US" sz="2400" dirty="0">
                <a:latin typeface="Times New Roman" panose="02020603050405020304" pitchFamily="18" charset="0"/>
              </a:rPr>
              <a:t>        </a:t>
            </a:r>
            <a:r>
              <a:rPr kumimoji="1" lang="en-US" altLang="zh-CN" sz="2400" b="1" dirty="0">
                <a:latin typeface="Times New Roman" panose="02020603050405020304" pitchFamily="18" charset="0"/>
              </a:rPr>
              <a:t>{  </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组号</a:t>
            </a:r>
            <a:r>
              <a:rPr kumimoji="1" lang="en-US" altLang="zh-CN" sz="2400" dirty="0">
                <a:latin typeface="Times New Roman" panose="02020603050405020304" pitchFamily="18" charset="0"/>
              </a:rPr>
              <a:t>++;  clash </a:t>
            </a:r>
            <a:r>
              <a:rPr kumimoji="1" lang="zh-CN" altLang="en-US" sz="2400" dirty="0">
                <a:latin typeface="Times New Roman" panose="02020603050405020304" pitchFamily="18" charset="0"/>
              </a:rPr>
              <a:t>数组初始化</a:t>
            </a:r>
            <a:r>
              <a:rPr kumimoji="1" lang="en-US" altLang="zh-CN" sz="2400" dirty="0">
                <a:latin typeface="Times New Roman" panose="02020603050405020304" pitchFamily="18" charset="0"/>
              </a:rPr>
              <a:t>;  </a:t>
            </a:r>
            <a:r>
              <a:rPr kumimoji="1" lang="en-US" altLang="zh-CN" sz="2400" b="1" dirty="0">
                <a:latin typeface="Times New Roman" panose="02020603050405020304" pitchFamily="18" charset="0"/>
              </a:rPr>
              <a:t>} </a:t>
            </a:r>
            <a:r>
              <a:rPr kumimoji="1" lang="en-US" altLang="zh-CN" sz="2400" dirty="0">
                <a:solidFill>
                  <a:srgbClr val="66FF33"/>
                </a:solidFill>
                <a:latin typeface="Times New Roman" panose="02020603050405020304" pitchFamily="18" charset="0"/>
                <a:sym typeface="+mn-ea"/>
              </a:rPr>
              <a:t>//clash</a:t>
            </a:r>
            <a:r>
              <a:rPr kumimoji="1" lang="zh-CN" altLang="en-US" sz="2400" dirty="0">
                <a:solidFill>
                  <a:srgbClr val="66FF33"/>
                </a:solidFill>
                <a:latin typeface="Times New Roman" panose="02020603050405020304" pitchFamily="18" charset="0"/>
                <a:sym typeface="+mn-ea"/>
              </a:rPr>
              <a:t>记录当前组冲突情况</a:t>
            </a:r>
            <a:endParaRPr kumimoji="1" lang="en-US" altLang="zh-CN" sz="2400" dirty="0">
              <a:latin typeface="Times New Roman" panose="02020603050405020304" pitchFamily="18" charset="0"/>
            </a:endParaRPr>
          </a:p>
          <a:p>
            <a:pPr algn="just">
              <a:lnSpc>
                <a:spcPct val="110000"/>
              </a:lnSpc>
            </a:pPr>
            <a:r>
              <a:rPr kumimoji="1" lang="en-US" altLang="zh-CN" sz="2400" b="1" dirty="0">
                <a:latin typeface="Times New Roman" panose="02020603050405020304" pitchFamily="18" charset="0"/>
              </a:rPr>
              <a:t>        if</a:t>
            </a:r>
            <a:r>
              <a:rPr kumimoji="1" lang="en-US" altLang="zh-CN" sz="2400" dirty="0">
                <a:latin typeface="Times New Roman" panose="02020603050405020304" pitchFamily="18" charset="0"/>
              </a:rPr>
              <a:t> ( i </a:t>
            </a:r>
            <a:r>
              <a:rPr kumimoji="1" lang="zh-CN" altLang="en-US" sz="2400" dirty="0">
                <a:latin typeface="Times New Roman" panose="02020603050405020304" pitchFamily="18" charset="0"/>
              </a:rPr>
              <a:t>能入组 </a:t>
            </a:r>
            <a:r>
              <a:rPr kumimoji="1" lang="en-US" altLang="zh-CN" sz="2400" dirty="0">
                <a:latin typeface="Times New Roman" panose="02020603050405020304" pitchFamily="18" charset="0"/>
              </a:rPr>
              <a:t>)  </a:t>
            </a:r>
            <a:r>
              <a:rPr kumimoji="1" lang="en-US" altLang="zh-CN" sz="2400" b="1" dirty="0">
                <a:latin typeface="Times New Roman" panose="02020603050405020304" pitchFamily="18" charset="0"/>
              </a:rPr>
              <a:t>{</a:t>
            </a:r>
            <a:endParaRPr kumimoji="1" lang="en-US" altLang="zh-CN" sz="2400" dirty="0">
              <a:latin typeface="Times New Roman" panose="02020603050405020304" pitchFamily="18" charset="0"/>
            </a:endParaRPr>
          </a:p>
          <a:p>
            <a:pPr algn="just">
              <a:lnSpc>
                <a:spcPct val="110000"/>
              </a:lnSpc>
            </a:pP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i</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入组，记下序号为 </a:t>
            </a:r>
            <a:r>
              <a:rPr kumimoji="1" lang="en-US" altLang="zh-CN" sz="2400" dirty="0">
                <a:latin typeface="Times New Roman" panose="02020603050405020304" pitchFamily="18" charset="0"/>
              </a:rPr>
              <a:t>i </a:t>
            </a:r>
            <a:r>
              <a:rPr kumimoji="1" lang="zh-CN" altLang="en-US" sz="2400" dirty="0">
                <a:latin typeface="Times New Roman" panose="02020603050405020304" pitchFamily="18" charset="0"/>
              </a:rPr>
              <a:t>的元素所属组号</a:t>
            </a:r>
            <a:r>
              <a:rPr kumimoji="1" lang="en-US" altLang="zh-CN" sz="2400" dirty="0">
                <a:latin typeface="Times New Roman" panose="02020603050405020304" pitchFamily="18" charset="0"/>
              </a:rPr>
              <a:t>;</a:t>
            </a:r>
          </a:p>
          <a:p>
            <a:pPr algn="just">
              <a:lnSpc>
                <a:spcPct val="110000"/>
              </a:lnSpc>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修改 </a:t>
            </a:r>
            <a:r>
              <a:rPr kumimoji="1" lang="en-US" altLang="zh-CN" sz="2400" dirty="0">
                <a:latin typeface="Times New Roman" panose="02020603050405020304" pitchFamily="18" charset="0"/>
              </a:rPr>
              <a:t>clash </a:t>
            </a:r>
            <a:r>
              <a:rPr kumimoji="1" lang="zh-CN" altLang="en-US" sz="2400" dirty="0">
                <a:latin typeface="Times New Roman" panose="02020603050405020304" pitchFamily="18" charset="0"/>
              </a:rPr>
              <a:t>数组</a:t>
            </a:r>
            <a:r>
              <a:rPr kumimoji="1" lang="en-US" altLang="zh-CN" sz="2400" dirty="0">
                <a:latin typeface="Times New Roman" panose="02020603050405020304" pitchFamily="18" charset="0"/>
              </a:rPr>
              <a:t>;</a:t>
            </a:r>
          </a:p>
          <a:p>
            <a:pPr algn="just">
              <a:lnSpc>
                <a:spcPct val="110000"/>
              </a:lnSpc>
            </a:pPr>
            <a:r>
              <a:rPr kumimoji="1" lang="en-US" altLang="zh-CN" sz="2400" dirty="0">
                <a:latin typeface="Times New Roman" panose="02020603050405020304" pitchFamily="18" charset="0"/>
              </a:rPr>
              <a:t>        </a:t>
            </a:r>
            <a:r>
              <a:rPr kumimoji="1" lang="en-US" altLang="zh-CN" sz="2400" b="1" dirty="0">
                <a:latin typeface="Times New Roman" panose="02020603050405020304" pitchFamily="18" charset="0"/>
              </a:rPr>
              <a:t>}</a:t>
            </a:r>
            <a:endParaRPr kumimoji="1" lang="en-US" altLang="zh-CN" sz="2400" dirty="0">
              <a:latin typeface="Times New Roman" panose="02020603050405020304" pitchFamily="18" charset="0"/>
            </a:endParaRPr>
          </a:p>
          <a:p>
            <a:pPr algn="just">
              <a:lnSpc>
                <a:spcPct val="110000"/>
              </a:lnSpc>
            </a:pPr>
            <a:r>
              <a:rPr kumimoji="1" lang="en-US" altLang="zh-CN" sz="2400" b="1" dirty="0">
                <a:latin typeface="Times New Roman" panose="02020603050405020304" pitchFamily="18" charset="0"/>
              </a:rPr>
              <a:t>        else</a:t>
            </a:r>
            <a:r>
              <a:rPr kumimoji="1" lang="en-US" altLang="zh-CN" sz="2400" dirty="0">
                <a:latin typeface="Times New Roman" panose="02020603050405020304" pitchFamily="18" charset="0"/>
              </a:rPr>
              <a:t>   </a:t>
            </a:r>
          </a:p>
          <a:p>
            <a:pPr algn="just">
              <a:lnSpc>
                <a:spcPct val="110000"/>
              </a:lnSpc>
            </a:pP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i</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重新入队列</a:t>
            </a:r>
            <a:r>
              <a:rPr kumimoji="1" lang="en-US" altLang="zh-CN" sz="2400" dirty="0">
                <a:latin typeface="Times New Roman" panose="02020603050405020304" pitchFamily="18" charset="0"/>
              </a:rPr>
              <a:t>;</a:t>
            </a:r>
          </a:p>
          <a:p>
            <a:pPr algn="just">
              <a:lnSpc>
                <a:spcPct val="110000"/>
              </a:lnSpc>
            </a:pPr>
            <a:r>
              <a:rPr kumimoji="1" lang="en-US" altLang="zh-CN" sz="2400" dirty="0">
                <a:latin typeface="Times New Roman" panose="02020603050405020304" pitchFamily="18" charset="0"/>
              </a:rPr>
              <a:t>        pre = i;</a:t>
            </a:r>
          </a:p>
          <a:p>
            <a:pPr algn="just">
              <a:lnSpc>
                <a:spcPct val="110000"/>
              </a:lnSpc>
            </a:pPr>
            <a:r>
              <a:rPr kumimoji="1" lang="en-US" altLang="zh-CN" sz="2400" b="1" dirty="0">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6068"/>
                                        </p:tgtEl>
                                        <p:attrNameLst>
                                          <p:attrName>style.visibility</p:attrName>
                                        </p:attrNameLst>
                                      </p:cBhvr>
                                      <p:to>
                                        <p:strVal val="visible"/>
                                      </p:to>
                                    </p:set>
                                    <p:animEffect transition="in" filter="wipe(up)">
                                      <p:cBhvr>
                                        <p:cTn id="7" dur="500"/>
                                        <p:tgtEl>
                                          <p:spTgt spid="216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bldLvl="0" animBg="1"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a:t>Content</a:t>
            </a:r>
          </a:p>
        </p:txBody>
      </p:sp>
      <p:sp>
        <p:nvSpPr>
          <p:cNvPr id="5124" name="Rectangle 3"/>
          <p:cNvSpPr>
            <a:spLocks noGrp="1" noChangeArrowheads="1"/>
          </p:cNvSpPr>
          <p:nvPr>
            <p:ph type="body" idx="1"/>
          </p:nvPr>
        </p:nvSpPr>
        <p:spPr/>
        <p:txBody>
          <a:bodyPr/>
          <a:lstStyle/>
          <a:p>
            <a:pPr eaLnBrk="1" hangingPunct="1"/>
            <a:r>
              <a:rPr lang="en-US" altLang="zh-CN" sz="2800">
                <a:solidFill>
                  <a:schemeClr val="tx1"/>
                </a:solidFill>
                <a:effectLst/>
              </a:rPr>
              <a:t>Stack and its ADT</a:t>
            </a:r>
          </a:p>
          <a:p>
            <a:pPr eaLnBrk="1" hangingPunct="1"/>
            <a:r>
              <a:rPr lang="en-US" altLang="zh-CN" sz="2800">
                <a:effectLst/>
              </a:rPr>
              <a:t>Implementation of Stack</a:t>
            </a:r>
          </a:p>
          <a:p>
            <a:pPr eaLnBrk="1" hangingPunct="1"/>
            <a:r>
              <a:rPr lang="en-US" altLang="zh-CN" sz="2800">
                <a:solidFill>
                  <a:schemeClr val="tx1"/>
                </a:solidFill>
                <a:effectLst/>
              </a:rPr>
              <a:t>Application of Stack</a:t>
            </a:r>
            <a:endParaRPr lang="en-US" altLang="zh-CN" sz="2800">
              <a:effectLst/>
            </a:endParaRPr>
          </a:p>
          <a:p>
            <a:pPr eaLnBrk="1" hangingPunct="1"/>
            <a:r>
              <a:rPr lang="en-US" altLang="zh-CN" sz="2800">
                <a:solidFill>
                  <a:schemeClr val="tx1"/>
                </a:solidFill>
                <a:effectLst/>
              </a:rPr>
              <a:t>Recursion and Stack</a:t>
            </a:r>
          </a:p>
          <a:p>
            <a:pPr eaLnBrk="1" hangingPunct="1"/>
            <a:r>
              <a:rPr lang="en-US" altLang="zh-CN" sz="2800">
                <a:solidFill>
                  <a:schemeClr val="tx1"/>
                </a:solidFill>
                <a:effectLst/>
              </a:rPr>
              <a:t>Queue and its ADT</a:t>
            </a:r>
            <a:endParaRPr lang="en-US" altLang="zh-CN" sz="2800">
              <a:effectLst/>
            </a:endParaRPr>
          </a:p>
          <a:p>
            <a:pPr eaLnBrk="1" hangingPunct="1"/>
            <a:r>
              <a:rPr lang="en-US" altLang="zh-CN" sz="2800">
                <a:solidFill>
                  <a:schemeClr val="tx1"/>
                </a:solidFill>
                <a:effectLst/>
              </a:rPr>
              <a:t>Implementation of Queue</a:t>
            </a:r>
          </a:p>
          <a:p>
            <a:pPr eaLnBrk="1" hangingPunct="1"/>
            <a:r>
              <a:rPr lang="en-US" altLang="zh-CN" sz="2800">
                <a:solidFill>
                  <a:schemeClr val="tx1"/>
                </a:solidFill>
                <a:effectLst/>
              </a:rPr>
              <a:t>Application of Queue</a:t>
            </a:r>
            <a:endParaRPr lang="en-US" altLang="zh-CN" sz="2800">
              <a:effectLst/>
            </a:endParaRPr>
          </a:p>
          <a:p>
            <a:pPr eaLnBrk="1" hangingPunct="1"/>
            <a:r>
              <a:rPr lang="en-US" altLang="zh-CN" sz="2800">
                <a:solidFill>
                  <a:srgbClr val="FFFF00"/>
                </a:solidFill>
                <a:effectLst/>
              </a:rPr>
              <a:t>Conclusion</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2"/>
          <p:cNvSpPr>
            <a:spLocks noGrp="1" noChangeArrowheads="1"/>
          </p:cNvSpPr>
          <p:nvPr>
            <p:ph type="title"/>
          </p:nvPr>
        </p:nvSpPr>
        <p:spPr/>
        <p:txBody>
          <a:bodyPr/>
          <a:lstStyle/>
          <a:p>
            <a:pPr eaLnBrk="1" hangingPunct="1"/>
            <a:r>
              <a:rPr lang="en-US" altLang="zh-CN" dirty="0"/>
              <a:t>Conclusion</a:t>
            </a:r>
          </a:p>
        </p:txBody>
      </p:sp>
      <p:sp>
        <p:nvSpPr>
          <p:cNvPr id="165891" name="Rectangle 3"/>
          <p:cNvSpPr>
            <a:spLocks noGrp="1" noChangeArrowheads="1"/>
          </p:cNvSpPr>
          <p:nvPr>
            <p:ph type="body" idx="1"/>
          </p:nvPr>
        </p:nvSpPr>
        <p:spPr/>
        <p:txBody>
          <a:bodyPr/>
          <a:lstStyle/>
          <a:p>
            <a:pPr eaLnBrk="1" hangingPunct="1">
              <a:defRPr/>
            </a:pPr>
            <a:r>
              <a:rPr lang="en-US" altLang="zh-CN"/>
              <a:t>Concepts of Stack and Queue</a:t>
            </a:r>
          </a:p>
          <a:p>
            <a:pPr eaLnBrk="1" hangingPunct="1">
              <a:defRPr/>
            </a:pPr>
            <a:r>
              <a:rPr lang="en-US" altLang="zh-CN"/>
              <a:t>Comparison of Stack and Queue</a:t>
            </a:r>
          </a:p>
          <a:p>
            <a:pPr eaLnBrk="1" hangingPunct="1">
              <a:defRPr/>
            </a:pPr>
            <a:r>
              <a:rPr lang="en-US" altLang="zh-CN"/>
              <a:t>Application of Stack</a:t>
            </a:r>
          </a:p>
          <a:p>
            <a:pPr lvl="1" eaLnBrk="1" hangingPunct="1">
              <a:defRPr/>
            </a:pPr>
            <a:r>
              <a:rPr lang="en-US" altLang="zh-CN"/>
              <a:t>Expression evaluation</a:t>
            </a:r>
          </a:p>
          <a:p>
            <a:pPr lvl="1" eaLnBrk="1" hangingPunct="1">
              <a:defRPr/>
            </a:pPr>
            <a:r>
              <a:rPr lang="en-US" altLang="zh-CN"/>
              <a:t>Expression transformation</a:t>
            </a:r>
          </a:p>
          <a:p>
            <a:pPr eaLnBrk="1" hangingPunct="1">
              <a:defRPr/>
            </a:pPr>
            <a:r>
              <a:rPr lang="en-US" altLang="zh-CN"/>
              <a:t>Stack and Recursion</a:t>
            </a:r>
          </a:p>
          <a:p>
            <a:pPr eaLnBrk="1" hangingPunct="1">
              <a:defRPr/>
            </a:pPr>
            <a:r>
              <a:rPr lang="en-US" altLang="zh-CN"/>
              <a:t>Application of Queue</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4"/>
          <p:cNvSpPr>
            <a:spLocks noGrp="1" noChangeArrowheads="1"/>
          </p:cNvSpPr>
          <p:nvPr>
            <p:ph type="title"/>
          </p:nvPr>
        </p:nvSpPr>
        <p:spPr/>
        <p:txBody>
          <a:bodyPr/>
          <a:lstStyle/>
          <a:p>
            <a:pPr eaLnBrk="1" hangingPunct="1"/>
            <a:r>
              <a:rPr lang="en-US" altLang="zh-CN" dirty="0"/>
              <a:t>3.8 Other special list*</a:t>
            </a:r>
          </a:p>
        </p:txBody>
      </p:sp>
      <p:sp>
        <p:nvSpPr>
          <p:cNvPr id="153604" name="Text Box 3"/>
          <p:cNvSpPr txBox="1">
            <a:spLocks noChangeArrowheads="1"/>
          </p:cNvSpPr>
          <p:nvPr/>
        </p:nvSpPr>
        <p:spPr bwMode="auto">
          <a:xfrm>
            <a:off x="533400" y="1677600"/>
            <a:ext cx="828675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800" b="1" dirty="0">
                <a:solidFill>
                  <a:srgbClr val="FFFF00"/>
                </a:solidFill>
                <a:latin typeface="Times New Roman" panose="02020603050405020304" pitchFamily="18" charset="0"/>
                <a:cs typeface="Arial" panose="020B0604020202020204" pitchFamily="34" charset="0"/>
              </a:rPr>
              <a:t>3.8.1 Doubled-End Queue (</a:t>
            </a:r>
            <a:r>
              <a:rPr kumimoji="1" lang="zh-CN" altLang="en-US" sz="2800" b="1" dirty="0">
                <a:solidFill>
                  <a:srgbClr val="FFFF00"/>
                </a:solidFill>
                <a:latin typeface="Times New Roman" panose="02020603050405020304" pitchFamily="18" charset="0"/>
                <a:cs typeface="Arial" panose="020B0604020202020204" pitchFamily="34" charset="0"/>
              </a:rPr>
              <a:t>双端队列</a:t>
            </a:r>
            <a:r>
              <a:rPr kumimoji="1" lang="en-US" altLang="zh-CN" sz="2800" b="1" dirty="0">
                <a:solidFill>
                  <a:srgbClr val="FFFF00"/>
                </a:solidFill>
                <a:latin typeface="Times New Roman" panose="02020603050405020304" pitchFamily="18" charset="0"/>
                <a:cs typeface="Arial" panose="020B0604020202020204" pitchFamily="34" charset="0"/>
              </a:rPr>
              <a:t>)</a:t>
            </a:r>
          </a:p>
          <a:p>
            <a:pPr eaLnBrk="1" hangingPunct="1"/>
            <a:r>
              <a:rPr kumimoji="1" lang="en-US" altLang="zh-CN" sz="2800" dirty="0">
                <a:latin typeface="Times New Roman" panose="02020603050405020304" pitchFamily="18" charset="0"/>
                <a:cs typeface="Arial" panose="020B0604020202020204" pitchFamily="34" charset="0"/>
              </a:rPr>
              <a:t>        </a:t>
            </a:r>
            <a:r>
              <a:rPr kumimoji="1" lang="zh-CN" altLang="en-US" sz="2800" dirty="0">
                <a:latin typeface="Times New Roman" panose="02020603050405020304" pitchFamily="18" charset="0"/>
                <a:cs typeface="Arial" panose="020B0604020202020204" pitchFamily="34" charset="0"/>
              </a:rPr>
              <a:t>双端队列是一种特殊的线性表，对它</a:t>
            </a:r>
            <a:r>
              <a:rPr kumimoji="1" lang="zh-CN" altLang="en-US" sz="2800" dirty="0">
                <a:solidFill>
                  <a:srgbClr val="FFFF00"/>
                </a:solidFill>
                <a:latin typeface="Times New Roman" panose="02020603050405020304" pitchFamily="18" charset="0"/>
                <a:cs typeface="Arial" panose="020B0604020202020204" pitchFamily="34" charset="0"/>
              </a:rPr>
              <a:t>所有的插入和删除都限制在表的两端进行</a:t>
            </a:r>
            <a:r>
              <a:rPr kumimoji="1" lang="zh-CN" altLang="en-US" sz="2800" dirty="0">
                <a:latin typeface="Times New Roman" panose="02020603050405020304" pitchFamily="18" charset="0"/>
                <a:cs typeface="Arial" panose="020B0604020202020204" pitchFamily="34" charset="0"/>
              </a:rPr>
              <a:t>。这两个端点分别记作</a:t>
            </a:r>
            <a:r>
              <a:rPr kumimoji="1" lang="en-US" altLang="zh-CN" sz="2800" dirty="0" err="1">
                <a:latin typeface="Times New Roman" panose="02020603050405020304" pitchFamily="18" charset="0"/>
                <a:cs typeface="Arial" panose="020B0604020202020204" pitchFamily="34" charset="0"/>
              </a:rPr>
              <a:t>end1</a:t>
            </a:r>
            <a:r>
              <a:rPr kumimoji="1" lang="zh-CN" altLang="en-US" sz="2800" dirty="0">
                <a:latin typeface="Times New Roman" panose="02020603050405020304" pitchFamily="18" charset="0"/>
                <a:cs typeface="Arial" panose="020B0604020202020204" pitchFamily="34" charset="0"/>
              </a:rPr>
              <a:t>和</a:t>
            </a:r>
            <a:r>
              <a:rPr kumimoji="1" lang="en-US" altLang="zh-CN" sz="2800" dirty="0" err="1">
                <a:latin typeface="Times New Roman" panose="02020603050405020304" pitchFamily="18" charset="0"/>
                <a:cs typeface="Arial" panose="020B0604020202020204" pitchFamily="34" charset="0"/>
              </a:rPr>
              <a:t>end2</a:t>
            </a:r>
            <a:r>
              <a:rPr kumimoji="1" lang="zh-CN" altLang="en-US" sz="2800" dirty="0">
                <a:latin typeface="Times New Roman" panose="02020603050405020304" pitchFamily="18" charset="0"/>
                <a:cs typeface="Arial" panose="020B0604020202020204" pitchFamily="34" charset="0"/>
              </a:rPr>
              <a:t>。它好象一个特别的书架，取书和存书限定在两边进行。</a:t>
            </a:r>
          </a:p>
          <a:p>
            <a:pPr eaLnBrk="1" hangingPunct="1"/>
            <a:endParaRPr kumimoji="1" lang="zh-CN" altLang="en-US" sz="2800" dirty="0">
              <a:latin typeface="Times New Roman" panose="02020603050405020304" pitchFamily="18" charset="0"/>
              <a:cs typeface="Arial" panose="020B0604020202020204" pitchFamily="34" charset="0"/>
            </a:endParaRPr>
          </a:p>
          <a:p>
            <a:pPr eaLnBrk="1" hangingPunct="1"/>
            <a:r>
              <a:rPr kumimoji="1" lang="en-US" altLang="zh-CN" sz="2800" b="1" dirty="0">
                <a:solidFill>
                  <a:srgbClr val="FFFF00"/>
                </a:solidFill>
                <a:latin typeface="Times New Roman" panose="02020603050405020304" pitchFamily="18" charset="0"/>
                <a:cs typeface="Arial" panose="020B0604020202020204" pitchFamily="34" charset="0"/>
              </a:rPr>
              <a:t>3.8.2 Double Stack (</a:t>
            </a:r>
            <a:r>
              <a:rPr kumimoji="1" lang="zh-CN" altLang="en-US" sz="2800" b="1" dirty="0">
                <a:solidFill>
                  <a:srgbClr val="FFFF00"/>
                </a:solidFill>
                <a:latin typeface="Times New Roman" panose="02020603050405020304" pitchFamily="18" charset="0"/>
                <a:cs typeface="Arial" panose="020B0604020202020204" pitchFamily="34" charset="0"/>
              </a:rPr>
              <a:t>双栈</a:t>
            </a:r>
            <a:r>
              <a:rPr kumimoji="1" lang="en-US" altLang="zh-CN" sz="2800" b="1" dirty="0">
                <a:solidFill>
                  <a:srgbClr val="FFFF00"/>
                </a:solidFill>
                <a:latin typeface="Times New Roman" panose="02020603050405020304" pitchFamily="18" charset="0"/>
                <a:cs typeface="Arial" panose="020B0604020202020204" pitchFamily="34" charset="0"/>
              </a:rPr>
              <a:t>)</a:t>
            </a:r>
          </a:p>
          <a:p>
            <a:pPr eaLnBrk="1" hangingPunct="1"/>
            <a:r>
              <a:rPr kumimoji="1" lang="en-US" altLang="zh-CN" sz="2800" dirty="0">
                <a:latin typeface="Times New Roman" panose="02020603050405020304" pitchFamily="18" charset="0"/>
                <a:cs typeface="Arial" panose="020B0604020202020204" pitchFamily="34" charset="0"/>
              </a:rPr>
              <a:t>        </a:t>
            </a:r>
            <a:r>
              <a:rPr kumimoji="1" lang="zh-CN" altLang="en-US" sz="2800" dirty="0">
                <a:latin typeface="Times New Roman" panose="02020603050405020304" pitchFamily="18" charset="0"/>
                <a:cs typeface="Arial" panose="020B0604020202020204" pitchFamily="34" charset="0"/>
              </a:rPr>
              <a:t>双栈是一种增加限制的双端队列，它规定</a:t>
            </a:r>
            <a:r>
              <a:rPr kumimoji="1" lang="zh-CN" altLang="en-US" sz="2800" dirty="0">
                <a:solidFill>
                  <a:srgbClr val="FFFF00"/>
                </a:solidFill>
                <a:latin typeface="Times New Roman" panose="02020603050405020304" pitchFamily="18" charset="0"/>
                <a:cs typeface="Arial" panose="020B0604020202020204" pitchFamily="34" charset="0"/>
              </a:rPr>
              <a:t>从</a:t>
            </a:r>
            <a:r>
              <a:rPr kumimoji="1" lang="en-US" altLang="zh-CN" sz="2800" dirty="0" err="1">
                <a:solidFill>
                  <a:srgbClr val="FFFF00"/>
                </a:solidFill>
                <a:latin typeface="Times New Roman" panose="02020603050405020304" pitchFamily="18" charset="0"/>
                <a:cs typeface="Arial" panose="020B0604020202020204" pitchFamily="34" charset="0"/>
              </a:rPr>
              <a:t>end1</a:t>
            </a:r>
            <a:r>
              <a:rPr kumimoji="1" lang="zh-CN" altLang="en-US" sz="2800" dirty="0">
                <a:solidFill>
                  <a:srgbClr val="FFFF00"/>
                </a:solidFill>
                <a:latin typeface="Times New Roman" panose="02020603050405020304" pitchFamily="18" charset="0"/>
                <a:cs typeface="Arial" panose="020B0604020202020204" pitchFamily="34" charset="0"/>
              </a:rPr>
              <a:t>插入的元素只能从</a:t>
            </a:r>
            <a:r>
              <a:rPr kumimoji="1" lang="en-US" altLang="zh-CN" sz="2800" dirty="0" err="1">
                <a:solidFill>
                  <a:srgbClr val="FFFF00"/>
                </a:solidFill>
                <a:latin typeface="Times New Roman" panose="02020603050405020304" pitchFamily="18" charset="0"/>
                <a:cs typeface="Arial" panose="020B0604020202020204" pitchFamily="34" charset="0"/>
              </a:rPr>
              <a:t>end1</a:t>
            </a:r>
            <a:r>
              <a:rPr kumimoji="1" lang="zh-CN" altLang="en-US" sz="2800" dirty="0">
                <a:solidFill>
                  <a:srgbClr val="FFFF00"/>
                </a:solidFill>
                <a:latin typeface="Times New Roman" panose="02020603050405020304" pitchFamily="18" charset="0"/>
                <a:cs typeface="Arial" panose="020B0604020202020204" pitchFamily="34" charset="0"/>
              </a:rPr>
              <a:t>端删除</a:t>
            </a:r>
            <a:r>
              <a:rPr kumimoji="1" lang="zh-CN" altLang="en-US" sz="2800" dirty="0">
                <a:latin typeface="Times New Roman" panose="02020603050405020304" pitchFamily="18" charset="0"/>
                <a:cs typeface="Arial" panose="020B0604020202020204" pitchFamily="34" charset="0"/>
              </a:rPr>
              <a:t>，而</a:t>
            </a:r>
            <a:r>
              <a:rPr kumimoji="1" lang="zh-CN" altLang="en-US" sz="2800" dirty="0">
                <a:solidFill>
                  <a:srgbClr val="FFFF00"/>
                </a:solidFill>
                <a:latin typeface="Times New Roman" panose="02020603050405020304" pitchFamily="18" charset="0"/>
                <a:cs typeface="Arial" panose="020B0604020202020204" pitchFamily="34" charset="0"/>
              </a:rPr>
              <a:t>从</a:t>
            </a:r>
            <a:r>
              <a:rPr kumimoji="1" lang="en-US" altLang="zh-CN" sz="2800" dirty="0" err="1">
                <a:solidFill>
                  <a:srgbClr val="FFFF00"/>
                </a:solidFill>
                <a:latin typeface="Times New Roman" panose="02020603050405020304" pitchFamily="18" charset="0"/>
                <a:cs typeface="Arial" panose="020B0604020202020204" pitchFamily="34" charset="0"/>
              </a:rPr>
              <a:t>end2</a:t>
            </a:r>
            <a:r>
              <a:rPr kumimoji="1" lang="zh-CN" altLang="en-US" sz="2800" dirty="0">
                <a:solidFill>
                  <a:srgbClr val="FFFF00"/>
                </a:solidFill>
                <a:latin typeface="Times New Roman" panose="02020603050405020304" pitchFamily="18" charset="0"/>
                <a:cs typeface="Arial" panose="020B0604020202020204" pitchFamily="34" charset="0"/>
              </a:rPr>
              <a:t>插入的元素只能从</a:t>
            </a:r>
            <a:r>
              <a:rPr kumimoji="1" lang="en-US" altLang="zh-CN" sz="2800" dirty="0" err="1">
                <a:solidFill>
                  <a:srgbClr val="FFFF00"/>
                </a:solidFill>
                <a:latin typeface="Times New Roman" panose="02020603050405020304" pitchFamily="18" charset="0"/>
                <a:cs typeface="Arial" panose="020B0604020202020204" pitchFamily="34" charset="0"/>
              </a:rPr>
              <a:t>end2</a:t>
            </a:r>
            <a:r>
              <a:rPr kumimoji="1" lang="zh-CN" altLang="en-US" sz="2800" dirty="0">
                <a:solidFill>
                  <a:srgbClr val="FFFF00"/>
                </a:solidFill>
                <a:latin typeface="Times New Roman" panose="02020603050405020304" pitchFamily="18" charset="0"/>
                <a:cs typeface="Arial" panose="020B0604020202020204" pitchFamily="34" charset="0"/>
              </a:rPr>
              <a:t>端删除</a:t>
            </a:r>
            <a:r>
              <a:rPr kumimoji="1" lang="zh-CN" altLang="en-US" sz="2800" dirty="0">
                <a:latin typeface="Times New Roman" panose="02020603050405020304" pitchFamily="18" charset="0"/>
                <a:cs typeface="Arial" panose="020B0604020202020204" pitchFamily="34" charset="0"/>
              </a:rPr>
              <a:t>。它就好象两个底部相连的栈。</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Text Box 3"/>
          <p:cNvSpPr txBox="1">
            <a:spLocks noChangeArrowheads="1"/>
          </p:cNvSpPr>
          <p:nvPr/>
        </p:nvSpPr>
        <p:spPr bwMode="auto">
          <a:xfrm>
            <a:off x="533400" y="733425"/>
            <a:ext cx="8215313"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800" b="1" dirty="0">
                <a:solidFill>
                  <a:srgbClr val="FFFF00"/>
                </a:solidFill>
                <a:latin typeface="Times New Roman" panose="02020603050405020304" pitchFamily="18" charset="0"/>
                <a:cs typeface="Arial" panose="020B0604020202020204" pitchFamily="34" charset="0"/>
              </a:rPr>
              <a:t>3.8.3 Super Queue (</a:t>
            </a:r>
            <a:r>
              <a:rPr kumimoji="1" lang="zh-CN" altLang="en-US" sz="2800" b="1" dirty="0">
                <a:solidFill>
                  <a:srgbClr val="FFFF00"/>
                </a:solidFill>
                <a:latin typeface="Times New Roman" panose="02020603050405020304" pitchFamily="18" charset="0"/>
                <a:cs typeface="Arial" panose="020B0604020202020204" pitchFamily="34" charset="0"/>
              </a:rPr>
              <a:t>超队列</a:t>
            </a:r>
            <a:r>
              <a:rPr kumimoji="1" lang="en-US" altLang="zh-CN" sz="2800" b="1" dirty="0">
                <a:solidFill>
                  <a:srgbClr val="FFFF00"/>
                </a:solidFill>
                <a:latin typeface="Times New Roman" panose="02020603050405020304" pitchFamily="18" charset="0"/>
                <a:cs typeface="Arial" panose="020B0604020202020204" pitchFamily="34" charset="0"/>
              </a:rPr>
              <a:t>)</a:t>
            </a:r>
            <a:endParaRPr kumimoji="1" lang="en-US" altLang="zh-CN" sz="2800" b="1" dirty="0">
              <a:latin typeface="Times New Roman" panose="02020603050405020304" pitchFamily="18" charset="0"/>
              <a:cs typeface="Arial" panose="020B0604020202020204" pitchFamily="34" charset="0"/>
            </a:endParaRPr>
          </a:p>
          <a:p>
            <a:pPr eaLnBrk="1" hangingPunct="1"/>
            <a:r>
              <a:rPr kumimoji="1" lang="en-US" altLang="zh-CN" sz="2800" dirty="0">
                <a:latin typeface="Times New Roman" panose="02020603050405020304" pitchFamily="18" charset="0"/>
                <a:cs typeface="Arial" panose="020B0604020202020204" pitchFamily="34" charset="0"/>
              </a:rPr>
              <a:t>        </a:t>
            </a:r>
            <a:r>
              <a:rPr kumimoji="1" lang="zh-CN" altLang="en-US" sz="2800" dirty="0">
                <a:latin typeface="Times New Roman" panose="02020603050405020304" pitchFamily="18" charset="0"/>
                <a:cs typeface="Arial" panose="020B0604020202020204" pitchFamily="34" charset="0"/>
              </a:rPr>
              <a:t>超队列是一种</a:t>
            </a:r>
            <a:r>
              <a:rPr kumimoji="1" lang="zh-CN" altLang="en-US" sz="2800" dirty="0">
                <a:solidFill>
                  <a:srgbClr val="FFFF00"/>
                </a:solidFill>
                <a:latin typeface="Times New Roman" panose="02020603050405020304" pitchFamily="18" charset="0"/>
                <a:cs typeface="Arial" panose="020B0604020202020204" pitchFamily="34" charset="0"/>
              </a:rPr>
              <a:t>输出受限</a:t>
            </a:r>
            <a:r>
              <a:rPr kumimoji="1" lang="zh-CN" altLang="en-US" sz="2800" dirty="0">
                <a:latin typeface="Times New Roman" panose="02020603050405020304" pitchFamily="18" charset="0"/>
                <a:cs typeface="Arial" panose="020B0604020202020204" pitchFamily="34" charset="0"/>
              </a:rPr>
              <a:t>的双端队列，即</a:t>
            </a:r>
            <a:r>
              <a:rPr kumimoji="1" lang="zh-CN" altLang="en-US" sz="2800" dirty="0">
                <a:solidFill>
                  <a:srgbClr val="FFFF00"/>
                </a:solidFill>
                <a:latin typeface="Times New Roman" panose="02020603050405020304" pitchFamily="18" charset="0"/>
                <a:cs typeface="Arial" panose="020B0604020202020204" pitchFamily="34" charset="0"/>
              </a:rPr>
              <a:t>删除限制在一端</a:t>
            </a:r>
            <a:r>
              <a:rPr kumimoji="1" lang="en-US" altLang="zh-CN" sz="2800" dirty="0">
                <a:solidFill>
                  <a:srgbClr val="FFFF00"/>
                </a:solidFill>
                <a:latin typeface="Times New Roman" panose="02020603050405020304" pitchFamily="18" charset="0"/>
                <a:cs typeface="Arial" panose="020B0604020202020204" pitchFamily="34" charset="0"/>
              </a:rPr>
              <a:t>(</a:t>
            </a:r>
            <a:r>
              <a:rPr kumimoji="1" lang="zh-CN" altLang="en-US" sz="2800" dirty="0">
                <a:solidFill>
                  <a:srgbClr val="FFFF00"/>
                </a:solidFill>
                <a:latin typeface="Times New Roman" panose="02020603050405020304" pitchFamily="18" charset="0"/>
                <a:cs typeface="Arial" panose="020B0604020202020204" pitchFamily="34" charset="0"/>
              </a:rPr>
              <a:t>例如</a:t>
            </a:r>
            <a:r>
              <a:rPr kumimoji="1" lang="en-US" altLang="zh-CN" sz="2800" dirty="0">
                <a:solidFill>
                  <a:srgbClr val="FFFF00"/>
                </a:solidFill>
                <a:latin typeface="Times New Roman" panose="02020603050405020304" pitchFamily="18" charset="0"/>
                <a:cs typeface="Arial" panose="020B0604020202020204" pitchFamily="34" charset="0"/>
              </a:rPr>
              <a:t>end1</a:t>
            </a:r>
            <a:r>
              <a:rPr kumimoji="1" lang="zh-CN" altLang="en-US" sz="2800" dirty="0">
                <a:solidFill>
                  <a:srgbClr val="FFFF00"/>
                </a:solidFill>
                <a:latin typeface="Times New Roman" panose="02020603050405020304" pitchFamily="18" charset="0"/>
                <a:cs typeface="Arial" panose="020B0604020202020204" pitchFamily="34" charset="0"/>
              </a:rPr>
              <a:t>端</a:t>
            </a:r>
            <a:r>
              <a:rPr kumimoji="1" lang="en-US" altLang="zh-CN" sz="2800" dirty="0">
                <a:solidFill>
                  <a:srgbClr val="FFFF00"/>
                </a:solidFill>
                <a:latin typeface="Times New Roman" panose="02020603050405020304" pitchFamily="18" charset="0"/>
                <a:cs typeface="Arial" panose="020B0604020202020204" pitchFamily="34" charset="0"/>
              </a:rPr>
              <a:t>)</a:t>
            </a:r>
            <a:r>
              <a:rPr kumimoji="1" lang="zh-CN" altLang="en-US" sz="2800" dirty="0">
                <a:solidFill>
                  <a:srgbClr val="FFFF00"/>
                </a:solidFill>
                <a:latin typeface="Times New Roman" panose="02020603050405020304" pitchFamily="18" charset="0"/>
                <a:cs typeface="Arial" panose="020B0604020202020204" pitchFamily="34" charset="0"/>
              </a:rPr>
              <a:t>进行，而插入仍允许在两端进行</a:t>
            </a:r>
            <a:r>
              <a:rPr kumimoji="1" lang="zh-CN" altLang="en-US" sz="2800" dirty="0">
                <a:latin typeface="Times New Roman" panose="02020603050405020304" pitchFamily="18" charset="0"/>
                <a:cs typeface="Arial" panose="020B0604020202020204" pitchFamily="34" charset="0"/>
              </a:rPr>
              <a:t>。它好象一种特殊的队列，允许有的最新插入的元素最先被删除。</a:t>
            </a:r>
          </a:p>
          <a:p>
            <a:pPr eaLnBrk="1" hangingPunct="1"/>
            <a:endParaRPr kumimoji="1" lang="zh-CN" altLang="en-US" sz="2800" dirty="0">
              <a:latin typeface="Times New Roman" panose="02020603050405020304" pitchFamily="18" charset="0"/>
              <a:cs typeface="Arial" panose="020B0604020202020204" pitchFamily="34" charset="0"/>
            </a:endParaRPr>
          </a:p>
          <a:p>
            <a:pPr eaLnBrk="1" hangingPunct="1"/>
            <a:r>
              <a:rPr kumimoji="1" lang="en-US" altLang="zh-CN" sz="2800" b="1" dirty="0">
                <a:solidFill>
                  <a:srgbClr val="FFFF00"/>
                </a:solidFill>
                <a:latin typeface="Times New Roman" panose="02020603050405020304" pitchFamily="18" charset="0"/>
                <a:cs typeface="Arial" panose="020B0604020202020204" pitchFamily="34" charset="0"/>
              </a:rPr>
              <a:t>3.8.4 Super Stack (</a:t>
            </a:r>
            <a:r>
              <a:rPr kumimoji="1" lang="zh-CN" altLang="en-US" sz="2800" b="1" dirty="0">
                <a:solidFill>
                  <a:srgbClr val="FFFF00"/>
                </a:solidFill>
                <a:latin typeface="Times New Roman" panose="02020603050405020304" pitchFamily="18" charset="0"/>
                <a:cs typeface="Arial" panose="020B0604020202020204" pitchFamily="34" charset="0"/>
              </a:rPr>
              <a:t>超栈</a:t>
            </a:r>
            <a:r>
              <a:rPr kumimoji="1" lang="en-US" altLang="zh-CN" sz="2800" b="1" dirty="0">
                <a:solidFill>
                  <a:srgbClr val="FFFF00"/>
                </a:solidFill>
                <a:latin typeface="Times New Roman" panose="02020603050405020304" pitchFamily="18" charset="0"/>
                <a:cs typeface="Arial" panose="020B0604020202020204" pitchFamily="34" charset="0"/>
              </a:rPr>
              <a:t>)</a:t>
            </a:r>
          </a:p>
          <a:p>
            <a:pPr eaLnBrk="1" hangingPunct="1"/>
            <a:r>
              <a:rPr kumimoji="1" lang="en-US" altLang="zh-CN" sz="2800" dirty="0">
                <a:latin typeface="Times New Roman" panose="02020603050405020304" pitchFamily="18" charset="0"/>
                <a:cs typeface="Arial" panose="020B0604020202020204" pitchFamily="34" charset="0"/>
              </a:rPr>
              <a:t>        </a:t>
            </a:r>
            <a:r>
              <a:rPr kumimoji="1" lang="zh-CN" altLang="en-US" sz="2800" dirty="0">
                <a:latin typeface="Times New Roman" panose="02020603050405020304" pitchFamily="18" charset="0"/>
                <a:cs typeface="Arial" panose="020B0604020202020204" pitchFamily="34" charset="0"/>
              </a:rPr>
              <a:t>超栈是一种</a:t>
            </a:r>
            <a:r>
              <a:rPr kumimoji="1" lang="zh-CN" altLang="en-US" sz="2800" dirty="0">
                <a:solidFill>
                  <a:srgbClr val="FFFF00"/>
                </a:solidFill>
                <a:latin typeface="Times New Roman" panose="02020603050405020304" pitchFamily="18" charset="0"/>
                <a:cs typeface="Arial" panose="020B0604020202020204" pitchFamily="34" charset="0"/>
              </a:rPr>
              <a:t>输入受限</a:t>
            </a:r>
            <a:r>
              <a:rPr kumimoji="1" lang="zh-CN" altLang="en-US" sz="2800" dirty="0">
                <a:latin typeface="Times New Roman" panose="02020603050405020304" pitchFamily="18" charset="0"/>
                <a:cs typeface="Arial" panose="020B0604020202020204" pitchFamily="34" charset="0"/>
              </a:rPr>
              <a:t>的双端队列，即</a:t>
            </a:r>
            <a:r>
              <a:rPr kumimoji="1" lang="zh-CN" altLang="en-US" sz="2800" dirty="0">
                <a:solidFill>
                  <a:srgbClr val="FFFF00"/>
                </a:solidFill>
                <a:latin typeface="Times New Roman" panose="02020603050405020304" pitchFamily="18" charset="0"/>
                <a:cs typeface="Arial" panose="020B0604020202020204" pitchFamily="34" charset="0"/>
              </a:rPr>
              <a:t>插入限制在一端（例如</a:t>
            </a:r>
            <a:r>
              <a:rPr kumimoji="1" lang="en-US" altLang="zh-CN" sz="2800" dirty="0" err="1">
                <a:solidFill>
                  <a:srgbClr val="FFFF00"/>
                </a:solidFill>
                <a:latin typeface="Times New Roman" panose="02020603050405020304" pitchFamily="18" charset="0"/>
                <a:cs typeface="Arial" panose="020B0604020202020204" pitchFamily="34" charset="0"/>
              </a:rPr>
              <a:t>end2</a:t>
            </a:r>
            <a:r>
              <a:rPr kumimoji="1" lang="zh-CN" altLang="en-US" sz="2800" dirty="0">
                <a:solidFill>
                  <a:srgbClr val="FFFF00"/>
                </a:solidFill>
                <a:latin typeface="Times New Roman" panose="02020603050405020304" pitchFamily="18" charset="0"/>
                <a:cs typeface="Arial" panose="020B0604020202020204" pitchFamily="34" charset="0"/>
              </a:rPr>
              <a:t>）进行，而删除仍允许在两端进行</a:t>
            </a:r>
            <a:r>
              <a:rPr kumimoji="1" lang="zh-CN" altLang="en-US" sz="2800" dirty="0">
                <a:latin typeface="Times New Roman" panose="02020603050405020304" pitchFamily="18" charset="0"/>
                <a:cs typeface="Arial" panose="020B0604020202020204" pitchFamily="34" charset="0"/>
              </a:rPr>
              <a:t>。它可以看成对栈溢出时的一种特殊的处理，即当栈溢出时，可将栈中保存最久</a:t>
            </a:r>
            <a:r>
              <a:rPr kumimoji="1" lang="en-US" altLang="zh-CN" sz="2800" dirty="0">
                <a:latin typeface="Times New Roman" panose="02020603050405020304" pitchFamily="18" charset="0"/>
                <a:cs typeface="Arial" panose="020B0604020202020204" pitchFamily="34" charset="0"/>
              </a:rPr>
              <a:t>(end1</a:t>
            </a:r>
            <a:r>
              <a:rPr kumimoji="1" lang="zh-CN" altLang="en-US" sz="2800" dirty="0">
                <a:latin typeface="Times New Roman" panose="02020603050405020304" pitchFamily="18" charset="0"/>
                <a:cs typeface="Arial" panose="020B0604020202020204" pitchFamily="34" charset="0"/>
              </a:rPr>
              <a:t>端</a:t>
            </a:r>
            <a:r>
              <a:rPr kumimoji="1" lang="en-US" altLang="zh-CN" sz="2800" dirty="0">
                <a:latin typeface="Times New Roman" panose="02020603050405020304" pitchFamily="18" charset="0"/>
                <a:cs typeface="Arial" panose="020B0604020202020204" pitchFamily="34" charset="0"/>
              </a:rPr>
              <a:t>)</a:t>
            </a:r>
            <a:r>
              <a:rPr kumimoji="1" lang="zh-CN" altLang="en-US" sz="2800" dirty="0">
                <a:latin typeface="Times New Roman" panose="02020603050405020304" pitchFamily="18" charset="0"/>
                <a:cs typeface="Arial" panose="020B0604020202020204" pitchFamily="34" charset="0"/>
              </a:rPr>
              <a:t>的元素删除。</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3"/>
          <p:cNvSpPr>
            <a:spLocks noChangeArrowheads="1"/>
          </p:cNvSpPr>
          <p:nvPr/>
        </p:nvSpPr>
        <p:spPr bwMode="auto">
          <a:xfrm>
            <a:off x="0" y="1219200"/>
            <a:ext cx="87630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1" indent="0" algn="l" defTabSz="914400" eaLnBrk="1" fontAlgn="auto" latinLnBrk="0" hangingPunct="1">
              <a:lnSpc>
                <a:spcPct val="100000"/>
              </a:lnSpc>
              <a:spcBef>
                <a:spcPts val="0"/>
              </a:spcBef>
              <a:spcAft>
                <a:spcPts val="0"/>
              </a:spcAft>
              <a:buClrTx/>
              <a:buSzTx/>
              <a:buFontTx/>
              <a:buChar char="•"/>
              <a:defRPr/>
            </a:pPr>
            <a:endParaRPr kumimoji="0" lang="zh-CN" altLang="zh-CN" sz="1800" b="0" i="0" u="none" strike="noStrike" kern="0" cap="none" spc="0" normalizeH="0" baseline="0" noProof="0">
              <a:ln>
                <a:noFill/>
              </a:ln>
              <a:solidFill>
                <a:srgbClr val="B2B2B2"/>
              </a:solidFill>
              <a:effectLst/>
              <a:uLnTx/>
              <a:uFillTx/>
              <a:latin typeface="Arial" panose="020B0604020202020204" pitchFamily="34" charset="0"/>
            </a:endParaRPr>
          </a:p>
        </p:txBody>
      </p:sp>
      <p:sp>
        <p:nvSpPr>
          <p:cNvPr id="18" name="Rectangle 5"/>
          <p:cNvSpPr>
            <a:spLocks noChangeArrowheads="1"/>
          </p:cNvSpPr>
          <p:nvPr/>
        </p:nvSpPr>
        <p:spPr bwMode="auto">
          <a:xfrm>
            <a:off x="395536" y="1763713"/>
            <a:ext cx="8388424" cy="353822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fo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3" indent="9525" algn="l" defTabSz="441325" eaLnBrk="1" fontAlgn="auto" latinLnBrk="0" hangingPunct="1">
              <a:lnSpc>
                <a:spcPct val="100000"/>
              </a:lnSpc>
              <a:spcBef>
                <a:spcPts val="0"/>
              </a:spcBef>
              <a:spcAft>
                <a:spcPts val="0"/>
              </a:spcAft>
              <a:buClrTx/>
              <a:buSzTx/>
              <a:buFontTx/>
              <a:buNone/>
              <a:defRPr/>
            </a:pPr>
            <a:r>
              <a:rPr kumimoji="0" lang="zh-CN" altLang="en-US" sz="2800" b="0" i="0" u="none" strike="noStrike" kern="0" cap="none" spc="0" normalizeH="0" baseline="0" noProof="0" dirty="0">
                <a:ln>
                  <a:noFill/>
                </a:ln>
                <a:solidFill>
                  <a:srgbClr val="3333CC"/>
                </a:solidFill>
                <a:effectLst/>
                <a:uLnTx/>
                <a:uFillTx/>
                <a:latin typeface="Arial" panose="020B0604020202020204" pitchFamily="34" charset="0"/>
              </a:rPr>
              <a:t>优先权有序表</a:t>
            </a:r>
            <a:r>
              <a:rPr kumimoji="0" lang="zh-CN" altLang="en-US" sz="2800" b="0" i="0" u="none" strike="noStrike" kern="0" cap="none" spc="0" normalizeH="0" baseline="0" noProof="0" dirty="0">
                <a:ln>
                  <a:noFill/>
                </a:ln>
                <a:solidFill>
                  <a:sysClr val="windowText" lastClr="000000"/>
                </a:solidFill>
                <a:effectLst/>
                <a:uLnTx/>
                <a:uFillTx/>
                <a:latin typeface="Arial" panose="020B0604020202020204" pitchFamily="34" charset="0"/>
              </a:rPr>
              <a:t>：具有</a:t>
            </a:r>
            <a:r>
              <a:rPr kumimoji="0" lang="zh-CN" altLang="zh-CN" sz="2800" b="0" i="0" u="none" strike="noStrike" kern="0" cap="none" spc="0" normalizeH="0" baseline="0" noProof="0" dirty="0">
                <a:ln>
                  <a:noFill/>
                </a:ln>
                <a:solidFill>
                  <a:sysClr val="windowText" lastClr="000000"/>
                </a:solidFill>
                <a:effectLst/>
                <a:uLnTx/>
                <a:uFillTx/>
                <a:latin typeface="Arial" panose="020B0604020202020204" pitchFamily="34" charset="0"/>
              </a:rPr>
              <a:t>高优先权的结点将先离开的线性结构。</a:t>
            </a:r>
            <a:r>
              <a:rPr kumimoji="0" lang="zh-CN" altLang="en-US" sz="2800" b="0" i="0" u="none" strike="noStrike" kern="0" cap="none" spc="0" normalizeH="0" baseline="0" noProof="0" dirty="0">
                <a:ln>
                  <a:noFill/>
                </a:ln>
                <a:solidFill>
                  <a:sysClr val="windowText" lastClr="000000"/>
                </a:solidFill>
                <a:effectLst/>
                <a:uLnTx/>
                <a:uFillTx/>
                <a:latin typeface="Arial" panose="020B0604020202020204" pitchFamily="34" charset="0"/>
              </a:rPr>
              <a:t>与其</a:t>
            </a:r>
            <a:r>
              <a:rPr kumimoji="0" lang="zh-CN" altLang="zh-CN" sz="2800" b="0" i="0" u="none" strike="noStrike" kern="0" cap="none" spc="0" normalizeH="0" baseline="0" noProof="0" dirty="0">
                <a:ln>
                  <a:noFill/>
                </a:ln>
                <a:solidFill>
                  <a:sysClr val="windowText" lastClr="000000"/>
                </a:solidFill>
                <a:effectLst/>
                <a:uLnTx/>
                <a:uFillTx/>
                <a:latin typeface="Arial" panose="020B0604020202020204" pitchFamily="34" charset="0"/>
              </a:rPr>
              <a:t>到达时刻无关。</a:t>
            </a:r>
            <a:endParaRPr kumimoji="0" lang="en-US" altLang="zh-CN" sz="2800" b="0" i="0" u="none" strike="noStrike" kern="0" cap="none" spc="0" normalizeH="0" baseline="0" noProof="0" dirty="0">
              <a:ln>
                <a:noFill/>
              </a:ln>
              <a:solidFill>
                <a:sysClr val="windowText" lastClr="000000"/>
              </a:solidFill>
              <a:effectLst/>
              <a:uLnTx/>
              <a:uFillTx/>
              <a:latin typeface="Arial" panose="020B0604020202020204" pitchFamily="34" charset="0"/>
            </a:endParaRPr>
          </a:p>
          <a:p>
            <a:pPr marL="0" marR="0" lvl="3" indent="9525" algn="l" defTabSz="441325" eaLnBrk="1" fontAlgn="auto" latinLnBrk="0" hangingPunct="1">
              <a:lnSpc>
                <a:spcPct val="100000"/>
              </a:lnSpc>
              <a:spcBef>
                <a:spcPts val="0"/>
              </a:spcBef>
              <a:spcAft>
                <a:spcPts val="0"/>
              </a:spcAft>
              <a:buClrTx/>
              <a:buSzTx/>
              <a:buFontTx/>
              <a:buNone/>
              <a:defRPr/>
            </a:pPr>
            <a:endParaRPr lang="en-US" altLang="zh-CN" sz="2800" kern="0" dirty="0">
              <a:solidFill>
                <a:sysClr val="windowText" lastClr="000000"/>
              </a:solidFill>
              <a:latin typeface="Arial" panose="020B0604020202020204" pitchFamily="34" charset="0"/>
            </a:endParaRPr>
          </a:p>
          <a:p>
            <a:pPr marL="0" marR="0" lvl="3" indent="9525" algn="l" defTabSz="441325" eaLnBrk="1" fontAlgn="auto" latinLnBrk="0" hangingPunct="1">
              <a:lnSpc>
                <a:spcPct val="100000"/>
              </a:lnSpc>
              <a:spcBef>
                <a:spcPts val="0"/>
              </a:spcBef>
              <a:spcAft>
                <a:spcPts val="0"/>
              </a:spcAft>
              <a:buClrTx/>
              <a:buSzTx/>
              <a:buFontTx/>
              <a:buNone/>
              <a:defRPr/>
            </a:pPr>
            <a:r>
              <a:rPr kumimoji="0" lang="zh-CN" altLang="zh-CN" sz="2800" b="0" i="0" u="none" strike="noStrike" kern="0" cap="none" spc="0" normalizeH="0" baseline="0" noProof="0" dirty="0">
                <a:ln>
                  <a:noFill/>
                </a:ln>
                <a:solidFill>
                  <a:sysClr val="windowText" lastClr="000000"/>
                </a:solidFill>
                <a:effectLst/>
                <a:uLnTx/>
                <a:uFillTx/>
                <a:latin typeface="Arial" panose="020B0604020202020204" pitchFamily="34" charset="0"/>
              </a:rPr>
              <a:t>实现方法：结点</a:t>
            </a:r>
            <a:r>
              <a:rPr kumimoji="0" lang="zh-CN" altLang="en-US" sz="2800" b="0" i="0" u="none" strike="noStrike" kern="0" cap="none" spc="0" normalizeH="0" baseline="0" noProof="0" dirty="0">
                <a:ln>
                  <a:noFill/>
                </a:ln>
                <a:solidFill>
                  <a:sysClr val="windowText" lastClr="000000"/>
                </a:solidFill>
                <a:effectLst/>
                <a:uLnTx/>
                <a:uFillTx/>
                <a:latin typeface="Arial" panose="020B0604020202020204" pitchFamily="34" charset="0"/>
              </a:rPr>
              <a:t>中除包含数据域外，还有本结点的优先权数。</a:t>
            </a:r>
          </a:p>
          <a:p>
            <a:pPr marL="0" marR="0" lvl="3" indent="9525" algn="l" defTabSz="441325" eaLnBrk="1" fontAlgn="auto" latinLnBrk="0" hangingPunct="1">
              <a:lnSpc>
                <a:spcPct val="100000"/>
              </a:lnSpc>
              <a:spcBef>
                <a:spcPts val="0"/>
              </a:spcBef>
              <a:spcAft>
                <a:spcPts val="0"/>
              </a:spcAft>
              <a:buClrTx/>
              <a:buSzTx/>
              <a:buFontTx/>
              <a:buNone/>
              <a:defRPr/>
            </a:pPr>
            <a:r>
              <a:rPr kumimoji="0" lang="zh-CN" altLang="en-US" sz="2800" b="0" i="0" u="none" strike="noStrike" kern="0" cap="none" spc="0" normalizeH="0" baseline="0" noProof="0" dirty="0">
                <a:ln>
                  <a:noFill/>
                </a:ln>
                <a:solidFill>
                  <a:sysClr val="windowText" lastClr="000000"/>
                </a:solidFill>
                <a:effectLst/>
                <a:uLnTx/>
                <a:uFillTx/>
                <a:latin typeface="Arial" panose="020B0604020202020204" pitchFamily="34" charset="0"/>
              </a:rPr>
              <a:t>优先权数越小，优先级越高。</a:t>
            </a:r>
            <a:endParaRPr kumimoji="0" lang="en-US" altLang="zh-CN" sz="2800" b="0" i="0" u="none" strike="noStrike" kern="0" cap="none" spc="0" normalizeH="0" baseline="0" noProof="0" dirty="0">
              <a:ln>
                <a:noFill/>
              </a:ln>
              <a:solidFill>
                <a:sysClr val="windowText" lastClr="000000"/>
              </a:solidFill>
              <a:effectLst/>
              <a:uLnTx/>
              <a:uFillTx/>
              <a:latin typeface="Arial" panose="020B0604020202020204" pitchFamily="34" charset="0"/>
            </a:endParaRPr>
          </a:p>
          <a:p>
            <a:pPr marL="0" marR="0" lvl="3" indent="9525" algn="l" defTabSz="441325" eaLnBrk="1" fontAlgn="auto" latinLnBrk="0" hangingPunct="1">
              <a:lnSpc>
                <a:spcPct val="100000"/>
              </a:lnSpc>
              <a:spcBef>
                <a:spcPts val="0"/>
              </a:spcBef>
              <a:spcAft>
                <a:spcPts val="0"/>
              </a:spcAft>
              <a:buClrTx/>
              <a:buSzTx/>
              <a:buFontTx/>
              <a:buNone/>
              <a:defRPr/>
            </a:pPr>
            <a:r>
              <a:rPr kumimoji="0" lang="zh-CN" altLang="en-US" sz="2800" b="0" i="0" u="none" strike="noStrike" kern="0" cap="none" spc="0" normalizeH="0" baseline="0" noProof="0" dirty="0">
                <a:ln>
                  <a:noFill/>
                </a:ln>
                <a:solidFill>
                  <a:sysClr val="windowText" lastClr="000000"/>
                </a:solidFill>
                <a:effectLst/>
                <a:uLnTx/>
                <a:uFillTx/>
                <a:latin typeface="Arial" panose="020B0604020202020204" pitchFamily="34" charset="0"/>
              </a:rPr>
              <a:t>或者：</a:t>
            </a:r>
          </a:p>
          <a:p>
            <a:pPr marL="0" marR="0" lvl="3" indent="9525" algn="l" defTabSz="441325" eaLnBrk="1" fontAlgn="auto" latinLnBrk="0" hangingPunct="1">
              <a:lnSpc>
                <a:spcPct val="100000"/>
              </a:lnSpc>
              <a:spcBef>
                <a:spcPts val="0"/>
              </a:spcBef>
              <a:spcAft>
                <a:spcPts val="0"/>
              </a:spcAft>
              <a:buClrTx/>
              <a:buSzTx/>
              <a:buFontTx/>
              <a:buNone/>
              <a:defRPr/>
            </a:pPr>
            <a:r>
              <a:rPr kumimoji="0" lang="zh-CN" altLang="en-US" sz="2800" b="0" i="0" u="none" strike="noStrike" kern="0" cap="none" spc="0" normalizeH="0" baseline="0" noProof="0" dirty="0">
                <a:ln>
                  <a:noFill/>
                </a:ln>
                <a:solidFill>
                  <a:sysClr val="windowText" lastClr="000000"/>
                </a:solidFill>
                <a:effectLst/>
                <a:uLnTx/>
                <a:uFillTx/>
                <a:latin typeface="Arial" panose="020B0604020202020204" pitchFamily="34" charset="0"/>
              </a:rPr>
              <a:t>优先权数越大，优先级越高。</a:t>
            </a:r>
          </a:p>
        </p:txBody>
      </p:sp>
      <p:sp>
        <p:nvSpPr>
          <p:cNvPr id="19" name="Rectangle 251"/>
          <p:cNvSpPr>
            <a:spLocks noChangeArrowheads="1"/>
          </p:cNvSpPr>
          <p:nvPr/>
        </p:nvSpPr>
        <p:spPr bwMode="auto">
          <a:xfrm>
            <a:off x="0" y="615950"/>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 </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8" name="Rectangle 4"/>
          <p:cNvSpPr txBox="1">
            <a:spLocks noChangeArrowheads="1"/>
          </p:cNvSpPr>
          <p:nvPr/>
        </p:nvSpPr>
        <p:spPr>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lvl1pPr algn="ctr" eaLnBrk="1" hangingPunct="1">
              <a:defRPr sz="4400" b="1">
                <a:solidFill>
                  <a:srgbClr val="FFFF00"/>
                </a:solidFill>
                <a:latin typeface="+mj-lt"/>
                <a:ea typeface="+mj-ea"/>
                <a:cs typeface="+mj-cs"/>
              </a:defRPr>
            </a:lvl1pPr>
            <a:lvl2pPr algn="ctr" eaLnBrk="0" hangingPunct="0">
              <a:defRPr sz="4400" b="1">
                <a:solidFill>
                  <a:srgbClr val="FFFF00"/>
                </a:solidFill>
              </a:defRPr>
            </a:lvl2pPr>
            <a:lvl3pPr algn="ctr" eaLnBrk="0" hangingPunct="0">
              <a:defRPr sz="4400" b="1">
                <a:solidFill>
                  <a:srgbClr val="FFFF00"/>
                </a:solidFill>
              </a:defRPr>
            </a:lvl3pPr>
            <a:lvl4pPr algn="ctr" eaLnBrk="0" hangingPunct="0">
              <a:defRPr sz="4400" b="1">
                <a:solidFill>
                  <a:srgbClr val="FFFF00"/>
                </a:solidFill>
              </a:defRPr>
            </a:lvl4pPr>
            <a:lvl5pPr algn="ctr" eaLnBrk="0" hangingPunct="0">
              <a:defRPr sz="4400" b="1">
                <a:solidFill>
                  <a:srgbClr val="FFFF00"/>
                </a:solidFill>
              </a:defRPr>
            </a:lvl5pPr>
            <a:lvl6pPr marL="457200" algn="ctr" fontAlgn="base">
              <a:spcBef>
                <a:spcPct val="0"/>
              </a:spcBef>
              <a:spcAft>
                <a:spcPct val="0"/>
              </a:spcAft>
              <a:defRPr sz="4400" b="1">
                <a:solidFill>
                  <a:srgbClr val="FFFF00"/>
                </a:solidFill>
              </a:defRPr>
            </a:lvl6pPr>
            <a:lvl7pPr marL="914400" algn="ctr" fontAlgn="base">
              <a:spcBef>
                <a:spcPct val="0"/>
              </a:spcBef>
              <a:spcAft>
                <a:spcPct val="0"/>
              </a:spcAft>
              <a:defRPr sz="4400" b="1">
                <a:solidFill>
                  <a:srgbClr val="FFFF00"/>
                </a:solidFill>
              </a:defRPr>
            </a:lvl7pPr>
            <a:lvl8pPr marL="1371600" algn="ctr" fontAlgn="base">
              <a:spcBef>
                <a:spcPct val="0"/>
              </a:spcBef>
              <a:spcAft>
                <a:spcPct val="0"/>
              </a:spcAft>
              <a:defRPr sz="4400" b="1">
                <a:solidFill>
                  <a:srgbClr val="FFFF00"/>
                </a:solidFill>
              </a:defRPr>
            </a:lvl8pPr>
            <a:lvl9pPr marL="1828800" algn="ctr" fontAlgn="base">
              <a:spcBef>
                <a:spcPct val="0"/>
              </a:spcBef>
              <a:spcAft>
                <a:spcPct val="0"/>
              </a:spcAft>
              <a:defRPr sz="4400" b="1">
                <a:solidFill>
                  <a:srgbClr val="FFFF00"/>
                </a:solidFill>
              </a:defRPr>
            </a:lvl9pPr>
          </a:lstStyle>
          <a:p>
            <a:r>
              <a:rPr lang="zh-CN" altLang="en-US" dirty="0">
                <a:solidFill>
                  <a:srgbClr val="FF0000"/>
                </a:solidFill>
              </a:rPr>
              <a:t>优先队列</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p:cNvSpPr/>
          <p:nvPr/>
        </p:nvSpPr>
        <p:spPr>
          <a:xfrm>
            <a:off x="0" y="0"/>
            <a:ext cx="9144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Rectangle 4"/>
          <p:cNvSpPr txBox="1">
            <a:spLocks noChangeArrowheads="1"/>
          </p:cNvSpPr>
          <p:nvPr/>
        </p:nvSpPr>
        <p:spPr>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lvl1pPr algn="ctr" eaLnBrk="1" hangingPunct="1">
              <a:defRPr sz="4400" b="1">
                <a:solidFill>
                  <a:srgbClr val="FFFF00"/>
                </a:solidFill>
                <a:latin typeface="+mj-lt"/>
                <a:ea typeface="+mj-ea"/>
                <a:cs typeface="+mj-cs"/>
              </a:defRPr>
            </a:lvl1pPr>
            <a:lvl2pPr algn="ctr" eaLnBrk="0" hangingPunct="0">
              <a:defRPr sz="4400" b="1">
                <a:solidFill>
                  <a:srgbClr val="FFFF00"/>
                </a:solidFill>
              </a:defRPr>
            </a:lvl2pPr>
            <a:lvl3pPr algn="ctr" eaLnBrk="0" hangingPunct="0">
              <a:defRPr sz="4400" b="1">
                <a:solidFill>
                  <a:srgbClr val="FFFF00"/>
                </a:solidFill>
              </a:defRPr>
            </a:lvl3pPr>
            <a:lvl4pPr algn="ctr" eaLnBrk="0" hangingPunct="0">
              <a:defRPr sz="4400" b="1">
                <a:solidFill>
                  <a:srgbClr val="FFFF00"/>
                </a:solidFill>
              </a:defRPr>
            </a:lvl4pPr>
            <a:lvl5pPr algn="ctr" eaLnBrk="0" hangingPunct="0">
              <a:defRPr sz="4400" b="1">
                <a:solidFill>
                  <a:srgbClr val="FFFF00"/>
                </a:solidFill>
              </a:defRPr>
            </a:lvl5pPr>
            <a:lvl6pPr marL="457200" algn="ctr" fontAlgn="base">
              <a:spcBef>
                <a:spcPct val="0"/>
              </a:spcBef>
              <a:spcAft>
                <a:spcPct val="0"/>
              </a:spcAft>
              <a:defRPr sz="4400" b="1">
                <a:solidFill>
                  <a:srgbClr val="FFFF00"/>
                </a:solidFill>
              </a:defRPr>
            </a:lvl6pPr>
            <a:lvl7pPr marL="914400" algn="ctr" fontAlgn="base">
              <a:spcBef>
                <a:spcPct val="0"/>
              </a:spcBef>
              <a:spcAft>
                <a:spcPct val="0"/>
              </a:spcAft>
              <a:defRPr sz="4400" b="1">
                <a:solidFill>
                  <a:srgbClr val="FFFF00"/>
                </a:solidFill>
              </a:defRPr>
            </a:lvl7pPr>
            <a:lvl8pPr marL="1371600" algn="ctr" fontAlgn="base">
              <a:spcBef>
                <a:spcPct val="0"/>
              </a:spcBef>
              <a:spcAft>
                <a:spcPct val="0"/>
              </a:spcAft>
              <a:defRPr sz="4400" b="1">
                <a:solidFill>
                  <a:srgbClr val="FFFF00"/>
                </a:solidFill>
              </a:defRPr>
            </a:lvl8pPr>
            <a:lvl9pPr marL="1828800" algn="ctr" fontAlgn="base">
              <a:spcBef>
                <a:spcPct val="0"/>
              </a:spcBef>
              <a:spcAft>
                <a:spcPct val="0"/>
              </a:spcAft>
              <a:defRPr sz="4400" b="1">
                <a:solidFill>
                  <a:srgbClr val="FFFF00"/>
                </a:solidFill>
              </a:defRPr>
            </a:lvl9pPr>
          </a:lstStyle>
          <a:p>
            <a:r>
              <a:rPr lang="zh-CN" altLang="en-US" dirty="0">
                <a:solidFill>
                  <a:srgbClr val="FF0000"/>
                </a:solidFill>
              </a:rPr>
              <a:t>顺序存储的优先队列</a:t>
            </a:r>
          </a:p>
        </p:txBody>
      </p:sp>
      <p:sp>
        <p:nvSpPr>
          <p:cNvPr id="324" name="Text Box 9"/>
          <p:cNvSpPr txBox="1">
            <a:spLocks noChangeArrowheads="1"/>
          </p:cNvSpPr>
          <p:nvPr/>
        </p:nvSpPr>
        <p:spPr bwMode="auto">
          <a:xfrm>
            <a:off x="4654550" y="1501552"/>
            <a:ext cx="544513" cy="255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0" i="0" u="none" strike="noStrike" kern="0" cap="none" spc="0" normalizeH="0" baseline="0" noProof="0">
                <a:ln>
                  <a:noFill/>
                </a:ln>
                <a:solidFill>
                  <a:sysClr val="windowText" lastClr="000000"/>
                </a:solidFill>
                <a:effectLst/>
                <a:uLnTx/>
                <a:uFillTx/>
                <a:cs typeface="Times New Roman" panose="02020603050405020304" pitchFamily="18" charset="0"/>
              </a:rPr>
              <a:t>4</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1200" b="0" i="0" u="none" strike="noStrike" kern="0" cap="none" spc="0" normalizeH="0" baseline="0" noProof="0">
              <a:ln>
                <a:noFill/>
              </a:ln>
              <a:solidFill>
                <a:sysClr val="windowText" lastClr="000000"/>
              </a:solidFill>
              <a:effectLst/>
              <a:uLnTx/>
              <a:uFillTx/>
            </a:endParaRPr>
          </a:p>
        </p:txBody>
      </p:sp>
      <p:sp>
        <p:nvSpPr>
          <p:cNvPr id="325" name="Text Box 17"/>
          <p:cNvSpPr txBox="1">
            <a:spLocks noChangeArrowheads="1"/>
          </p:cNvSpPr>
          <p:nvPr/>
        </p:nvSpPr>
        <p:spPr bwMode="auto">
          <a:xfrm>
            <a:off x="3889375" y="1807940"/>
            <a:ext cx="544513"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19</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326" name="Text Box 38"/>
          <p:cNvSpPr txBox="1">
            <a:spLocks noChangeArrowheads="1"/>
          </p:cNvSpPr>
          <p:nvPr/>
        </p:nvSpPr>
        <p:spPr bwMode="auto">
          <a:xfrm>
            <a:off x="3748088" y="1501552"/>
            <a:ext cx="544512"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0" i="0" u="none" strike="noStrike" kern="0" cap="none" spc="0" normalizeH="0" baseline="0" noProof="0">
                <a:ln>
                  <a:noFill/>
                </a:ln>
                <a:solidFill>
                  <a:sysClr val="windowText" lastClr="000000"/>
                </a:solidFill>
                <a:effectLst/>
                <a:uLnTx/>
                <a:uFillTx/>
                <a:cs typeface="Times New Roman" panose="02020603050405020304" pitchFamily="18" charset="0"/>
              </a:rPr>
              <a:t>3</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1200" b="0" i="0" u="none" strike="noStrike" kern="0" cap="none" spc="0" normalizeH="0" baseline="0" noProof="0">
              <a:ln>
                <a:noFill/>
              </a:ln>
              <a:solidFill>
                <a:sysClr val="windowText" lastClr="000000"/>
              </a:solidFill>
              <a:effectLst/>
              <a:uLnTx/>
              <a:uFillTx/>
            </a:endParaRPr>
          </a:p>
        </p:txBody>
      </p:sp>
      <p:sp>
        <p:nvSpPr>
          <p:cNvPr id="327" name="Text Box 39"/>
          <p:cNvSpPr txBox="1">
            <a:spLocks noChangeArrowheads="1"/>
          </p:cNvSpPr>
          <p:nvPr/>
        </p:nvSpPr>
        <p:spPr bwMode="auto">
          <a:xfrm>
            <a:off x="1936750" y="1501552"/>
            <a:ext cx="542925"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0" i="0" u="none" strike="noStrike" kern="0" cap="none" spc="0" normalizeH="0" baseline="0" noProof="0">
                <a:ln>
                  <a:noFill/>
                </a:ln>
                <a:solidFill>
                  <a:sysClr val="windowText" lastClr="000000"/>
                </a:solidFill>
                <a:effectLst/>
                <a:uLnTx/>
                <a:uFillTx/>
                <a:cs typeface="Times New Roman" panose="02020603050405020304" pitchFamily="18" charset="0"/>
              </a:rPr>
              <a:t>1</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1200" b="0" i="0" u="none" strike="noStrike" kern="0" cap="none" spc="0" normalizeH="0" baseline="0" noProof="0">
              <a:ln>
                <a:noFill/>
              </a:ln>
              <a:solidFill>
                <a:sysClr val="windowText" lastClr="000000"/>
              </a:solidFill>
              <a:effectLst/>
              <a:uLnTx/>
              <a:uFillTx/>
            </a:endParaRPr>
          </a:p>
        </p:txBody>
      </p:sp>
      <p:sp>
        <p:nvSpPr>
          <p:cNvPr id="328" name="Text Box 40"/>
          <p:cNvSpPr txBox="1">
            <a:spLocks noChangeArrowheads="1"/>
          </p:cNvSpPr>
          <p:nvPr/>
        </p:nvSpPr>
        <p:spPr bwMode="auto">
          <a:xfrm>
            <a:off x="2843213" y="1501552"/>
            <a:ext cx="542925"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0" i="0" u="none" strike="noStrike" kern="0" cap="none" spc="0" normalizeH="0" baseline="0" noProof="0">
                <a:ln>
                  <a:noFill/>
                </a:ln>
                <a:solidFill>
                  <a:sysClr val="windowText" lastClr="000000"/>
                </a:solidFill>
                <a:effectLst/>
                <a:uLnTx/>
                <a:uFillTx/>
                <a:cs typeface="Times New Roman" panose="02020603050405020304" pitchFamily="18" charset="0"/>
              </a:rPr>
              <a:t>2</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1200" b="0" i="0" u="none" strike="noStrike" kern="0" cap="none" spc="0" normalizeH="0" baseline="0" noProof="0">
              <a:ln>
                <a:noFill/>
              </a:ln>
              <a:solidFill>
                <a:sysClr val="windowText" lastClr="000000"/>
              </a:solidFill>
              <a:effectLst/>
              <a:uLnTx/>
              <a:uFillTx/>
            </a:endParaRPr>
          </a:p>
        </p:txBody>
      </p:sp>
      <p:sp>
        <p:nvSpPr>
          <p:cNvPr id="329" name="Text Box 41"/>
          <p:cNvSpPr txBox="1">
            <a:spLocks noChangeArrowheads="1"/>
          </p:cNvSpPr>
          <p:nvPr/>
        </p:nvSpPr>
        <p:spPr bwMode="auto">
          <a:xfrm>
            <a:off x="1211263" y="1501552"/>
            <a:ext cx="544512" cy="255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0" i="0" u="none" strike="noStrike" kern="0" cap="none" spc="0" normalizeH="0" baseline="0" noProof="0">
                <a:ln>
                  <a:noFill/>
                </a:ln>
                <a:solidFill>
                  <a:sysClr val="windowText" lastClr="000000"/>
                </a:solidFill>
                <a:effectLst/>
                <a:uLnTx/>
                <a:uFillTx/>
                <a:cs typeface="Times New Roman" panose="02020603050405020304" pitchFamily="18" charset="0"/>
              </a:rPr>
              <a:t>0</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1200" b="0" i="0" u="none" strike="noStrike" kern="0" cap="none" spc="0" normalizeH="0" baseline="0" noProof="0">
              <a:ln>
                <a:noFill/>
              </a:ln>
              <a:solidFill>
                <a:sysClr val="windowText" lastClr="000000"/>
              </a:solidFill>
              <a:effectLst/>
              <a:uLnTx/>
              <a:uFillTx/>
            </a:endParaRPr>
          </a:p>
        </p:txBody>
      </p:sp>
      <p:sp>
        <p:nvSpPr>
          <p:cNvPr id="330" name="Text Box 42"/>
          <p:cNvSpPr txBox="1">
            <a:spLocks noChangeArrowheads="1"/>
          </p:cNvSpPr>
          <p:nvPr/>
        </p:nvSpPr>
        <p:spPr bwMode="auto">
          <a:xfrm>
            <a:off x="5561013" y="1501552"/>
            <a:ext cx="542925"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0" i="0" u="none" strike="noStrike" kern="0" cap="none" spc="0" normalizeH="0" baseline="0" noProof="0">
                <a:ln>
                  <a:noFill/>
                </a:ln>
                <a:solidFill>
                  <a:sysClr val="windowText" lastClr="000000"/>
                </a:solidFill>
                <a:effectLst/>
                <a:uLnTx/>
                <a:uFillTx/>
                <a:cs typeface="Times New Roman" panose="02020603050405020304" pitchFamily="18" charset="0"/>
              </a:rPr>
              <a:t>5</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1200" b="0" i="0" u="none" strike="noStrike" kern="0" cap="none" spc="0" normalizeH="0" baseline="0" noProof="0">
              <a:ln>
                <a:noFill/>
              </a:ln>
              <a:solidFill>
                <a:sysClr val="windowText" lastClr="000000"/>
              </a:solidFill>
              <a:effectLst/>
              <a:uLnTx/>
              <a:uFillTx/>
            </a:endParaRPr>
          </a:p>
        </p:txBody>
      </p:sp>
      <p:sp>
        <p:nvSpPr>
          <p:cNvPr id="331" name="Text Box 43"/>
          <p:cNvSpPr txBox="1">
            <a:spLocks noChangeArrowheads="1"/>
          </p:cNvSpPr>
          <p:nvPr/>
        </p:nvSpPr>
        <p:spPr bwMode="auto">
          <a:xfrm>
            <a:off x="6467475" y="1501552"/>
            <a:ext cx="542925"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0" i="0" u="none" strike="noStrike" kern="0" cap="none" spc="0" normalizeH="0" baseline="0" noProof="0">
                <a:ln>
                  <a:noFill/>
                </a:ln>
                <a:solidFill>
                  <a:sysClr val="windowText" lastClr="000000"/>
                </a:solidFill>
                <a:effectLst/>
                <a:uLnTx/>
                <a:uFillTx/>
                <a:cs typeface="Times New Roman" panose="02020603050405020304" pitchFamily="18" charset="0"/>
              </a:rPr>
              <a:t>6</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1200" b="0" i="0" u="none" strike="noStrike" kern="0" cap="none" spc="0" normalizeH="0" baseline="0" noProof="0">
              <a:ln>
                <a:noFill/>
              </a:ln>
              <a:solidFill>
                <a:sysClr val="windowText" lastClr="000000"/>
              </a:solidFill>
              <a:effectLst/>
              <a:uLnTx/>
              <a:uFillTx/>
            </a:endParaRPr>
          </a:p>
        </p:txBody>
      </p:sp>
      <p:sp>
        <p:nvSpPr>
          <p:cNvPr id="333" name="Rectangle 5"/>
          <p:cNvSpPr>
            <a:spLocks noChangeArrowheads="1"/>
          </p:cNvSpPr>
          <p:nvPr/>
        </p:nvSpPr>
        <p:spPr bwMode="auto">
          <a:xfrm>
            <a:off x="0" y="1196752"/>
            <a:ext cx="8915400" cy="36933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fo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850900" lvl="3" indent="57150" algn="l">
              <a:lnSpc>
                <a:spcPct val="100000"/>
              </a:lnSpc>
            </a:pPr>
            <a:r>
              <a:rPr lang="zh-CN" altLang="zh-CN" dirty="0">
                <a:solidFill>
                  <a:schemeClr val="bg1"/>
                </a:solidFill>
                <a:latin typeface="Arial" panose="020B0604020202020204" pitchFamily="34" charset="0"/>
              </a:rPr>
              <a:t>用数组：队空：front</a:t>
            </a:r>
            <a:r>
              <a:rPr lang="en-US" altLang="zh-CN" dirty="0">
                <a:solidFill>
                  <a:schemeClr val="bg1"/>
                </a:solidFill>
                <a:latin typeface="Arial" panose="020B0604020202020204" pitchFamily="34" charset="0"/>
              </a:rPr>
              <a:t>=</a:t>
            </a:r>
            <a:r>
              <a:rPr lang="zh-CN" altLang="zh-CN" dirty="0">
                <a:solidFill>
                  <a:schemeClr val="bg1"/>
                </a:solidFill>
                <a:latin typeface="Arial" panose="020B0604020202020204" pitchFamily="34" charset="0"/>
              </a:rPr>
              <a:t>rear</a:t>
            </a:r>
            <a:r>
              <a:rPr lang="en-US" altLang="zh-CN" dirty="0">
                <a:solidFill>
                  <a:schemeClr val="bg1"/>
                </a:solidFill>
                <a:latin typeface="Arial" panose="020B0604020202020204" pitchFamily="34" charset="0"/>
              </a:rPr>
              <a:t>=0;   </a:t>
            </a:r>
            <a:r>
              <a:rPr lang="zh-CN" altLang="en-US" dirty="0">
                <a:solidFill>
                  <a:schemeClr val="bg1"/>
                </a:solidFill>
                <a:latin typeface="Arial" panose="020B0604020202020204" pitchFamily="34" charset="0"/>
              </a:rPr>
              <a:t>队满：</a:t>
            </a:r>
            <a:r>
              <a:rPr lang="en-US" altLang="zh-CN" dirty="0">
                <a:solidFill>
                  <a:schemeClr val="bg1"/>
                </a:solidFill>
                <a:latin typeface="Arial" panose="020B0604020202020204" pitchFamily="34" charset="0"/>
              </a:rPr>
              <a:t>rear=MaxSize-1</a:t>
            </a:r>
          </a:p>
        </p:txBody>
      </p:sp>
      <p:sp>
        <p:nvSpPr>
          <p:cNvPr id="334" name="Rectangle 82"/>
          <p:cNvSpPr>
            <a:spLocks noChangeArrowheads="1"/>
          </p:cNvSpPr>
          <p:nvPr/>
        </p:nvSpPr>
        <p:spPr bwMode="auto">
          <a:xfrm>
            <a:off x="990600" y="6330727"/>
            <a:ext cx="4391025" cy="276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5" name="Text Box 8"/>
          <p:cNvSpPr txBox="1">
            <a:spLocks noChangeArrowheads="1"/>
          </p:cNvSpPr>
          <p:nvPr/>
        </p:nvSpPr>
        <p:spPr bwMode="auto">
          <a:xfrm>
            <a:off x="1001713" y="5124227"/>
            <a:ext cx="6161087" cy="317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0" i="0" u="none" strike="noStrike" kern="0" cap="none" spc="0" normalizeH="0" baseline="0" noProof="0" dirty="0">
                <a:ln>
                  <a:noFill/>
                </a:ln>
                <a:solidFill>
                  <a:sysClr val="windowText" lastClr="000000"/>
                </a:solidFill>
                <a:effectLst/>
                <a:uLnTx/>
                <a:uFillTx/>
                <a:cs typeface="Times New Roman" panose="02020603050405020304" pitchFamily="18" charset="0"/>
              </a:rPr>
              <a:t>c. </a:t>
            </a:r>
            <a:r>
              <a:rPr kumimoji="0" lang="zh-CN" altLang="en-US" sz="1200" b="0" i="0" u="none" strike="noStrike" kern="0" cap="none" spc="0" normalizeH="0" baseline="0" noProof="0" dirty="0">
                <a:ln>
                  <a:noFill/>
                </a:ln>
                <a:solidFill>
                  <a:sysClr val="windowText" lastClr="000000"/>
                </a:solidFill>
                <a:effectLst/>
                <a:uLnTx/>
                <a:uFillTx/>
                <a:latin typeface="宋体" panose="02010600030101010101" pitchFamily="2" charset="-122"/>
              </a:rPr>
              <a:t>具有最高优先数</a:t>
            </a:r>
            <a:r>
              <a:rPr kumimoji="0" lang="en-US" altLang="zh-CN" sz="1200" b="0" i="0" u="none" strike="noStrike" kern="0" cap="none" spc="0" normalizeH="0" baseline="0" noProof="0" dirty="0">
                <a:ln>
                  <a:noFill/>
                </a:ln>
                <a:solidFill>
                  <a:sysClr val="windowText" lastClr="000000"/>
                </a:solidFill>
                <a:effectLst/>
                <a:uLnTx/>
                <a:uFillTx/>
                <a:cs typeface="Times New Roman" panose="02020603050405020304" pitchFamily="18" charset="0"/>
              </a:rPr>
              <a:t>15</a:t>
            </a:r>
            <a:r>
              <a:rPr kumimoji="0" lang="zh-CN" altLang="en-US" sz="1200" b="0" i="0" u="none" strike="noStrike" kern="0" cap="none" spc="0" normalizeH="0" baseline="0" noProof="0" dirty="0">
                <a:ln>
                  <a:noFill/>
                </a:ln>
                <a:solidFill>
                  <a:sysClr val="windowText" lastClr="000000"/>
                </a:solidFill>
                <a:effectLst/>
                <a:uLnTx/>
                <a:uFillTx/>
                <a:latin typeface="宋体" panose="02010600030101010101" pitchFamily="2" charset="-122"/>
              </a:rPr>
              <a:t>的结点出队。用最后一个结点覆盖它。</a:t>
            </a:r>
            <a:endParaRPr kumimoji="0" lang="zh-CN" altLang="en-US" sz="1200" b="0" i="0" u="none" strike="noStrike" kern="0" cap="none" spc="0" normalizeH="0" baseline="0" noProof="0" dirty="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1200" b="0" i="0" u="none" strike="noStrike" kern="0" cap="none" spc="0" normalizeH="0" baseline="0" noProof="0" dirty="0">
              <a:ln>
                <a:noFill/>
              </a:ln>
              <a:solidFill>
                <a:sysClr val="windowText" lastClr="000000"/>
              </a:solidFill>
              <a:effectLst/>
              <a:uLnTx/>
              <a:uFillTx/>
            </a:endParaRPr>
          </a:p>
        </p:txBody>
      </p:sp>
      <p:sp>
        <p:nvSpPr>
          <p:cNvPr id="336" name="Rectangle 10"/>
          <p:cNvSpPr>
            <a:spLocks noChangeArrowheads="1"/>
          </p:cNvSpPr>
          <p:nvPr/>
        </p:nvSpPr>
        <p:spPr bwMode="auto">
          <a:xfrm>
            <a:off x="990600" y="1742852"/>
            <a:ext cx="6342063" cy="425450"/>
          </a:xfrm>
          <a:prstGeom prst="rect">
            <a:avLst/>
          </a:prstGeom>
          <a:solidFill>
            <a:srgbClr val="FFFFFF"/>
          </a:solidFill>
          <a:ln w="28575">
            <a:solidFill>
              <a:srgbClr val="000000"/>
            </a:solidFill>
            <a:miter lim="800000"/>
          </a:ln>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 </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337" name="Line 11"/>
          <p:cNvSpPr>
            <a:spLocks noChangeShapeType="1"/>
          </p:cNvSpPr>
          <p:nvPr/>
        </p:nvSpPr>
        <p:spPr bwMode="auto">
          <a:xfrm>
            <a:off x="1897063" y="1742852"/>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8" name="Line 12"/>
          <p:cNvSpPr>
            <a:spLocks noChangeShapeType="1"/>
          </p:cNvSpPr>
          <p:nvPr/>
        </p:nvSpPr>
        <p:spPr bwMode="auto">
          <a:xfrm>
            <a:off x="2801938" y="1742852"/>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9" name="Line 13"/>
          <p:cNvSpPr>
            <a:spLocks noChangeShapeType="1"/>
          </p:cNvSpPr>
          <p:nvPr/>
        </p:nvSpPr>
        <p:spPr bwMode="auto">
          <a:xfrm>
            <a:off x="3708400" y="1742852"/>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0" name="Text Box 14"/>
          <p:cNvSpPr txBox="1">
            <a:spLocks noChangeArrowheads="1"/>
          </p:cNvSpPr>
          <p:nvPr/>
        </p:nvSpPr>
        <p:spPr bwMode="auto">
          <a:xfrm>
            <a:off x="1171575" y="2301652"/>
            <a:ext cx="725488" cy="365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front</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341" name="Text Box 16"/>
          <p:cNvSpPr txBox="1">
            <a:spLocks noChangeArrowheads="1"/>
          </p:cNvSpPr>
          <p:nvPr/>
        </p:nvSpPr>
        <p:spPr bwMode="auto">
          <a:xfrm>
            <a:off x="990600" y="2484215"/>
            <a:ext cx="6161088" cy="317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0" i="0" u="none" strike="noStrike" kern="0" cap="none" spc="0" normalizeH="0" baseline="0" noProof="0" dirty="0">
                <a:ln>
                  <a:noFill/>
                </a:ln>
                <a:solidFill>
                  <a:sysClr val="windowText" lastClr="000000"/>
                </a:solidFill>
                <a:effectLst/>
                <a:uLnTx/>
                <a:uFillTx/>
                <a:cs typeface="Times New Roman" panose="02020603050405020304" pitchFamily="18" charset="0"/>
              </a:rPr>
              <a:t>a. </a:t>
            </a:r>
            <a:r>
              <a:rPr kumimoji="0" lang="zh-CN" altLang="en-US" sz="1200" b="0" i="0" u="none" strike="noStrike" kern="0" cap="none" spc="0" normalizeH="0" baseline="0" noProof="0" dirty="0">
                <a:ln>
                  <a:noFill/>
                </a:ln>
                <a:solidFill>
                  <a:sysClr val="windowText" lastClr="000000"/>
                </a:solidFill>
                <a:effectLst/>
                <a:uLnTx/>
                <a:uFillTx/>
                <a:latin typeface="宋体" panose="02010600030101010101" pitchFamily="2" charset="-122"/>
              </a:rPr>
              <a:t>具有优先数为</a:t>
            </a:r>
            <a:r>
              <a:rPr kumimoji="0" lang="en-US" altLang="zh-CN" sz="1200" b="0" i="0" u="none" strike="noStrike" kern="0" cap="none" spc="0" normalizeH="0" baseline="0" noProof="0" dirty="0">
                <a:ln>
                  <a:noFill/>
                </a:ln>
                <a:solidFill>
                  <a:sysClr val="windowText" lastClr="000000"/>
                </a:solidFill>
                <a:effectLst/>
                <a:uLnTx/>
                <a:uFillTx/>
                <a:cs typeface="Times New Roman" panose="02020603050405020304" pitchFamily="18" charset="0"/>
              </a:rPr>
              <a:t>20</a:t>
            </a:r>
            <a:r>
              <a:rPr kumimoji="0" lang="zh-CN" altLang="en-US" sz="1200" b="0" i="0" u="none" strike="noStrike" kern="0" cap="none" spc="0" normalizeH="0" baseline="0" noProof="0" dirty="0">
                <a:ln>
                  <a:noFill/>
                </a:ln>
                <a:solidFill>
                  <a:sysClr val="windowText" lastClr="000000"/>
                </a:solidFill>
                <a:effectLst/>
                <a:uLnTx/>
                <a:uFillTx/>
                <a:latin typeface="宋体" panose="02010600030101010101" pitchFamily="2" charset="-122"/>
              </a:rPr>
              <a:t>、</a:t>
            </a:r>
            <a:r>
              <a:rPr kumimoji="0" lang="en-US" altLang="zh-CN" sz="1200" b="0" i="0" u="none" strike="noStrike" kern="0" cap="none" spc="0" normalizeH="0" baseline="0" noProof="0" dirty="0">
                <a:ln>
                  <a:noFill/>
                </a:ln>
                <a:solidFill>
                  <a:sysClr val="windowText" lastClr="000000"/>
                </a:solidFill>
                <a:effectLst/>
                <a:uLnTx/>
                <a:uFillTx/>
                <a:cs typeface="Times New Roman" panose="02020603050405020304" pitchFamily="18" charset="0"/>
              </a:rPr>
              <a:t>15</a:t>
            </a:r>
            <a:r>
              <a:rPr kumimoji="0" lang="zh-CN" altLang="en-US" sz="1200" b="0" i="0" u="none" strike="noStrike" kern="0" cap="none" spc="0" normalizeH="0" baseline="0" noProof="0" dirty="0">
                <a:ln>
                  <a:noFill/>
                </a:ln>
                <a:solidFill>
                  <a:sysClr val="windowText" lastClr="000000"/>
                </a:solidFill>
                <a:effectLst/>
                <a:uLnTx/>
                <a:uFillTx/>
                <a:latin typeface="宋体" panose="02010600030101010101" pitchFamily="2" charset="-122"/>
              </a:rPr>
              <a:t>、</a:t>
            </a:r>
            <a:r>
              <a:rPr kumimoji="0" lang="en-US" altLang="zh-CN" sz="1200" b="0" i="0" u="none" strike="noStrike" kern="0" cap="none" spc="0" normalizeH="0" baseline="0" noProof="0" dirty="0">
                <a:ln>
                  <a:noFill/>
                </a:ln>
                <a:solidFill>
                  <a:sysClr val="windowText" lastClr="000000"/>
                </a:solidFill>
                <a:effectLst/>
                <a:uLnTx/>
                <a:uFillTx/>
                <a:cs typeface="Times New Roman" panose="02020603050405020304" pitchFamily="18" charset="0"/>
              </a:rPr>
              <a:t>30</a:t>
            </a:r>
            <a:r>
              <a:rPr kumimoji="0" lang="zh-CN" altLang="en-US" sz="1200" b="0" i="0" u="none" strike="noStrike" kern="0" cap="none" spc="0" normalizeH="0" baseline="0" noProof="0" dirty="0">
                <a:ln>
                  <a:noFill/>
                </a:ln>
                <a:solidFill>
                  <a:sysClr val="windowText" lastClr="000000"/>
                </a:solidFill>
                <a:effectLst/>
                <a:uLnTx/>
                <a:uFillTx/>
                <a:latin typeface="宋体" panose="02010600030101010101" pitchFamily="2" charset="-122"/>
              </a:rPr>
              <a:t>、</a:t>
            </a:r>
            <a:r>
              <a:rPr kumimoji="0" lang="en-US" altLang="zh-CN" sz="1200" b="0" i="0" u="none" strike="noStrike" kern="0" cap="none" spc="0" normalizeH="0" baseline="0" noProof="0" dirty="0">
                <a:ln>
                  <a:noFill/>
                </a:ln>
                <a:solidFill>
                  <a:sysClr val="windowText" lastClr="000000"/>
                </a:solidFill>
                <a:effectLst/>
                <a:uLnTx/>
                <a:uFillTx/>
                <a:cs typeface="Times New Roman" panose="02020603050405020304" pitchFamily="18" charset="0"/>
              </a:rPr>
              <a:t>19</a:t>
            </a:r>
            <a:r>
              <a:rPr kumimoji="0" lang="zh-CN" altLang="en-US" sz="1200" b="0" i="0" u="none" strike="noStrike" kern="0" cap="none" spc="0" normalizeH="0" baseline="0" noProof="0" dirty="0">
                <a:ln>
                  <a:noFill/>
                </a:ln>
                <a:solidFill>
                  <a:sysClr val="windowText" lastClr="000000"/>
                </a:solidFill>
                <a:effectLst/>
                <a:uLnTx/>
                <a:uFillTx/>
                <a:latin typeface="宋体" panose="02010600030101010101" pitchFamily="2" charset="-122"/>
              </a:rPr>
              <a:t>的结点依次进队之后。</a:t>
            </a:r>
            <a:endParaRPr kumimoji="0" lang="zh-CN" altLang="en-US" sz="1200" b="0" i="0" u="none" strike="noStrike" kern="0" cap="none" spc="0" normalizeH="0" baseline="0" noProof="0" dirty="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1200" b="0" i="0" u="none" strike="noStrike" kern="0" cap="none" spc="0" normalizeH="0" baseline="0" noProof="0" dirty="0">
              <a:ln>
                <a:noFill/>
              </a:ln>
              <a:solidFill>
                <a:sysClr val="windowText" lastClr="000000"/>
              </a:solidFill>
              <a:effectLst/>
              <a:uLnTx/>
              <a:uFillTx/>
            </a:endParaRPr>
          </a:p>
        </p:txBody>
      </p:sp>
      <p:sp>
        <p:nvSpPr>
          <p:cNvPr id="342" name="Text Box 18"/>
          <p:cNvSpPr txBox="1">
            <a:spLocks noChangeArrowheads="1"/>
          </p:cNvSpPr>
          <p:nvPr/>
        </p:nvSpPr>
        <p:spPr bwMode="auto">
          <a:xfrm>
            <a:off x="2984500" y="1849215"/>
            <a:ext cx="542925" cy="255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30</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343" name="Text Box 19"/>
          <p:cNvSpPr txBox="1">
            <a:spLocks noChangeArrowheads="1"/>
          </p:cNvSpPr>
          <p:nvPr/>
        </p:nvSpPr>
        <p:spPr bwMode="auto">
          <a:xfrm>
            <a:off x="1171575" y="1849215"/>
            <a:ext cx="544513" cy="255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dirty="0">
                <a:ln>
                  <a:noFill/>
                </a:ln>
                <a:solidFill>
                  <a:sysClr val="windowText" lastClr="000000"/>
                </a:solidFill>
                <a:effectLst/>
                <a:uLnTx/>
                <a:uFillTx/>
                <a:cs typeface="Times New Roman" panose="02020603050405020304" pitchFamily="18" charset="0"/>
              </a:rPr>
              <a:t>20</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dirty="0">
              <a:ln>
                <a:noFill/>
              </a:ln>
              <a:solidFill>
                <a:sysClr val="windowText" lastClr="000000"/>
              </a:solidFill>
              <a:effectLst/>
              <a:uLnTx/>
              <a:uFillTx/>
            </a:endParaRPr>
          </a:p>
        </p:txBody>
      </p:sp>
      <p:sp>
        <p:nvSpPr>
          <p:cNvPr id="344" name="Text Box 20"/>
          <p:cNvSpPr txBox="1">
            <a:spLocks noChangeArrowheads="1"/>
          </p:cNvSpPr>
          <p:nvPr/>
        </p:nvSpPr>
        <p:spPr bwMode="auto">
          <a:xfrm>
            <a:off x="2078038" y="1849215"/>
            <a:ext cx="542925" cy="255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15</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345" name="Line 21"/>
          <p:cNvSpPr>
            <a:spLocks noChangeShapeType="1"/>
          </p:cNvSpPr>
          <p:nvPr/>
        </p:nvSpPr>
        <p:spPr bwMode="auto">
          <a:xfrm>
            <a:off x="4614863" y="1742852"/>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6" name="Line 22"/>
          <p:cNvSpPr>
            <a:spLocks noChangeShapeType="1"/>
          </p:cNvSpPr>
          <p:nvPr/>
        </p:nvSpPr>
        <p:spPr bwMode="auto">
          <a:xfrm>
            <a:off x="5521325" y="1742852"/>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7" name="Line 23"/>
          <p:cNvSpPr>
            <a:spLocks noChangeShapeType="1"/>
          </p:cNvSpPr>
          <p:nvPr/>
        </p:nvSpPr>
        <p:spPr bwMode="auto">
          <a:xfrm>
            <a:off x="6426200" y="1742852"/>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2" name="Text Box 28"/>
          <p:cNvSpPr txBox="1">
            <a:spLocks noChangeArrowheads="1"/>
          </p:cNvSpPr>
          <p:nvPr/>
        </p:nvSpPr>
        <p:spPr bwMode="auto">
          <a:xfrm>
            <a:off x="1171575" y="3438302"/>
            <a:ext cx="725488" cy="3413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dirty="0">
                <a:ln>
                  <a:noFill/>
                </a:ln>
                <a:solidFill>
                  <a:sysClr val="windowText" lastClr="000000"/>
                </a:solidFill>
                <a:effectLst/>
                <a:uLnTx/>
                <a:uFillTx/>
                <a:cs typeface="Times New Roman" panose="02020603050405020304" pitchFamily="18" charset="0"/>
              </a:rPr>
              <a:t>front</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dirty="0">
              <a:ln>
                <a:noFill/>
              </a:ln>
              <a:solidFill>
                <a:sysClr val="windowText" lastClr="000000"/>
              </a:solidFill>
              <a:effectLst/>
              <a:uLnTx/>
              <a:uFillTx/>
            </a:endParaRPr>
          </a:p>
        </p:txBody>
      </p:sp>
      <p:sp>
        <p:nvSpPr>
          <p:cNvPr id="353" name="Text Box 29"/>
          <p:cNvSpPr txBox="1">
            <a:spLocks noChangeArrowheads="1"/>
          </p:cNvSpPr>
          <p:nvPr/>
        </p:nvSpPr>
        <p:spPr bwMode="auto">
          <a:xfrm>
            <a:off x="6426200" y="3438302"/>
            <a:ext cx="725488" cy="452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dirty="0">
                <a:ln>
                  <a:noFill/>
                </a:ln>
                <a:solidFill>
                  <a:sysClr val="windowText" lastClr="000000"/>
                </a:solidFill>
                <a:effectLst/>
                <a:uLnTx/>
                <a:uFillTx/>
                <a:cs typeface="Times New Roman" panose="02020603050405020304" pitchFamily="18" charset="0"/>
              </a:rPr>
              <a:t>rear</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dirty="0">
              <a:ln>
                <a:noFill/>
              </a:ln>
              <a:solidFill>
                <a:sysClr val="windowText" lastClr="000000"/>
              </a:solidFill>
              <a:effectLst/>
              <a:uLnTx/>
              <a:uFillTx/>
            </a:endParaRPr>
          </a:p>
        </p:txBody>
      </p:sp>
      <p:sp>
        <p:nvSpPr>
          <p:cNvPr id="354" name="Text Box 30"/>
          <p:cNvSpPr txBox="1">
            <a:spLocks noChangeArrowheads="1"/>
          </p:cNvSpPr>
          <p:nvPr/>
        </p:nvSpPr>
        <p:spPr bwMode="auto">
          <a:xfrm>
            <a:off x="990600" y="3757390"/>
            <a:ext cx="5254625" cy="319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0" i="0" u="none" strike="noStrike" kern="0" cap="none" spc="0" normalizeH="0" baseline="0" noProof="0" dirty="0">
                <a:ln>
                  <a:noFill/>
                </a:ln>
                <a:solidFill>
                  <a:sysClr val="windowText" lastClr="000000"/>
                </a:solidFill>
                <a:effectLst/>
                <a:uLnTx/>
                <a:uFillTx/>
                <a:cs typeface="Times New Roman" panose="02020603050405020304" pitchFamily="18" charset="0"/>
              </a:rPr>
              <a:t>b. </a:t>
            </a:r>
            <a:r>
              <a:rPr kumimoji="0" lang="zh-CN" altLang="en-US" sz="1200" b="0" i="0" u="none" strike="noStrike" kern="0" cap="none" spc="0" normalizeH="0" baseline="0" noProof="0" dirty="0">
                <a:ln>
                  <a:noFill/>
                </a:ln>
                <a:solidFill>
                  <a:sysClr val="windowText" lastClr="000000"/>
                </a:solidFill>
                <a:effectLst/>
                <a:uLnTx/>
                <a:uFillTx/>
                <a:latin typeface="宋体" panose="02010600030101010101" pitchFamily="2" charset="-122"/>
              </a:rPr>
              <a:t>具有优先数为</a:t>
            </a:r>
            <a:r>
              <a:rPr kumimoji="0" lang="en-US" altLang="zh-CN" sz="1200" b="0" i="0" u="none" strike="noStrike" kern="0" cap="none" spc="0" normalizeH="0" baseline="0" noProof="0" dirty="0">
                <a:ln>
                  <a:noFill/>
                </a:ln>
                <a:solidFill>
                  <a:sysClr val="windowText" lastClr="000000"/>
                </a:solidFill>
                <a:effectLst/>
                <a:uLnTx/>
                <a:uFillTx/>
                <a:cs typeface="Times New Roman" panose="02020603050405020304" pitchFamily="18" charset="0"/>
              </a:rPr>
              <a:t>26</a:t>
            </a:r>
            <a:r>
              <a:rPr kumimoji="0" lang="zh-CN" altLang="en-US" sz="1200" b="0" i="0" u="none" strike="noStrike" kern="0" cap="none" spc="0" normalizeH="0" baseline="0" noProof="0" dirty="0">
                <a:ln>
                  <a:noFill/>
                </a:ln>
                <a:solidFill>
                  <a:sysClr val="windowText" lastClr="000000"/>
                </a:solidFill>
                <a:effectLst/>
                <a:uLnTx/>
                <a:uFillTx/>
                <a:latin typeface="宋体" panose="02010600030101010101" pitchFamily="2" charset="-122"/>
              </a:rPr>
              <a:t>、</a:t>
            </a:r>
            <a:r>
              <a:rPr kumimoji="0" lang="en-US" altLang="zh-CN" sz="1200" b="0" i="0" u="none" strike="noStrike" kern="0" cap="none" spc="0" normalizeH="0" baseline="0" noProof="0" dirty="0">
                <a:ln>
                  <a:noFill/>
                </a:ln>
                <a:solidFill>
                  <a:sysClr val="windowText" lastClr="000000"/>
                </a:solidFill>
                <a:effectLst/>
                <a:uLnTx/>
                <a:uFillTx/>
                <a:cs typeface="Times New Roman" panose="02020603050405020304" pitchFamily="18" charset="0"/>
              </a:rPr>
              <a:t>24</a:t>
            </a:r>
            <a:r>
              <a:rPr kumimoji="0" lang="zh-CN" altLang="en-US" sz="1200" b="0" i="0" u="none" strike="noStrike" kern="0" cap="none" spc="0" normalizeH="0" baseline="0" noProof="0" dirty="0">
                <a:ln>
                  <a:noFill/>
                </a:ln>
                <a:solidFill>
                  <a:sysClr val="windowText" lastClr="000000"/>
                </a:solidFill>
                <a:effectLst/>
                <a:uLnTx/>
                <a:uFillTx/>
                <a:latin typeface="宋体" panose="02010600030101010101" pitchFamily="2" charset="-122"/>
              </a:rPr>
              <a:t>的结点依次进队后。</a:t>
            </a:r>
            <a:endParaRPr kumimoji="0" lang="zh-CN" altLang="en-US" sz="1200" b="0" i="0" u="none" strike="noStrike" kern="0" cap="none" spc="0" normalizeH="0" baseline="0" noProof="0" dirty="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1200" b="0" i="0" u="none" strike="noStrike" kern="0" cap="none" spc="0" normalizeH="0" baseline="0" noProof="0" dirty="0">
              <a:ln>
                <a:noFill/>
              </a:ln>
              <a:solidFill>
                <a:sysClr val="windowText" lastClr="000000"/>
              </a:solidFill>
              <a:effectLst/>
              <a:uLnTx/>
              <a:uFillTx/>
            </a:endParaRPr>
          </a:p>
        </p:txBody>
      </p:sp>
      <p:grpSp>
        <p:nvGrpSpPr>
          <p:cNvPr id="405" name="组合 404"/>
          <p:cNvGrpSpPr/>
          <p:nvPr/>
        </p:nvGrpSpPr>
        <p:grpSpPr>
          <a:xfrm>
            <a:off x="990600" y="2801715"/>
            <a:ext cx="6342063" cy="425450"/>
            <a:chOff x="990600" y="2595563"/>
            <a:chExt cx="6342063" cy="425450"/>
          </a:xfrm>
        </p:grpSpPr>
        <p:sp>
          <p:nvSpPr>
            <p:cNvPr id="348" name="Rectangle 24"/>
            <p:cNvSpPr>
              <a:spLocks noChangeArrowheads="1"/>
            </p:cNvSpPr>
            <p:nvPr/>
          </p:nvSpPr>
          <p:spPr bwMode="auto">
            <a:xfrm>
              <a:off x="990600" y="2595563"/>
              <a:ext cx="6342063" cy="425450"/>
            </a:xfrm>
            <a:prstGeom prst="rect">
              <a:avLst/>
            </a:prstGeom>
            <a:solidFill>
              <a:srgbClr val="FFFFFF"/>
            </a:solidFill>
            <a:ln w="28575">
              <a:solidFill>
                <a:srgbClr val="000000"/>
              </a:solidFill>
              <a:miter lim="800000"/>
            </a:ln>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 </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349" name="Line 25"/>
            <p:cNvSpPr>
              <a:spLocks noChangeShapeType="1"/>
            </p:cNvSpPr>
            <p:nvPr/>
          </p:nvSpPr>
          <p:spPr bwMode="auto">
            <a:xfrm>
              <a:off x="1897063" y="2595563"/>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0" name="Line 26"/>
            <p:cNvSpPr>
              <a:spLocks noChangeShapeType="1"/>
            </p:cNvSpPr>
            <p:nvPr/>
          </p:nvSpPr>
          <p:spPr bwMode="auto">
            <a:xfrm>
              <a:off x="2801938" y="2595563"/>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1" name="Line 27"/>
            <p:cNvSpPr>
              <a:spLocks noChangeShapeType="1"/>
            </p:cNvSpPr>
            <p:nvPr/>
          </p:nvSpPr>
          <p:spPr bwMode="auto">
            <a:xfrm>
              <a:off x="3708400" y="2595563"/>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9" name="Line 35"/>
            <p:cNvSpPr>
              <a:spLocks noChangeShapeType="1"/>
            </p:cNvSpPr>
            <p:nvPr/>
          </p:nvSpPr>
          <p:spPr bwMode="auto">
            <a:xfrm>
              <a:off x="4614863" y="2595563"/>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0" name="Line 36"/>
            <p:cNvSpPr>
              <a:spLocks noChangeShapeType="1"/>
            </p:cNvSpPr>
            <p:nvPr/>
          </p:nvSpPr>
          <p:spPr bwMode="auto">
            <a:xfrm>
              <a:off x="5521325" y="2595563"/>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1" name="Line 37"/>
            <p:cNvSpPr>
              <a:spLocks noChangeShapeType="1"/>
            </p:cNvSpPr>
            <p:nvPr/>
          </p:nvSpPr>
          <p:spPr bwMode="auto">
            <a:xfrm>
              <a:off x="6426200" y="2595563"/>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362" name="Text Box 44"/>
          <p:cNvSpPr txBox="1">
            <a:spLocks noChangeArrowheads="1"/>
          </p:cNvSpPr>
          <p:nvPr/>
        </p:nvSpPr>
        <p:spPr bwMode="auto">
          <a:xfrm>
            <a:off x="5702300" y="2886305"/>
            <a:ext cx="542925"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24</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355" name="Text Box 31"/>
          <p:cNvSpPr txBox="1">
            <a:spLocks noChangeArrowheads="1"/>
          </p:cNvSpPr>
          <p:nvPr/>
        </p:nvSpPr>
        <p:spPr bwMode="auto">
          <a:xfrm>
            <a:off x="3889375" y="2886305"/>
            <a:ext cx="544513" cy="255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19</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356" name="Text Box 32"/>
          <p:cNvSpPr txBox="1">
            <a:spLocks noChangeArrowheads="1"/>
          </p:cNvSpPr>
          <p:nvPr/>
        </p:nvSpPr>
        <p:spPr bwMode="auto">
          <a:xfrm>
            <a:off x="2984500" y="2886305"/>
            <a:ext cx="542925"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30</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358" name="Text Box 34"/>
          <p:cNvSpPr txBox="1">
            <a:spLocks noChangeArrowheads="1"/>
          </p:cNvSpPr>
          <p:nvPr/>
        </p:nvSpPr>
        <p:spPr bwMode="auto">
          <a:xfrm>
            <a:off x="2078038" y="2886305"/>
            <a:ext cx="542925"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15</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363" name="Text Box 45"/>
          <p:cNvSpPr txBox="1">
            <a:spLocks noChangeArrowheads="1"/>
          </p:cNvSpPr>
          <p:nvPr/>
        </p:nvSpPr>
        <p:spPr bwMode="auto">
          <a:xfrm>
            <a:off x="4795838" y="2886305"/>
            <a:ext cx="544512"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26</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357" name="Text Box 33"/>
          <p:cNvSpPr txBox="1">
            <a:spLocks noChangeArrowheads="1"/>
          </p:cNvSpPr>
          <p:nvPr/>
        </p:nvSpPr>
        <p:spPr bwMode="auto">
          <a:xfrm>
            <a:off x="1171575" y="2886305"/>
            <a:ext cx="544513"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dirty="0">
                <a:ln>
                  <a:noFill/>
                </a:ln>
                <a:solidFill>
                  <a:sysClr val="windowText" lastClr="000000"/>
                </a:solidFill>
                <a:effectLst/>
                <a:uLnTx/>
                <a:uFillTx/>
                <a:cs typeface="Times New Roman" panose="02020603050405020304" pitchFamily="18" charset="0"/>
              </a:rPr>
              <a:t>20</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dirty="0">
              <a:ln>
                <a:noFill/>
              </a:ln>
              <a:solidFill>
                <a:sysClr val="windowText" lastClr="000000"/>
              </a:solidFill>
              <a:effectLst/>
              <a:uLnTx/>
              <a:uFillTx/>
            </a:endParaRPr>
          </a:p>
        </p:txBody>
      </p:sp>
      <p:sp>
        <p:nvSpPr>
          <p:cNvPr id="369" name="Text Box 51"/>
          <p:cNvSpPr txBox="1">
            <a:spLocks noChangeArrowheads="1"/>
          </p:cNvSpPr>
          <p:nvPr/>
        </p:nvSpPr>
        <p:spPr bwMode="auto">
          <a:xfrm>
            <a:off x="5568950" y="4817840"/>
            <a:ext cx="723900"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rear</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grpSp>
        <p:nvGrpSpPr>
          <p:cNvPr id="406" name="组合 405"/>
          <p:cNvGrpSpPr/>
          <p:nvPr/>
        </p:nvGrpSpPr>
        <p:grpSpPr>
          <a:xfrm>
            <a:off x="1038225" y="4292377"/>
            <a:ext cx="6342063" cy="423863"/>
            <a:chOff x="1038225" y="4086225"/>
            <a:chExt cx="6342063" cy="423863"/>
          </a:xfrm>
        </p:grpSpPr>
        <p:sp>
          <p:nvSpPr>
            <p:cNvPr id="364" name="Rectangle 46"/>
            <p:cNvSpPr>
              <a:spLocks noChangeArrowheads="1"/>
            </p:cNvSpPr>
            <p:nvPr/>
          </p:nvSpPr>
          <p:spPr bwMode="auto">
            <a:xfrm>
              <a:off x="1038225" y="4086225"/>
              <a:ext cx="6342063" cy="423863"/>
            </a:xfrm>
            <a:prstGeom prst="rect">
              <a:avLst/>
            </a:prstGeom>
            <a:solidFill>
              <a:srgbClr val="FFFFFF"/>
            </a:solidFill>
            <a:ln w="28575">
              <a:solidFill>
                <a:srgbClr val="000000"/>
              </a:solidFill>
              <a:miter lim="800000"/>
            </a:ln>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 </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365" name="Line 47"/>
            <p:cNvSpPr>
              <a:spLocks noChangeShapeType="1"/>
            </p:cNvSpPr>
            <p:nvPr/>
          </p:nvSpPr>
          <p:spPr bwMode="auto">
            <a:xfrm>
              <a:off x="1944688" y="4086225"/>
              <a:ext cx="0" cy="42386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6" name="Line 48"/>
            <p:cNvSpPr>
              <a:spLocks noChangeShapeType="1"/>
            </p:cNvSpPr>
            <p:nvPr/>
          </p:nvSpPr>
          <p:spPr bwMode="auto">
            <a:xfrm>
              <a:off x="2851150" y="4086225"/>
              <a:ext cx="0" cy="42386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7" name="Line 49"/>
            <p:cNvSpPr>
              <a:spLocks noChangeShapeType="1"/>
            </p:cNvSpPr>
            <p:nvPr/>
          </p:nvSpPr>
          <p:spPr bwMode="auto">
            <a:xfrm>
              <a:off x="3756025" y="4086225"/>
              <a:ext cx="0" cy="42386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3" name="Line 55"/>
            <p:cNvSpPr>
              <a:spLocks noChangeShapeType="1"/>
            </p:cNvSpPr>
            <p:nvPr/>
          </p:nvSpPr>
          <p:spPr bwMode="auto">
            <a:xfrm>
              <a:off x="4662488" y="4086225"/>
              <a:ext cx="0" cy="42386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4" name="Line 56"/>
            <p:cNvSpPr>
              <a:spLocks noChangeShapeType="1"/>
            </p:cNvSpPr>
            <p:nvPr/>
          </p:nvSpPr>
          <p:spPr bwMode="auto">
            <a:xfrm>
              <a:off x="5568950" y="4086225"/>
              <a:ext cx="0" cy="42386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5" name="Line 57"/>
            <p:cNvSpPr>
              <a:spLocks noChangeShapeType="1"/>
            </p:cNvSpPr>
            <p:nvPr/>
          </p:nvSpPr>
          <p:spPr bwMode="auto">
            <a:xfrm>
              <a:off x="6475413" y="4086225"/>
              <a:ext cx="0" cy="42386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370" name="Text Box 52"/>
          <p:cNvSpPr txBox="1">
            <a:spLocks noChangeArrowheads="1"/>
          </p:cNvSpPr>
          <p:nvPr/>
        </p:nvSpPr>
        <p:spPr bwMode="auto">
          <a:xfrm>
            <a:off x="3937000" y="4384260"/>
            <a:ext cx="544513"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19</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371" name="Text Box 53"/>
          <p:cNvSpPr txBox="1">
            <a:spLocks noChangeArrowheads="1"/>
          </p:cNvSpPr>
          <p:nvPr/>
        </p:nvSpPr>
        <p:spPr bwMode="auto">
          <a:xfrm>
            <a:off x="3032125" y="4384260"/>
            <a:ext cx="542925"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30</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372" name="Text Box 54"/>
          <p:cNvSpPr txBox="1">
            <a:spLocks noChangeArrowheads="1"/>
          </p:cNvSpPr>
          <p:nvPr/>
        </p:nvSpPr>
        <p:spPr bwMode="auto">
          <a:xfrm>
            <a:off x="1219200" y="4384260"/>
            <a:ext cx="544513"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dirty="0">
                <a:ln>
                  <a:noFill/>
                </a:ln>
                <a:solidFill>
                  <a:sysClr val="windowText" lastClr="000000"/>
                </a:solidFill>
                <a:effectLst/>
                <a:uLnTx/>
                <a:uFillTx/>
                <a:cs typeface="Times New Roman" panose="02020603050405020304" pitchFamily="18" charset="0"/>
              </a:rPr>
              <a:t>20</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dirty="0">
              <a:ln>
                <a:noFill/>
              </a:ln>
              <a:solidFill>
                <a:sysClr val="windowText" lastClr="000000"/>
              </a:solidFill>
              <a:effectLst/>
              <a:uLnTx/>
              <a:uFillTx/>
            </a:endParaRPr>
          </a:p>
        </p:txBody>
      </p:sp>
      <p:sp>
        <p:nvSpPr>
          <p:cNvPr id="380" name="Text Box 62"/>
          <p:cNvSpPr txBox="1">
            <a:spLocks noChangeArrowheads="1"/>
          </p:cNvSpPr>
          <p:nvPr/>
        </p:nvSpPr>
        <p:spPr bwMode="auto">
          <a:xfrm>
            <a:off x="1219200" y="6106890"/>
            <a:ext cx="725488"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front</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381" name="Text Box 63"/>
          <p:cNvSpPr txBox="1">
            <a:spLocks noChangeArrowheads="1"/>
          </p:cNvSpPr>
          <p:nvPr/>
        </p:nvSpPr>
        <p:spPr bwMode="auto">
          <a:xfrm>
            <a:off x="4662488" y="6106890"/>
            <a:ext cx="725487"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rear</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grpSp>
        <p:nvGrpSpPr>
          <p:cNvPr id="407" name="组合 406"/>
          <p:cNvGrpSpPr/>
          <p:nvPr/>
        </p:nvGrpSpPr>
        <p:grpSpPr>
          <a:xfrm>
            <a:off x="1038225" y="5565552"/>
            <a:ext cx="6342063" cy="425450"/>
            <a:chOff x="1038225" y="5359400"/>
            <a:chExt cx="6342063" cy="425450"/>
          </a:xfrm>
        </p:grpSpPr>
        <p:sp>
          <p:nvSpPr>
            <p:cNvPr id="376" name="Rectangle 58"/>
            <p:cNvSpPr>
              <a:spLocks noChangeArrowheads="1"/>
            </p:cNvSpPr>
            <p:nvPr/>
          </p:nvSpPr>
          <p:spPr bwMode="auto">
            <a:xfrm>
              <a:off x="1038225" y="5359400"/>
              <a:ext cx="6342063" cy="425450"/>
            </a:xfrm>
            <a:prstGeom prst="rect">
              <a:avLst/>
            </a:prstGeom>
            <a:solidFill>
              <a:srgbClr val="FFFFFF"/>
            </a:solidFill>
            <a:ln w="28575">
              <a:solidFill>
                <a:srgbClr val="000000"/>
              </a:solidFill>
              <a:miter lim="800000"/>
            </a:ln>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 </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377" name="Line 59"/>
            <p:cNvSpPr>
              <a:spLocks noChangeShapeType="1"/>
            </p:cNvSpPr>
            <p:nvPr/>
          </p:nvSpPr>
          <p:spPr bwMode="auto">
            <a:xfrm>
              <a:off x="1944688" y="5359400"/>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8" name="Line 60"/>
            <p:cNvSpPr>
              <a:spLocks noChangeShapeType="1"/>
            </p:cNvSpPr>
            <p:nvPr/>
          </p:nvSpPr>
          <p:spPr bwMode="auto">
            <a:xfrm>
              <a:off x="2851150" y="5359400"/>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9" name="Line 61"/>
            <p:cNvSpPr>
              <a:spLocks noChangeShapeType="1"/>
            </p:cNvSpPr>
            <p:nvPr/>
          </p:nvSpPr>
          <p:spPr bwMode="auto">
            <a:xfrm>
              <a:off x="3756025" y="5359400"/>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5" name="Line 67"/>
            <p:cNvSpPr>
              <a:spLocks noChangeShapeType="1"/>
            </p:cNvSpPr>
            <p:nvPr/>
          </p:nvSpPr>
          <p:spPr bwMode="auto">
            <a:xfrm>
              <a:off x="4662488" y="5359400"/>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6" name="Line 68"/>
            <p:cNvSpPr>
              <a:spLocks noChangeShapeType="1"/>
            </p:cNvSpPr>
            <p:nvPr/>
          </p:nvSpPr>
          <p:spPr bwMode="auto">
            <a:xfrm>
              <a:off x="5568950" y="5359400"/>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7" name="Line 69"/>
            <p:cNvSpPr>
              <a:spLocks noChangeShapeType="1"/>
            </p:cNvSpPr>
            <p:nvPr/>
          </p:nvSpPr>
          <p:spPr bwMode="auto">
            <a:xfrm>
              <a:off x="6475413" y="5359400"/>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382" name="Text Box 64"/>
          <p:cNvSpPr txBox="1">
            <a:spLocks noChangeArrowheads="1"/>
          </p:cNvSpPr>
          <p:nvPr/>
        </p:nvSpPr>
        <p:spPr bwMode="auto">
          <a:xfrm>
            <a:off x="3032125" y="5678491"/>
            <a:ext cx="542925"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30</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383" name="Text Box 65"/>
          <p:cNvSpPr txBox="1">
            <a:spLocks noChangeArrowheads="1"/>
          </p:cNvSpPr>
          <p:nvPr/>
        </p:nvSpPr>
        <p:spPr bwMode="auto">
          <a:xfrm>
            <a:off x="1219200" y="5678491"/>
            <a:ext cx="544513"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20</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384" name="Text Box 66"/>
          <p:cNvSpPr txBox="1">
            <a:spLocks noChangeArrowheads="1"/>
          </p:cNvSpPr>
          <p:nvPr/>
        </p:nvSpPr>
        <p:spPr bwMode="auto">
          <a:xfrm>
            <a:off x="2125663" y="5678491"/>
            <a:ext cx="542925"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24</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391" name="Line 73"/>
          <p:cNvSpPr>
            <a:spLocks noChangeShapeType="1"/>
          </p:cNvSpPr>
          <p:nvPr/>
        </p:nvSpPr>
        <p:spPr bwMode="auto">
          <a:xfrm>
            <a:off x="1533525" y="2168302"/>
            <a:ext cx="0" cy="276225"/>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9" name="Text Box 71"/>
          <p:cNvSpPr txBox="1">
            <a:spLocks noChangeArrowheads="1"/>
          </p:cNvSpPr>
          <p:nvPr/>
        </p:nvSpPr>
        <p:spPr bwMode="auto">
          <a:xfrm>
            <a:off x="3937000" y="5678491"/>
            <a:ext cx="544513"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26</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388" name="Text Box 70"/>
          <p:cNvSpPr txBox="1">
            <a:spLocks noChangeArrowheads="1"/>
          </p:cNvSpPr>
          <p:nvPr/>
        </p:nvSpPr>
        <p:spPr bwMode="auto">
          <a:xfrm>
            <a:off x="2125663" y="4384260"/>
            <a:ext cx="542925" cy="255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24</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392" name="Line 74"/>
          <p:cNvSpPr>
            <a:spLocks noChangeShapeType="1"/>
          </p:cNvSpPr>
          <p:nvPr/>
        </p:nvSpPr>
        <p:spPr bwMode="auto">
          <a:xfrm>
            <a:off x="4976813" y="2168302"/>
            <a:ext cx="0" cy="276225"/>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0" name="Text Box 72"/>
          <p:cNvSpPr txBox="1">
            <a:spLocks noChangeArrowheads="1"/>
          </p:cNvSpPr>
          <p:nvPr/>
        </p:nvSpPr>
        <p:spPr bwMode="auto">
          <a:xfrm>
            <a:off x="4843463" y="4384260"/>
            <a:ext cx="544512" cy="255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26</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393" name="Line 75"/>
          <p:cNvSpPr>
            <a:spLocks noChangeShapeType="1"/>
          </p:cNvSpPr>
          <p:nvPr/>
        </p:nvSpPr>
        <p:spPr bwMode="auto">
          <a:xfrm>
            <a:off x="6789738" y="3227165"/>
            <a:ext cx="0" cy="331787"/>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4" name="Line 76"/>
          <p:cNvSpPr>
            <a:spLocks noChangeShapeType="1"/>
          </p:cNvSpPr>
          <p:nvPr/>
        </p:nvSpPr>
        <p:spPr bwMode="auto">
          <a:xfrm>
            <a:off x="1533525" y="3227165"/>
            <a:ext cx="0" cy="331787"/>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8" name="Text Box 50"/>
          <p:cNvSpPr txBox="1">
            <a:spLocks noChangeArrowheads="1"/>
          </p:cNvSpPr>
          <p:nvPr/>
        </p:nvSpPr>
        <p:spPr bwMode="auto">
          <a:xfrm>
            <a:off x="1219200" y="4817840"/>
            <a:ext cx="725488" cy="3063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spcBef>
                <a:spcPct val="0"/>
              </a:spcBef>
            </a:pPr>
            <a:r>
              <a:rPr lang="en-US" altLang="zh-CN" sz="1000" dirty="0">
                <a:solidFill>
                  <a:schemeClr val="bg1"/>
                </a:solidFill>
                <a:cs typeface="Times New Roman" panose="02020603050405020304" pitchFamily="18" charset="0"/>
              </a:rPr>
              <a:t>front</a:t>
            </a:r>
          </a:p>
        </p:txBody>
      </p:sp>
      <p:sp>
        <p:nvSpPr>
          <p:cNvPr id="395" name="Line 77"/>
          <p:cNvSpPr>
            <a:spLocks noChangeShapeType="1"/>
          </p:cNvSpPr>
          <p:nvPr/>
        </p:nvSpPr>
        <p:spPr bwMode="auto">
          <a:xfrm>
            <a:off x="1582738" y="4716240"/>
            <a:ext cx="0" cy="171450"/>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6" name="Line 78"/>
          <p:cNvSpPr>
            <a:spLocks noChangeShapeType="1"/>
          </p:cNvSpPr>
          <p:nvPr/>
        </p:nvSpPr>
        <p:spPr bwMode="auto">
          <a:xfrm>
            <a:off x="5930900" y="4716240"/>
            <a:ext cx="0" cy="171450"/>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7" name="Line 79"/>
          <p:cNvSpPr>
            <a:spLocks noChangeShapeType="1"/>
          </p:cNvSpPr>
          <p:nvPr/>
        </p:nvSpPr>
        <p:spPr bwMode="auto">
          <a:xfrm>
            <a:off x="1582738" y="5991002"/>
            <a:ext cx="0" cy="227013"/>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8" name="Line 80"/>
          <p:cNvSpPr>
            <a:spLocks noChangeShapeType="1"/>
          </p:cNvSpPr>
          <p:nvPr/>
        </p:nvSpPr>
        <p:spPr bwMode="auto">
          <a:xfrm>
            <a:off x="5024438" y="5991002"/>
            <a:ext cx="0" cy="227013"/>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00" name="Text Box 87"/>
          <p:cNvSpPr txBox="1">
            <a:spLocks noChangeArrowheads="1"/>
          </p:cNvSpPr>
          <p:nvPr/>
        </p:nvSpPr>
        <p:spPr bwMode="auto">
          <a:xfrm>
            <a:off x="990600" y="6440265"/>
            <a:ext cx="6400800" cy="319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0" i="0" u="none" strike="noStrike" kern="0" cap="none" spc="0" normalizeH="0" baseline="0" noProof="0" dirty="0">
                <a:ln>
                  <a:noFill/>
                </a:ln>
                <a:solidFill>
                  <a:sysClr val="windowText" lastClr="000000"/>
                </a:solidFill>
                <a:effectLst/>
                <a:uLnTx/>
                <a:uFillTx/>
              </a:rPr>
              <a:t>d</a:t>
            </a:r>
            <a:r>
              <a:rPr kumimoji="0" lang="en-US" altLang="zh-CN" sz="1200" b="0" i="0" u="none" strike="noStrike" kern="0" cap="none" spc="0" normalizeH="0" baseline="0" noProof="0" dirty="0">
                <a:ln>
                  <a:noFill/>
                </a:ln>
                <a:solidFill>
                  <a:sysClr val="windowText" lastClr="000000"/>
                </a:solidFill>
                <a:effectLst/>
                <a:uLnTx/>
                <a:uFillTx/>
                <a:cs typeface="Times New Roman" panose="02020603050405020304" pitchFamily="18" charset="0"/>
              </a:rPr>
              <a:t>. </a:t>
            </a:r>
            <a:r>
              <a:rPr kumimoji="0" lang="zh-CN" altLang="en-US" sz="1200" b="0" i="0" u="none" strike="noStrike" kern="0" cap="none" spc="0" normalizeH="0" baseline="0" noProof="0" dirty="0">
                <a:ln>
                  <a:noFill/>
                </a:ln>
                <a:solidFill>
                  <a:sysClr val="windowText" lastClr="000000"/>
                </a:solidFill>
                <a:effectLst/>
                <a:uLnTx/>
                <a:uFillTx/>
              </a:rPr>
              <a:t>剩余结点中</a:t>
            </a:r>
            <a:r>
              <a:rPr kumimoji="0" lang="zh-CN" altLang="en-US" sz="1200" b="0" i="0" u="none" strike="noStrike" kern="0" cap="none" spc="0" normalizeH="0" baseline="0" noProof="0" dirty="0">
                <a:ln>
                  <a:noFill/>
                </a:ln>
                <a:solidFill>
                  <a:sysClr val="windowText" lastClr="000000"/>
                </a:solidFill>
                <a:effectLst/>
                <a:uLnTx/>
                <a:uFillTx/>
                <a:latin typeface="宋体" panose="02010600030101010101" pitchFamily="2" charset="-122"/>
              </a:rPr>
              <a:t>具有最高优先数为</a:t>
            </a:r>
            <a:r>
              <a:rPr kumimoji="0" lang="en-US" altLang="zh-CN" sz="1200" b="0" i="0" u="none" strike="noStrike" kern="0" cap="none" spc="0" normalizeH="0" baseline="0" noProof="0" dirty="0">
                <a:ln>
                  <a:noFill/>
                </a:ln>
                <a:solidFill>
                  <a:sysClr val="windowText" lastClr="000000"/>
                </a:solidFill>
                <a:effectLst/>
                <a:uLnTx/>
                <a:uFillTx/>
                <a:latin typeface="宋体" panose="02010600030101010101" pitchFamily="2" charset="-122"/>
              </a:rPr>
              <a:t>19</a:t>
            </a:r>
            <a:r>
              <a:rPr kumimoji="0" lang="zh-CN" altLang="en-US" sz="1200" b="0" i="0" u="none" strike="noStrike" kern="0" cap="none" spc="0" normalizeH="0" baseline="0" noProof="0" dirty="0">
                <a:ln>
                  <a:noFill/>
                </a:ln>
                <a:solidFill>
                  <a:sysClr val="windowText" lastClr="000000"/>
                </a:solidFill>
                <a:effectLst/>
                <a:uLnTx/>
                <a:uFillTx/>
                <a:latin typeface="宋体" panose="02010600030101010101" pitchFamily="2" charset="-122"/>
              </a:rPr>
              <a:t>的结点出队之后，用最后一个结点结点覆盖它之后。</a:t>
            </a:r>
            <a:endParaRPr kumimoji="0" lang="zh-CN" altLang="en-US" sz="1200" b="0" i="0" u="none" strike="noStrike" kern="0" cap="none" spc="0" normalizeH="0" baseline="0" noProof="0" dirty="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1200" b="0" i="0" u="none" strike="noStrike" kern="0" cap="none" spc="0" normalizeH="0" baseline="0" noProof="0" dirty="0">
              <a:ln>
                <a:noFill/>
              </a:ln>
              <a:solidFill>
                <a:sysClr val="windowText" lastClr="000000"/>
              </a:solidFill>
              <a:effectLst/>
              <a:uLnTx/>
              <a:uFillTx/>
            </a:endParaRPr>
          </a:p>
        </p:txBody>
      </p:sp>
      <p:sp>
        <p:nvSpPr>
          <p:cNvPr id="401" name="Text Box 88"/>
          <p:cNvSpPr txBox="1">
            <a:spLocks noChangeArrowheads="1"/>
          </p:cNvSpPr>
          <p:nvPr/>
        </p:nvSpPr>
        <p:spPr bwMode="auto">
          <a:xfrm>
            <a:off x="3733800" y="1849215"/>
            <a:ext cx="544513" cy="255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dirty="0">
                <a:ln>
                  <a:noFill/>
                </a:ln>
                <a:solidFill>
                  <a:sysClr val="windowText" lastClr="000000"/>
                </a:solidFill>
                <a:effectLst/>
                <a:uLnTx/>
                <a:uFillTx/>
                <a:cs typeface="Times New Roman" panose="02020603050405020304" pitchFamily="18" charset="0"/>
              </a:rPr>
              <a:t>19</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dirty="0">
              <a:ln>
                <a:noFill/>
              </a:ln>
              <a:solidFill>
                <a:sysClr val="windowText" lastClr="000000"/>
              </a:solidFill>
              <a:effectLst/>
              <a:uLnTx/>
              <a:uFillTx/>
            </a:endParaRPr>
          </a:p>
        </p:txBody>
      </p:sp>
      <p:sp>
        <p:nvSpPr>
          <p:cNvPr id="402" name="Text Box 89"/>
          <p:cNvSpPr txBox="1">
            <a:spLocks noChangeArrowheads="1"/>
          </p:cNvSpPr>
          <p:nvPr/>
        </p:nvSpPr>
        <p:spPr bwMode="auto">
          <a:xfrm>
            <a:off x="4760913" y="2344515"/>
            <a:ext cx="725487" cy="3762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a:ln>
                  <a:noFill/>
                </a:ln>
                <a:solidFill>
                  <a:sysClr val="windowText" lastClr="000000"/>
                </a:solidFill>
                <a:effectLst/>
                <a:uLnTx/>
                <a:uFillTx/>
                <a:cs typeface="Times New Roman" panose="02020603050405020304" pitchFamily="18" charset="0"/>
              </a:rPr>
              <a:t>rear</a:t>
            </a: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a:ln>
                <a:noFill/>
              </a:ln>
              <a:solidFill>
                <a:sysClr val="windowText" lastClr="000000"/>
              </a:solidFill>
              <a:effectLst/>
              <a:uLnTx/>
              <a:uFillTx/>
            </a:endParaRPr>
          </a:p>
        </p:txBody>
      </p:sp>
      <p:sp>
        <p:nvSpPr>
          <p:cNvPr id="403" name="Text Box 91"/>
          <p:cNvSpPr txBox="1">
            <a:spLocks noChangeArrowheads="1"/>
          </p:cNvSpPr>
          <p:nvPr/>
        </p:nvSpPr>
        <p:spPr bwMode="auto">
          <a:xfrm>
            <a:off x="7668344" y="2879502"/>
            <a:ext cx="1399456" cy="2585323"/>
          </a:xfrm>
          <a:prstGeom prst="rect">
            <a:avLst/>
          </a:prstGeom>
          <a:noFill/>
          <a:ln w="9525">
            <a:solidFill>
              <a:srgbClr val="00CC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eaLnBrk="1" fontAlgn="t"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ysClr val="windowText" lastClr="000000"/>
                </a:solidFill>
                <a:effectLst/>
                <a:uLnTx/>
                <a:uFillTx/>
                <a:latin typeface="Arial" panose="020B0604020202020204" pitchFamily="34" charset="0"/>
              </a:rPr>
              <a:t>进队时到队尾去排队。</a:t>
            </a:r>
          </a:p>
          <a:p>
            <a:pPr marL="0" marR="0" lvl="0" indent="0" algn="l" defTabSz="914400" eaLnBrk="1" fontAlgn="t"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ysClr val="windowText" lastClr="000000"/>
                </a:solidFill>
                <a:effectLst/>
                <a:uLnTx/>
                <a:uFillTx/>
                <a:latin typeface="Arial" panose="020B0604020202020204" pitchFamily="34" charset="0"/>
              </a:rPr>
              <a:t>出队时必须进行查找，然后用最后一个结点覆盖刚刚出队的结点，代价为</a:t>
            </a:r>
            <a:r>
              <a:rPr kumimoji="0" lang="en-US" altLang="zh-CN" sz="1800" b="0" i="0" u="none" strike="noStrike" kern="0" cap="none" spc="0" normalizeH="0" baseline="0" noProof="0" dirty="0">
                <a:ln>
                  <a:noFill/>
                </a:ln>
                <a:solidFill>
                  <a:srgbClr val="FF0000"/>
                </a:solidFill>
                <a:effectLst/>
                <a:uLnTx/>
                <a:uFillTx/>
                <a:latin typeface="Arial" panose="020B0604020202020204" pitchFamily="34" charset="0"/>
              </a:rPr>
              <a:t>O</a:t>
            </a:r>
            <a:r>
              <a:rPr lang="en-US" altLang="zh-CN" kern="0" dirty="0">
                <a:solidFill>
                  <a:srgbClr val="FF0000"/>
                </a:solidFill>
                <a:latin typeface="Arial" panose="020B0604020202020204" pitchFamily="34" charset="0"/>
              </a:rPr>
              <a:t>(</a:t>
            </a:r>
            <a:r>
              <a:rPr kumimoji="0" lang="en-US" altLang="zh-CN" sz="1800" b="0" i="0" u="none" strike="noStrike" kern="0" cap="none" spc="0" normalizeH="0" baseline="0" noProof="0" dirty="0">
                <a:ln>
                  <a:noFill/>
                </a:ln>
                <a:solidFill>
                  <a:srgbClr val="FF0000"/>
                </a:solidFill>
                <a:effectLst/>
                <a:uLnTx/>
                <a:uFillTx/>
                <a:latin typeface="Arial" panose="020B0604020202020204" pitchFamily="34" charset="0"/>
              </a:rPr>
              <a:t>n)</a:t>
            </a:r>
            <a:r>
              <a:rPr kumimoji="0" lang="zh-CN" altLang="en-US" sz="1800" b="0" i="0" u="none" strike="noStrike" kern="0" cap="none" spc="0" normalizeH="0" baseline="0" noProof="0" dirty="0">
                <a:ln>
                  <a:noFill/>
                </a:ln>
                <a:solidFill>
                  <a:sysClr val="windowText" lastClr="000000"/>
                </a:solidFill>
                <a:effectLst/>
                <a:uLnTx/>
                <a:uFillTx/>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4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4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4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4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357"/>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358"/>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356"/>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35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63"/>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362"/>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39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7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6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9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9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0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0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8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8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8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9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9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8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 grpId="0" animBg="1"/>
      <p:bldP spid="340" grpId="0" animBg="1"/>
      <p:bldP spid="341" grpId="0" animBg="1"/>
      <p:bldP spid="342" grpId="0" animBg="1"/>
      <p:bldP spid="343" grpId="0" animBg="1"/>
      <p:bldP spid="344" grpId="0" animBg="1"/>
      <p:bldP spid="352" grpId="0" animBg="1"/>
      <p:bldP spid="353" grpId="0" animBg="1"/>
      <p:bldP spid="354" grpId="0" animBg="1"/>
      <p:bldP spid="362" grpId="0" animBg="1"/>
      <p:bldP spid="355" grpId="0" animBg="1"/>
      <p:bldP spid="356" grpId="0" animBg="1"/>
      <p:bldP spid="358" grpId="0" animBg="1"/>
      <p:bldP spid="363" grpId="0" animBg="1"/>
      <p:bldP spid="357" grpId="0" animBg="1"/>
      <p:bldP spid="369" grpId="0" animBg="1"/>
      <p:bldP spid="370" grpId="0" animBg="1"/>
      <p:bldP spid="371" grpId="0" animBg="1"/>
      <p:bldP spid="372" grpId="0" animBg="1"/>
      <p:bldP spid="380" grpId="0" animBg="1"/>
      <p:bldP spid="381" grpId="0" animBg="1"/>
      <p:bldP spid="382" grpId="0" animBg="1"/>
      <p:bldP spid="383" grpId="0" animBg="1"/>
      <p:bldP spid="384" grpId="0" animBg="1"/>
      <p:bldP spid="391" grpId="0" animBg="1"/>
      <p:bldP spid="389" grpId="0" animBg="1"/>
      <p:bldP spid="388" grpId="0" animBg="1"/>
      <p:bldP spid="392" grpId="0" animBg="1"/>
      <p:bldP spid="390" grpId="0" animBg="1"/>
      <p:bldP spid="393" grpId="0" animBg="1"/>
      <p:bldP spid="394" grpId="0" animBg="1"/>
      <p:bldP spid="368" grpId="0" animBg="1"/>
      <p:bldP spid="395" grpId="0" animBg="1"/>
      <p:bldP spid="396" grpId="0" animBg="1"/>
      <p:bldP spid="397" grpId="0" animBg="1"/>
      <p:bldP spid="398" grpId="0" animBg="1"/>
      <p:bldP spid="400" grpId="0" animBg="1"/>
      <p:bldP spid="401" grpId="0" animBg="1"/>
      <p:bldP spid="40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ChangeArrowheads="1"/>
          </p:cNvSpPr>
          <p:nvPr/>
        </p:nvSpPr>
        <p:spPr bwMode="auto">
          <a:xfrm>
            <a:off x="455613" y="276225"/>
            <a:ext cx="6305550"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latin typeface="Times New Roman" panose="02020603050405020304" pitchFamily="18" charset="0"/>
              </a:rPr>
              <a:t>Algorithm 3.4  Pop the top element from the stack</a:t>
            </a:r>
          </a:p>
        </p:txBody>
      </p:sp>
      <p:sp>
        <p:nvSpPr>
          <p:cNvPr id="18436" name="Rectangle 10"/>
          <p:cNvSpPr>
            <a:spLocks noChangeArrowheads="1"/>
          </p:cNvSpPr>
          <p:nvPr/>
        </p:nvSpPr>
        <p:spPr bwMode="auto">
          <a:xfrm>
            <a:off x="503238" y="1049338"/>
            <a:ext cx="752475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dirty="0" err="1">
                <a:latin typeface="Times New Roman" panose="02020603050405020304" pitchFamily="18" charset="0"/>
              </a:rPr>
              <a:t>ElemType</a:t>
            </a:r>
            <a:r>
              <a:rPr kumimoji="1" lang="en-US" altLang="zh-CN" sz="2400" dirty="0">
                <a:latin typeface="Times New Roman" panose="02020603050405020304" pitchFamily="18" charset="0"/>
              </a:rPr>
              <a:t>  </a:t>
            </a:r>
            <a:r>
              <a:rPr kumimoji="1" lang="en-US" altLang="zh-CN" sz="2400" dirty="0" err="1">
                <a:solidFill>
                  <a:srgbClr val="FFFF00"/>
                </a:solidFill>
                <a:latin typeface="Times New Roman" panose="02020603050405020304" pitchFamily="18" charset="0"/>
              </a:rPr>
              <a:t>pop_seq</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PSeqStack</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 )</a:t>
            </a:r>
          </a:p>
          <a:p>
            <a:pPr eaLnBrk="0" hangingPunct="0"/>
            <a:r>
              <a:rPr kumimoji="1" lang="en-US" altLang="zh-CN" sz="2400" dirty="0">
                <a:solidFill>
                  <a:srgbClr val="66FF33"/>
                </a:solidFill>
                <a:latin typeface="Times New Roman" panose="02020603050405020304" pitchFamily="18" charset="0"/>
              </a:rPr>
              <a:t>/* </a:t>
            </a:r>
            <a:r>
              <a:rPr kumimoji="1" lang="zh-CN" altLang="en-US" sz="2400" dirty="0">
                <a:solidFill>
                  <a:srgbClr val="66FF33"/>
                </a:solidFill>
                <a:latin typeface="Times New Roman" panose="02020603050405020304" pitchFamily="18" charset="0"/>
              </a:rPr>
              <a:t>删除栈顶元素 *</a:t>
            </a:r>
            <a:r>
              <a:rPr kumimoji="1" lang="en-US" altLang="zh-CN" sz="2400" dirty="0">
                <a:solidFill>
                  <a:srgbClr val="66FF33"/>
                </a:solidFill>
                <a:latin typeface="Times New Roman" panose="02020603050405020304" pitchFamily="18" charset="0"/>
              </a:rPr>
              <a:t>/</a:t>
            </a:r>
          </a:p>
          <a:p>
            <a:pPr eaLnBrk="0" hangingPunct="0"/>
            <a:r>
              <a:rPr kumimoji="1" lang="en-US" altLang="zh-CN" sz="2400" dirty="0">
                <a:latin typeface="Times New Roman" panose="02020603050405020304" pitchFamily="18" charset="0"/>
              </a:rPr>
              <a:t>{ </a:t>
            </a:r>
          </a:p>
          <a:p>
            <a:pPr eaLnBrk="0" hangingPunct="0"/>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ElemType</a:t>
            </a:r>
            <a:r>
              <a:rPr kumimoji="1" lang="en-US" altLang="zh-CN" sz="2400" dirty="0">
                <a:latin typeface="Times New Roman" panose="02020603050405020304" pitchFamily="18" charset="0"/>
              </a:rPr>
              <a:t>  temp;</a:t>
            </a:r>
          </a:p>
          <a:p>
            <a:pPr eaLnBrk="0" hangingPunct="0"/>
            <a:r>
              <a:rPr kumimoji="1" lang="en-US" altLang="zh-CN" sz="2400" dirty="0">
                <a:latin typeface="Times New Roman" panose="02020603050405020304" pitchFamily="18" charset="0"/>
              </a:rPr>
              <a:t>        if ( </a:t>
            </a:r>
            <a:r>
              <a:rPr kumimoji="1" lang="en-US" altLang="zh-CN" sz="2400" dirty="0" err="1">
                <a:solidFill>
                  <a:srgbClr val="66FF33"/>
                </a:solidFill>
                <a:latin typeface="Times New Roman" panose="02020603050405020304" pitchFamily="18" charset="0"/>
              </a:rPr>
              <a:t>isEmptyStack_seq</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 ) )</a:t>
            </a:r>
          </a:p>
          <a:p>
            <a:pPr eaLnBrk="0" hangingPunct="0"/>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printf</a:t>
            </a:r>
            <a:r>
              <a:rPr kumimoji="1" lang="en-US" altLang="zh-CN" sz="2400" dirty="0">
                <a:latin typeface="Times New Roman" panose="02020603050405020304" pitchFamily="18" charset="0"/>
              </a:rPr>
              <a:t>( "Underflow!\n" );</a:t>
            </a:r>
          </a:p>
          <a:p>
            <a:pPr eaLnBrk="0" hangingPunct="0"/>
            <a:r>
              <a:rPr kumimoji="1" lang="en-US" altLang="zh-CN" sz="2400" dirty="0">
                <a:latin typeface="Times New Roman" panose="02020603050405020304" pitchFamily="18" charset="0"/>
              </a:rPr>
              <a:t>        else {</a:t>
            </a:r>
          </a:p>
          <a:p>
            <a:pPr eaLnBrk="0" hangingPunct="0"/>
            <a:r>
              <a:rPr kumimoji="1" lang="en-US" altLang="zh-CN" sz="2400" dirty="0">
                <a:latin typeface="Times New Roman" panose="02020603050405020304" pitchFamily="18" charset="0"/>
              </a:rPr>
              <a:t>                temp = </a:t>
            </a:r>
            <a:r>
              <a:rPr kumimoji="1" lang="en-US" altLang="zh-CN" sz="2400" dirty="0" err="1">
                <a:latin typeface="Times New Roman" panose="02020603050405020304" pitchFamily="18" charset="0"/>
              </a:rPr>
              <a:t>pastack.s</a:t>
            </a:r>
            <a:r>
              <a:rPr kumimoji="1" lang="en-US" altLang="zh-CN" sz="2400" dirty="0">
                <a:latin typeface="Times New Roman" panose="02020603050405020304" pitchFamily="18" charset="0"/>
              </a:rPr>
              <a:t>[</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-&gt;top];</a:t>
            </a:r>
          </a:p>
          <a:p>
            <a:pPr eaLnBrk="0" hangingPunct="0"/>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-&gt;top =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-&gt;top - 1;</a:t>
            </a:r>
          </a:p>
          <a:p>
            <a:pPr eaLnBrk="0" hangingPunct="0"/>
            <a:r>
              <a:rPr kumimoji="1" lang="en-US" altLang="zh-CN" sz="2400" dirty="0">
                <a:latin typeface="Times New Roman" panose="02020603050405020304" pitchFamily="18" charset="0"/>
              </a:rPr>
              <a:t>        }</a:t>
            </a:r>
          </a:p>
          <a:p>
            <a:pPr eaLnBrk="0" hangingPunct="0"/>
            <a:r>
              <a:rPr kumimoji="1" lang="en-US" altLang="zh-CN" sz="2400" dirty="0">
                <a:latin typeface="Times New Roman" panose="02020603050405020304" pitchFamily="18" charset="0"/>
              </a:rPr>
              <a:t>        return temp;</a:t>
            </a:r>
          </a:p>
          <a:p>
            <a:pPr eaLnBrk="0" hangingPunct="0"/>
            <a:r>
              <a:rPr kumimoji="1" lang="en-US" altLang="zh-CN" sz="2400" dirty="0">
                <a:latin typeface="Times New Roman" panose="02020603050405020304" pitchFamily="18" charset="0"/>
              </a:rPr>
              <a:t>}</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p:cNvSpPr>
            <a:spLocks noGrp="1" noChangeArrowheads="1"/>
          </p:cNvSpPr>
          <p:nvPr>
            <p:ph type="title"/>
          </p:nvPr>
        </p:nvSpPr>
        <p:spPr/>
        <p:txBody>
          <a:bodyPr/>
          <a:lstStyle/>
          <a:p>
            <a:pPr eaLnBrk="1" hangingPunct="1"/>
            <a:r>
              <a:rPr lang="zh-CN" altLang="en-US" dirty="0"/>
              <a:t>补充</a:t>
            </a:r>
            <a:r>
              <a:rPr lang="en-US" altLang="zh-CN" dirty="0"/>
              <a:t>: </a:t>
            </a:r>
            <a:r>
              <a:rPr lang="zh-CN" altLang="en-US" dirty="0"/>
              <a:t>中缀</a:t>
            </a:r>
            <a:r>
              <a:rPr lang="zh-CN" altLang="en-US" dirty="0">
                <a:sym typeface="Wingdings" panose="05000000000000000000" pitchFamily="2" charset="2"/>
              </a:rPr>
              <a:t></a:t>
            </a:r>
            <a:r>
              <a:rPr lang="zh-CN" altLang="en-US" dirty="0"/>
              <a:t>前缀</a:t>
            </a:r>
          </a:p>
        </p:txBody>
      </p:sp>
      <p:sp>
        <p:nvSpPr>
          <p:cNvPr id="162820" name="Rectangle 4"/>
          <p:cNvSpPr>
            <a:spLocks noChangeArrowheads="1"/>
          </p:cNvSpPr>
          <p:nvPr/>
        </p:nvSpPr>
        <p:spPr bwMode="auto">
          <a:xfrm>
            <a:off x="215900" y="1383298"/>
            <a:ext cx="882015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400" b="1" dirty="0"/>
              <a:t>1) </a:t>
            </a:r>
            <a:r>
              <a:rPr kumimoji="1" lang="zh-CN" altLang="en-US" sz="2400" b="1" dirty="0"/>
              <a:t>求</a:t>
            </a:r>
            <a:r>
              <a:rPr kumimoji="1" lang="zh-CN" altLang="en-US" sz="2400" b="1" dirty="0">
                <a:solidFill>
                  <a:srgbClr val="FFFF00"/>
                </a:solidFill>
              </a:rPr>
              <a:t>输入串的逆序</a:t>
            </a:r>
            <a:r>
              <a:rPr kumimoji="1" lang="zh-CN" altLang="en-US" sz="2400" b="1" dirty="0"/>
              <a:t>。</a:t>
            </a:r>
            <a:br>
              <a:rPr kumimoji="1" lang="zh-CN" altLang="en-US" sz="2400" b="1" dirty="0"/>
            </a:br>
            <a:r>
              <a:rPr kumimoji="1" lang="en-US" altLang="zh-CN" sz="2400" b="1" dirty="0"/>
              <a:t>2) </a:t>
            </a:r>
            <a:r>
              <a:rPr kumimoji="1" lang="zh-CN" altLang="en-US" sz="2400" b="1" dirty="0"/>
              <a:t>检查输入的下一元素。</a:t>
            </a:r>
            <a:br>
              <a:rPr kumimoji="1" lang="zh-CN" altLang="en-US" sz="2400" b="1" dirty="0"/>
            </a:br>
            <a:r>
              <a:rPr kumimoji="1" lang="en-US" altLang="zh-CN" sz="2400" b="1" dirty="0"/>
              <a:t>3) </a:t>
            </a:r>
            <a:r>
              <a:rPr kumimoji="1" lang="zh-CN" altLang="en-US" sz="2400" b="1" dirty="0"/>
              <a:t>假如是操作数，把它添加到输出串中。</a:t>
            </a:r>
            <a:br>
              <a:rPr kumimoji="1" lang="zh-CN" altLang="en-US" sz="2400" b="1" dirty="0"/>
            </a:br>
            <a:r>
              <a:rPr kumimoji="1" lang="en-US" altLang="zh-CN" sz="2400" b="1" dirty="0"/>
              <a:t>4) </a:t>
            </a:r>
            <a:r>
              <a:rPr kumimoji="1" lang="zh-CN" altLang="en-US" sz="2400" b="1" dirty="0"/>
              <a:t>假如是闭括号，将它压栈。</a:t>
            </a:r>
            <a:br>
              <a:rPr kumimoji="1" lang="zh-CN" altLang="en-US" sz="2400" b="1" dirty="0"/>
            </a:br>
            <a:r>
              <a:rPr kumimoji="1" lang="en-US" altLang="zh-CN" sz="2400" b="1" dirty="0"/>
              <a:t>5) </a:t>
            </a:r>
            <a:r>
              <a:rPr kumimoji="1" lang="zh-CN" altLang="en-US" sz="2400" b="1" dirty="0"/>
              <a:t>假如是运算符，则</a:t>
            </a:r>
            <a:br>
              <a:rPr kumimoji="1" lang="zh-CN" altLang="en-US" sz="2400" b="1" dirty="0"/>
            </a:br>
            <a:r>
              <a:rPr kumimoji="1" lang="zh-CN" altLang="en-US" sz="2400" b="1" dirty="0"/>
              <a:t>   </a:t>
            </a:r>
            <a:r>
              <a:rPr kumimoji="1" lang="en-US" altLang="zh-CN" sz="2400" b="1" dirty="0" err="1"/>
              <a:t>i</a:t>
            </a:r>
            <a:r>
              <a:rPr kumimoji="1" lang="en-US" altLang="zh-CN" sz="2400" b="1" dirty="0"/>
              <a:t>) </a:t>
            </a:r>
            <a:r>
              <a:rPr kumimoji="1" lang="zh-CN" altLang="en-US" sz="2400" b="1" dirty="0"/>
              <a:t>假如栈空，此运算符入栈。</a:t>
            </a:r>
            <a:br>
              <a:rPr kumimoji="1" lang="zh-CN" altLang="en-US" sz="2400" b="1" dirty="0"/>
            </a:br>
            <a:r>
              <a:rPr kumimoji="1" lang="zh-CN" altLang="en-US" sz="2400" b="1" dirty="0"/>
              <a:t>   </a:t>
            </a:r>
            <a:r>
              <a:rPr kumimoji="1" lang="en-US" altLang="zh-CN" sz="2400" b="1" dirty="0"/>
              <a:t>ii) </a:t>
            </a:r>
            <a:r>
              <a:rPr kumimoji="1" lang="zh-CN" altLang="en-US" sz="2400" b="1" dirty="0"/>
              <a:t>假如栈顶是闭括号，此运算符入栈。</a:t>
            </a:r>
            <a:br>
              <a:rPr kumimoji="1" lang="zh-CN" altLang="en-US" sz="2400" b="1" dirty="0"/>
            </a:br>
            <a:r>
              <a:rPr kumimoji="1" lang="zh-CN" altLang="en-US" sz="2400" b="1" dirty="0"/>
              <a:t>   </a:t>
            </a:r>
            <a:r>
              <a:rPr kumimoji="1" lang="en-US" altLang="zh-CN" sz="2400" b="1" dirty="0"/>
              <a:t>iii) </a:t>
            </a:r>
            <a:r>
              <a:rPr kumimoji="1" lang="zh-CN" altLang="en-US" sz="2400" b="1" dirty="0"/>
              <a:t>假如它的优先级高于或等于栈顶运算符，此运算符入栈。</a:t>
            </a:r>
            <a:br>
              <a:rPr kumimoji="1" lang="zh-CN" altLang="en-US" sz="2400" b="1" dirty="0"/>
            </a:br>
            <a:r>
              <a:rPr kumimoji="1" lang="zh-CN" altLang="en-US" sz="2400" b="1" dirty="0"/>
              <a:t>   </a:t>
            </a:r>
            <a:r>
              <a:rPr kumimoji="1" lang="en-US" altLang="zh-CN" sz="2400" b="1" dirty="0"/>
              <a:t>iv) </a:t>
            </a:r>
            <a:r>
              <a:rPr kumimoji="1" lang="zh-CN" altLang="en-US" sz="2400" b="1" dirty="0"/>
              <a:t>否则，栈顶运算符出栈并添加到输出串中，重复步骤</a:t>
            </a:r>
            <a:r>
              <a:rPr kumimoji="1" lang="en-US" altLang="zh-CN" sz="2400" b="1" dirty="0"/>
              <a:t>5</a:t>
            </a:r>
            <a:r>
              <a:rPr kumimoji="1" lang="zh-CN" altLang="en-US" sz="2400" b="1" dirty="0"/>
              <a:t>。</a:t>
            </a:r>
            <a:br>
              <a:rPr kumimoji="1" lang="zh-CN" altLang="en-US" sz="2400" b="1" dirty="0"/>
            </a:br>
            <a:r>
              <a:rPr kumimoji="1" lang="en-US" altLang="zh-CN" sz="2400" b="1" dirty="0"/>
              <a:t>6) </a:t>
            </a:r>
            <a:r>
              <a:rPr kumimoji="1" lang="zh-CN" altLang="en-US" sz="2400" b="1" dirty="0"/>
              <a:t>假如是开括号，栈中运算符逐个出栈并输出，直到遇到闭括号。闭括号出栈并丢弃。</a:t>
            </a:r>
            <a:br>
              <a:rPr kumimoji="1" lang="zh-CN" altLang="en-US" sz="2400" b="1" dirty="0"/>
            </a:br>
            <a:r>
              <a:rPr kumimoji="1" lang="en-US" altLang="zh-CN" sz="2400" b="1" dirty="0"/>
              <a:t>7) </a:t>
            </a:r>
            <a:r>
              <a:rPr kumimoji="1" lang="zh-CN" altLang="en-US" sz="2400" b="1" dirty="0"/>
              <a:t>假如输入还未完毕，跳转到步骤</a:t>
            </a:r>
            <a:r>
              <a:rPr kumimoji="1" lang="en-US" altLang="zh-CN" sz="2400" b="1" dirty="0"/>
              <a:t>2</a:t>
            </a:r>
            <a:r>
              <a:rPr kumimoji="1" lang="zh-CN" altLang="en-US" sz="2400" b="1" dirty="0"/>
              <a:t>。</a:t>
            </a:r>
            <a:br>
              <a:rPr kumimoji="1" lang="zh-CN" altLang="en-US" sz="2400" b="1" dirty="0"/>
            </a:br>
            <a:r>
              <a:rPr kumimoji="1" lang="en-US" altLang="zh-CN" sz="2400" b="1" dirty="0"/>
              <a:t>8) </a:t>
            </a:r>
            <a:r>
              <a:rPr kumimoji="1" lang="zh-CN" altLang="en-US" sz="2400" b="1" dirty="0"/>
              <a:t>假如输入完毕，栈中剩余的所有操作符出栈并加到输出串中。</a:t>
            </a:r>
            <a:br>
              <a:rPr kumimoji="1" lang="zh-CN" altLang="en-US" sz="2400" b="1" dirty="0"/>
            </a:br>
            <a:r>
              <a:rPr kumimoji="1" lang="en-US" altLang="zh-CN" sz="2400" b="1" dirty="0"/>
              <a:t>9) </a:t>
            </a:r>
            <a:r>
              <a:rPr kumimoji="1" lang="zh-CN" altLang="en-US" sz="2400" b="1" dirty="0"/>
              <a:t>求</a:t>
            </a:r>
            <a:r>
              <a:rPr kumimoji="1" lang="zh-CN" altLang="en-US" sz="2400" b="1" dirty="0">
                <a:solidFill>
                  <a:srgbClr val="FFFF00"/>
                </a:solidFill>
              </a:rPr>
              <a:t>输出串的逆序</a:t>
            </a:r>
            <a:r>
              <a:rPr kumimoji="1" lang="zh-CN" altLang="en-US" sz="2400" b="1" dirty="0"/>
              <a:t>。</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2"/>
          <p:cNvSpPr>
            <a:spLocks noGrp="1" noChangeArrowheads="1"/>
          </p:cNvSpPr>
          <p:nvPr>
            <p:ph type="title"/>
          </p:nvPr>
        </p:nvSpPr>
        <p:spPr/>
        <p:txBody>
          <a:bodyPr/>
          <a:lstStyle/>
          <a:p>
            <a:pPr eaLnBrk="1" hangingPunct="1"/>
            <a:r>
              <a:rPr lang="zh-CN" altLang="en-US"/>
              <a:t>举例</a:t>
            </a:r>
          </a:p>
        </p:txBody>
      </p:sp>
      <p:sp>
        <p:nvSpPr>
          <p:cNvPr id="219139" name="Rectangle 3"/>
          <p:cNvSpPr>
            <a:spLocks noGrp="1" noChangeArrowheads="1"/>
          </p:cNvSpPr>
          <p:nvPr>
            <p:ph type="body" idx="1"/>
          </p:nvPr>
        </p:nvSpPr>
        <p:spPr/>
        <p:txBody>
          <a:bodyPr/>
          <a:lstStyle/>
          <a:p>
            <a:pPr eaLnBrk="1" hangingPunct="1">
              <a:defRPr/>
            </a:pPr>
            <a:r>
              <a:rPr lang="zh-CN" altLang="en-US" dirty="0"/>
              <a:t>假设我们要将表达式</a:t>
            </a:r>
            <a:r>
              <a:rPr lang="en-US" altLang="zh-CN" dirty="0"/>
              <a:t>2*3/(2-1)+5*(4-1)</a:t>
            </a:r>
            <a:r>
              <a:rPr lang="zh-CN" altLang="en-US" dirty="0"/>
              <a:t>转换成前缀形式：</a:t>
            </a:r>
          </a:p>
          <a:p>
            <a:pPr lvl="1" eaLnBrk="1" hangingPunct="1">
              <a:defRPr/>
            </a:pPr>
            <a:r>
              <a:rPr lang="zh-CN" altLang="en-US" dirty="0"/>
              <a:t>原表达式的逆序是</a:t>
            </a:r>
            <a:r>
              <a:rPr lang="en-US" altLang="zh-CN" dirty="0"/>
              <a:t>)1-4(*5+)1-2(/3*2</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867" name="Object 4"/>
          <p:cNvGraphicFramePr>
            <a:graphicFrameLocks noChangeAspect="1"/>
          </p:cNvGraphicFramePr>
          <p:nvPr/>
        </p:nvGraphicFramePr>
        <p:xfrm>
          <a:off x="756444" y="476250"/>
          <a:ext cx="7631112" cy="6076950"/>
        </p:xfrm>
        <a:graphic>
          <a:graphicData uri="http://schemas.openxmlformats.org/presentationml/2006/ole">
            <mc:AlternateContent xmlns:mc="http://schemas.openxmlformats.org/markup-compatibility/2006">
              <mc:Choice xmlns:v="urn:schemas-microsoft-com:vml" Requires="v">
                <p:oleObj name="文档" r:id="rId2" imgW="6179185" imgH="5078095" progId="Word.Document.8">
                  <p:embed/>
                </p:oleObj>
              </mc:Choice>
              <mc:Fallback>
                <p:oleObj name="文档" r:id="rId2" imgW="6179185" imgH="5078095"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b="2867"/>
                      <a:stretch>
                        <a:fillRect/>
                      </a:stretch>
                    </p:blipFill>
                    <p:spPr bwMode="auto">
                      <a:xfrm>
                        <a:off x="756444" y="476250"/>
                        <a:ext cx="7631112" cy="607695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0165" name="Rectangle 5"/>
          <p:cNvSpPr>
            <a:spLocks noChangeArrowheads="1"/>
          </p:cNvSpPr>
          <p:nvPr/>
        </p:nvSpPr>
        <p:spPr bwMode="auto">
          <a:xfrm>
            <a:off x="585171" y="2741266"/>
            <a:ext cx="7973658" cy="1384995"/>
          </a:xfrm>
          <a:prstGeom prst="rect">
            <a:avLst/>
          </a:prstGeom>
          <a:solidFill>
            <a:schemeClr val="tx1"/>
          </a:solidFill>
          <a:ln w="3810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400" b="1" dirty="0">
                <a:solidFill>
                  <a:schemeClr val="bg2">
                    <a:lumMod val="60000"/>
                    <a:lumOff val="40000"/>
                  </a:schemeClr>
                </a:solidFill>
              </a:rPr>
              <a:t>输入串：</a:t>
            </a:r>
            <a:r>
              <a:rPr kumimoji="1" lang="en-US" altLang="zh-CN" sz="2400" b="1" dirty="0">
                <a:solidFill>
                  <a:schemeClr val="bg2">
                    <a:lumMod val="60000"/>
                    <a:lumOff val="40000"/>
                  </a:schemeClr>
                </a:solidFill>
              </a:rPr>
              <a:t>2*3/(2-1)+5*(4-1)</a:t>
            </a:r>
          </a:p>
          <a:p>
            <a:r>
              <a:rPr kumimoji="1" lang="zh-CN" altLang="en-US" sz="2400" b="1" dirty="0">
                <a:solidFill>
                  <a:srgbClr val="CC0000"/>
                </a:solidFill>
              </a:rPr>
              <a:t>输出串的逆序为</a:t>
            </a:r>
            <a:r>
              <a:rPr kumimoji="1" lang="en-US" altLang="zh-CN" sz="2400" b="1" dirty="0">
                <a:solidFill>
                  <a:srgbClr val="CC0000"/>
                </a:solidFill>
              </a:rPr>
              <a:t>+/*23-21*5-41</a:t>
            </a:r>
            <a:r>
              <a:rPr kumimoji="1" lang="zh-CN" altLang="en-US" sz="2400" b="1" dirty="0">
                <a:solidFill>
                  <a:srgbClr val="CC0000"/>
                </a:solidFill>
              </a:rPr>
              <a:t>，最终求得的前缀表达式是</a:t>
            </a:r>
          </a:p>
          <a:p>
            <a:r>
              <a:rPr kumimoji="1" lang="en-US" altLang="zh-CN" sz="3600" b="1" dirty="0">
                <a:solidFill>
                  <a:srgbClr val="CC0000"/>
                </a:solidFill>
              </a:rPr>
              <a:t>+/*23-21*5-41</a:t>
            </a:r>
            <a:endParaRPr kumimoji="1" lang="zh-CN" altLang="en-US" sz="3600" b="1" dirty="0">
              <a:solidFill>
                <a:srgbClr val="CC0000"/>
              </a:solidFill>
            </a:endParaRPr>
          </a:p>
        </p:txBody>
      </p:sp>
      <p:sp>
        <p:nvSpPr>
          <p:cNvPr id="220166" name="Rectangle 6"/>
          <p:cNvSpPr>
            <a:spLocks noChangeArrowheads="1"/>
          </p:cNvSpPr>
          <p:nvPr/>
        </p:nvSpPr>
        <p:spPr bwMode="auto">
          <a:xfrm>
            <a:off x="1347400" y="109538"/>
            <a:ext cx="64492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dirty="0">
                <a:effectLst>
                  <a:outerShdw blurRad="38100" dist="38100" dir="2700000" algn="tl">
                    <a:srgbClr val="010199"/>
                  </a:outerShdw>
                </a:effectLst>
              </a:rPr>
              <a:t>原表达式：</a:t>
            </a:r>
            <a:r>
              <a:rPr lang="en-US" altLang="zh-CN" b="1" dirty="0">
                <a:effectLst>
                  <a:outerShdw blurRad="38100" dist="38100" dir="2700000" algn="tl">
                    <a:srgbClr val="010199"/>
                  </a:outerShdw>
                </a:effectLst>
              </a:rPr>
              <a:t>2*3/(2-1)+5*(4-1)</a:t>
            </a:r>
            <a:r>
              <a:rPr lang="zh-CN" altLang="en-US" b="1" dirty="0">
                <a:effectLst>
                  <a:outerShdw blurRad="38100" dist="38100" dir="2700000" algn="tl">
                    <a:srgbClr val="010199"/>
                  </a:outerShdw>
                </a:effectLst>
              </a:rPr>
              <a:t>，它的逆序串：</a:t>
            </a:r>
            <a:r>
              <a:rPr lang="en-US" altLang="zh-CN" b="1" dirty="0">
                <a:effectLst>
                  <a:outerShdw blurRad="38100" dist="38100" dir="2700000" algn="tl">
                    <a:srgbClr val="010199"/>
                  </a:outerShdw>
                </a:effectLst>
              </a:rPr>
              <a:t>)1-4(*5+)1-2(/3*2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455613" y="276225"/>
            <a:ext cx="5570756" cy="46166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3.5  Get the value of top element</a:t>
            </a:r>
          </a:p>
        </p:txBody>
      </p:sp>
      <p:sp>
        <p:nvSpPr>
          <p:cNvPr id="19460" name="Rectangle 4"/>
          <p:cNvSpPr>
            <a:spLocks noChangeArrowheads="1"/>
          </p:cNvSpPr>
          <p:nvPr/>
        </p:nvSpPr>
        <p:spPr bwMode="auto">
          <a:xfrm>
            <a:off x="503238" y="1049338"/>
            <a:ext cx="799147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dirty="0" err="1">
                <a:latin typeface="Times New Roman" panose="02020603050405020304" pitchFamily="18" charset="0"/>
              </a:rPr>
              <a:t>ElemType</a:t>
            </a:r>
            <a:r>
              <a:rPr kumimoji="1" lang="en-US" altLang="zh-CN" sz="2400" dirty="0">
                <a:latin typeface="Times New Roman" panose="02020603050405020304" pitchFamily="18" charset="0"/>
              </a:rPr>
              <a:t> </a:t>
            </a:r>
            <a:r>
              <a:rPr kumimoji="1" lang="en-US" altLang="zh-CN" sz="2400" dirty="0" err="1">
                <a:solidFill>
                  <a:srgbClr val="FFFF00"/>
                </a:solidFill>
                <a:latin typeface="Times New Roman" panose="02020603050405020304" pitchFamily="18" charset="0"/>
              </a:rPr>
              <a:t>top_seq</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PSeqStack</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 )</a:t>
            </a:r>
          </a:p>
          <a:p>
            <a:pPr eaLnBrk="0" hangingPunct="0"/>
            <a:r>
              <a:rPr kumimoji="1" lang="en-US" altLang="zh-CN" sz="2400" dirty="0">
                <a:solidFill>
                  <a:srgbClr val="66FF33"/>
                </a:solidFill>
                <a:latin typeface="Times New Roman" panose="02020603050405020304" pitchFamily="18" charset="0"/>
              </a:rPr>
              <a:t>/* </a:t>
            </a:r>
            <a:r>
              <a:rPr kumimoji="1" lang="zh-CN" altLang="en-US" sz="2400" dirty="0">
                <a:solidFill>
                  <a:srgbClr val="66FF33"/>
                </a:solidFill>
                <a:latin typeface="Times New Roman" panose="02020603050405020304" pitchFamily="18" charset="0"/>
              </a:rPr>
              <a:t>当</a:t>
            </a:r>
            <a:r>
              <a:rPr kumimoji="1" lang="en-US" altLang="zh-CN" sz="2400" dirty="0" err="1">
                <a:solidFill>
                  <a:srgbClr val="66FF33"/>
                </a:solidFill>
                <a:latin typeface="Times New Roman" panose="02020603050405020304" pitchFamily="18" charset="0"/>
              </a:rPr>
              <a:t>pastack</a:t>
            </a:r>
            <a:r>
              <a:rPr kumimoji="1" lang="zh-CN" altLang="en-US" sz="2400" dirty="0">
                <a:solidFill>
                  <a:srgbClr val="66FF33"/>
                </a:solidFill>
                <a:latin typeface="Times New Roman" panose="02020603050405020304" pitchFamily="18" charset="0"/>
              </a:rPr>
              <a:t>所指的栈不为空栈时，求栈顶元素的值 *</a:t>
            </a:r>
            <a:r>
              <a:rPr kumimoji="1" lang="en-US" altLang="zh-CN" sz="2400" dirty="0">
                <a:solidFill>
                  <a:srgbClr val="66FF33"/>
                </a:solidFill>
                <a:latin typeface="Times New Roman" panose="02020603050405020304" pitchFamily="18" charset="0"/>
              </a:rPr>
              <a:t>/</a:t>
            </a:r>
          </a:p>
          <a:p>
            <a:pPr eaLnBrk="0" hangingPunct="0"/>
            <a:r>
              <a:rPr kumimoji="1" lang="en-US" altLang="zh-CN" sz="2400" dirty="0">
                <a:latin typeface="Times New Roman" panose="02020603050405020304" pitchFamily="18" charset="0"/>
              </a:rPr>
              <a:t>{</a:t>
            </a:r>
          </a:p>
          <a:p>
            <a:pPr eaLnBrk="0" hangingPunct="0"/>
            <a:r>
              <a:rPr kumimoji="1" lang="en-US" altLang="zh-CN" sz="2400" dirty="0">
                <a:latin typeface="Times New Roman" panose="02020603050405020304" pitchFamily="18" charset="0"/>
              </a:rPr>
              <a:t>        if (</a:t>
            </a:r>
            <a:r>
              <a:rPr kumimoji="1" lang="en-US" altLang="zh-CN" sz="2400" dirty="0" err="1">
                <a:solidFill>
                  <a:srgbClr val="66FF33"/>
                </a:solidFill>
                <a:latin typeface="Times New Roman" panose="02020603050405020304" pitchFamily="18" charset="0"/>
              </a:rPr>
              <a:t>isEmptyStack_seq</a:t>
            </a:r>
            <a:r>
              <a:rPr kumimoji="1" lang="en-US" altLang="zh-CN" sz="2400" dirty="0">
                <a:latin typeface="Times New Roman" panose="02020603050405020304" pitchFamily="18" charset="0"/>
              </a:rPr>
              <a:t>(</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 </a:t>
            </a:r>
          </a:p>
          <a:p>
            <a:pPr eaLnBrk="0" hangingPunct="0"/>
            <a:r>
              <a:rPr kumimoji="1" lang="en-US" altLang="zh-CN" sz="2400" dirty="0">
                <a:latin typeface="Times New Roman" panose="02020603050405020304" pitchFamily="18" charset="0"/>
              </a:rPr>
              <a:t>                Error(“Empty Stack!”);</a:t>
            </a:r>
          </a:p>
          <a:p>
            <a:pPr eaLnBrk="0" hangingPunct="0"/>
            <a:r>
              <a:rPr kumimoji="1" lang="en-US" altLang="zh-CN" sz="2400" dirty="0">
                <a:latin typeface="Times New Roman" panose="02020603050405020304" pitchFamily="18" charset="0"/>
              </a:rPr>
              <a:t>        else </a:t>
            </a:r>
          </a:p>
          <a:p>
            <a:pPr eaLnBrk="0" hangingPunct="0"/>
            <a:r>
              <a:rPr kumimoji="1" lang="en-US" altLang="zh-CN" sz="2400" dirty="0">
                <a:latin typeface="Times New Roman" panose="02020603050405020304" pitchFamily="18" charset="0"/>
              </a:rPr>
              <a:t>                return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-&gt;s[</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-&gt;top];</a:t>
            </a:r>
          </a:p>
          <a:p>
            <a:pPr eaLnBrk="0" hangingPunct="0"/>
            <a:r>
              <a:rPr kumimoji="1" lang="en-US" altLang="zh-CN" sz="2400" dirty="0">
                <a:latin typeface="Times New Roman" panose="02020603050405020304" pitchFamily="18" charset="0"/>
              </a:rPr>
              <a:t>}</a:t>
            </a:r>
          </a:p>
        </p:txBody>
      </p:sp>
      <p:sp>
        <p:nvSpPr>
          <p:cNvPr id="3" name="矩形 2"/>
          <p:cNvSpPr/>
          <p:nvPr/>
        </p:nvSpPr>
        <p:spPr>
          <a:xfrm>
            <a:off x="539552" y="4581128"/>
            <a:ext cx="7377341" cy="461665"/>
          </a:xfrm>
          <a:prstGeom prst="rect">
            <a:avLst/>
          </a:prstGeom>
        </p:spPr>
        <p:txBody>
          <a:bodyPr wrap="none">
            <a:spAutoFit/>
          </a:bodyPr>
          <a:lstStyle/>
          <a:p>
            <a:r>
              <a:rPr kumimoji="1" lang="en-US" altLang="zh-CN" sz="2400" dirty="0">
                <a:solidFill>
                  <a:srgbClr val="FFFFFF"/>
                </a:solidFill>
                <a:latin typeface="Times New Roman" panose="02020603050405020304" pitchFamily="18" charset="0"/>
              </a:rPr>
              <a:t> Error(“Empty Stack!”);     </a:t>
            </a:r>
            <a:r>
              <a:rPr kumimoji="1" lang="en-US" altLang="zh-CN" sz="2400" dirty="0">
                <a:solidFill>
                  <a:srgbClr val="FFFFFF"/>
                </a:solidFill>
                <a:latin typeface="Times New Roman" panose="02020603050405020304" pitchFamily="18" charset="0"/>
                <a:sym typeface="Wingdings" panose="05000000000000000000" pitchFamily="2" charset="2"/>
              </a:rPr>
              <a:t></a:t>
            </a:r>
            <a:r>
              <a:rPr kumimoji="1" lang="en-US" altLang="zh-CN" sz="2400" dirty="0">
                <a:solidFill>
                  <a:srgbClr val="FFFFFF"/>
                </a:solidFill>
                <a:latin typeface="Times New Roman" panose="02020603050405020304" pitchFamily="18" charset="0"/>
              </a:rPr>
              <a:t>   </a:t>
            </a:r>
            <a:r>
              <a:rPr kumimoji="1" lang="en-US" altLang="zh-CN" sz="2400" dirty="0" err="1">
                <a:latin typeface="Times New Roman" panose="02020603050405020304" pitchFamily="18" charset="0"/>
              </a:rPr>
              <a:t>printf</a:t>
            </a:r>
            <a:r>
              <a:rPr kumimoji="1" lang="en-US" altLang="zh-CN" sz="2400" dirty="0">
                <a:latin typeface="Times New Roman" panose="02020603050405020304" pitchFamily="18" charset="0"/>
              </a:rPr>
              <a:t>(“Empty Stack!”);</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zh-CN" altLang="en-US"/>
              <a:t>变体：多栈共享 </a:t>
            </a:r>
            <a:r>
              <a:rPr lang="en-US" altLang="zh-CN"/>
              <a:t>- 2</a:t>
            </a:r>
            <a:r>
              <a:rPr lang="zh-CN" altLang="en-US"/>
              <a:t>栈</a:t>
            </a:r>
          </a:p>
        </p:txBody>
      </p:sp>
      <p:sp>
        <p:nvSpPr>
          <p:cNvPr id="115717" name="Rectangle 5"/>
          <p:cNvSpPr>
            <a:spLocks noGrp="1" noChangeArrowheads="1"/>
          </p:cNvSpPr>
          <p:nvPr>
            <p:ph type="body" sz="half" idx="1"/>
          </p:nvPr>
        </p:nvSpPr>
        <p:spPr>
          <a:xfrm>
            <a:off x="457200" y="1600200"/>
            <a:ext cx="8291513" cy="4997450"/>
          </a:xfrm>
        </p:spPr>
        <p:txBody>
          <a:bodyPr/>
          <a:lstStyle/>
          <a:p>
            <a:pPr eaLnBrk="1" hangingPunct="1">
              <a:defRPr/>
            </a:pPr>
            <a:r>
              <a:rPr lang="en-US" altLang="zh-CN" sz="2800" dirty="0">
                <a:effectLst/>
              </a:rPr>
              <a:t>Two stacks shared in the same array.</a:t>
            </a:r>
          </a:p>
          <a:p>
            <a:pPr eaLnBrk="1" hangingPunct="1">
              <a:defRPr/>
            </a:pPr>
            <a:endParaRPr lang="en-US" altLang="zh-CN" sz="2800" dirty="0">
              <a:effectLst/>
            </a:endParaRPr>
          </a:p>
          <a:p>
            <a:pPr eaLnBrk="1" hangingPunct="1">
              <a:defRPr/>
            </a:pPr>
            <a:endParaRPr lang="en-US" altLang="zh-CN" sz="2800" dirty="0">
              <a:effectLst/>
            </a:endParaRPr>
          </a:p>
          <a:p>
            <a:pPr eaLnBrk="1" hangingPunct="1">
              <a:defRPr/>
            </a:pPr>
            <a:endParaRPr lang="en-US" altLang="zh-CN" sz="2800" dirty="0">
              <a:effectLst/>
            </a:endParaRPr>
          </a:p>
          <a:p>
            <a:pPr lvl="1" eaLnBrk="1" hangingPunct="1">
              <a:defRPr/>
            </a:pPr>
            <a:r>
              <a:rPr lang="en-US" altLang="zh-CN" sz="2400" dirty="0">
                <a:effectLst/>
              </a:rPr>
              <a:t>Initialization.</a:t>
            </a:r>
          </a:p>
          <a:p>
            <a:pPr lvl="1" eaLnBrk="1" hangingPunct="1">
              <a:defRPr/>
            </a:pPr>
            <a:r>
              <a:rPr lang="en-US" altLang="zh-CN" sz="2400" dirty="0">
                <a:effectLst/>
              </a:rPr>
              <a:t>Push entry into stack 1 or stack 2.</a:t>
            </a:r>
          </a:p>
          <a:p>
            <a:pPr lvl="1" eaLnBrk="1" hangingPunct="1">
              <a:defRPr/>
            </a:pPr>
            <a:r>
              <a:rPr lang="en-US" altLang="zh-CN" sz="2400" dirty="0">
                <a:effectLst/>
              </a:rPr>
              <a:t>Pop entry from stacks.</a:t>
            </a:r>
          </a:p>
          <a:p>
            <a:pPr lvl="1" eaLnBrk="1" hangingPunct="1">
              <a:defRPr/>
            </a:pPr>
            <a:r>
              <a:rPr lang="en-US" altLang="zh-CN" sz="2400" dirty="0">
                <a:effectLst/>
              </a:rPr>
              <a:t>Critical conditions</a:t>
            </a:r>
          </a:p>
          <a:p>
            <a:pPr lvl="2" eaLnBrk="1" hangingPunct="1">
              <a:defRPr/>
            </a:pPr>
            <a:r>
              <a:rPr lang="en-US" altLang="zh-CN" sz="2000" dirty="0">
                <a:effectLst/>
              </a:rPr>
              <a:t>Empty </a:t>
            </a:r>
          </a:p>
          <a:p>
            <a:pPr lvl="2" eaLnBrk="1" hangingPunct="1">
              <a:defRPr/>
            </a:pPr>
            <a:r>
              <a:rPr lang="en-US" altLang="zh-CN" sz="2000" dirty="0">
                <a:effectLst/>
              </a:rPr>
              <a:t>Full</a:t>
            </a:r>
          </a:p>
          <a:p>
            <a:pPr lvl="2" eaLnBrk="1" hangingPunct="1">
              <a:defRPr/>
            </a:pPr>
            <a:r>
              <a:rPr lang="en-US" altLang="zh-CN" sz="2000" dirty="0">
                <a:effectLst/>
              </a:rPr>
              <a:t>Overflow</a:t>
            </a:r>
          </a:p>
        </p:txBody>
      </p:sp>
      <p:pic>
        <p:nvPicPr>
          <p:cNvPr id="2048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276475"/>
            <a:ext cx="5791200" cy="1228725"/>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 Box 7"/>
          <p:cNvSpPr txBox="1">
            <a:spLocks noChangeArrowheads="1"/>
          </p:cNvSpPr>
          <p:nvPr/>
        </p:nvSpPr>
        <p:spPr bwMode="auto">
          <a:xfrm>
            <a:off x="107950" y="2466975"/>
            <a:ext cx="1223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2400">
                <a:solidFill>
                  <a:srgbClr val="FFFF00"/>
                </a:solidFill>
                <a:ea typeface="宋体" panose="02010600030101010101" pitchFamily="2" charset="-122"/>
              </a:rPr>
              <a:t>Stack 1</a:t>
            </a:r>
          </a:p>
        </p:txBody>
      </p:sp>
      <p:sp>
        <p:nvSpPr>
          <p:cNvPr id="20487" name="Text Box 8"/>
          <p:cNvSpPr txBox="1">
            <a:spLocks noChangeArrowheads="1"/>
          </p:cNvSpPr>
          <p:nvPr/>
        </p:nvSpPr>
        <p:spPr bwMode="auto">
          <a:xfrm>
            <a:off x="7308850" y="2492375"/>
            <a:ext cx="1223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2400">
                <a:solidFill>
                  <a:srgbClr val="FFFF00"/>
                </a:solidFill>
                <a:ea typeface="宋体" panose="02010600030101010101" pitchFamily="2" charset="-122"/>
              </a:rPr>
              <a:t>Stack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a:noFill/>
        </p:spPr>
        <p:txBody>
          <a:bodyPr/>
          <a:lstStyle/>
          <a:p>
            <a:pPr eaLnBrk="1" hangingPunct="1"/>
            <a:r>
              <a:rPr lang="zh-CN" altLang="en-US" b="0"/>
              <a:t>本章学习的线索</a:t>
            </a:r>
          </a:p>
        </p:txBody>
      </p:sp>
      <p:sp>
        <p:nvSpPr>
          <p:cNvPr id="181253" name="Rectangle 5"/>
          <p:cNvSpPr>
            <a:spLocks noGrp="1" noChangeArrowheads="1"/>
          </p:cNvSpPr>
          <p:nvPr>
            <p:ph type="body" idx="1"/>
          </p:nvPr>
        </p:nvSpPr>
        <p:spPr>
          <a:xfrm>
            <a:off x="457200" y="1600200"/>
            <a:ext cx="8229600" cy="4852988"/>
          </a:xfrm>
        </p:spPr>
        <p:txBody>
          <a:bodyPr/>
          <a:lstStyle/>
          <a:p>
            <a:pPr eaLnBrk="1" hangingPunct="1">
              <a:defRPr/>
            </a:pPr>
            <a:r>
              <a:rPr lang="zh-CN" altLang="en-US" dirty="0">
                <a:effectLst/>
              </a:rPr>
              <a:t>主要线索</a:t>
            </a:r>
          </a:p>
          <a:p>
            <a:pPr eaLnBrk="1" hangingPunct="1">
              <a:defRPr/>
            </a:pPr>
            <a:endParaRPr lang="zh-CN" altLang="en-US" dirty="0">
              <a:effectLst/>
            </a:endParaRPr>
          </a:p>
          <a:p>
            <a:pPr eaLnBrk="1" hangingPunct="1">
              <a:defRPr/>
            </a:pPr>
            <a:endParaRPr lang="zh-CN" altLang="en-US" dirty="0">
              <a:effectLst/>
            </a:endParaRPr>
          </a:p>
          <a:p>
            <a:pPr eaLnBrk="1" hangingPunct="1">
              <a:defRPr/>
            </a:pPr>
            <a:r>
              <a:rPr lang="zh-CN" altLang="en-US" dirty="0">
                <a:effectLst/>
              </a:rPr>
              <a:t>重点</a:t>
            </a:r>
          </a:p>
          <a:p>
            <a:pPr lvl="1" eaLnBrk="1" hangingPunct="1">
              <a:defRPr/>
            </a:pPr>
            <a:r>
              <a:rPr lang="zh-CN" altLang="en-US" dirty="0">
                <a:effectLst/>
              </a:rPr>
              <a:t>栈和队列的顺序存储表示</a:t>
            </a:r>
          </a:p>
          <a:p>
            <a:pPr lvl="1" eaLnBrk="1" hangingPunct="1">
              <a:defRPr/>
            </a:pPr>
            <a:r>
              <a:rPr lang="zh-CN" altLang="en-US" dirty="0">
                <a:effectLst/>
              </a:rPr>
              <a:t>栈和队列的应用</a:t>
            </a:r>
          </a:p>
          <a:p>
            <a:pPr eaLnBrk="1" hangingPunct="1">
              <a:defRPr/>
            </a:pPr>
            <a:r>
              <a:rPr lang="zh-CN" altLang="en-US" dirty="0">
                <a:effectLst/>
              </a:rPr>
              <a:t> 难点 </a:t>
            </a:r>
          </a:p>
          <a:p>
            <a:pPr lvl="1" eaLnBrk="1" hangingPunct="1">
              <a:defRPr/>
            </a:pPr>
            <a:r>
              <a:rPr lang="zh-CN" altLang="en-US" dirty="0">
                <a:effectLst/>
              </a:rPr>
              <a:t> 栈和递归的关系</a:t>
            </a:r>
          </a:p>
        </p:txBody>
      </p:sp>
      <p:sp>
        <p:nvSpPr>
          <p:cNvPr id="4101" name="Text Box 6"/>
          <p:cNvSpPr txBox="1">
            <a:spLocks noChangeArrowheads="1"/>
          </p:cNvSpPr>
          <p:nvPr/>
        </p:nvSpPr>
        <p:spPr bwMode="auto">
          <a:xfrm>
            <a:off x="611188" y="2413000"/>
            <a:ext cx="1439862" cy="65087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lang="zh-CN" altLang="en-US"/>
              <a:t>栈和队列</a:t>
            </a:r>
          </a:p>
          <a:p>
            <a:pPr algn="ctr" eaLnBrk="1" hangingPunct="1"/>
            <a:r>
              <a:rPr lang="en-US" altLang="zh-CN"/>
              <a:t>ADT</a:t>
            </a:r>
          </a:p>
        </p:txBody>
      </p:sp>
      <p:sp>
        <p:nvSpPr>
          <p:cNvPr id="4102" name="Text Box 7"/>
          <p:cNvSpPr txBox="1">
            <a:spLocks noChangeArrowheads="1"/>
          </p:cNvSpPr>
          <p:nvPr/>
        </p:nvSpPr>
        <p:spPr bwMode="auto">
          <a:xfrm>
            <a:off x="2546350" y="2413000"/>
            <a:ext cx="1704975" cy="65087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lang="zh-CN" altLang="en-US" dirty="0"/>
              <a:t>栈和队列顺序表示及实现</a:t>
            </a:r>
          </a:p>
        </p:txBody>
      </p:sp>
      <p:sp>
        <p:nvSpPr>
          <p:cNvPr id="4103" name="Text Box 8"/>
          <p:cNvSpPr txBox="1">
            <a:spLocks noChangeArrowheads="1"/>
          </p:cNvSpPr>
          <p:nvPr/>
        </p:nvSpPr>
        <p:spPr bwMode="auto">
          <a:xfrm>
            <a:off x="4748213" y="2413000"/>
            <a:ext cx="1703387" cy="65087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lang="zh-CN" altLang="en-US"/>
              <a:t>栈和队列链式表示及实现</a:t>
            </a:r>
          </a:p>
        </p:txBody>
      </p:sp>
      <p:sp>
        <p:nvSpPr>
          <p:cNvPr id="4104" name="Text Box 9"/>
          <p:cNvSpPr txBox="1">
            <a:spLocks noChangeArrowheads="1"/>
          </p:cNvSpPr>
          <p:nvPr/>
        </p:nvSpPr>
        <p:spPr bwMode="auto">
          <a:xfrm>
            <a:off x="6948488" y="2276475"/>
            <a:ext cx="1439862" cy="925513"/>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lang="zh-CN" altLang="en-US"/>
              <a:t>栈和队列的应用</a:t>
            </a:r>
          </a:p>
          <a:p>
            <a:pPr algn="ctr" eaLnBrk="1" hangingPunct="1"/>
            <a:r>
              <a:rPr lang="zh-CN" altLang="en-US">
                <a:solidFill>
                  <a:srgbClr val="FFFF00"/>
                </a:solidFill>
              </a:rPr>
              <a:t>栈和递归</a:t>
            </a:r>
          </a:p>
        </p:txBody>
      </p:sp>
      <p:sp>
        <p:nvSpPr>
          <p:cNvPr id="4105" name="AutoShape 10"/>
          <p:cNvSpPr>
            <a:spLocks noChangeArrowheads="1"/>
          </p:cNvSpPr>
          <p:nvPr/>
        </p:nvSpPr>
        <p:spPr bwMode="auto">
          <a:xfrm>
            <a:off x="2082800" y="2630488"/>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6" name="AutoShape 11"/>
          <p:cNvSpPr>
            <a:spLocks noChangeArrowheads="1"/>
          </p:cNvSpPr>
          <p:nvPr/>
        </p:nvSpPr>
        <p:spPr bwMode="auto">
          <a:xfrm>
            <a:off x="4284663" y="2630488"/>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7" name="AutoShape 12"/>
          <p:cNvSpPr>
            <a:spLocks noChangeArrowheads="1"/>
          </p:cNvSpPr>
          <p:nvPr/>
        </p:nvSpPr>
        <p:spPr bwMode="auto">
          <a:xfrm>
            <a:off x="6483350" y="2630488"/>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type="title"/>
          </p:nvPr>
        </p:nvSpPr>
        <p:spPr>
          <a:xfrm>
            <a:off x="457200" y="274638"/>
            <a:ext cx="8229600" cy="1143000"/>
          </a:xfrm>
          <a:noFill/>
        </p:spPr>
        <p:txBody>
          <a:bodyPr anchorCtr="0"/>
          <a:lstStyle/>
          <a:p>
            <a:pPr eaLnBrk="1" hangingPunct="1"/>
            <a:r>
              <a:rPr lang="zh-CN" altLang="en-US">
                <a:sym typeface="+mn-ea"/>
              </a:rPr>
              <a:t>变体：多栈共享 </a:t>
            </a:r>
            <a:r>
              <a:rPr lang="en-US" altLang="zh-CN">
                <a:sym typeface="+mn-ea"/>
              </a:rPr>
              <a:t>- n</a:t>
            </a:r>
            <a:r>
              <a:rPr lang="zh-CN" altLang="en-US">
                <a:sym typeface="+mn-ea"/>
              </a:rPr>
              <a:t>栈</a:t>
            </a:r>
            <a:endParaRPr lang="en-US" altLang="zh-CN"/>
          </a:p>
        </p:txBody>
      </p:sp>
      <p:sp>
        <p:nvSpPr>
          <p:cNvPr id="116741" name="Rectangle 5"/>
          <p:cNvSpPr>
            <a:spLocks noGrp="1" noChangeArrowheads="1"/>
          </p:cNvSpPr>
          <p:nvPr>
            <p:ph type="body" sz="half" idx="1"/>
          </p:nvPr>
        </p:nvSpPr>
        <p:spPr>
          <a:xfrm>
            <a:off x="457200" y="1350963"/>
            <a:ext cx="8218488" cy="4525962"/>
          </a:xfrm>
        </p:spPr>
        <p:txBody>
          <a:bodyPr/>
          <a:lstStyle/>
          <a:p>
            <a:pPr eaLnBrk="1" hangingPunct="1">
              <a:defRPr/>
            </a:pPr>
            <a:r>
              <a:rPr lang="en-US" altLang="zh-CN" sz="2800" dirty="0">
                <a:effectLst/>
              </a:rPr>
              <a:t>n stacks in the same array</a:t>
            </a:r>
          </a:p>
        </p:txBody>
      </p:sp>
      <p:graphicFrame>
        <p:nvGraphicFramePr>
          <p:cNvPr id="21509" name="Object 6"/>
          <p:cNvGraphicFramePr>
            <a:graphicFrameLocks noChangeAspect="1"/>
          </p:cNvGraphicFramePr>
          <p:nvPr/>
        </p:nvGraphicFramePr>
        <p:xfrm>
          <a:off x="250825" y="1954213"/>
          <a:ext cx="6769100" cy="4427537"/>
        </p:xfrm>
        <a:graphic>
          <a:graphicData uri="http://schemas.openxmlformats.org/presentationml/2006/ole">
            <mc:AlternateContent xmlns:mc="http://schemas.openxmlformats.org/markup-compatibility/2006">
              <mc:Choice xmlns:v="urn:schemas-microsoft-com:vml" Requires="v">
                <p:oleObj name="Image" r:id="rId2" imgW="11468100" imgH="6718300" progId="Photoshop.Image.6">
                  <p:embed/>
                </p:oleObj>
              </mc:Choice>
              <mc:Fallback>
                <p:oleObj name="Image" r:id="rId2" imgW="11468100" imgH="6718300" progId="Photoshop.Image.6">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r="10477"/>
                      <a:stretch>
                        <a:fillRect/>
                      </a:stretch>
                    </p:blipFill>
                    <p:spPr bwMode="auto">
                      <a:xfrm>
                        <a:off x="250825" y="1954213"/>
                        <a:ext cx="6769100" cy="4427537"/>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1510" name="Text Box 7"/>
          <p:cNvSpPr txBox="1">
            <a:spLocks noChangeArrowheads="1"/>
          </p:cNvSpPr>
          <p:nvPr/>
        </p:nvSpPr>
        <p:spPr bwMode="auto">
          <a:xfrm>
            <a:off x="7088188" y="2276475"/>
            <a:ext cx="18700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200">
                <a:ea typeface="宋体" panose="02010600030101010101" pitchFamily="2" charset="-122"/>
              </a:rPr>
              <a:t>Initialization</a:t>
            </a:r>
          </a:p>
        </p:txBody>
      </p:sp>
      <p:sp>
        <p:nvSpPr>
          <p:cNvPr id="21511" name="Text Box 8"/>
          <p:cNvSpPr txBox="1">
            <a:spLocks noChangeArrowheads="1"/>
          </p:cNvSpPr>
          <p:nvPr/>
        </p:nvSpPr>
        <p:spPr bwMode="auto">
          <a:xfrm>
            <a:off x="7088188" y="3644900"/>
            <a:ext cx="19446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2200" dirty="0">
                <a:ea typeface="宋体" panose="02010600030101010101" pitchFamily="2" charset="-122"/>
              </a:rPr>
              <a:t>Push x into stack 2</a:t>
            </a:r>
          </a:p>
        </p:txBody>
      </p:sp>
      <p:sp>
        <p:nvSpPr>
          <p:cNvPr id="21512" name="Text Box 9"/>
          <p:cNvSpPr txBox="1">
            <a:spLocks noChangeArrowheads="1"/>
          </p:cNvSpPr>
          <p:nvPr/>
        </p:nvSpPr>
        <p:spPr bwMode="auto">
          <a:xfrm>
            <a:off x="7088188" y="5157788"/>
            <a:ext cx="19446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2200" dirty="0">
                <a:ea typeface="宋体" panose="02010600030101010101" pitchFamily="2" charset="-122"/>
              </a:rPr>
              <a:t>After pushing x into stack 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4"/>
          <p:cNvSpPr>
            <a:spLocks noGrp="1" noChangeArrowheads="1"/>
          </p:cNvSpPr>
          <p:nvPr>
            <p:ph type="title"/>
          </p:nvPr>
        </p:nvSpPr>
        <p:spPr>
          <a:xfrm>
            <a:off x="457200" y="200943"/>
            <a:ext cx="8229600" cy="1139825"/>
          </a:xfrm>
        </p:spPr>
        <p:txBody>
          <a:bodyPr/>
          <a:lstStyle/>
          <a:p>
            <a:pPr eaLnBrk="1" hangingPunct="1"/>
            <a:r>
              <a:rPr lang="zh-CN" altLang="en-US" sz="4000" dirty="0"/>
              <a:t>变体：可变长度顺序栈</a:t>
            </a:r>
          </a:p>
        </p:txBody>
      </p:sp>
      <p:sp>
        <p:nvSpPr>
          <p:cNvPr id="3" name="矩形 2"/>
          <p:cNvSpPr/>
          <p:nvPr/>
        </p:nvSpPr>
        <p:spPr>
          <a:xfrm>
            <a:off x="1835150" y="2853055"/>
            <a:ext cx="576580" cy="575945"/>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accent1"/>
                </a:solidFill>
                <a:effectLst>
                  <a:outerShdw blurRad="38100" dist="25400" dir="5400000" algn="ctr" rotWithShape="0">
                    <a:srgbClr val="6E747A">
                      <a:alpha val="43000"/>
                    </a:srgbClr>
                  </a:outerShdw>
                </a:effectLst>
              </a:rPr>
              <a:t>d</a:t>
            </a:r>
            <a:r>
              <a:rPr lang="en-US" altLang="zh-CN" b="1" baseline="-25000">
                <a:solidFill>
                  <a:schemeClr val="accent1"/>
                </a:solidFill>
                <a:effectLst>
                  <a:outerShdw blurRad="38100" dist="25400" dir="5400000" algn="ctr" rotWithShape="0">
                    <a:srgbClr val="6E747A">
                      <a:alpha val="43000"/>
                    </a:srgbClr>
                  </a:outerShdw>
                </a:effectLst>
              </a:rPr>
              <a:t>0</a:t>
            </a:r>
          </a:p>
        </p:txBody>
      </p:sp>
      <p:sp>
        <p:nvSpPr>
          <p:cNvPr id="4" name="矩形 3"/>
          <p:cNvSpPr/>
          <p:nvPr/>
        </p:nvSpPr>
        <p:spPr>
          <a:xfrm>
            <a:off x="2411095" y="2853055"/>
            <a:ext cx="576580" cy="575945"/>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accent1"/>
                </a:solidFill>
                <a:effectLst>
                  <a:outerShdw blurRad="38100" dist="25400" dir="5400000" algn="ctr" rotWithShape="0">
                    <a:srgbClr val="6E747A">
                      <a:alpha val="43000"/>
                    </a:srgbClr>
                  </a:outerShdw>
                </a:effectLst>
                <a:sym typeface="+mn-ea"/>
              </a:rPr>
              <a:t>d</a:t>
            </a:r>
            <a:r>
              <a:rPr lang="en-US" altLang="zh-CN" b="1" baseline="-25000">
                <a:solidFill>
                  <a:schemeClr val="accent1"/>
                </a:solidFill>
                <a:effectLst>
                  <a:outerShdw blurRad="38100" dist="25400" dir="5400000" algn="ctr" rotWithShape="0">
                    <a:srgbClr val="6E747A">
                      <a:alpha val="43000"/>
                    </a:srgbClr>
                  </a:outerShdw>
                </a:effectLst>
                <a:sym typeface="+mn-ea"/>
              </a:rPr>
              <a:t>1</a:t>
            </a:r>
          </a:p>
        </p:txBody>
      </p:sp>
      <p:sp>
        <p:nvSpPr>
          <p:cNvPr id="6" name="矩形 5"/>
          <p:cNvSpPr/>
          <p:nvPr/>
        </p:nvSpPr>
        <p:spPr>
          <a:xfrm>
            <a:off x="2987675" y="2853055"/>
            <a:ext cx="576580" cy="575945"/>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accent1"/>
                </a:solidFill>
                <a:effectLst>
                  <a:outerShdw blurRad="38100" dist="25400" dir="5400000" algn="ctr" rotWithShape="0">
                    <a:srgbClr val="6E747A">
                      <a:alpha val="43000"/>
                    </a:srgbClr>
                  </a:outerShdw>
                </a:effectLst>
                <a:sym typeface="+mn-ea"/>
              </a:rPr>
              <a:t>d</a:t>
            </a:r>
            <a:r>
              <a:rPr lang="en-US" altLang="zh-CN" b="1" baseline="-25000">
                <a:solidFill>
                  <a:schemeClr val="accent1"/>
                </a:solidFill>
                <a:effectLst>
                  <a:outerShdw blurRad="38100" dist="25400" dir="5400000" algn="ctr" rotWithShape="0">
                    <a:srgbClr val="6E747A">
                      <a:alpha val="43000"/>
                    </a:srgbClr>
                  </a:outerShdw>
                </a:effectLst>
                <a:sym typeface="+mn-ea"/>
              </a:rPr>
              <a:t>2</a:t>
            </a:r>
            <a:endParaRPr lang="zh-CN" altLang="en-US"/>
          </a:p>
        </p:txBody>
      </p:sp>
      <p:sp>
        <p:nvSpPr>
          <p:cNvPr id="7" name="矩形 6"/>
          <p:cNvSpPr/>
          <p:nvPr/>
        </p:nvSpPr>
        <p:spPr>
          <a:xfrm>
            <a:off x="3564255" y="2853055"/>
            <a:ext cx="576580" cy="575945"/>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39565" y="2853055"/>
            <a:ext cx="576580" cy="575945"/>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a:endCxn id="3" idx="2"/>
          </p:cNvCxnSpPr>
          <p:nvPr/>
        </p:nvCxnSpPr>
        <p:spPr>
          <a:xfrm flipH="1" flipV="1">
            <a:off x="2123440" y="3429000"/>
            <a:ext cx="7620" cy="431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3859530" y="3429000"/>
            <a:ext cx="7620" cy="431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720850" y="3778885"/>
            <a:ext cx="787400" cy="368300"/>
          </a:xfrm>
          <a:prstGeom prst="rect">
            <a:avLst/>
          </a:prstGeom>
          <a:noFill/>
        </p:spPr>
        <p:txBody>
          <a:bodyPr wrap="square" rtlCol="0">
            <a:spAutoFit/>
          </a:bodyPr>
          <a:lstStyle/>
          <a:p>
            <a:pPr algn="ctr"/>
            <a:r>
              <a:rPr lang="en-US" altLang="zh-CN" b="1">
                <a:solidFill>
                  <a:schemeClr val="accent1"/>
                </a:solidFill>
                <a:effectLst>
                  <a:outerShdw blurRad="38100" dist="25400" dir="5400000" algn="ctr" rotWithShape="0">
                    <a:srgbClr val="6E747A">
                      <a:alpha val="43000"/>
                    </a:srgbClr>
                  </a:outerShdw>
                </a:effectLst>
              </a:rPr>
              <a:t>base</a:t>
            </a:r>
          </a:p>
        </p:txBody>
      </p:sp>
      <p:sp>
        <p:nvSpPr>
          <p:cNvPr id="15" name="文本框 14"/>
          <p:cNvSpPr txBox="1"/>
          <p:nvPr/>
        </p:nvSpPr>
        <p:spPr>
          <a:xfrm>
            <a:off x="3486785" y="3778885"/>
            <a:ext cx="787400" cy="368300"/>
          </a:xfrm>
          <a:prstGeom prst="rect">
            <a:avLst/>
          </a:prstGeom>
          <a:noFill/>
        </p:spPr>
        <p:txBody>
          <a:bodyPr wrap="square" rtlCol="0">
            <a:spAutoFit/>
          </a:bodyPr>
          <a:lstStyle/>
          <a:p>
            <a:pPr algn="ctr"/>
            <a:r>
              <a:rPr lang="en-US" altLang="zh-CN" b="1">
                <a:solidFill>
                  <a:schemeClr val="accent1"/>
                </a:solidFill>
                <a:effectLst>
                  <a:outerShdw blurRad="38100" dist="25400" dir="5400000" algn="ctr" rotWithShape="0">
                    <a:srgbClr val="6E747A">
                      <a:alpha val="43000"/>
                    </a:srgbClr>
                  </a:outerShdw>
                </a:effectLst>
              </a:rPr>
              <a:t>top</a:t>
            </a:r>
          </a:p>
        </p:txBody>
      </p:sp>
      <p:sp>
        <p:nvSpPr>
          <p:cNvPr id="16" name="矩形 15"/>
          <p:cNvSpPr/>
          <p:nvPr/>
        </p:nvSpPr>
        <p:spPr>
          <a:xfrm>
            <a:off x="1835150" y="4364990"/>
            <a:ext cx="576580" cy="575945"/>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baseline="-25000">
              <a:solidFill>
                <a:schemeClr val="accent1"/>
              </a:solidFill>
              <a:effectLst>
                <a:outerShdw blurRad="38100" dist="25400" dir="5400000" algn="ctr" rotWithShape="0">
                  <a:srgbClr val="6E747A">
                    <a:alpha val="43000"/>
                  </a:srgbClr>
                </a:outerShdw>
              </a:effectLst>
            </a:endParaRPr>
          </a:p>
        </p:txBody>
      </p:sp>
      <p:sp>
        <p:nvSpPr>
          <p:cNvPr id="17" name="矩形 16"/>
          <p:cNvSpPr/>
          <p:nvPr/>
        </p:nvSpPr>
        <p:spPr>
          <a:xfrm>
            <a:off x="2411095" y="4364990"/>
            <a:ext cx="576580" cy="575945"/>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baseline="-25000">
              <a:solidFill>
                <a:schemeClr val="accent1"/>
              </a:solidFill>
              <a:effectLst>
                <a:outerShdw blurRad="38100" dist="25400" dir="5400000" algn="ctr" rotWithShape="0">
                  <a:srgbClr val="6E747A">
                    <a:alpha val="43000"/>
                  </a:srgbClr>
                </a:outerShdw>
              </a:effectLst>
              <a:sym typeface="+mn-ea"/>
            </a:endParaRPr>
          </a:p>
        </p:txBody>
      </p:sp>
      <p:sp>
        <p:nvSpPr>
          <p:cNvPr id="18" name="矩形 17"/>
          <p:cNvSpPr/>
          <p:nvPr/>
        </p:nvSpPr>
        <p:spPr>
          <a:xfrm>
            <a:off x="2987675" y="4364990"/>
            <a:ext cx="576580" cy="575945"/>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564255" y="4364990"/>
            <a:ext cx="576580" cy="575945"/>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139565" y="4364990"/>
            <a:ext cx="576580" cy="575945"/>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p:cNvCxnSpPr/>
          <p:nvPr/>
        </p:nvCxnSpPr>
        <p:spPr>
          <a:xfrm flipH="1" flipV="1">
            <a:off x="1986915" y="4940935"/>
            <a:ext cx="7620" cy="431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flipV="1">
            <a:off x="2275205" y="4940935"/>
            <a:ext cx="7620" cy="431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130" y="5290820"/>
            <a:ext cx="727710" cy="368300"/>
          </a:xfrm>
          <a:prstGeom prst="rect">
            <a:avLst/>
          </a:prstGeom>
          <a:noFill/>
        </p:spPr>
        <p:txBody>
          <a:bodyPr wrap="square" rtlCol="0">
            <a:spAutoFit/>
          </a:bodyPr>
          <a:lstStyle/>
          <a:p>
            <a:pPr algn="ctr"/>
            <a:r>
              <a:rPr lang="en-US" altLang="zh-CN" b="1">
                <a:solidFill>
                  <a:schemeClr val="accent1"/>
                </a:solidFill>
                <a:effectLst>
                  <a:outerShdw blurRad="38100" dist="25400" dir="5400000" algn="ctr" rotWithShape="0">
                    <a:srgbClr val="6E747A">
                      <a:alpha val="43000"/>
                    </a:srgbClr>
                  </a:outerShdw>
                </a:effectLst>
              </a:rPr>
              <a:t>base</a:t>
            </a:r>
          </a:p>
        </p:txBody>
      </p:sp>
      <p:sp>
        <p:nvSpPr>
          <p:cNvPr id="27" name="文本框 26"/>
          <p:cNvSpPr txBox="1"/>
          <p:nvPr/>
        </p:nvSpPr>
        <p:spPr>
          <a:xfrm>
            <a:off x="2120900" y="5290820"/>
            <a:ext cx="609600" cy="368300"/>
          </a:xfrm>
          <a:prstGeom prst="rect">
            <a:avLst/>
          </a:prstGeom>
          <a:noFill/>
        </p:spPr>
        <p:txBody>
          <a:bodyPr wrap="square" rtlCol="0">
            <a:spAutoFit/>
          </a:bodyPr>
          <a:lstStyle/>
          <a:p>
            <a:pPr algn="ctr"/>
            <a:r>
              <a:rPr lang="en-US" altLang="zh-CN" b="1">
                <a:solidFill>
                  <a:schemeClr val="accent1"/>
                </a:solidFill>
                <a:effectLst>
                  <a:outerShdw blurRad="38100" dist="25400" dir="5400000" algn="ctr" rotWithShape="0">
                    <a:srgbClr val="6E747A">
                      <a:alpha val="43000"/>
                    </a:srgbClr>
                  </a:outerShdw>
                </a:effectLst>
              </a:rPr>
              <a:t>top</a:t>
            </a:r>
          </a:p>
        </p:txBody>
      </p:sp>
      <p:sp>
        <p:nvSpPr>
          <p:cNvPr id="28" name="文本框 27"/>
          <p:cNvSpPr txBox="1"/>
          <p:nvPr/>
        </p:nvSpPr>
        <p:spPr>
          <a:xfrm>
            <a:off x="186690" y="2941955"/>
            <a:ext cx="1442720" cy="398780"/>
          </a:xfrm>
          <a:prstGeom prst="rect">
            <a:avLst/>
          </a:prstGeom>
          <a:noFill/>
        </p:spPr>
        <p:txBody>
          <a:bodyPr wrap="square" rtlCol="0">
            <a:spAutoFit/>
          </a:bodyPr>
          <a:lstStyle/>
          <a:p>
            <a:pPr algn="ctr"/>
            <a:r>
              <a:rPr lang="en-US" altLang="zh-CN" sz="2000" b="1">
                <a:solidFill>
                  <a:srgbClr val="FFFFCC"/>
                </a:solidFill>
                <a:effectLst>
                  <a:outerShdw blurRad="38100" dist="25400" dir="5400000" algn="ctr" rotWithShape="0">
                    <a:srgbClr val="6E747A">
                      <a:alpha val="43000"/>
                    </a:srgbClr>
                  </a:outerShdw>
                </a:effectLst>
              </a:rPr>
              <a:t>not empty</a:t>
            </a:r>
          </a:p>
        </p:txBody>
      </p:sp>
      <p:sp>
        <p:nvSpPr>
          <p:cNvPr id="29" name="文本框 28"/>
          <p:cNvSpPr txBox="1"/>
          <p:nvPr/>
        </p:nvSpPr>
        <p:spPr>
          <a:xfrm>
            <a:off x="259080" y="4436745"/>
            <a:ext cx="1442720" cy="398780"/>
          </a:xfrm>
          <a:prstGeom prst="rect">
            <a:avLst/>
          </a:prstGeom>
          <a:noFill/>
        </p:spPr>
        <p:txBody>
          <a:bodyPr wrap="square" rtlCol="0">
            <a:spAutoFit/>
          </a:bodyPr>
          <a:lstStyle/>
          <a:p>
            <a:pPr algn="ctr"/>
            <a:r>
              <a:rPr lang="en-US" altLang="zh-CN" sz="2000" b="1">
                <a:solidFill>
                  <a:srgbClr val="FFFFCC"/>
                </a:solidFill>
                <a:effectLst>
                  <a:outerShdw blurRad="38100" dist="25400" dir="5400000" algn="ctr" rotWithShape="0">
                    <a:srgbClr val="6E747A">
                      <a:alpha val="43000"/>
                    </a:srgbClr>
                  </a:outerShdw>
                </a:effectLst>
              </a:rPr>
              <a:t>empty</a:t>
            </a:r>
          </a:p>
        </p:txBody>
      </p:sp>
      <p:sp>
        <p:nvSpPr>
          <p:cNvPr id="30" name="文本框 29"/>
          <p:cNvSpPr txBox="1"/>
          <p:nvPr/>
        </p:nvSpPr>
        <p:spPr>
          <a:xfrm>
            <a:off x="683260" y="1340485"/>
            <a:ext cx="7174230" cy="983615"/>
          </a:xfrm>
          <a:prstGeom prst="rect">
            <a:avLst/>
          </a:prstGeom>
          <a:noFill/>
        </p:spPr>
        <p:txBody>
          <a:bodyPr wrap="square" rtlCol="0">
            <a:spAutoFit/>
          </a:bodyPr>
          <a:lstStyle/>
          <a:p>
            <a:pPr eaLnBrk="1" latinLnBrk="0" hangingPunct="1">
              <a:spcAft>
                <a:spcPts val="1200"/>
              </a:spcAft>
            </a:pPr>
            <a:r>
              <a:rPr lang="zh-CN" altLang="en-US" sz="2400" b="1" u="sng">
                <a:solidFill>
                  <a:srgbClr val="FFFF00"/>
                </a:solidFill>
              </a:rPr>
              <a:t>类似可变长度顺序表</a:t>
            </a:r>
            <a:endParaRPr lang="en-US" altLang="zh-CN" sz="2400" b="1"/>
          </a:p>
          <a:p>
            <a:r>
              <a:rPr lang="en-US" altLang="zh-CN" sz="2400" b="1"/>
              <a:t>1. </a:t>
            </a:r>
            <a:r>
              <a:rPr lang="zh-CN" altLang="en-US" sz="2400" b="1"/>
              <a:t>动态扩展空间； </a:t>
            </a:r>
            <a:r>
              <a:rPr lang="en-US" altLang="zh-CN" sz="2400" b="1"/>
              <a:t>2. </a:t>
            </a:r>
            <a:r>
              <a:rPr lang="zh-CN" altLang="en-US" sz="2400" b="1"/>
              <a:t>引入</a:t>
            </a:r>
            <a:r>
              <a:rPr lang="en-US" altLang="zh-CN" sz="2400" b="1"/>
              <a:t>base</a:t>
            </a:r>
            <a:r>
              <a:rPr lang="zh-CN" altLang="en-US" sz="2400" b="1"/>
              <a:t>指针记录栈底位置</a:t>
            </a:r>
          </a:p>
        </p:txBody>
      </p:sp>
      <p:sp>
        <p:nvSpPr>
          <p:cNvPr id="31" name="文本框 30"/>
          <p:cNvSpPr txBox="1"/>
          <p:nvPr/>
        </p:nvSpPr>
        <p:spPr>
          <a:xfrm>
            <a:off x="107950" y="5805170"/>
            <a:ext cx="8884285" cy="829945"/>
          </a:xfrm>
          <a:prstGeom prst="rect">
            <a:avLst/>
          </a:prstGeom>
          <a:noFill/>
        </p:spPr>
        <p:txBody>
          <a:bodyPr wrap="none" rtlCol="0" anchor="t">
            <a:spAutoFit/>
          </a:bodyPr>
          <a:lstStyle/>
          <a:p>
            <a:pPr algn="l"/>
            <a:r>
              <a:rPr kumimoji="1" lang="en-US" altLang="zh-CN" sz="2400" b="1" dirty="0">
                <a:solidFill>
                  <a:srgbClr val="FFFFCC"/>
                </a:solidFill>
                <a:latin typeface="Times New Roman" panose="02020603050405020304" pitchFamily="18" charset="0"/>
                <a:ea typeface="宋体" panose="02010600030101010101" pitchFamily="2" charset="-122"/>
                <a:sym typeface="+mn-ea"/>
              </a:rPr>
              <a:t>s-&gt;top - s-&gt;base</a:t>
            </a:r>
            <a:r>
              <a:rPr kumimoji="1" lang="zh-CN" altLang="en-US" sz="2400" b="1" dirty="0">
                <a:solidFill>
                  <a:srgbClr val="FFFFCC"/>
                </a:solidFill>
                <a:latin typeface="Times New Roman" panose="02020603050405020304" pitchFamily="18" charset="0"/>
                <a:ea typeface="宋体" panose="02010600030101010101" pitchFamily="2" charset="-122"/>
                <a:sym typeface="+mn-ea"/>
              </a:rPr>
              <a:t>： 实际存储的元素个数</a:t>
            </a:r>
          </a:p>
          <a:p>
            <a:pPr algn="l"/>
            <a:r>
              <a:rPr kumimoji="1" lang="en-US" altLang="zh-CN" sz="2400" b="1" dirty="0">
                <a:solidFill>
                  <a:srgbClr val="FFFFCC"/>
                </a:solidFill>
                <a:latin typeface="Times New Roman" panose="02020603050405020304" pitchFamily="18" charset="0"/>
                <a:ea typeface="宋体" panose="02010600030101010101" pitchFamily="2" charset="-122"/>
                <a:sym typeface="+mn-ea"/>
              </a:rPr>
              <a:t>s-&gt;</a:t>
            </a:r>
            <a:r>
              <a:rPr kumimoji="1" lang="en-US" altLang="zh-CN" sz="2400" b="1" dirty="0" err="1">
                <a:solidFill>
                  <a:srgbClr val="FFFFCC"/>
                </a:solidFill>
                <a:latin typeface="Times New Roman" panose="02020603050405020304" pitchFamily="18" charset="0"/>
                <a:ea typeface="宋体" panose="02010600030101010101" pitchFamily="2" charset="-122"/>
                <a:sym typeface="+mn-ea"/>
              </a:rPr>
              <a:t>stackSize-1</a:t>
            </a:r>
            <a:r>
              <a:rPr kumimoji="1" lang="zh-CN" altLang="en-US" sz="2400" b="1" dirty="0" err="1">
                <a:solidFill>
                  <a:srgbClr val="FFFFCC"/>
                </a:solidFill>
                <a:latin typeface="Times New Roman" panose="02020603050405020304" pitchFamily="18" charset="0"/>
                <a:ea typeface="宋体" panose="02010600030101010101" pitchFamily="2" charset="-122"/>
                <a:sym typeface="+mn-ea"/>
              </a:rPr>
              <a:t>：能存储的最大元素数（</a:t>
            </a:r>
            <a:r>
              <a:rPr kumimoji="1" lang="en-US" altLang="zh-CN" sz="2400" b="1" dirty="0" err="1">
                <a:solidFill>
                  <a:srgbClr val="FFFFCC"/>
                </a:solidFill>
                <a:latin typeface="Times New Roman" panose="02020603050405020304" pitchFamily="18" charset="0"/>
                <a:ea typeface="宋体" panose="02010600030101010101" pitchFamily="2" charset="-122"/>
                <a:sym typeface="+mn-ea"/>
              </a:rPr>
              <a:t>top</a:t>
            </a:r>
            <a:r>
              <a:rPr kumimoji="1" lang="zh-CN" altLang="en-US" sz="2400" b="1" dirty="0" err="1">
                <a:solidFill>
                  <a:srgbClr val="FFFFCC"/>
                </a:solidFill>
                <a:latin typeface="Times New Roman" panose="02020603050405020304" pitchFamily="18" charset="0"/>
                <a:ea typeface="宋体" panose="02010600030101010101" pitchFamily="2" charset="-122"/>
                <a:sym typeface="+mn-ea"/>
              </a:rPr>
              <a:t>指向的单元不存数据）</a:t>
            </a:r>
          </a:p>
        </p:txBody>
      </p:sp>
      <p:sp>
        <p:nvSpPr>
          <p:cNvPr id="2" name="文本框 1"/>
          <p:cNvSpPr txBox="1"/>
          <p:nvPr/>
        </p:nvSpPr>
        <p:spPr>
          <a:xfrm>
            <a:off x="3304540" y="5290820"/>
            <a:ext cx="5060950" cy="368300"/>
          </a:xfrm>
          <a:prstGeom prst="rect">
            <a:avLst/>
          </a:prstGeom>
          <a:noFill/>
        </p:spPr>
        <p:txBody>
          <a:bodyPr wrap="square" rtlCol="0">
            <a:spAutoFit/>
          </a:bodyPr>
          <a:lstStyle/>
          <a:p>
            <a:pPr algn="ctr"/>
            <a:r>
              <a:rPr lang="en-US" altLang="zh-CN" b="1">
                <a:solidFill>
                  <a:schemeClr val="accent1"/>
                </a:solidFill>
                <a:effectLst>
                  <a:outerShdw blurRad="38100" dist="25400" dir="5400000" algn="ctr" rotWithShape="0">
                    <a:srgbClr val="6E747A">
                      <a:alpha val="43000"/>
                    </a:srgbClr>
                  </a:outerShdw>
                </a:effectLst>
              </a:rPr>
              <a:t>top: </a:t>
            </a:r>
            <a:r>
              <a:rPr lang="zh-CN" altLang="en-US" b="1">
                <a:solidFill>
                  <a:schemeClr val="accent1"/>
                </a:solidFill>
                <a:effectLst>
                  <a:outerShdw blurRad="38100" dist="25400" dir="5400000" algn="ctr" rotWithShape="0">
                    <a:srgbClr val="6E747A">
                      <a:alpha val="43000"/>
                    </a:srgbClr>
                  </a:outerShdw>
                </a:effectLst>
              </a:rPr>
              <a:t>与之前定义不同，指向栈顶元素的下一位置</a:t>
            </a:r>
          </a:p>
        </p:txBody>
      </p:sp>
      <p:sp>
        <p:nvSpPr>
          <p:cNvPr id="32" name="文本框 31"/>
          <p:cNvSpPr txBox="1"/>
          <p:nvPr/>
        </p:nvSpPr>
        <p:spPr>
          <a:xfrm>
            <a:off x="6134462" y="2942208"/>
            <a:ext cx="2552302" cy="1938992"/>
          </a:xfrm>
          <a:prstGeom prst="rect">
            <a:avLst/>
          </a:prstGeom>
          <a:noFill/>
          <a:ln w="19050">
            <a:solidFill>
              <a:srgbClr val="FFFFCC"/>
            </a:solidFill>
          </a:ln>
        </p:spPr>
        <p:txBody>
          <a:bodyPr wrap="none" rtlCol="0">
            <a:spAutoFit/>
          </a:bodyPr>
          <a:lstStyle/>
          <a:p>
            <a:r>
              <a:rPr kumimoji="1" lang="en-US" altLang="zh-CN" sz="2000" dirty="0" err="1">
                <a:solidFill>
                  <a:srgbClr val="FFFFFF"/>
                </a:solidFill>
                <a:latin typeface="Times New Roman" panose="02020603050405020304" pitchFamily="18" charset="0"/>
                <a:ea typeface="宋体" panose="02010600030101010101" pitchFamily="2" charset="-122"/>
              </a:rPr>
              <a:t>typedef</a:t>
            </a:r>
            <a:r>
              <a:rPr kumimoji="1" lang="en-US" altLang="zh-CN" sz="2000" dirty="0">
                <a:solidFill>
                  <a:srgbClr val="FFFFFF"/>
                </a:solidFill>
                <a:latin typeface="Times New Roman" panose="02020603050405020304" pitchFamily="18" charset="0"/>
                <a:ea typeface="宋体" panose="02010600030101010101" pitchFamily="2" charset="-122"/>
              </a:rPr>
              <a:t>  </a:t>
            </a:r>
            <a:r>
              <a:rPr kumimoji="1" lang="en-US" altLang="zh-CN" sz="2000" dirty="0" err="1">
                <a:solidFill>
                  <a:srgbClr val="FFFFFF"/>
                </a:solidFill>
                <a:latin typeface="Times New Roman" panose="02020603050405020304" pitchFamily="18" charset="0"/>
                <a:ea typeface="宋体" panose="02010600030101010101" pitchFamily="2" charset="-122"/>
              </a:rPr>
              <a:t>struct</a:t>
            </a:r>
            <a:r>
              <a:rPr kumimoji="1" lang="en-US" altLang="zh-CN" sz="2000" dirty="0">
                <a:solidFill>
                  <a:srgbClr val="FFFFFF"/>
                </a:solidFill>
                <a:latin typeface="Times New Roman" panose="02020603050405020304" pitchFamily="18" charset="0"/>
                <a:ea typeface="宋体" panose="02010600030101010101" pitchFamily="2" charset="-122"/>
              </a:rPr>
              <a:t> </a:t>
            </a:r>
            <a:r>
              <a:rPr kumimoji="1" lang="en-US" altLang="zh-CN" sz="2000" dirty="0" err="1">
                <a:solidFill>
                  <a:srgbClr val="FFFFFF"/>
                </a:solidFill>
                <a:latin typeface="Times New Roman" panose="02020603050405020304" pitchFamily="18" charset="0"/>
                <a:ea typeface="宋体" panose="02010600030101010101" pitchFamily="2" charset="-122"/>
              </a:rPr>
              <a:t>SqStack</a:t>
            </a:r>
            <a:endParaRPr kumimoji="1" lang="en-US" altLang="zh-CN" sz="2000" dirty="0">
              <a:solidFill>
                <a:srgbClr val="FFFFFF"/>
              </a:solidFill>
              <a:latin typeface="Times New Roman" panose="02020603050405020304" pitchFamily="18" charset="0"/>
              <a:ea typeface="宋体" panose="02010600030101010101" pitchFamily="2" charset="-122"/>
            </a:endParaRPr>
          </a:p>
          <a:p>
            <a:r>
              <a:rPr kumimoji="1" lang="en-US" altLang="zh-CN" sz="2000" dirty="0">
                <a:solidFill>
                  <a:srgbClr val="FFFFFF"/>
                </a:solidFill>
                <a:latin typeface="Times New Roman" panose="02020603050405020304" pitchFamily="18" charset="0"/>
                <a:ea typeface="宋体" panose="02010600030101010101" pitchFamily="2" charset="-122"/>
              </a:rPr>
              <a:t>{</a:t>
            </a:r>
          </a:p>
          <a:p>
            <a:r>
              <a:rPr kumimoji="1" lang="en-US" altLang="zh-CN" sz="2000" dirty="0">
                <a:solidFill>
                  <a:srgbClr val="FFFF00"/>
                </a:solidFill>
                <a:latin typeface="Times New Roman" panose="02020603050405020304" pitchFamily="18" charset="0"/>
                <a:ea typeface="宋体" panose="02010600030101010101" pitchFamily="2" charset="-122"/>
              </a:rPr>
              <a:t>        </a:t>
            </a:r>
            <a:r>
              <a:rPr kumimoji="1" lang="en-US" altLang="zh-CN" sz="2000" dirty="0" err="1">
                <a:solidFill>
                  <a:srgbClr val="FFFF00"/>
                </a:solidFill>
                <a:latin typeface="Times New Roman" panose="02020603050405020304" pitchFamily="18" charset="0"/>
                <a:ea typeface="宋体" panose="02010600030101010101" pitchFamily="2" charset="-122"/>
              </a:rPr>
              <a:t>ElemType</a:t>
            </a:r>
            <a:r>
              <a:rPr kumimoji="1" lang="en-US" altLang="zh-CN" sz="2000" dirty="0">
                <a:solidFill>
                  <a:srgbClr val="FFFF00"/>
                </a:solidFill>
                <a:latin typeface="Times New Roman" panose="02020603050405020304" pitchFamily="18" charset="0"/>
                <a:ea typeface="宋体" panose="02010600030101010101" pitchFamily="2" charset="-122"/>
              </a:rPr>
              <a:t>  *base;</a:t>
            </a:r>
          </a:p>
          <a:p>
            <a:r>
              <a:rPr kumimoji="1" lang="en-US" altLang="zh-CN" sz="2000" dirty="0">
                <a:solidFill>
                  <a:srgbClr val="FFFF00"/>
                </a:solidFill>
                <a:latin typeface="Times New Roman" panose="02020603050405020304" pitchFamily="18" charset="0"/>
                <a:ea typeface="宋体" panose="02010600030101010101" pitchFamily="2" charset="-122"/>
              </a:rPr>
              <a:t>        </a:t>
            </a:r>
            <a:r>
              <a:rPr kumimoji="1" lang="en-US" altLang="zh-CN" sz="2000" dirty="0" err="1">
                <a:solidFill>
                  <a:srgbClr val="FFFF00"/>
                </a:solidFill>
                <a:latin typeface="Times New Roman" panose="02020603050405020304" pitchFamily="18" charset="0"/>
                <a:ea typeface="宋体" panose="02010600030101010101" pitchFamily="2" charset="-122"/>
              </a:rPr>
              <a:t>ElemType</a:t>
            </a:r>
            <a:r>
              <a:rPr kumimoji="1" lang="en-US" altLang="zh-CN" sz="2000" dirty="0">
                <a:solidFill>
                  <a:srgbClr val="FFFF00"/>
                </a:solidFill>
                <a:latin typeface="Times New Roman" panose="02020603050405020304" pitchFamily="18" charset="0"/>
                <a:ea typeface="宋体" panose="02010600030101010101" pitchFamily="2" charset="-122"/>
              </a:rPr>
              <a:t>  *top;</a:t>
            </a:r>
          </a:p>
          <a:p>
            <a:r>
              <a:rPr kumimoji="1" lang="en-US" altLang="zh-CN" sz="2000" dirty="0">
                <a:latin typeface="Times New Roman" panose="02020603050405020304" pitchFamily="18" charset="0"/>
                <a:ea typeface="宋体" panose="02010600030101010101" pitchFamily="2" charset="-122"/>
              </a:rPr>
              <a:t>        </a:t>
            </a:r>
            <a:r>
              <a:rPr kumimoji="1" lang="en-US" altLang="zh-CN" sz="2000" dirty="0" err="1">
                <a:latin typeface="Times New Roman" panose="02020603050405020304" pitchFamily="18" charset="0"/>
                <a:ea typeface="宋体" panose="02010600030101010101" pitchFamily="2" charset="-122"/>
              </a:rPr>
              <a:t>int</a:t>
            </a:r>
            <a:r>
              <a:rPr kumimoji="1" lang="en-US" altLang="zh-CN" sz="2000" dirty="0">
                <a:latin typeface="Times New Roman" panose="02020603050405020304" pitchFamily="18" charset="0"/>
                <a:ea typeface="宋体" panose="02010600030101010101" pitchFamily="2" charset="-122"/>
              </a:rPr>
              <a:t>  </a:t>
            </a:r>
            <a:r>
              <a:rPr kumimoji="1" lang="en-US" altLang="zh-CN" sz="2000" dirty="0" err="1">
                <a:latin typeface="Times New Roman" panose="02020603050405020304" pitchFamily="18" charset="0"/>
                <a:ea typeface="宋体" panose="02010600030101010101" pitchFamily="2" charset="-122"/>
              </a:rPr>
              <a:t>stackSize</a:t>
            </a:r>
            <a:r>
              <a:rPr kumimoji="1" lang="en-US" altLang="zh-CN" sz="2000" dirty="0">
                <a:latin typeface="Times New Roman" panose="02020603050405020304" pitchFamily="18" charset="0"/>
                <a:ea typeface="宋体" panose="02010600030101010101" pitchFamily="2" charset="-122"/>
              </a:rPr>
              <a:t>;</a:t>
            </a:r>
          </a:p>
          <a:p>
            <a:r>
              <a:rPr kumimoji="1" lang="en-US" altLang="zh-CN" sz="2000" dirty="0">
                <a:solidFill>
                  <a:srgbClr val="FFFFFF"/>
                </a:solidFill>
                <a:latin typeface="Times New Roman" panose="02020603050405020304" pitchFamily="18" charset="0"/>
                <a:ea typeface="宋体" panose="02010600030101010101" pitchFamily="2" charset="-122"/>
              </a:rPr>
              <a:t>} </a:t>
            </a:r>
            <a:r>
              <a:rPr kumimoji="1" lang="en-US" altLang="zh-CN" sz="2000" dirty="0" err="1">
                <a:solidFill>
                  <a:srgbClr val="FFFFFF"/>
                </a:solidFill>
                <a:latin typeface="Times New Roman" panose="02020603050405020304" pitchFamily="18" charset="0"/>
                <a:ea typeface="宋体" panose="02010600030101010101" pitchFamily="2" charset="-122"/>
              </a:rPr>
              <a:t>SqStack</a:t>
            </a:r>
            <a:r>
              <a:rPr kumimoji="1" lang="en-US" altLang="zh-CN" sz="2000" dirty="0">
                <a:solidFill>
                  <a:srgbClr val="FFFFFF"/>
                </a:solidFill>
                <a:latin typeface="Times New Roman" panose="02020603050405020304" pitchFamily="18" charset="0"/>
                <a:ea typeface="宋体" panose="02010600030101010101" pitchFamily="2" charset="-122"/>
              </a:rPr>
              <a:t>;</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2" grpId="0" animBg="1"/>
      <p:bldP spid="32"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2"/>
          <p:cNvSpPr>
            <a:spLocks noChangeArrowheads="1"/>
          </p:cNvSpPr>
          <p:nvPr/>
        </p:nvSpPr>
        <p:spPr bwMode="auto">
          <a:xfrm>
            <a:off x="360000" y="1224000"/>
            <a:ext cx="846047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dirty="0">
                <a:latin typeface="Times New Roman" panose="02020603050405020304" pitchFamily="18" charset="0"/>
                <a:ea typeface="宋体" panose="02010600030101010101" pitchFamily="2" charset="-122"/>
              </a:rPr>
              <a:t>Status </a:t>
            </a:r>
            <a:r>
              <a:rPr kumimoji="1" lang="en-US" altLang="zh-CN" sz="2000" dirty="0" err="1">
                <a:solidFill>
                  <a:srgbClr val="FFFF00"/>
                </a:solidFill>
                <a:latin typeface="Times New Roman" panose="02020603050405020304" pitchFamily="18" charset="0"/>
                <a:ea typeface="宋体" panose="02010600030101010101" pitchFamily="2" charset="-122"/>
              </a:rPr>
              <a:t>InitStack</a:t>
            </a:r>
            <a:r>
              <a:rPr kumimoji="1" lang="en-US" altLang="zh-CN" sz="2000" dirty="0">
                <a:latin typeface="Times New Roman" panose="02020603050405020304" pitchFamily="18" charset="0"/>
                <a:ea typeface="宋体" panose="02010600030101010101" pitchFamily="2" charset="-122"/>
              </a:rPr>
              <a:t>(</a:t>
            </a:r>
            <a:r>
              <a:rPr kumimoji="1" lang="en-US" altLang="zh-CN" sz="2000" dirty="0" err="1">
                <a:latin typeface="Times New Roman" panose="02020603050405020304" pitchFamily="18" charset="0"/>
                <a:ea typeface="宋体" panose="02010600030101010101" pitchFamily="2" charset="-122"/>
              </a:rPr>
              <a:t>SqStack</a:t>
            </a:r>
            <a:r>
              <a:rPr kumimoji="1" lang="en-US" altLang="zh-CN" sz="2000" dirty="0">
                <a:latin typeface="Times New Roman" panose="02020603050405020304" pitchFamily="18" charset="0"/>
                <a:ea typeface="宋体" panose="02010600030101010101" pitchFamily="2" charset="-122"/>
              </a:rPr>
              <a:t> *s)</a:t>
            </a:r>
          </a:p>
          <a:p>
            <a:r>
              <a:rPr kumimoji="1" lang="en-US" altLang="zh-CN" sz="2000" dirty="0">
                <a:latin typeface="Times New Roman" panose="02020603050405020304" pitchFamily="18" charset="0"/>
                <a:ea typeface="宋体" panose="02010600030101010101" pitchFamily="2" charset="-122"/>
              </a:rPr>
              <a:t>{</a:t>
            </a:r>
          </a:p>
          <a:p>
            <a:r>
              <a:rPr kumimoji="1" lang="en-US" altLang="zh-CN" sz="2000" dirty="0">
                <a:latin typeface="Times New Roman" panose="02020603050405020304" pitchFamily="18" charset="0"/>
                <a:ea typeface="宋体" panose="02010600030101010101" pitchFamily="2" charset="-122"/>
              </a:rPr>
              <a:t>        s-&gt;base = (</a:t>
            </a:r>
            <a:r>
              <a:rPr kumimoji="1" lang="en-US" altLang="zh-CN" sz="2000" dirty="0" err="1">
                <a:latin typeface="Times New Roman" panose="02020603050405020304" pitchFamily="18" charset="0"/>
                <a:ea typeface="宋体" panose="02010600030101010101" pitchFamily="2" charset="-122"/>
              </a:rPr>
              <a:t>ElemType</a:t>
            </a:r>
            <a:r>
              <a:rPr kumimoji="1" lang="en-US" altLang="zh-CN" sz="2000" dirty="0">
                <a:latin typeface="Times New Roman" panose="02020603050405020304" pitchFamily="18" charset="0"/>
                <a:ea typeface="宋体" panose="02010600030101010101" pitchFamily="2" charset="-122"/>
              </a:rPr>
              <a:t> *) </a:t>
            </a:r>
            <a:r>
              <a:rPr kumimoji="1" lang="en-US" altLang="zh-CN" sz="2000" dirty="0" err="1">
                <a:latin typeface="Times New Roman" panose="02020603050405020304" pitchFamily="18" charset="0"/>
                <a:ea typeface="宋体" panose="02010600030101010101" pitchFamily="2" charset="-122"/>
              </a:rPr>
              <a:t>malloc</a:t>
            </a:r>
            <a:r>
              <a:rPr kumimoji="1" lang="en-US" altLang="zh-CN" sz="2000" dirty="0">
                <a:latin typeface="Times New Roman" panose="02020603050405020304" pitchFamily="18" charset="0"/>
                <a:ea typeface="宋体" panose="02010600030101010101" pitchFamily="2" charset="-122"/>
              </a:rPr>
              <a:t> (</a:t>
            </a:r>
            <a:r>
              <a:rPr kumimoji="1" lang="en-US" altLang="zh-CN" sz="2000" dirty="0" err="1">
                <a:latin typeface="Times New Roman" panose="02020603050405020304" pitchFamily="18" charset="0"/>
                <a:ea typeface="宋体" panose="02010600030101010101" pitchFamily="2" charset="-122"/>
              </a:rPr>
              <a:t>sizeof</a:t>
            </a:r>
            <a:r>
              <a:rPr kumimoji="1" lang="en-US" altLang="zh-CN" sz="2000" dirty="0">
                <a:latin typeface="Times New Roman" panose="02020603050405020304" pitchFamily="18" charset="0"/>
                <a:ea typeface="宋体" panose="02010600030101010101" pitchFamily="2" charset="-122"/>
              </a:rPr>
              <a:t>(</a:t>
            </a:r>
            <a:r>
              <a:rPr kumimoji="1" lang="en-US" altLang="zh-CN" sz="2000" dirty="0" err="1">
                <a:latin typeface="Times New Roman" panose="02020603050405020304" pitchFamily="18" charset="0"/>
                <a:ea typeface="宋体" panose="02010600030101010101" pitchFamily="2" charset="-122"/>
              </a:rPr>
              <a:t>ElemType</a:t>
            </a:r>
            <a:r>
              <a:rPr kumimoji="1" lang="en-US" altLang="zh-CN" sz="2000" dirty="0">
                <a:latin typeface="Times New Roman" panose="02020603050405020304" pitchFamily="18" charset="0"/>
                <a:ea typeface="宋体" panose="02010600030101010101" pitchFamily="2" charset="-122"/>
              </a:rPr>
              <a:t>) * </a:t>
            </a:r>
            <a:r>
              <a:rPr kumimoji="1" lang="en-US" altLang="zh-CN" sz="2000" dirty="0" err="1">
                <a:latin typeface="Times New Roman" panose="02020603050405020304" pitchFamily="18" charset="0"/>
                <a:ea typeface="宋体" panose="02010600030101010101" pitchFamily="2" charset="-122"/>
              </a:rPr>
              <a:t>InitSize</a:t>
            </a:r>
            <a:r>
              <a:rPr kumimoji="1" lang="en-US" altLang="zh-CN" sz="2000" dirty="0">
                <a:latin typeface="Times New Roman" panose="02020603050405020304" pitchFamily="18" charset="0"/>
                <a:ea typeface="宋体" panose="02010600030101010101" pitchFamily="2" charset="-122"/>
              </a:rPr>
              <a:t>);</a:t>
            </a:r>
          </a:p>
          <a:p>
            <a:r>
              <a:rPr kumimoji="1" lang="en-US" altLang="zh-CN" sz="2000" dirty="0">
                <a:latin typeface="Times New Roman" panose="02020603050405020304" pitchFamily="18" charset="0"/>
                <a:ea typeface="宋体" panose="02010600030101010101" pitchFamily="2" charset="-122"/>
              </a:rPr>
              <a:t>        assert(s-&gt;base != NULL); </a:t>
            </a:r>
            <a:r>
              <a:rPr kumimoji="1" lang="en-US" altLang="zh-CN" sz="2000" dirty="0">
                <a:solidFill>
                  <a:srgbClr val="66FF33"/>
                </a:solidFill>
                <a:latin typeface="Times New Roman" panose="02020603050405020304" pitchFamily="18" charset="0"/>
                <a:ea typeface="宋体" panose="02010600030101010101" pitchFamily="2" charset="-122"/>
              </a:rPr>
              <a:t>//</a:t>
            </a:r>
            <a:r>
              <a:rPr kumimoji="1" lang="zh-CN" altLang="en-US" sz="2000" dirty="0">
                <a:solidFill>
                  <a:srgbClr val="66FF33"/>
                </a:solidFill>
                <a:latin typeface="Times New Roman" panose="02020603050405020304" pitchFamily="18" charset="0"/>
                <a:ea typeface="宋体" panose="02010600030101010101" pitchFamily="2" charset="-122"/>
              </a:rPr>
              <a:t>判断是否分配成功</a:t>
            </a:r>
            <a:endParaRPr kumimoji="1" lang="en-US" altLang="zh-CN" sz="2000" dirty="0">
              <a:solidFill>
                <a:srgbClr val="66FF33"/>
              </a:solidFill>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s-&gt;top = s-&gt;base;</a:t>
            </a:r>
            <a:r>
              <a:rPr kumimoji="1" lang="en-US" altLang="zh-CN" sz="2000" dirty="0">
                <a:solidFill>
                  <a:srgbClr val="66FF33"/>
                </a:solidFill>
                <a:latin typeface="Times New Roman" panose="02020603050405020304" pitchFamily="18" charset="0"/>
                <a:ea typeface="宋体" panose="02010600030101010101" pitchFamily="2" charset="-122"/>
              </a:rPr>
              <a:t>   //</a:t>
            </a:r>
            <a:r>
              <a:rPr kumimoji="1" lang="zh-CN" altLang="en-US" sz="2000" dirty="0">
                <a:solidFill>
                  <a:srgbClr val="66FF33"/>
                </a:solidFill>
                <a:latin typeface="Times New Roman" panose="02020603050405020304" pitchFamily="18" charset="0"/>
                <a:ea typeface="宋体" panose="02010600030101010101" pitchFamily="2" charset="-122"/>
              </a:rPr>
              <a:t>初始化状态时</a:t>
            </a:r>
            <a:r>
              <a:rPr kumimoji="1" lang="en-US" altLang="zh-CN" sz="2000" dirty="0">
                <a:solidFill>
                  <a:srgbClr val="66FF33"/>
                </a:solidFill>
                <a:latin typeface="Times New Roman" panose="02020603050405020304" pitchFamily="18" charset="0"/>
                <a:ea typeface="宋体" panose="02010600030101010101" pitchFamily="2" charset="-122"/>
              </a:rPr>
              <a:t>top</a:t>
            </a:r>
            <a:r>
              <a:rPr kumimoji="1" lang="zh-CN" altLang="en-US" sz="2000" dirty="0">
                <a:solidFill>
                  <a:srgbClr val="66FF33"/>
                </a:solidFill>
                <a:latin typeface="Times New Roman" panose="02020603050405020304" pitchFamily="18" charset="0"/>
                <a:ea typeface="宋体" panose="02010600030101010101" pitchFamily="2" charset="-122"/>
              </a:rPr>
              <a:t>和</a:t>
            </a:r>
            <a:r>
              <a:rPr kumimoji="1" lang="en-US" altLang="zh-CN" sz="2000" dirty="0">
                <a:solidFill>
                  <a:srgbClr val="66FF33"/>
                </a:solidFill>
                <a:latin typeface="Times New Roman" panose="02020603050405020304" pitchFamily="18" charset="0"/>
                <a:ea typeface="宋体" panose="02010600030101010101" pitchFamily="2" charset="-122"/>
              </a:rPr>
              <a:t>base</a:t>
            </a:r>
            <a:r>
              <a:rPr kumimoji="1" lang="zh-CN" altLang="en-US" sz="2000" dirty="0">
                <a:solidFill>
                  <a:srgbClr val="66FF33"/>
                </a:solidFill>
                <a:latin typeface="Times New Roman" panose="02020603050405020304" pitchFamily="18" charset="0"/>
                <a:ea typeface="宋体" panose="02010600030101010101" pitchFamily="2" charset="-122"/>
              </a:rPr>
              <a:t>指向同一个位置</a:t>
            </a:r>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s-&gt;</a:t>
            </a:r>
            <a:r>
              <a:rPr kumimoji="1" lang="en-US" altLang="zh-CN" sz="2000" dirty="0" err="1">
                <a:latin typeface="Times New Roman" panose="02020603050405020304" pitchFamily="18" charset="0"/>
                <a:ea typeface="宋体" panose="02010600030101010101" pitchFamily="2" charset="-122"/>
              </a:rPr>
              <a:t>stackSize</a:t>
            </a:r>
            <a:r>
              <a:rPr kumimoji="1" lang="en-US" altLang="zh-CN" sz="2000" dirty="0">
                <a:latin typeface="Times New Roman" panose="02020603050405020304" pitchFamily="18" charset="0"/>
                <a:ea typeface="宋体" panose="02010600030101010101" pitchFamily="2" charset="-122"/>
              </a:rPr>
              <a:t> = </a:t>
            </a:r>
            <a:r>
              <a:rPr kumimoji="1" lang="en-US" altLang="zh-CN" sz="2000" dirty="0" err="1">
                <a:latin typeface="Times New Roman" panose="02020603050405020304" pitchFamily="18" charset="0"/>
                <a:ea typeface="宋体" panose="02010600030101010101" pitchFamily="2" charset="-122"/>
              </a:rPr>
              <a:t>InitSize</a:t>
            </a:r>
            <a:r>
              <a:rPr kumimoji="1" lang="en-US" altLang="zh-CN" sz="2000" dirty="0">
                <a:latin typeface="Times New Roman" panose="02020603050405020304" pitchFamily="18" charset="0"/>
                <a:ea typeface="宋体" panose="02010600030101010101" pitchFamily="2" charset="-122"/>
              </a:rPr>
              <a:t>;</a:t>
            </a:r>
            <a:r>
              <a:rPr kumimoji="1" lang="en-US" altLang="zh-CN" sz="2000" dirty="0">
                <a:solidFill>
                  <a:srgbClr val="66FF33"/>
                </a:solidFill>
                <a:latin typeface="Times New Roman" panose="02020603050405020304" pitchFamily="18" charset="0"/>
                <a:ea typeface="宋体" panose="02010600030101010101" pitchFamily="2" charset="-122"/>
              </a:rPr>
              <a:t>  //</a:t>
            </a:r>
            <a:r>
              <a:rPr kumimoji="1" lang="zh-CN" altLang="en-US" sz="2000" dirty="0">
                <a:solidFill>
                  <a:srgbClr val="66FF33"/>
                </a:solidFill>
                <a:latin typeface="Times New Roman" panose="02020603050405020304" pitchFamily="18" charset="0"/>
                <a:ea typeface="宋体" panose="02010600030101010101" pitchFamily="2" charset="-122"/>
              </a:rPr>
              <a:t>栈的大小等于初始化空间的大小</a:t>
            </a:r>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return OK;</a:t>
            </a:r>
          </a:p>
          <a:p>
            <a:r>
              <a:rPr kumimoji="1" lang="en-US" altLang="zh-CN" sz="2000" dirty="0">
                <a:latin typeface="Times New Roman" panose="02020603050405020304" pitchFamily="18" charset="0"/>
                <a:ea typeface="宋体" panose="02010600030101010101" pitchFamily="2" charset="-122"/>
              </a:rPr>
              <a:t>}  </a:t>
            </a:r>
            <a:r>
              <a:rPr kumimoji="1" lang="en-US" altLang="zh-CN" sz="2000" dirty="0">
                <a:solidFill>
                  <a:srgbClr val="33CC33"/>
                </a:solidFill>
                <a:latin typeface="Times New Roman" panose="02020603050405020304" pitchFamily="18" charset="0"/>
                <a:ea typeface="宋体" panose="02010600030101010101" pitchFamily="2" charset="-122"/>
              </a:rPr>
              <a:t>/* End of </a:t>
            </a:r>
            <a:r>
              <a:rPr kumimoji="1" lang="en-US" altLang="zh-CN" sz="2000" dirty="0" err="1">
                <a:solidFill>
                  <a:srgbClr val="33CC33"/>
                </a:solidFill>
                <a:latin typeface="Times New Roman" panose="02020603050405020304" pitchFamily="18" charset="0"/>
                <a:ea typeface="宋体" panose="02010600030101010101" pitchFamily="2" charset="-122"/>
              </a:rPr>
              <a:t>InitStack</a:t>
            </a:r>
            <a:r>
              <a:rPr kumimoji="1" lang="en-US" altLang="zh-CN" sz="2000" dirty="0">
                <a:solidFill>
                  <a:srgbClr val="33CC33"/>
                </a:solidFill>
                <a:latin typeface="Times New Roman" panose="02020603050405020304" pitchFamily="18" charset="0"/>
                <a:ea typeface="宋体" panose="02010600030101010101" pitchFamily="2" charset="-122"/>
              </a:rPr>
              <a:t>() */</a:t>
            </a:r>
          </a:p>
          <a:p>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Status </a:t>
            </a:r>
            <a:r>
              <a:rPr kumimoji="1" lang="en-US" altLang="zh-CN" sz="2000" dirty="0" err="1">
                <a:solidFill>
                  <a:srgbClr val="FFFF00"/>
                </a:solidFill>
                <a:latin typeface="Times New Roman" panose="02020603050405020304" pitchFamily="18" charset="0"/>
                <a:ea typeface="宋体" panose="02010600030101010101" pitchFamily="2" charset="-122"/>
              </a:rPr>
              <a:t>GetTop</a:t>
            </a:r>
            <a:r>
              <a:rPr kumimoji="1" lang="en-US" altLang="zh-CN" sz="2000" dirty="0">
                <a:latin typeface="Times New Roman" panose="02020603050405020304" pitchFamily="18" charset="0"/>
                <a:ea typeface="宋体" panose="02010600030101010101" pitchFamily="2" charset="-122"/>
              </a:rPr>
              <a:t>(</a:t>
            </a:r>
            <a:r>
              <a:rPr kumimoji="1" lang="en-US" altLang="zh-CN" sz="2000" dirty="0" err="1">
                <a:latin typeface="Times New Roman" panose="02020603050405020304" pitchFamily="18" charset="0"/>
                <a:ea typeface="宋体" panose="02010600030101010101" pitchFamily="2" charset="-122"/>
              </a:rPr>
              <a:t>SqStack</a:t>
            </a:r>
            <a:r>
              <a:rPr kumimoji="1" lang="en-US" altLang="zh-CN" sz="2000" dirty="0">
                <a:latin typeface="Times New Roman" panose="02020603050405020304" pitchFamily="18" charset="0"/>
                <a:ea typeface="宋体" panose="02010600030101010101" pitchFamily="2" charset="-122"/>
              </a:rPr>
              <a:t> s, </a:t>
            </a:r>
            <a:r>
              <a:rPr kumimoji="1" lang="en-US" altLang="zh-CN" sz="2000" dirty="0" err="1">
                <a:latin typeface="Times New Roman" panose="02020603050405020304" pitchFamily="18" charset="0"/>
                <a:ea typeface="宋体" panose="02010600030101010101" pitchFamily="2" charset="-122"/>
              </a:rPr>
              <a:t>ElemType</a:t>
            </a:r>
            <a:r>
              <a:rPr kumimoji="1" lang="en-US" altLang="zh-CN" sz="2000" dirty="0">
                <a:latin typeface="Times New Roman" panose="02020603050405020304" pitchFamily="18" charset="0"/>
                <a:ea typeface="宋体" panose="02010600030101010101" pitchFamily="2" charset="-122"/>
              </a:rPr>
              <a:t> *e)</a:t>
            </a:r>
          </a:p>
          <a:p>
            <a:r>
              <a:rPr kumimoji="1" lang="en-US" altLang="zh-CN" sz="2000" dirty="0">
                <a:latin typeface="Times New Roman" panose="02020603050405020304" pitchFamily="18" charset="0"/>
                <a:ea typeface="宋体" panose="02010600030101010101" pitchFamily="2" charset="-122"/>
              </a:rPr>
              <a:t>{</a:t>
            </a:r>
          </a:p>
          <a:p>
            <a:r>
              <a:rPr kumimoji="1" lang="en-US" altLang="zh-CN" sz="2000" dirty="0">
                <a:latin typeface="Times New Roman" panose="02020603050405020304" pitchFamily="18" charset="0"/>
                <a:ea typeface="宋体" panose="02010600030101010101" pitchFamily="2" charset="-122"/>
              </a:rPr>
              <a:t>        if (</a:t>
            </a:r>
            <a:r>
              <a:rPr kumimoji="1" lang="en-US" altLang="zh-CN" sz="2000" dirty="0" err="1">
                <a:latin typeface="Times New Roman" panose="02020603050405020304" pitchFamily="18" charset="0"/>
                <a:ea typeface="宋体" panose="02010600030101010101" pitchFamily="2" charset="-122"/>
              </a:rPr>
              <a:t>s.top</a:t>
            </a:r>
            <a:r>
              <a:rPr kumimoji="1" lang="en-US" altLang="zh-CN" sz="2000" dirty="0">
                <a:latin typeface="Times New Roman" panose="02020603050405020304" pitchFamily="18" charset="0"/>
                <a:ea typeface="宋体" panose="02010600030101010101" pitchFamily="2" charset="-122"/>
              </a:rPr>
              <a:t> == </a:t>
            </a:r>
            <a:r>
              <a:rPr kumimoji="1" lang="en-US" altLang="zh-CN" sz="2000" dirty="0" err="1">
                <a:latin typeface="Times New Roman" panose="02020603050405020304" pitchFamily="18" charset="0"/>
                <a:ea typeface="宋体" panose="02010600030101010101" pitchFamily="2" charset="-122"/>
              </a:rPr>
              <a:t>s.base</a:t>
            </a:r>
            <a:r>
              <a:rPr kumimoji="1" lang="en-US" altLang="zh-CN" sz="2000" dirty="0">
                <a:latin typeface="Times New Roman" panose="02020603050405020304" pitchFamily="18" charset="0"/>
                <a:ea typeface="宋体" panose="02010600030101010101" pitchFamily="2" charset="-122"/>
              </a:rPr>
              <a:t>)  </a:t>
            </a:r>
            <a:r>
              <a:rPr kumimoji="1" lang="en-US" altLang="zh-CN" sz="2000" dirty="0">
                <a:solidFill>
                  <a:srgbClr val="66FF33"/>
                </a:solidFill>
                <a:latin typeface="Times New Roman" panose="02020603050405020304" pitchFamily="18" charset="0"/>
                <a:ea typeface="宋体" panose="02010600030101010101" pitchFamily="2" charset="-122"/>
              </a:rPr>
              <a:t>//top</a:t>
            </a:r>
            <a:r>
              <a:rPr kumimoji="1" lang="zh-CN" altLang="en-US" sz="2000" dirty="0">
                <a:solidFill>
                  <a:srgbClr val="66FF33"/>
                </a:solidFill>
                <a:latin typeface="Times New Roman" panose="02020603050405020304" pitchFamily="18" charset="0"/>
                <a:ea typeface="宋体" panose="02010600030101010101" pitchFamily="2" charset="-122"/>
              </a:rPr>
              <a:t>与</a:t>
            </a:r>
            <a:r>
              <a:rPr kumimoji="1" lang="en-US" altLang="zh-CN" sz="2000" dirty="0">
                <a:solidFill>
                  <a:srgbClr val="66FF33"/>
                </a:solidFill>
                <a:latin typeface="Times New Roman" panose="02020603050405020304" pitchFamily="18" charset="0"/>
                <a:ea typeface="宋体" panose="02010600030101010101" pitchFamily="2" charset="-122"/>
              </a:rPr>
              <a:t>base</a:t>
            </a:r>
            <a:r>
              <a:rPr kumimoji="1" lang="zh-CN" altLang="en-US" sz="2000" dirty="0">
                <a:solidFill>
                  <a:srgbClr val="66FF33"/>
                </a:solidFill>
                <a:latin typeface="Times New Roman" panose="02020603050405020304" pitchFamily="18" charset="0"/>
                <a:ea typeface="宋体" panose="02010600030101010101" pitchFamily="2" charset="-122"/>
              </a:rPr>
              <a:t>相等说明，栈内无元素。</a:t>
            </a:r>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return ERROR;</a:t>
            </a:r>
          </a:p>
          <a:p>
            <a:r>
              <a:rPr kumimoji="1" lang="en-US" altLang="zh-CN" sz="2000" dirty="0">
                <a:latin typeface="Times New Roman" panose="02020603050405020304" pitchFamily="18" charset="0"/>
                <a:ea typeface="宋体" panose="02010600030101010101" pitchFamily="2" charset="-122"/>
              </a:rPr>
              <a:t>        *e = *(</a:t>
            </a:r>
            <a:r>
              <a:rPr kumimoji="1" lang="en-US" altLang="zh-CN" sz="2000" dirty="0" err="1">
                <a:latin typeface="Times New Roman" panose="02020603050405020304" pitchFamily="18" charset="0"/>
                <a:ea typeface="宋体" panose="02010600030101010101" pitchFamily="2" charset="-122"/>
              </a:rPr>
              <a:t>s.top</a:t>
            </a:r>
            <a:r>
              <a:rPr kumimoji="1" lang="en-US" altLang="zh-CN" sz="2000" dirty="0">
                <a:latin typeface="Times New Roman" panose="02020603050405020304" pitchFamily="18" charset="0"/>
                <a:ea typeface="宋体" panose="02010600030101010101" pitchFamily="2" charset="-122"/>
              </a:rPr>
              <a:t> - 1); </a:t>
            </a:r>
            <a:r>
              <a:rPr kumimoji="1" lang="en-US" altLang="zh-CN" sz="2000" dirty="0">
                <a:solidFill>
                  <a:srgbClr val="66FF33"/>
                </a:solidFill>
                <a:latin typeface="Times New Roman" panose="02020603050405020304" pitchFamily="18" charset="0"/>
                <a:ea typeface="宋体" panose="02010600030101010101" pitchFamily="2" charset="-122"/>
              </a:rPr>
              <a:t>//top-1</a:t>
            </a:r>
            <a:r>
              <a:rPr kumimoji="1" lang="zh-CN" altLang="en-US" sz="2000" dirty="0">
                <a:solidFill>
                  <a:srgbClr val="66FF33"/>
                </a:solidFill>
                <a:latin typeface="Times New Roman" panose="02020603050405020304" pitchFamily="18" charset="0"/>
                <a:ea typeface="宋体" panose="02010600030101010101" pitchFamily="2" charset="-122"/>
              </a:rPr>
              <a:t>单元中的元素用</a:t>
            </a:r>
            <a:r>
              <a:rPr kumimoji="1" lang="en-US" altLang="zh-CN" sz="2000" dirty="0">
                <a:solidFill>
                  <a:srgbClr val="66FF33"/>
                </a:solidFill>
                <a:latin typeface="Times New Roman" panose="02020603050405020304" pitchFamily="18" charset="0"/>
                <a:ea typeface="宋体" panose="02010600030101010101" pitchFamily="2" charset="-122"/>
              </a:rPr>
              <a:t>e</a:t>
            </a:r>
            <a:r>
              <a:rPr kumimoji="1" lang="zh-CN" altLang="en-US" sz="2000" dirty="0">
                <a:solidFill>
                  <a:srgbClr val="66FF33"/>
                </a:solidFill>
                <a:latin typeface="Times New Roman" panose="02020603050405020304" pitchFamily="18" charset="0"/>
                <a:ea typeface="宋体" panose="02010600030101010101" pitchFamily="2" charset="-122"/>
              </a:rPr>
              <a:t>指向，返回。（</a:t>
            </a:r>
            <a:r>
              <a:rPr kumimoji="1" lang="en-US" altLang="zh-CN" sz="2000" dirty="0">
                <a:solidFill>
                  <a:srgbClr val="66FF33"/>
                </a:solidFill>
                <a:latin typeface="Times New Roman" panose="02020603050405020304" pitchFamily="18" charset="0"/>
                <a:ea typeface="宋体" panose="02010600030101010101" pitchFamily="2" charset="-122"/>
              </a:rPr>
              <a:t>top</a:t>
            </a:r>
            <a:r>
              <a:rPr kumimoji="1" lang="zh-CN" altLang="en-US" sz="2000" dirty="0">
                <a:solidFill>
                  <a:srgbClr val="66FF33"/>
                </a:solidFill>
                <a:latin typeface="Times New Roman" panose="02020603050405020304" pitchFamily="18" charset="0"/>
                <a:ea typeface="宋体" panose="02010600030101010101" pitchFamily="2" charset="-122"/>
              </a:rPr>
              <a:t>定义已改变）</a:t>
            </a:r>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return OK;</a:t>
            </a:r>
          </a:p>
          <a:p>
            <a:r>
              <a:rPr kumimoji="1" lang="en-US" altLang="zh-CN" sz="2000" dirty="0">
                <a:latin typeface="Times New Roman" panose="02020603050405020304" pitchFamily="18" charset="0"/>
                <a:ea typeface="宋体" panose="02010600030101010101" pitchFamily="2" charset="-122"/>
              </a:rPr>
              <a:t>}  </a:t>
            </a:r>
            <a:r>
              <a:rPr kumimoji="1" lang="en-US" altLang="zh-CN" sz="2000" dirty="0">
                <a:solidFill>
                  <a:srgbClr val="33CC33"/>
                </a:solidFill>
                <a:latin typeface="Times New Roman" panose="02020603050405020304" pitchFamily="18" charset="0"/>
                <a:ea typeface="宋体" panose="02010600030101010101" pitchFamily="2" charset="-122"/>
              </a:rPr>
              <a:t>/* End of </a:t>
            </a:r>
            <a:r>
              <a:rPr kumimoji="1" lang="en-US" altLang="zh-CN" sz="2000" dirty="0" err="1">
                <a:solidFill>
                  <a:srgbClr val="33CC33"/>
                </a:solidFill>
                <a:latin typeface="Times New Roman" panose="02020603050405020304" pitchFamily="18" charset="0"/>
                <a:ea typeface="宋体" panose="02010600030101010101" pitchFamily="2" charset="-122"/>
              </a:rPr>
              <a:t>GetTop</a:t>
            </a:r>
            <a:r>
              <a:rPr kumimoji="1" lang="en-US" altLang="zh-CN" sz="2000" dirty="0">
                <a:solidFill>
                  <a:srgbClr val="33CC33"/>
                </a:solidFill>
                <a:latin typeface="Times New Roman" panose="02020603050405020304" pitchFamily="18" charset="0"/>
                <a:ea typeface="宋体" panose="02010600030101010101" pitchFamily="2" charset="-122"/>
              </a:rPr>
              <a:t>() */</a:t>
            </a:r>
          </a:p>
        </p:txBody>
      </p:sp>
      <p:sp>
        <p:nvSpPr>
          <p:cNvPr id="155652" name="Rectangle 4"/>
          <p:cNvSpPr>
            <a:spLocks noGrp="1" noChangeArrowheads="1"/>
          </p:cNvSpPr>
          <p:nvPr>
            <p:ph type="title"/>
          </p:nvPr>
        </p:nvSpPr>
        <p:spPr>
          <a:xfrm>
            <a:off x="457200" y="200943"/>
            <a:ext cx="8229600" cy="1139825"/>
          </a:xfrm>
        </p:spPr>
        <p:txBody>
          <a:bodyPr/>
          <a:lstStyle/>
          <a:p>
            <a:pPr eaLnBrk="1" hangingPunct="1"/>
            <a:r>
              <a:rPr lang="zh-CN" altLang="en-US" sz="4000" dirty="0"/>
              <a:t>可变长度顺序栈</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2"/>
          <p:cNvSpPr>
            <a:spLocks noChangeArrowheads="1"/>
          </p:cNvSpPr>
          <p:nvPr/>
        </p:nvSpPr>
        <p:spPr bwMode="auto">
          <a:xfrm>
            <a:off x="359998" y="188640"/>
            <a:ext cx="8316457"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p>
            <a:r>
              <a:rPr kumimoji="1" lang="en-US" altLang="zh-CN" sz="2000" dirty="0">
                <a:latin typeface="Times New Roman" panose="02020603050405020304" pitchFamily="18" charset="0"/>
                <a:ea typeface="宋体" panose="02010600030101010101" pitchFamily="2" charset="-122"/>
              </a:rPr>
              <a:t>Status </a:t>
            </a:r>
            <a:r>
              <a:rPr kumimoji="1" lang="en-US" altLang="zh-CN" sz="2000" dirty="0">
                <a:solidFill>
                  <a:srgbClr val="FFFF00"/>
                </a:solidFill>
                <a:latin typeface="Times New Roman" panose="02020603050405020304" pitchFamily="18" charset="0"/>
                <a:ea typeface="宋体" panose="02010600030101010101" pitchFamily="2" charset="-122"/>
              </a:rPr>
              <a:t>Push</a:t>
            </a:r>
            <a:r>
              <a:rPr kumimoji="1" lang="en-US" altLang="zh-CN" sz="2000" dirty="0">
                <a:latin typeface="Times New Roman" panose="02020603050405020304" pitchFamily="18" charset="0"/>
                <a:ea typeface="宋体" panose="02010600030101010101" pitchFamily="2" charset="-122"/>
              </a:rPr>
              <a:t>(</a:t>
            </a:r>
            <a:r>
              <a:rPr kumimoji="1" lang="en-US" altLang="zh-CN" sz="2000" dirty="0" err="1">
                <a:latin typeface="Times New Roman" panose="02020603050405020304" pitchFamily="18" charset="0"/>
                <a:ea typeface="宋体" panose="02010600030101010101" pitchFamily="2" charset="-122"/>
              </a:rPr>
              <a:t>SqStack</a:t>
            </a:r>
            <a:r>
              <a:rPr kumimoji="1" lang="en-US" altLang="zh-CN" sz="2000" dirty="0">
                <a:latin typeface="Times New Roman" panose="02020603050405020304" pitchFamily="18" charset="0"/>
                <a:ea typeface="宋体" panose="02010600030101010101" pitchFamily="2" charset="-122"/>
              </a:rPr>
              <a:t> *s, </a:t>
            </a:r>
            <a:r>
              <a:rPr kumimoji="1" lang="en-US" altLang="zh-CN" sz="2000" dirty="0" err="1">
                <a:latin typeface="Times New Roman" panose="02020603050405020304" pitchFamily="18" charset="0"/>
                <a:ea typeface="宋体" panose="02010600030101010101" pitchFamily="2" charset="-122"/>
              </a:rPr>
              <a:t>ElemType</a:t>
            </a:r>
            <a:r>
              <a:rPr kumimoji="1" lang="en-US" altLang="zh-CN" sz="2000" dirty="0">
                <a:latin typeface="Times New Roman" panose="02020603050405020304" pitchFamily="18" charset="0"/>
                <a:ea typeface="宋体" panose="02010600030101010101" pitchFamily="2" charset="-122"/>
              </a:rPr>
              <a:t> e)</a:t>
            </a:r>
          </a:p>
          <a:p>
            <a:r>
              <a:rPr kumimoji="1" lang="en-US" altLang="zh-CN" sz="2000" dirty="0">
                <a:latin typeface="Times New Roman" panose="02020603050405020304" pitchFamily="18" charset="0"/>
                <a:ea typeface="宋体" panose="02010600030101010101" pitchFamily="2" charset="-122"/>
              </a:rPr>
              <a:t>{</a:t>
            </a:r>
          </a:p>
          <a:p>
            <a:r>
              <a:rPr kumimoji="1" lang="en-US" altLang="zh-CN" sz="2000" dirty="0">
                <a:latin typeface="Times New Roman" panose="02020603050405020304" pitchFamily="18" charset="0"/>
                <a:ea typeface="宋体" panose="02010600030101010101" pitchFamily="2" charset="-122"/>
              </a:rPr>
              <a:t>        if (s-&gt;top - s-&gt;base &gt;= s-&gt;</a:t>
            </a:r>
            <a:r>
              <a:rPr kumimoji="1" lang="en-US" altLang="zh-CN" sz="2000" dirty="0" err="1">
                <a:latin typeface="Times New Roman" panose="02020603050405020304" pitchFamily="18" charset="0"/>
                <a:ea typeface="宋体" panose="02010600030101010101" pitchFamily="2" charset="-122"/>
              </a:rPr>
              <a:t>stackSize</a:t>
            </a:r>
            <a:r>
              <a:rPr kumimoji="1" lang="en-US" altLang="zh-CN" sz="2000" dirty="0">
                <a:latin typeface="Times New Roman" panose="02020603050405020304" pitchFamily="18" charset="0"/>
                <a:ea typeface="宋体" panose="02010600030101010101" pitchFamily="2" charset="-122"/>
              </a:rPr>
              <a:t>)  {  </a:t>
            </a:r>
            <a:r>
              <a:rPr kumimoji="1" lang="en-US" altLang="zh-CN" sz="2000" dirty="0">
                <a:solidFill>
                  <a:srgbClr val="66FF33"/>
                </a:solidFill>
                <a:latin typeface="Times New Roman" panose="02020603050405020304" pitchFamily="18" charset="0"/>
                <a:ea typeface="宋体" panose="02010600030101010101" pitchFamily="2" charset="-122"/>
              </a:rPr>
              <a:t>//</a:t>
            </a:r>
            <a:r>
              <a:rPr kumimoji="1" lang="zh-CN" altLang="en-US" sz="2000" dirty="0">
                <a:solidFill>
                  <a:srgbClr val="66FF33"/>
                </a:solidFill>
                <a:latin typeface="Times New Roman" panose="02020603050405020304" pitchFamily="18" charset="0"/>
                <a:ea typeface="宋体" panose="02010600030101010101" pitchFamily="2" charset="-122"/>
              </a:rPr>
              <a:t>栈已满，需拓展空间</a:t>
            </a:r>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s-&gt;base = (</a:t>
            </a:r>
            <a:r>
              <a:rPr kumimoji="1" lang="en-US" altLang="zh-CN" sz="2000" dirty="0" err="1">
                <a:latin typeface="Times New Roman" panose="02020603050405020304" pitchFamily="18" charset="0"/>
                <a:ea typeface="宋体" panose="02010600030101010101" pitchFamily="2" charset="-122"/>
              </a:rPr>
              <a:t>ElemType</a:t>
            </a:r>
            <a:r>
              <a:rPr kumimoji="1" lang="en-US" altLang="zh-CN" sz="2000" dirty="0">
                <a:latin typeface="Times New Roman" panose="02020603050405020304" pitchFamily="18" charset="0"/>
                <a:ea typeface="宋体" panose="02010600030101010101" pitchFamily="2" charset="-122"/>
              </a:rPr>
              <a:t> *) </a:t>
            </a:r>
            <a:r>
              <a:rPr kumimoji="1" lang="en-US" altLang="zh-CN" sz="2000" dirty="0" err="1">
                <a:latin typeface="Times New Roman" panose="02020603050405020304" pitchFamily="18" charset="0"/>
                <a:ea typeface="宋体" panose="02010600030101010101" pitchFamily="2" charset="-122"/>
              </a:rPr>
              <a:t>realloc</a:t>
            </a:r>
            <a:r>
              <a:rPr kumimoji="1" lang="en-US" altLang="zh-CN" sz="2000" dirty="0">
                <a:latin typeface="Times New Roman" panose="02020603050405020304" pitchFamily="18" charset="0"/>
                <a:ea typeface="宋体" panose="02010600030101010101" pitchFamily="2" charset="-122"/>
              </a:rPr>
              <a:t> (s-&gt;base, (s-&gt;</a:t>
            </a:r>
            <a:r>
              <a:rPr kumimoji="1" lang="en-US" altLang="zh-CN" sz="2000" dirty="0" err="1">
                <a:latin typeface="Times New Roman" panose="02020603050405020304" pitchFamily="18" charset="0"/>
                <a:ea typeface="宋体" panose="02010600030101010101" pitchFamily="2" charset="-122"/>
              </a:rPr>
              <a:t>stackSize</a:t>
            </a:r>
            <a:r>
              <a:rPr kumimoji="1" lang="en-US" altLang="zh-CN" sz="2000" dirty="0">
                <a:latin typeface="Times New Roman" panose="02020603050405020304" pitchFamily="18" charset="0"/>
                <a:ea typeface="宋体" panose="02010600030101010101" pitchFamily="2" charset="-122"/>
              </a:rPr>
              <a:t> +</a:t>
            </a:r>
          </a:p>
          <a:p>
            <a:r>
              <a:rPr kumimoji="1" lang="en-US" altLang="zh-CN" sz="2000" dirty="0">
                <a:latin typeface="Times New Roman" panose="02020603050405020304" pitchFamily="18" charset="0"/>
                <a:ea typeface="宋体" panose="02010600030101010101" pitchFamily="2" charset="-122"/>
              </a:rPr>
              <a:t>				Increment)*</a:t>
            </a:r>
            <a:r>
              <a:rPr kumimoji="1" lang="en-US" altLang="zh-CN" sz="2000" dirty="0" err="1">
                <a:latin typeface="Times New Roman" panose="02020603050405020304" pitchFamily="18" charset="0"/>
                <a:ea typeface="宋体" panose="02010600030101010101" pitchFamily="2" charset="-122"/>
              </a:rPr>
              <a:t>sizeof</a:t>
            </a:r>
            <a:r>
              <a:rPr kumimoji="1" lang="en-US" altLang="zh-CN" sz="2000" dirty="0">
                <a:latin typeface="Times New Roman" panose="02020603050405020304" pitchFamily="18" charset="0"/>
                <a:ea typeface="宋体" panose="02010600030101010101" pitchFamily="2" charset="-122"/>
              </a:rPr>
              <a:t>(</a:t>
            </a:r>
            <a:r>
              <a:rPr kumimoji="1" lang="en-US" altLang="zh-CN" sz="2000" dirty="0" err="1">
                <a:latin typeface="Times New Roman" panose="02020603050405020304" pitchFamily="18" charset="0"/>
                <a:ea typeface="宋体" panose="02010600030101010101" pitchFamily="2" charset="-122"/>
              </a:rPr>
              <a:t>ElemType</a:t>
            </a:r>
            <a:r>
              <a:rPr kumimoji="1" lang="en-US" altLang="zh-CN" sz="2000" dirty="0">
                <a:latin typeface="Times New Roman" panose="02020603050405020304" pitchFamily="18" charset="0"/>
                <a:ea typeface="宋体" panose="02010600030101010101" pitchFamily="2" charset="-122"/>
              </a:rPr>
              <a:t>));</a:t>
            </a:r>
          </a:p>
          <a:p>
            <a:r>
              <a:rPr kumimoji="1" lang="en-US" altLang="zh-CN" sz="2000" dirty="0">
                <a:latin typeface="Times New Roman" panose="02020603050405020304" pitchFamily="18" charset="0"/>
                <a:ea typeface="宋体" panose="02010600030101010101" pitchFamily="2" charset="-122"/>
              </a:rPr>
              <a:t>                assert(s-&gt;base != NULL);</a:t>
            </a:r>
          </a:p>
          <a:p>
            <a:r>
              <a:rPr kumimoji="1" lang="en-US" altLang="zh-CN" sz="2000" dirty="0">
                <a:latin typeface="Times New Roman" panose="02020603050405020304" pitchFamily="18" charset="0"/>
                <a:ea typeface="宋体" panose="02010600030101010101" pitchFamily="2" charset="-122"/>
              </a:rPr>
              <a:t>                s-&gt;top = s-&gt;base + s-&gt;</a:t>
            </a:r>
            <a:r>
              <a:rPr kumimoji="1" lang="en-US" altLang="zh-CN" sz="2000" dirty="0" err="1">
                <a:latin typeface="Times New Roman" panose="02020603050405020304" pitchFamily="18" charset="0"/>
                <a:ea typeface="宋体" panose="02010600030101010101" pitchFamily="2" charset="-122"/>
              </a:rPr>
              <a:t>stackSize</a:t>
            </a:r>
            <a:r>
              <a:rPr kumimoji="1" lang="en-US" altLang="zh-CN" sz="2000" dirty="0">
                <a:latin typeface="Times New Roman" panose="02020603050405020304" pitchFamily="18" charset="0"/>
                <a:ea typeface="宋体" panose="02010600030101010101" pitchFamily="2" charset="-122"/>
              </a:rPr>
              <a:t>;  </a:t>
            </a:r>
            <a:r>
              <a:rPr kumimoji="1" lang="en-US" altLang="zh-CN" sz="2000" dirty="0">
                <a:solidFill>
                  <a:srgbClr val="66FF33"/>
                </a:solidFill>
                <a:latin typeface="Times New Roman" panose="02020603050405020304" pitchFamily="18" charset="0"/>
                <a:ea typeface="宋体" panose="02010600030101010101" pitchFamily="2" charset="-122"/>
              </a:rPr>
              <a:t>//</a:t>
            </a:r>
            <a:r>
              <a:rPr kumimoji="1" lang="zh-CN" altLang="en-US" sz="2000" dirty="0">
                <a:solidFill>
                  <a:srgbClr val="66FF33"/>
                </a:solidFill>
                <a:latin typeface="Times New Roman" panose="02020603050405020304" pitchFamily="18" charset="0"/>
                <a:ea typeface="宋体" panose="02010600030101010101" pitchFamily="2" charset="-122"/>
              </a:rPr>
              <a:t>栈顶</a:t>
            </a:r>
            <a:r>
              <a:rPr kumimoji="1" lang="en-US" altLang="zh-CN" sz="2000" dirty="0">
                <a:solidFill>
                  <a:srgbClr val="66FF33"/>
                </a:solidFill>
                <a:latin typeface="Times New Roman" panose="02020603050405020304" pitchFamily="18" charset="0"/>
                <a:ea typeface="宋体" panose="02010600030101010101" pitchFamily="2" charset="-122"/>
              </a:rPr>
              <a:t>=</a:t>
            </a:r>
            <a:r>
              <a:rPr kumimoji="1" lang="zh-CN" altLang="en-US" sz="2000" dirty="0">
                <a:solidFill>
                  <a:srgbClr val="66FF33"/>
                </a:solidFill>
                <a:latin typeface="Times New Roman" panose="02020603050405020304" pitchFamily="18" charset="0"/>
                <a:ea typeface="宋体" panose="02010600030101010101" pitchFamily="2" charset="-122"/>
              </a:rPr>
              <a:t>栈底</a:t>
            </a:r>
            <a:r>
              <a:rPr kumimoji="1" lang="en-US" altLang="zh-CN" sz="2000" dirty="0">
                <a:solidFill>
                  <a:srgbClr val="66FF33"/>
                </a:solidFill>
                <a:latin typeface="Times New Roman" panose="02020603050405020304" pitchFamily="18" charset="0"/>
                <a:ea typeface="宋体" panose="02010600030101010101" pitchFamily="2" charset="-122"/>
              </a:rPr>
              <a:t>+</a:t>
            </a:r>
            <a:r>
              <a:rPr kumimoji="1" lang="zh-CN" altLang="en-US" sz="2000" dirty="0">
                <a:solidFill>
                  <a:srgbClr val="66FF33"/>
                </a:solidFill>
                <a:latin typeface="Times New Roman" panose="02020603050405020304" pitchFamily="18" charset="0"/>
                <a:ea typeface="宋体" panose="02010600030101010101" pitchFamily="2" charset="-122"/>
              </a:rPr>
              <a:t>栈的大小 （栈满条件下）</a:t>
            </a:r>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s-&gt;</a:t>
            </a:r>
            <a:r>
              <a:rPr kumimoji="1" lang="en-US" altLang="zh-CN" sz="2000" dirty="0" err="1">
                <a:latin typeface="Times New Roman" panose="02020603050405020304" pitchFamily="18" charset="0"/>
                <a:ea typeface="宋体" panose="02010600030101010101" pitchFamily="2" charset="-122"/>
              </a:rPr>
              <a:t>stackSize</a:t>
            </a:r>
            <a:r>
              <a:rPr kumimoji="1" lang="en-US" altLang="zh-CN" sz="2000" dirty="0">
                <a:latin typeface="Times New Roman" panose="02020603050405020304" pitchFamily="18" charset="0"/>
                <a:ea typeface="宋体" panose="02010600030101010101" pitchFamily="2" charset="-122"/>
              </a:rPr>
              <a:t> += Increment;  </a:t>
            </a:r>
            <a:r>
              <a:rPr kumimoji="1" lang="en-US" altLang="zh-CN" sz="2000" dirty="0">
                <a:solidFill>
                  <a:srgbClr val="66FF33"/>
                </a:solidFill>
                <a:latin typeface="Times New Roman" panose="02020603050405020304" pitchFamily="18" charset="0"/>
                <a:ea typeface="宋体" panose="02010600030101010101" pitchFamily="2" charset="-122"/>
              </a:rPr>
              <a:t>//</a:t>
            </a:r>
            <a:r>
              <a:rPr kumimoji="1" lang="zh-CN" altLang="en-US" sz="2000" dirty="0">
                <a:solidFill>
                  <a:srgbClr val="66FF33"/>
                </a:solidFill>
                <a:latin typeface="Times New Roman" panose="02020603050405020304" pitchFamily="18" charset="0"/>
                <a:ea typeface="宋体" panose="02010600030101010101" pitchFamily="2" charset="-122"/>
              </a:rPr>
              <a:t>扩增空间后，调整栈的大小</a:t>
            </a:r>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a:t>
            </a:r>
          </a:p>
          <a:p>
            <a:r>
              <a:rPr kumimoji="1" lang="en-US" altLang="zh-CN" sz="2000" dirty="0">
                <a:latin typeface="Times New Roman" panose="02020603050405020304" pitchFamily="18" charset="0"/>
                <a:ea typeface="宋体" panose="02010600030101010101" pitchFamily="2" charset="-122"/>
              </a:rPr>
              <a:t>        *s-&gt;top ++ = e; </a:t>
            </a:r>
            <a:r>
              <a:rPr kumimoji="1" lang="en-US" altLang="zh-CN" sz="2000" dirty="0">
                <a:solidFill>
                  <a:srgbClr val="66FF33"/>
                </a:solidFill>
                <a:latin typeface="Times New Roman" panose="02020603050405020304" pitchFamily="18" charset="0"/>
                <a:ea typeface="宋体" panose="02010600030101010101" pitchFamily="2" charset="-122"/>
              </a:rPr>
              <a:t>//</a:t>
            </a:r>
            <a:r>
              <a:rPr kumimoji="1" lang="zh-CN" altLang="en-US" sz="2000" dirty="0">
                <a:solidFill>
                  <a:srgbClr val="66FF33"/>
                </a:solidFill>
                <a:latin typeface="Times New Roman" panose="02020603050405020304" pitchFamily="18" charset="0"/>
                <a:ea typeface="宋体" panose="02010600030101010101" pitchFamily="2" charset="-122"/>
              </a:rPr>
              <a:t>从栈顶压入</a:t>
            </a:r>
            <a:r>
              <a:rPr kumimoji="1" lang="en-US" altLang="zh-CN" sz="2000" dirty="0">
                <a:solidFill>
                  <a:srgbClr val="66FF33"/>
                </a:solidFill>
                <a:latin typeface="Times New Roman" panose="02020603050405020304" pitchFamily="18" charset="0"/>
                <a:ea typeface="宋体" panose="02010600030101010101" pitchFamily="2" charset="-122"/>
              </a:rPr>
              <a:t>e</a:t>
            </a:r>
            <a:r>
              <a:rPr kumimoji="1" lang="zh-CN" altLang="en-US" sz="2000" dirty="0">
                <a:solidFill>
                  <a:srgbClr val="66FF33"/>
                </a:solidFill>
                <a:latin typeface="Times New Roman" panose="02020603050405020304" pitchFamily="18" charset="0"/>
                <a:ea typeface="宋体" panose="02010600030101010101" pitchFamily="2" charset="-122"/>
              </a:rPr>
              <a:t>，注意</a:t>
            </a:r>
            <a:r>
              <a:rPr kumimoji="1" lang="en-US" altLang="zh-CN" sz="2000" dirty="0">
                <a:solidFill>
                  <a:srgbClr val="66FF33"/>
                </a:solidFill>
                <a:latin typeface="Times New Roman" panose="02020603050405020304" pitchFamily="18" charset="0"/>
                <a:ea typeface="宋体" panose="02010600030101010101" pitchFamily="2" charset="-122"/>
              </a:rPr>
              <a:t>++</a:t>
            </a:r>
            <a:r>
              <a:rPr kumimoji="1" lang="zh-CN" altLang="en-US" sz="2000" dirty="0">
                <a:solidFill>
                  <a:srgbClr val="66FF33"/>
                </a:solidFill>
                <a:latin typeface="Times New Roman" panose="02020603050405020304" pitchFamily="18" charset="0"/>
                <a:ea typeface="宋体" panose="02010600030101010101" pitchFamily="2" charset="-122"/>
              </a:rPr>
              <a:t>操作是“执行赋值后”才执行。</a:t>
            </a:r>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return OK;</a:t>
            </a:r>
          </a:p>
          <a:p>
            <a:r>
              <a:rPr kumimoji="1" lang="en-US" altLang="zh-CN" sz="2000" dirty="0">
                <a:latin typeface="Times New Roman" panose="02020603050405020304" pitchFamily="18" charset="0"/>
                <a:ea typeface="宋体" panose="02010600030101010101" pitchFamily="2" charset="-122"/>
              </a:rPr>
              <a:t>}  </a:t>
            </a:r>
            <a:r>
              <a:rPr kumimoji="1" lang="en-US" altLang="zh-CN" sz="2000" dirty="0">
                <a:solidFill>
                  <a:srgbClr val="33CC33"/>
                </a:solidFill>
                <a:latin typeface="Times New Roman" panose="02020603050405020304" pitchFamily="18" charset="0"/>
                <a:ea typeface="宋体" panose="02010600030101010101" pitchFamily="2" charset="-122"/>
              </a:rPr>
              <a:t>/* End of Push() */</a:t>
            </a:r>
          </a:p>
          <a:p>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Status </a:t>
            </a:r>
            <a:r>
              <a:rPr kumimoji="1" lang="en-US" altLang="zh-CN" sz="2000" dirty="0">
                <a:solidFill>
                  <a:srgbClr val="FFFF00"/>
                </a:solidFill>
                <a:latin typeface="Times New Roman" panose="02020603050405020304" pitchFamily="18" charset="0"/>
                <a:ea typeface="宋体" panose="02010600030101010101" pitchFamily="2" charset="-122"/>
              </a:rPr>
              <a:t>Pop</a:t>
            </a:r>
            <a:r>
              <a:rPr kumimoji="1" lang="en-US" altLang="zh-CN" sz="2000" dirty="0">
                <a:latin typeface="Times New Roman" panose="02020603050405020304" pitchFamily="18" charset="0"/>
                <a:ea typeface="宋体" panose="02010600030101010101" pitchFamily="2" charset="-122"/>
              </a:rPr>
              <a:t>(</a:t>
            </a:r>
            <a:r>
              <a:rPr kumimoji="1" lang="en-US" altLang="zh-CN" sz="2000" dirty="0" err="1">
                <a:latin typeface="Times New Roman" panose="02020603050405020304" pitchFamily="18" charset="0"/>
                <a:ea typeface="宋体" panose="02010600030101010101" pitchFamily="2" charset="-122"/>
              </a:rPr>
              <a:t>SqStack</a:t>
            </a:r>
            <a:r>
              <a:rPr kumimoji="1" lang="en-US" altLang="zh-CN" sz="2000" dirty="0">
                <a:latin typeface="Times New Roman" panose="02020603050405020304" pitchFamily="18" charset="0"/>
                <a:ea typeface="宋体" panose="02010600030101010101" pitchFamily="2" charset="-122"/>
              </a:rPr>
              <a:t> *s, </a:t>
            </a:r>
            <a:r>
              <a:rPr kumimoji="1" lang="en-US" altLang="zh-CN" sz="2000" dirty="0" err="1">
                <a:latin typeface="Times New Roman" panose="02020603050405020304" pitchFamily="18" charset="0"/>
                <a:ea typeface="宋体" panose="02010600030101010101" pitchFamily="2" charset="-122"/>
              </a:rPr>
              <a:t>ElemType</a:t>
            </a:r>
            <a:r>
              <a:rPr kumimoji="1" lang="en-US" altLang="zh-CN" sz="2000" dirty="0">
                <a:latin typeface="Times New Roman" panose="02020603050405020304" pitchFamily="18" charset="0"/>
                <a:ea typeface="宋体" panose="02010600030101010101" pitchFamily="2" charset="-122"/>
              </a:rPr>
              <a:t> *e)</a:t>
            </a:r>
          </a:p>
          <a:p>
            <a:r>
              <a:rPr kumimoji="1" lang="en-US" altLang="zh-CN" sz="2000" dirty="0">
                <a:latin typeface="Times New Roman" panose="02020603050405020304" pitchFamily="18" charset="0"/>
                <a:ea typeface="宋体" panose="02010600030101010101" pitchFamily="2" charset="-122"/>
              </a:rPr>
              <a:t>{</a:t>
            </a:r>
          </a:p>
          <a:p>
            <a:r>
              <a:rPr kumimoji="1" lang="en-US" altLang="zh-CN" sz="2000" dirty="0">
                <a:latin typeface="Times New Roman" panose="02020603050405020304" pitchFamily="18" charset="0"/>
                <a:ea typeface="宋体" panose="02010600030101010101" pitchFamily="2" charset="-122"/>
              </a:rPr>
              <a:t>        if (s-&gt;top == s-&gt;base) </a:t>
            </a:r>
            <a:r>
              <a:rPr kumimoji="1" lang="en-US" altLang="zh-CN" sz="2000" dirty="0">
                <a:solidFill>
                  <a:srgbClr val="66FF33"/>
                </a:solidFill>
                <a:latin typeface="Times New Roman" panose="02020603050405020304" pitchFamily="18" charset="0"/>
                <a:ea typeface="宋体" panose="02010600030101010101" pitchFamily="2" charset="-122"/>
              </a:rPr>
              <a:t>//</a:t>
            </a:r>
            <a:r>
              <a:rPr kumimoji="1" lang="zh-CN" altLang="en-US" sz="2000" dirty="0">
                <a:solidFill>
                  <a:srgbClr val="66FF33"/>
                </a:solidFill>
                <a:latin typeface="Times New Roman" panose="02020603050405020304" pitchFamily="18" charset="0"/>
                <a:ea typeface="宋体" panose="02010600030101010101" pitchFamily="2" charset="-122"/>
              </a:rPr>
              <a:t>空栈</a:t>
            </a:r>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return ERROR;</a:t>
            </a:r>
          </a:p>
          <a:p>
            <a:r>
              <a:rPr kumimoji="1" lang="en-US" altLang="zh-CN" sz="2000" dirty="0">
                <a:latin typeface="Times New Roman" panose="02020603050405020304" pitchFamily="18" charset="0"/>
                <a:ea typeface="宋体" panose="02010600030101010101" pitchFamily="2" charset="-122"/>
              </a:rPr>
              <a:t>        *e = *(-- s-&gt;top);</a:t>
            </a:r>
            <a:r>
              <a:rPr kumimoji="1" lang="en-US" altLang="zh-CN" sz="2000" dirty="0">
                <a:solidFill>
                  <a:srgbClr val="66FF33"/>
                </a:solidFill>
                <a:latin typeface="Times New Roman" panose="02020603050405020304" pitchFamily="18" charset="0"/>
                <a:ea typeface="宋体" panose="02010600030101010101" pitchFamily="2" charset="-122"/>
              </a:rPr>
              <a:t>  //</a:t>
            </a:r>
            <a:r>
              <a:rPr kumimoji="1" lang="zh-CN" altLang="en-US" sz="2000" dirty="0">
                <a:solidFill>
                  <a:srgbClr val="66FF33"/>
                </a:solidFill>
                <a:latin typeface="Times New Roman" panose="02020603050405020304" pitchFamily="18" charset="0"/>
                <a:ea typeface="宋体" panose="02010600030101010101" pitchFamily="2" charset="-122"/>
              </a:rPr>
              <a:t>先执行</a:t>
            </a:r>
            <a:r>
              <a:rPr kumimoji="1" lang="en-US" altLang="zh-CN" sz="2000" dirty="0">
                <a:solidFill>
                  <a:srgbClr val="66FF33"/>
                </a:solidFill>
                <a:latin typeface="Times New Roman" panose="02020603050405020304" pitchFamily="18" charset="0"/>
                <a:ea typeface="宋体" panose="02010600030101010101" pitchFamily="2" charset="-122"/>
              </a:rPr>
              <a:t>--</a:t>
            </a:r>
            <a:r>
              <a:rPr kumimoji="1" lang="zh-CN" altLang="en-US" sz="2000" dirty="0">
                <a:solidFill>
                  <a:srgbClr val="66FF33"/>
                </a:solidFill>
                <a:latin typeface="Times New Roman" panose="02020603050405020304" pitchFamily="18" charset="0"/>
                <a:ea typeface="宋体" panose="02010600030101010101" pitchFamily="2" charset="-122"/>
              </a:rPr>
              <a:t>操作，再执行赋值，即先下调指针再赋值。</a:t>
            </a:r>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return OK;</a:t>
            </a:r>
          </a:p>
          <a:p>
            <a:r>
              <a:rPr kumimoji="1" lang="en-US" altLang="zh-CN" sz="2000" dirty="0">
                <a:latin typeface="Times New Roman" panose="02020603050405020304" pitchFamily="18" charset="0"/>
                <a:ea typeface="宋体" panose="02010600030101010101" pitchFamily="2" charset="-122"/>
              </a:rPr>
              <a:t>}  </a:t>
            </a:r>
            <a:r>
              <a:rPr kumimoji="1" lang="en-US" altLang="zh-CN" sz="2000" dirty="0">
                <a:solidFill>
                  <a:srgbClr val="33CC33"/>
                </a:solidFill>
                <a:latin typeface="Times New Roman" panose="02020603050405020304" pitchFamily="18" charset="0"/>
                <a:ea typeface="宋体" panose="02010600030101010101" pitchFamily="2" charset="-122"/>
              </a:rPr>
              <a:t>/* End of Pop()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zh-CN"/>
              <a:t>Example</a:t>
            </a:r>
          </a:p>
        </p:txBody>
      </p:sp>
      <p:pic>
        <p:nvPicPr>
          <p:cNvPr id="245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773238"/>
            <a:ext cx="8583613" cy="417195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5"/>
          <p:cNvSpPr txBox="1">
            <a:spLocks noChangeArrowheads="1"/>
          </p:cNvSpPr>
          <p:nvPr/>
        </p:nvSpPr>
        <p:spPr bwMode="auto">
          <a:xfrm>
            <a:off x="640080" y="1340485"/>
            <a:ext cx="7940675" cy="443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dirty="0" err="1">
                <a:solidFill>
                  <a:srgbClr val="FFFFCC"/>
                </a:solidFill>
              </a:rPr>
              <a:t>typedef</a:t>
            </a:r>
            <a:r>
              <a:rPr kumimoji="1" lang="en-US" altLang="zh-CN" sz="2000" dirty="0">
                <a:solidFill>
                  <a:srgbClr val="FFFFCC"/>
                </a:solidFill>
              </a:rPr>
              <a:t>  </a:t>
            </a:r>
            <a:r>
              <a:rPr kumimoji="1" lang="en-US" altLang="zh-CN" sz="2000" dirty="0" err="1">
                <a:solidFill>
                  <a:srgbClr val="FFFFCC"/>
                </a:solidFill>
              </a:rPr>
              <a:t>int</a:t>
            </a:r>
            <a:r>
              <a:rPr kumimoji="1" lang="en-US" altLang="zh-CN" sz="2000" dirty="0">
                <a:solidFill>
                  <a:srgbClr val="FFFFCC"/>
                </a:solidFill>
              </a:rPr>
              <a:t>  </a:t>
            </a:r>
            <a:r>
              <a:rPr kumimoji="1" lang="en-US" altLang="en-US" sz="2000" dirty="0" err="1">
                <a:solidFill>
                  <a:srgbClr val="FFFFCC"/>
                </a:solidFill>
              </a:rPr>
              <a:t>DataType</a:t>
            </a:r>
            <a:r>
              <a:rPr kumimoji="1" lang="en-US" altLang="en-US" sz="2000" dirty="0">
                <a:solidFill>
                  <a:srgbClr val="FFFFCC"/>
                </a:solidFill>
              </a:rPr>
              <a:t> </a:t>
            </a:r>
            <a:r>
              <a:rPr kumimoji="1" lang="en-US" altLang="zh-CN" sz="2000" dirty="0">
                <a:solidFill>
                  <a:srgbClr val="FFFFCC"/>
                </a:solidFill>
              </a:rPr>
              <a:t>;</a:t>
            </a:r>
            <a:r>
              <a:rPr kumimoji="1" lang="en-US" altLang="zh-CN" sz="2000" dirty="0">
                <a:solidFill>
                  <a:srgbClr val="FFFF00"/>
                </a:solidFill>
              </a:rPr>
              <a:t>	</a:t>
            </a:r>
            <a:r>
              <a:rPr kumimoji="1" lang="en-US" altLang="zh-CN" sz="2000" dirty="0">
                <a:solidFill>
                  <a:srgbClr val="66FF33"/>
                </a:solidFill>
              </a:rPr>
              <a:t>/* </a:t>
            </a:r>
            <a:r>
              <a:rPr kumimoji="1" lang="zh-CN" altLang="en-US" sz="2000" dirty="0">
                <a:solidFill>
                  <a:srgbClr val="66FF33"/>
                </a:solidFill>
              </a:rPr>
              <a:t>定义栈中元素类型为整型，</a:t>
            </a:r>
          </a:p>
          <a:p>
            <a:pPr eaLnBrk="1" hangingPunct="1"/>
            <a:r>
              <a:rPr kumimoji="1" lang="zh-CN" altLang="en-US" sz="2000" dirty="0">
                <a:solidFill>
                  <a:srgbClr val="66FF33"/>
                </a:solidFill>
              </a:rPr>
              <a:t>				也可定义为其他类型 *</a:t>
            </a:r>
            <a:r>
              <a:rPr kumimoji="1" lang="en-US" altLang="zh-CN" sz="2000" dirty="0">
                <a:solidFill>
                  <a:srgbClr val="66FF33"/>
                </a:solidFill>
              </a:rPr>
              <a:t>/</a:t>
            </a:r>
            <a:endParaRPr kumimoji="1" lang="en-US" altLang="zh-CN" sz="2200" dirty="0">
              <a:solidFill>
                <a:srgbClr val="66FF33"/>
              </a:solidFill>
            </a:endParaRPr>
          </a:p>
          <a:p>
            <a:pPr eaLnBrk="1" hangingPunct="1"/>
            <a:r>
              <a:rPr kumimoji="1" lang="en-US" altLang="zh-CN" sz="2000" dirty="0" err="1">
                <a:solidFill>
                  <a:srgbClr val="FFFF00"/>
                </a:solidFill>
              </a:rPr>
              <a:t>struct</a:t>
            </a:r>
            <a:r>
              <a:rPr kumimoji="1" lang="en-US" altLang="zh-CN" sz="2000" dirty="0">
                <a:solidFill>
                  <a:srgbClr val="FFFF00"/>
                </a:solidFill>
              </a:rPr>
              <a:t>  Node			</a:t>
            </a:r>
            <a:r>
              <a:rPr kumimoji="1" lang="en-US" altLang="zh-CN" sz="2000" dirty="0">
                <a:solidFill>
                  <a:srgbClr val="66FF33"/>
                </a:solidFill>
              </a:rPr>
              <a:t>/* </a:t>
            </a:r>
            <a:r>
              <a:rPr kumimoji="1" lang="zh-CN" altLang="en-US" sz="2000" dirty="0">
                <a:solidFill>
                  <a:srgbClr val="66FF33"/>
                </a:solidFill>
              </a:rPr>
              <a:t>单链表结点结构 *</a:t>
            </a:r>
            <a:r>
              <a:rPr kumimoji="1" lang="en-US" altLang="zh-CN" sz="2000" dirty="0">
                <a:solidFill>
                  <a:srgbClr val="66FF33"/>
                </a:solidFill>
              </a:rPr>
              <a:t>/</a:t>
            </a:r>
          </a:p>
          <a:p>
            <a:pPr eaLnBrk="1" hangingPunct="1"/>
            <a:r>
              <a:rPr kumimoji="1" lang="en-US" altLang="zh-CN" sz="2000" dirty="0">
                <a:solidFill>
                  <a:srgbClr val="FFFF00"/>
                </a:solidFill>
              </a:rPr>
              <a:t>{</a:t>
            </a:r>
          </a:p>
          <a:p>
            <a:pPr eaLnBrk="1" hangingPunct="1"/>
            <a:r>
              <a:rPr kumimoji="1" lang="en-US" altLang="en-US" sz="2000" dirty="0">
                <a:solidFill>
                  <a:srgbClr val="FFFF00"/>
                </a:solidFill>
              </a:rPr>
              <a:t>        </a:t>
            </a:r>
            <a:r>
              <a:rPr kumimoji="1" lang="en-US" altLang="en-US" sz="2000" dirty="0" err="1">
                <a:solidFill>
                  <a:srgbClr val="FFFF00"/>
                </a:solidFill>
              </a:rPr>
              <a:t>DataType</a:t>
            </a:r>
            <a:r>
              <a:rPr kumimoji="1" lang="en-US" altLang="en-US" sz="2000" dirty="0">
                <a:solidFill>
                  <a:srgbClr val="FFFF00"/>
                </a:solidFill>
              </a:rPr>
              <a:t> </a:t>
            </a:r>
            <a:r>
              <a:rPr kumimoji="1" lang="en-US" altLang="zh-CN" sz="2000" dirty="0">
                <a:solidFill>
                  <a:srgbClr val="FFFF00"/>
                </a:solidFill>
              </a:rPr>
              <a:t>info;</a:t>
            </a:r>
          </a:p>
          <a:p>
            <a:pPr eaLnBrk="1" hangingPunct="1"/>
            <a:r>
              <a:rPr kumimoji="1" lang="en-US" altLang="zh-CN" sz="2000" dirty="0">
                <a:solidFill>
                  <a:srgbClr val="FFFF00"/>
                </a:solidFill>
              </a:rPr>
              <a:t>        </a:t>
            </a:r>
            <a:r>
              <a:rPr kumimoji="1" lang="en-US" altLang="zh-CN" sz="2000" dirty="0" err="1">
                <a:solidFill>
                  <a:srgbClr val="FFFF00"/>
                </a:solidFill>
              </a:rPr>
              <a:t>struct</a:t>
            </a:r>
            <a:r>
              <a:rPr kumimoji="1" lang="en-US" altLang="zh-CN" sz="2000" dirty="0">
                <a:solidFill>
                  <a:srgbClr val="FFFF00"/>
                </a:solidFill>
              </a:rPr>
              <a:t> Node  *link;</a:t>
            </a:r>
          </a:p>
          <a:p>
            <a:pPr eaLnBrk="1" hangingPunct="1"/>
            <a:r>
              <a:rPr kumimoji="1" lang="en-US" altLang="zh-CN" sz="2000" dirty="0">
                <a:solidFill>
                  <a:srgbClr val="FFFF00"/>
                </a:solidFill>
              </a:rPr>
              <a:t>};</a:t>
            </a:r>
            <a:endParaRPr kumimoji="1" lang="en-US" altLang="zh-CN" sz="2200" dirty="0">
              <a:solidFill>
                <a:srgbClr val="FFFF00"/>
              </a:solidFill>
            </a:endParaRPr>
          </a:p>
          <a:p>
            <a:pPr eaLnBrk="1" hangingPunct="1"/>
            <a:endParaRPr kumimoji="1" lang="en-US" altLang="zh-CN" sz="2200" dirty="0">
              <a:solidFill>
                <a:srgbClr val="FFFF00"/>
              </a:solidFill>
            </a:endParaRPr>
          </a:p>
          <a:p>
            <a:pPr eaLnBrk="1" hangingPunct="1"/>
            <a:r>
              <a:rPr kumimoji="1" lang="en-US" altLang="zh-CN" sz="2000" dirty="0">
                <a:solidFill>
                  <a:srgbClr val="FFFF00"/>
                </a:solidFill>
              </a:rPr>
              <a:t>struct </a:t>
            </a:r>
            <a:r>
              <a:rPr kumimoji="1" lang="en-US" altLang="zh-CN" sz="2000" dirty="0" err="1">
                <a:solidFill>
                  <a:srgbClr val="FFFF00"/>
                </a:solidFill>
              </a:rPr>
              <a:t>LinkStack</a:t>
            </a:r>
            <a:r>
              <a:rPr kumimoji="1" lang="en-US" altLang="zh-CN" sz="2000" dirty="0">
                <a:solidFill>
                  <a:srgbClr val="FFFF00"/>
                </a:solidFill>
              </a:rPr>
              <a:t>		</a:t>
            </a:r>
            <a:r>
              <a:rPr kumimoji="1" lang="en-US" altLang="zh-CN" sz="2000" dirty="0">
                <a:solidFill>
                  <a:srgbClr val="66FF33"/>
                </a:solidFill>
              </a:rPr>
              <a:t>/* </a:t>
            </a:r>
            <a:r>
              <a:rPr kumimoji="1" lang="zh-CN" altLang="en-US" sz="2000" dirty="0">
                <a:solidFill>
                  <a:srgbClr val="66FF33"/>
                </a:solidFill>
              </a:rPr>
              <a:t>链接栈类型定义 *</a:t>
            </a:r>
            <a:r>
              <a:rPr kumimoji="1" lang="en-US" altLang="zh-CN" sz="2000" dirty="0">
                <a:solidFill>
                  <a:srgbClr val="66FF33"/>
                </a:solidFill>
              </a:rPr>
              <a:t>/</a:t>
            </a:r>
          </a:p>
          <a:p>
            <a:pPr eaLnBrk="1" hangingPunct="1"/>
            <a:r>
              <a:rPr kumimoji="1" lang="en-US" altLang="zh-CN" sz="2000" dirty="0">
                <a:solidFill>
                  <a:srgbClr val="FFFF00"/>
                </a:solidFill>
              </a:rPr>
              <a:t>{</a:t>
            </a:r>
          </a:p>
          <a:p>
            <a:pPr eaLnBrk="1" hangingPunct="1"/>
            <a:r>
              <a:rPr kumimoji="1" lang="en-US" altLang="zh-CN" sz="2000" dirty="0">
                <a:solidFill>
                  <a:srgbClr val="FFFF00"/>
                </a:solidFill>
              </a:rPr>
              <a:t>        </a:t>
            </a:r>
            <a:r>
              <a:rPr kumimoji="1" lang="en-US" altLang="zh-CN" sz="2000" dirty="0" err="1">
                <a:solidFill>
                  <a:srgbClr val="FFFF00"/>
                </a:solidFill>
              </a:rPr>
              <a:t>struct</a:t>
            </a:r>
            <a:r>
              <a:rPr kumimoji="1" lang="en-US" altLang="zh-CN" sz="2000" dirty="0">
                <a:solidFill>
                  <a:srgbClr val="FFFF00"/>
                </a:solidFill>
              </a:rPr>
              <a:t> Node  *top;	</a:t>
            </a:r>
            <a:r>
              <a:rPr kumimoji="1" lang="en-US" altLang="zh-CN" sz="2000" dirty="0">
                <a:solidFill>
                  <a:srgbClr val="66FF33"/>
                </a:solidFill>
              </a:rPr>
              <a:t>/* </a:t>
            </a:r>
            <a:r>
              <a:rPr kumimoji="1" lang="zh-CN" altLang="en-US" sz="2000" dirty="0">
                <a:solidFill>
                  <a:srgbClr val="66FF33"/>
                </a:solidFill>
              </a:rPr>
              <a:t>指向栈顶结点 *</a:t>
            </a:r>
            <a:r>
              <a:rPr kumimoji="1" lang="en-US" altLang="zh-CN" sz="2000" dirty="0">
                <a:solidFill>
                  <a:srgbClr val="66FF33"/>
                </a:solidFill>
              </a:rPr>
              <a:t>/</a:t>
            </a:r>
          </a:p>
          <a:p>
            <a:pPr eaLnBrk="1" hangingPunct="1"/>
            <a:r>
              <a:rPr kumimoji="1" lang="en-US" altLang="zh-CN" sz="2000" dirty="0">
                <a:solidFill>
                  <a:srgbClr val="FFFF00"/>
                </a:solidFill>
              </a:rPr>
              <a:t>}</a:t>
            </a:r>
            <a:r>
              <a:rPr kumimoji="1" lang="en-US" altLang="zh-CN" sz="2000" dirty="0" err="1">
                <a:solidFill>
                  <a:srgbClr val="FFFF00"/>
                </a:solidFill>
              </a:rPr>
              <a:t>LinkStack</a:t>
            </a:r>
            <a:r>
              <a:rPr kumimoji="1" lang="en-US" altLang="zh-CN" sz="2000" dirty="0">
                <a:solidFill>
                  <a:srgbClr val="FFFF00"/>
                </a:solidFill>
              </a:rPr>
              <a:t>, *</a:t>
            </a:r>
            <a:r>
              <a:rPr kumimoji="1" lang="en-US" altLang="zh-CN" sz="2000" dirty="0" err="1">
                <a:solidFill>
                  <a:srgbClr val="FFFF00"/>
                </a:solidFill>
              </a:rPr>
              <a:t>PLinkStack</a:t>
            </a:r>
            <a:r>
              <a:rPr kumimoji="1" lang="en-US" altLang="zh-CN" sz="2000" dirty="0">
                <a:solidFill>
                  <a:srgbClr val="FFFF00"/>
                </a:solidFill>
              </a:rPr>
              <a:t>;</a:t>
            </a:r>
          </a:p>
          <a:p>
            <a:pPr eaLnBrk="1" hangingPunct="1"/>
            <a:endParaRPr kumimoji="1" lang="en-US" altLang="zh-CN" sz="2000" dirty="0">
              <a:solidFill>
                <a:srgbClr val="FFFF00"/>
              </a:solidFill>
            </a:endParaRPr>
          </a:p>
          <a:p>
            <a:pPr eaLnBrk="1" hangingPunct="1"/>
            <a:r>
              <a:rPr kumimoji="1" lang="zh-CN" altLang="en-US" sz="2000" b="1" dirty="0">
                <a:solidFill>
                  <a:schemeClr val="tx1"/>
                </a:solidFill>
              </a:rPr>
              <a:t>不设头结点</a:t>
            </a:r>
          </a:p>
        </p:txBody>
      </p:sp>
      <p:pic>
        <p:nvPicPr>
          <p:cNvPr id="23556"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75" y="5877560"/>
            <a:ext cx="5605780" cy="51181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9"/>
          <p:cNvSpPr txBox="1">
            <a:spLocks noChangeArrowheads="1"/>
          </p:cNvSpPr>
          <p:nvPr/>
        </p:nvSpPr>
        <p:spPr bwMode="auto">
          <a:xfrm>
            <a:off x="609600" y="549275"/>
            <a:ext cx="800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3200" b="1" dirty="0">
                <a:solidFill>
                  <a:srgbClr val="FFFF00"/>
                </a:solidFill>
              </a:rPr>
              <a:t>2) Linked list form</a:t>
            </a:r>
          </a:p>
        </p:txBody>
      </p:sp>
      <p:pic>
        <p:nvPicPr>
          <p:cNvPr id="3" name="图片 2" descr="屏幕快照 2022-03-06 下午4.58.56"/>
          <p:cNvPicPr>
            <a:picLocks noChangeAspect="1"/>
          </p:cNvPicPr>
          <p:nvPr/>
        </p:nvPicPr>
        <p:blipFill>
          <a:blip r:embed="rId3"/>
          <a:stretch>
            <a:fillRect/>
          </a:stretch>
        </p:blipFill>
        <p:spPr>
          <a:xfrm>
            <a:off x="7318375" y="5877560"/>
            <a:ext cx="461645" cy="584200"/>
          </a:xfrm>
          <a:prstGeom prst="rect">
            <a:avLst/>
          </a:prstGeom>
        </p:spPr>
      </p:pic>
      <p:pic>
        <p:nvPicPr>
          <p:cNvPr id="2" name="图片 1" descr="屏幕快照 2022-03-06 下午4.58.41"/>
          <p:cNvPicPr>
            <a:picLocks noChangeAspect="1"/>
          </p:cNvPicPr>
          <p:nvPr/>
        </p:nvPicPr>
        <p:blipFill>
          <a:blip r:embed="rId4"/>
          <a:stretch>
            <a:fillRect/>
          </a:stretch>
        </p:blipFill>
        <p:spPr>
          <a:xfrm>
            <a:off x="6607175" y="5877560"/>
            <a:ext cx="734060" cy="5842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3" name="Rectangle 4"/>
          <p:cNvSpPr>
            <a:spLocks noGrp="1" noChangeArrowheads="1"/>
          </p:cNvSpPr>
          <p:nvPr>
            <p:ph type="title"/>
          </p:nvPr>
        </p:nvSpPr>
        <p:spPr>
          <a:noFill/>
        </p:spPr>
        <p:txBody>
          <a:bodyPr/>
          <a:lstStyle/>
          <a:p>
            <a:pPr eaLnBrk="1" hangingPunct="1"/>
            <a:r>
              <a:rPr lang="en-US" altLang="zh-CN"/>
              <a:t>Linked stack</a:t>
            </a:r>
          </a:p>
        </p:txBody>
      </p:sp>
      <p:sp>
        <p:nvSpPr>
          <p:cNvPr id="25604" name="Rectangle 10"/>
          <p:cNvSpPr>
            <a:spLocks noChangeArrowheads="1"/>
          </p:cNvSpPr>
          <p:nvPr/>
        </p:nvSpPr>
        <p:spPr bwMode="auto">
          <a:xfrm>
            <a:off x="90488" y="3932238"/>
            <a:ext cx="8964612" cy="1081087"/>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5" name="AutoShape 11">
            <a:hlinkClick r:id="rId2" action="ppaction://hlinksldjump" highlightClick="1"/>
          </p:cNvPr>
          <p:cNvSpPr>
            <a:spLocks noChangeArrowheads="1"/>
          </p:cNvSpPr>
          <p:nvPr/>
        </p:nvSpPr>
        <p:spPr bwMode="auto">
          <a:xfrm>
            <a:off x="323850" y="4221163"/>
            <a:ext cx="1223963" cy="576262"/>
          </a:xfrm>
          <a:prstGeom prst="actionButtonBlank">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chemeClr val="bg1"/>
                </a:solidFill>
              </a:rPr>
              <a:t>Create</a:t>
            </a:r>
          </a:p>
        </p:txBody>
      </p:sp>
      <p:sp>
        <p:nvSpPr>
          <p:cNvPr id="25606" name="AutoShape 12">
            <a:hlinkClick r:id="rId3" action="ppaction://hlinksldjump" highlightClick="1"/>
          </p:cNvPr>
          <p:cNvSpPr>
            <a:spLocks noChangeArrowheads="1"/>
          </p:cNvSpPr>
          <p:nvPr/>
        </p:nvSpPr>
        <p:spPr bwMode="auto">
          <a:xfrm>
            <a:off x="2124075" y="4221163"/>
            <a:ext cx="1223963" cy="576262"/>
          </a:xfrm>
          <a:prstGeom prst="actionButtonBlank">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err="1">
                <a:solidFill>
                  <a:schemeClr val="bg1"/>
                </a:solidFill>
              </a:rPr>
              <a:t>IsEmpty</a:t>
            </a:r>
            <a:endParaRPr lang="en-US" altLang="zh-CN" b="1" dirty="0">
              <a:solidFill>
                <a:schemeClr val="bg1"/>
              </a:solidFill>
            </a:endParaRPr>
          </a:p>
        </p:txBody>
      </p:sp>
      <p:sp>
        <p:nvSpPr>
          <p:cNvPr id="25607" name="AutoShape 13">
            <a:hlinkClick r:id="rId4" action="ppaction://hlinksldjump" highlightClick="1"/>
          </p:cNvPr>
          <p:cNvSpPr>
            <a:spLocks noChangeArrowheads="1"/>
          </p:cNvSpPr>
          <p:nvPr/>
        </p:nvSpPr>
        <p:spPr bwMode="auto">
          <a:xfrm>
            <a:off x="3924300" y="4221163"/>
            <a:ext cx="1223963" cy="576262"/>
          </a:xfrm>
          <a:prstGeom prst="actionButtonBlank">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1"/>
                </a:solidFill>
              </a:rPr>
              <a:t>Push</a:t>
            </a:r>
          </a:p>
        </p:txBody>
      </p:sp>
      <p:sp>
        <p:nvSpPr>
          <p:cNvPr id="25608" name="AutoShape 14">
            <a:hlinkClick r:id="rId5" action="ppaction://hlinksldjump" highlightClick="1"/>
          </p:cNvPr>
          <p:cNvSpPr>
            <a:spLocks noChangeArrowheads="1"/>
          </p:cNvSpPr>
          <p:nvPr/>
        </p:nvSpPr>
        <p:spPr bwMode="auto">
          <a:xfrm>
            <a:off x="5724525" y="4221163"/>
            <a:ext cx="1223963" cy="576262"/>
          </a:xfrm>
          <a:prstGeom prst="actionButtonBlank">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1"/>
                </a:solidFill>
              </a:rPr>
              <a:t>Pop</a:t>
            </a:r>
          </a:p>
        </p:txBody>
      </p:sp>
      <p:sp>
        <p:nvSpPr>
          <p:cNvPr id="25609" name="AutoShape 15">
            <a:hlinkClick r:id="rId6" action="ppaction://hlinksldjump" highlightClick="1"/>
          </p:cNvPr>
          <p:cNvSpPr>
            <a:spLocks noChangeArrowheads="1"/>
          </p:cNvSpPr>
          <p:nvPr/>
        </p:nvSpPr>
        <p:spPr bwMode="auto">
          <a:xfrm>
            <a:off x="7524750" y="4221163"/>
            <a:ext cx="1223963" cy="576262"/>
          </a:xfrm>
          <a:prstGeom prst="actionButtonBlank">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1"/>
                </a:solidFill>
              </a:rPr>
              <a:t>GetTop</a:t>
            </a:r>
          </a:p>
        </p:txBody>
      </p:sp>
      <p:pic>
        <p:nvPicPr>
          <p:cNvPr id="25610" name="Picture 1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0475" y="2060575"/>
            <a:ext cx="6621463" cy="752475"/>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1" name="AutoShape 17">
            <a:hlinkClick r:id="rId8" action="ppaction://hlinksldjump" highlightClick="1"/>
          </p:cNvPr>
          <p:cNvSpPr>
            <a:spLocks noChangeArrowheads="1"/>
          </p:cNvSpPr>
          <p:nvPr/>
        </p:nvSpPr>
        <p:spPr bwMode="auto">
          <a:xfrm>
            <a:off x="3276600" y="5589588"/>
            <a:ext cx="2808288" cy="792162"/>
          </a:xfrm>
          <a:prstGeom prst="actionButtonBlank">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Applications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5"/>
          <p:cNvSpPr>
            <a:spLocks noChangeArrowheads="1"/>
          </p:cNvSpPr>
          <p:nvPr/>
        </p:nvSpPr>
        <p:spPr bwMode="auto">
          <a:xfrm>
            <a:off x="324000" y="979200"/>
            <a:ext cx="824547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200" dirty="0" err="1">
                <a:latin typeface="Times New Roman" panose="02020603050405020304" pitchFamily="18" charset="0"/>
              </a:rPr>
              <a:t>PLinkStack</a:t>
            </a:r>
            <a:r>
              <a:rPr kumimoji="1" lang="en-US" altLang="zh-CN" sz="2200" dirty="0">
                <a:latin typeface="Times New Roman" panose="02020603050405020304" pitchFamily="18" charset="0"/>
              </a:rPr>
              <a:t>  </a:t>
            </a:r>
            <a:r>
              <a:rPr kumimoji="1" lang="en-US" altLang="zh-CN" sz="2200" dirty="0" err="1">
                <a:solidFill>
                  <a:srgbClr val="FFFF00"/>
                </a:solidFill>
                <a:latin typeface="Times New Roman" panose="02020603050405020304" pitchFamily="18" charset="0"/>
              </a:rPr>
              <a:t>createEmptyStack_link</a:t>
            </a:r>
            <a:r>
              <a:rPr kumimoji="1" lang="en-US" altLang="zh-CN" sz="2200" dirty="0">
                <a:latin typeface="Times New Roman" panose="02020603050405020304" pitchFamily="18" charset="0"/>
              </a:rPr>
              <a:t>(  )</a:t>
            </a:r>
          </a:p>
          <a:p>
            <a:pPr eaLnBrk="0" hangingPunct="0"/>
            <a:r>
              <a:rPr kumimoji="1" lang="en-US" altLang="zh-CN" sz="2200" dirty="0">
                <a:latin typeface="Times New Roman" panose="02020603050405020304" pitchFamily="18" charset="0"/>
              </a:rPr>
              <a:t>{</a:t>
            </a:r>
          </a:p>
          <a:p>
            <a:pPr eaLnBrk="0" hangingPunct="0"/>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PLinkStack</a:t>
            </a:r>
            <a:r>
              <a:rPr kumimoji="1" lang="en-US" altLang="zh-CN" sz="2200" dirty="0">
                <a:latin typeface="Times New Roman" panose="02020603050405020304" pitchFamily="18" charset="0"/>
              </a:rPr>
              <a:t> plstack;</a:t>
            </a:r>
          </a:p>
          <a:p>
            <a:pPr eaLnBrk="0" hangingPunct="0"/>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plstack = (struct </a:t>
            </a:r>
            <a:r>
              <a:rPr kumimoji="1" lang="en-US" altLang="zh-CN" sz="2200" dirty="0" err="1">
                <a:latin typeface="Times New Roman" panose="02020603050405020304" pitchFamily="18" charset="0"/>
              </a:rPr>
              <a:t>LinkStack</a:t>
            </a:r>
            <a:r>
              <a:rPr kumimoji="1" lang="en-US" altLang="zh-CN" sz="2200" dirty="0">
                <a:latin typeface="Times New Roman" panose="02020603050405020304" pitchFamily="18" charset="0"/>
              </a:rPr>
              <a:t> *) malloc( </a:t>
            </a:r>
            <a:r>
              <a:rPr kumimoji="1" lang="en-US" altLang="zh-CN" sz="2200" dirty="0" err="1">
                <a:latin typeface="Times New Roman" panose="02020603050405020304" pitchFamily="18" charset="0"/>
              </a:rPr>
              <a:t>sizeof</a:t>
            </a:r>
            <a:r>
              <a:rPr kumimoji="1" lang="en-US" altLang="zh-CN" sz="2200" dirty="0">
                <a:latin typeface="Times New Roman" panose="02020603050405020304" pitchFamily="18" charset="0"/>
              </a:rPr>
              <a:t>(struct </a:t>
            </a:r>
            <a:r>
              <a:rPr kumimoji="1" lang="en-US" altLang="zh-CN" sz="2200" dirty="0" err="1">
                <a:latin typeface="Times New Roman" panose="02020603050405020304" pitchFamily="18" charset="0"/>
              </a:rPr>
              <a:t>LinkStack</a:t>
            </a:r>
            <a:r>
              <a:rPr kumimoji="1" lang="en-US" altLang="zh-CN" sz="2200" dirty="0">
                <a:latin typeface="Times New Roman" panose="02020603050405020304" pitchFamily="18" charset="0"/>
              </a:rPr>
              <a:t>));</a:t>
            </a:r>
          </a:p>
          <a:p>
            <a:pPr eaLnBrk="0" hangingPunct="0"/>
            <a:r>
              <a:rPr kumimoji="1" lang="en-US" altLang="zh-CN" sz="2200" dirty="0">
                <a:latin typeface="Times New Roman" panose="02020603050405020304" pitchFamily="18" charset="0"/>
              </a:rPr>
              <a:t>        if (plstack != NULL)</a:t>
            </a:r>
          </a:p>
          <a:p>
            <a:pPr eaLnBrk="0" hangingPunct="0"/>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plstack</a:t>
            </a:r>
            <a:r>
              <a:rPr kumimoji="1" lang="en-US" altLang="zh-CN" sz="2200" dirty="0">
                <a:latin typeface="Times New Roman" panose="02020603050405020304" pitchFamily="18" charset="0"/>
              </a:rPr>
              <a:t>-&gt;top = NULL;</a:t>
            </a:r>
          </a:p>
          <a:p>
            <a:pPr eaLnBrk="0" hangingPunct="0"/>
            <a:r>
              <a:rPr kumimoji="1" lang="en-US" altLang="zh-CN" sz="2200" dirty="0">
                <a:latin typeface="Times New Roman" panose="02020603050405020304" pitchFamily="18" charset="0"/>
              </a:rPr>
              <a:t>        else</a:t>
            </a:r>
          </a:p>
          <a:p>
            <a:pPr eaLnBrk="0" hangingPunct="0"/>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printf</a:t>
            </a:r>
            <a:r>
              <a:rPr kumimoji="1" lang="en-US" altLang="zh-CN" sz="2200" dirty="0">
                <a:latin typeface="Times New Roman" panose="02020603050405020304" pitchFamily="18" charset="0"/>
              </a:rPr>
              <a:t>("Out of space! \n");    </a:t>
            </a:r>
          </a:p>
          <a:p>
            <a:pPr eaLnBrk="0" hangingPunct="0"/>
            <a:r>
              <a:rPr kumimoji="1" lang="en-US" altLang="zh-CN" sz="2200" dirty="0">
                <a:latin typeface="Times New Roman" panose="02020603050405020304" pitchFamily="18" charset="0"/>
              </a:rPr>
              <a:t>        return  plstack;</a:t>
            </a:r>
          </a:p>
          <a:p>
            <a:pPr eaLnBrk="0" hangingPunct="0"/>
            <a:r>
              <a:rPr kumimoji="1" lang="en-US" altLang="zh-CN" sz="2200" dirty="0">
                <a:latin typeface="Times New Roman" panose="02020603050405020304" pitchFamily="18" charset="0"/>
              </a:rPr>
              <a:t>}</a:t>
            </a:r>
          </a:p>
        </p:txBody>
      </p:sp>
      <p:sp>
        <p:nvSpPr>
          <p:cNvPr id="26629" name="Rectangle 6"/>
          <p:cNvSpPr>
            <a:spLocks noChangeArrowheads="1"/>
          </p:cNvSpPr>
          <p:nvPr/>
        </p:nvSpPr>
        <p:spPr bwMode="auto">
          <a:xfrm>
            <a:off x="324000" y="399600"/>
            <a:ext cx="3614737"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3.6  Initialization</a:t>
            </a:r>
          </a:p>
        </p:txBody>
      </p:sp>
      <p:sp>
        <p:nvSpPr>
          <p:cNvPr id="9" name="Rectangle 6"/>
          <p:cNvSpPr>
            <a:spLocks noChangeArrowheads="1"/>
          </p:cNvSpPr>
          <p:nvPr/>
        </p:nvSpPr>
        <p:spPr bwMode="auto">
          <a:xfrm>
            <a:off x="683568" y="2708920"/>
            <a:ext cx="4968552" cy="136815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 name="图片 2">
            <a:extLst>
              <a:ext uri="{FF2B5EF4-FFF2-40B4-BE49-F238E27FC236}">
                <a16:creationId xmlns:a16="http://schemas.microsoft.com/office/drawing/2014/main" id="{83F396F1-6938-2D6C-9C85-7E1FF3BA6BBD}"/>
              </a:ext>
            </a:extLst>
          </p:cNvPr>
          <p:cNvPicPr>
            <a:picLocks noChangeAspect="1"/>
          </p:cNvPicPr>
          <p:nvPr/>
        </p:nvPicPr>
        <p:blipFill>
          <a:blip r:embed="rId2"/>
          <a:stretch>
            <a:fillRect/>
          </a:stretch>
        </p:blipFill>
        <p:spPr>
          <a:xfrm>
            <a:off x="7092280" y="5278981"/>
            <a:ext cx="1685925" cy="1123950"/>
          </a:xfrm>
          <a:prstGeom prst="rect">
            <a:avLst/>
          </a:prstGeom>
        </p:spPr>
      </p:pic>
      <p:sp>
        <p:nvSpPr>
          <p:cNvPr id="5" name="文本框 4">
            <a:extLst>
              <a:ext uri="{FF2B5EF4-FFF2-40B4-BE49-F238E27FC236}">
                <a16:creationId xmlns:a16="http://schemas.microsoft.com/office/drawing/2014/main" id="{BE618A2F-BF08-4AAF-7D3A-C41486DD1496}"/>
              </a:ext>
            </a:extLst>
          </p:cNvPr>
          <p:cNvSpPr txBox="1"/>
          <p:nvPr/>
        </p:nvSpPr>
        <p:spPr>
          <a:xfrm>
            <a:off x="395536" y="5202602"/>
            <a:ext cx="5184576" cy="1200329"/>
          </a:xfrm>
          <a:prstGeom prst="rect">
            <a:avLst/>
          </a:prstGeom>
          <a:noFill/>
          <a:ln>
            <a:solidFill>
              <a:schemeClr val="tx1"/>
            </a:solidFill>
          </a:ln>
        </p:spPr>
        <p:txBody>
          <a:bodyPr wrap="square">
            <a:spAutoFit/>
          </a:bodyPr>
          <a:lstStyle/>
          <a:p>
            <a:pPr eaLnBrk="1" hangingPunct="1"/>
            <a:r>
              <a:rPr kumimoji="1" lang="en-US" altLang="zh-CN" sz="1800" dirty="0">
                <a:solidFill>
                  <a:srgbClr val="FFFF00"/>
                </a:solidFill>
              </a:rPr>
              <a:t>struct </a:t>
            </a:r>
            <a:r>
              <a:rPr kumimoji="1" lang="en-US" altLang="zh-CN" sz="1800" dirty="0" err="1">
                <a:solidFill>
                  <a:srgbClr val="FFFF00"/>
                </a:solidFill>
              </a:rPr>
              <a:t>LinkStack</a:t>
            </a:r>
            <a:r>
              <a:rPr kumimoji="1" lang="en-US" altLang="zh-CN" sz="1800" dirty="0">
                <a:solidFill>
                  <a:srgbClr val="FFFF00"/>
                </a:solidFill>
              </a:rPr>
              <a:t>		</a:t>
            </a:r>
            <a:r>
              <a:rPr kumimoji="1" lang="en-US" altLang="zh-CN" sz="1800" dirty="0">
                <a:solidFill>
                  <a:srgbClr val="66FF33"/>
                </a:solidFill>
              </a:rPr>
              <a:t>/* </a:t>
            </a:r>
            <a:r>
              <a:rPr kumimoji="1" lang="zh-CN" altLang="en-US" sz="1800" dirty="0">
                <a:solidFill>
                  <a:srgbClr val="66FF33"/>
                </a:solidFill>
              </a:rPr>
              <a:t>链接栈类型定义 *</a:t>
            </a:r>
            <a:r>
              <a:rPr kumimoji="1" lang="en-US" altLang="zh-CN" sz="1800" dirty="0">
                <a:solidFill>
                  <a:srgbClr val="66FF33"/>
                </a:solidFill>
              </a:rPr>
              <a:t>/</a:t>
            </a:r>
          </a:p>
          <a:p>
            <a:pPr eaLnBrk="1" hangingPunct="1"/>
            <a:r>
              <a:rPr kumimoji="1" lang="en-US" altLang="zh-CN" sz="1800" dirty="0">
                <a:solidFill>
                  <a:srgbClr val="FFFF00"/>
                </a:solidFill>
              </a:rPr>
              <a:t>{</a:t>
            </a:r>
          </a:p>
          <a:p>
            <a:pPr eaLnBrk="1" hangingPunct="1"/>
            <a:r>
              <a:rPr kumimoji="1" lang="en-US" altLang="zh-CN" sz="1800" dirty="0">
                <a:solidFill>
                  <a:srgbClr val="FFFF00"/>
                </a:solidFill>
              </a:rPr>
              <a:t>        struct Node  *top;	</a:t>
            </a:r>
            <a:r>
              <a:rPr kumimoji="1" lang="en-US" altLang="zh-CN" sz="1800" dirty="0">
                <a:solidFill>
                  <a:srgbClr val="66FF33"/>
                </a:solidFill>
              </a:rPr>
              <a:t>/* </a:t>
            </a:r>
            <a:r>
              <a:rPr kumimoji="1" lang="zh-CN" altLang="en-US" sz="1800" dirty="0">
                <a:solidFill>
                  <a:srgbClr val="66FF33"/>
                </a:solidFill>
              </a:rPr>
              <a:t>指向栈顶结点 *</a:t>
            </a:r>
            <a:r>
              <a:rPr kumimoji="1" lang="en-US" altLang="zh-CN" sz="1800" dirty="0">
                <a:solidFill>
                  <a:srgbClr val="66FF33"/>
                </a:solidFill>
              </a:rPr>
              <a:t>/</a:t>
            </a:r>
          </a:p>
          <a:p>
            <a:pPr eaLnBrk="1" hangingPunct="1"/>
            <a:r>
              <a:rPr kumimoji="1" lang="en-US" altLang="zh-CN" sz="1800" dirty="0">
                <a:solidFill>
                  <a:srgbClr val="FFFF00"/>
                </a:solidFill>
              </a:rPr>
              <a:t>}</a:t>
            </a:r>
            <a:r>
              <a:rPr kumimoji="1" lang="en-US" altLang="zh-CN" sz="1800" dirty="0" err="1">
                <a:solidFill>
                  <a:srgbClr val="FFFF00"/>
                </a:solidFill>
              </a:rPr>
              <a:t>LinkStack</a:t>
            </a:r>
            <a:r>
              <a:rPr kumimoji="1" lang="en-US" altLang="zh-CN" sz="1800" dirty="0">
                <a:solidFill>
                  <a:srgbClr val="FFFF00"/>
                </a:solidFill>
              </a:rPr>
              <a:t>, *</a:t>
            </a:r>
            <a:r>
              <a:rPr kumimoji="1" lang="en-US" altLang="zh-CN" sz="1800" dirty="0" err="1">
                <a:solidFill>
                  <a:srgbClr val="FFFF00"/>
                </a:solidFill>
              </a:rPr>
              <a:t>PLinkStack</a:t>
            </a:r>
            <a:r>
              <a:rPr kumimoji="1" lang="en-US" altLang="zh-CN" sz="1800" dirty="0">
                <a:solidFill>
                  <a:srgbClr val="FFFF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1500"/>
                            </p:stCondLst>
                            <p:childTnLst>
                              <p:par>
                                <p:cTn id="9" presetID="35" presetClass="emph" presetSubtype="0" repeatCount="3000" fill="hold" grpId="1" nodeType="afterEffect">
                                  <p:stCondLst>
                                    <p:cond delay="1000"/>
                                  </p:stCondLst>
                                  <p:childTnLst>
                                    <p:anim calcmode="discrete" valueType="str">
                                      <p:cBhvr>
                                        <p:cTn id="10"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p:cNvSpPr>
            <a:spLocks noChangeArrowheads="1"/>
          </p:cNvSpPr>
          <p:nvPr/>
        </p:nvSpPr>
        <p:spPr bwMode="auto">
          <a:xfrm>
            <a:off x="324000" y="980728"/>
            <a:ext cx="6516687"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200" dirty="0">
                <a:latin typeface="Times New Roman" panose="02020603050405020304" pitchFamily="18" charset="0"/>
              </a:rPr>
              <a:t>int  </a:t>
            </a:r>
            <a:r>
              <a:rPr kumimoji="1" lang="en-US" altLang="zh-CN" sz="2200" dirty="0" err="1">
                <a:solidFill>
                  <a:srgbClr val="FFFF00"/>
                </a:solidFill>
                <a:latin typeface="Times New Roman" panose="02020603050405020304" pitchFamily="18" charset="0"/>
              </a:rPr>
              <a:t>isEmptyStack_link</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PLinkStack</a:t>
            </a:r>
            <a:r>
              <a:rPr kumimoji="1" lang="en-US" altLang="zh-CN" sz="2200" dirty="0">
                <a:latin typeface="Times New Roman" panose="02020603050405020304" pitchFamily="18" charset="0"/>
              </a:rPr>
              <a:t> plstack )</a:t>
            </a:r>
          </a:p>
          <a:p>
            <a:pPr eaLnBrk="0" hangingPunct="0"/>
            <a:r>
              <a:rPr kumimoji="1" lang="en-US" altLang="zh-CN" sz="2200" dirty="0">
                <a:latin typeface="Times New Roman" panose="02020603050405020304" pitchFamily="18" charset="0"/>
              </a:rPr>
              <a:t>{</a:t>
            </a:r>
          </a:p>
          <a:p>
            <a:pPr eaLnBrk="0" hangingPunct="0"/>
            <a:r>
              <a:rPr kumimoji="1" lang="en-US" altLang="zh-CN" sz="2200" dirty="0">
                <a:latin typeface="Times New Roman" panose="02020603050405020304" pitchFamily="18" charset="0"/>
              </a:rPr>
              <a:t>        return (plstack-&gt;top == NULL);</a:t>
            </a:r>
          </a:p>
          <a:p>
            <a:pPr eaLnBrk="0" hangingPunct="0"/>
            <a:r>
              <a:rPr kumimoji="1" lang="en-US" altLang="zh-CN" sz="2200" dirty="0">
                <a:latin typeface="Times New Roman" panose="02020603050405020304" pitchFamily="18" charset="0"/>
              </a:rPr>
              <a:t>}</a:t>
            </a:r>
          </a:p>
        </p:txBody>
      </p:sp>
      <p:sp>
        <p:nvSpPr>
          <p:cNvPr id="26630" name="Rectangle 7"/>
          <p:cNvSpPr>
            <a:spLocks noChangeArrowheads="1"/>
          </p:cNvSpPr>
          <p:nvPr/>
        </p:nvSpPr>
        <p:spPr bwMode="auto">
          <a:xfrm>
            <a:off x="324000" y="399600"/>
            <a:ext cx="6434137"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3.7  Judge a linked stack is empty or not</a:t>
            </a:r>
          </a:p>
        </p:txBody>
      </p:sp>
      <p:sp>
        <p:nvSpPr>
          <p:cNvPr id="3" name="文本框 2">
            <a:extLst>
              <a:ext uri="{FF2B5EF4-FFF2-40B4-BE49-F238E27FC236}">
                <a16:creationId xmlns:a16="http://schemas.microsoft.com/office/drawing/2014/main" id="{F87BF144-FD40-11C7-AA49-E84C3A5E8EA1}"/>
              </a:ext>
            </a:extLst>
          </p:cNvPr>
          <p:cNvSpPr txBox="1"/>
          <p:nvPr/>
        </p:nvSpPr>
        <p:spPr>
          <a:xfrm>
            <a:off x="395536" y="2708920"/>
            <a:ext cx="8568952" cy="861774"/>
          </a:xfrm>
          <a:prstGeom prst="rect">
            <a:avLst/>
          </a:prstGeom>
          <a:noFill/>
          <a:ln>
            <a:solidFill>
              <a:schemeClr val="tx1"/>
            </a:solidFill>
          </a:ln>
        </p:spPr>
        <p:txBody>
          <a:bodyPr wrap="square">
            <a:spAutoFit/>
          </a:bodyPr>
          <a:lstStyle/>
          <a:p>
            <a:r>
              <a:rPr kumimoji="1" lang="en-US" altLang="zh-CN" sz="1800" dirty="0">
                <a:solidFill>
                  <a:srgbClr val="66FF33"/>
                </a:solidFill>
                <a:latin typeface="Times New Roman" panose="02020603050405020304" pitchFamily="18" charset="0"/>
                <a:ea typeface="宋体" panose="02010600030101010101" pitchFamily="2" charset="-122"/>
              </a:rPr>
              <a:t>//</a:t>
            </a:r>
            <a:r>
              <a:rPr kumimoji="1" lang="zh-CN" altLang="en-US" sz="1800" dirty="0">
                <a:solidFill>
                  <a:srgbClr val="66FF33"/>
                </a:solidFill>
                <a:latin typeface="Times New Roman" panose="02020603050405020304" pitchFamily="18" charset="0"/>
                <a:ea typeface="宋体" panose="02010600030101010101" pitchFamily="2" charset="-122"/>
              </a:rPr>
              <a:t>空栈的判断条件是： </a:t>
            </a:r>
            <a:r>
              <a:rPr kumimoji="1" lang="en-US" altLang="zh-CN" sz="1600" dirty="0">
                <a:latin typeface="Times New Roman" panose="02020603050405020304" pitchFamily="18" charset="0"/>
              </a:rPr>
              <a:t>plstack-&gt;top</a:t>
            </a:r>
            <a:r>
              <a:rPr kumimoji="1" lang="zh-CN" altLang="en-US" sz="1600" dirty="0">
                <a:latin typeface="Times New Roman" panose="02020603050405020304" pitchFamily="18" charset="0"/>
              </a:rPr>
              <a:t>是否为</a:t>
            </a:r>
            <a:r>
              <a:rPr kumimoji="1" lang="en-US" altLang="zh-CN" sz="1600" dirty="0">
                <a:latin typeface="Times New Roman" panose="02020603050405020304" pitchFamily="18" charset="0"/>
              </a:rPr>
              <a:t>Null</a:t>
            </a:r>
          </a:p>
          <a:p>
            <a:endParaRPr kumimoji="1" lang="en-US" altLang="zh-CN" sz="1600" dirty="0">
              <a:solidFill>
                <a:srgbClr val="66FF33"/>
              </a:solidFill>
              <a:latin typeface="Times New Roman" panose="02020603050405020304" pitchFamily="18" charset="0"/>
              <a:ea typeface="宋体" panose="02010600030101010101" pitchFamily="2" charset="-122"/>
            </a:endParaRPr>
          </a:p>
          <a:p>
            <a:r>
              <a:rPr kumimoji="1" lang="en-US" altLang="zh-CN" sz="1600" dirty="0">
                <a:latin typeface="Times New Roman" panose="02020603050405020304" pitchFamily="18" charset="0"/>
                <a:ea typeface="宋体" panose="02010600030101010101" pitchFamily="2" charset="-122"/>
              </a:rPr>
              <a:t>                                            </a:t>
            </a:r>
            <a:r>
              <a:rPr kumimoji="1" lang="zh-CN" altLang="en-US" sz="1600" dirty="0">
                <a:latin typeface="Times New Roman" panose="02020603050405020304" pitchFamily="18" charset="0"/>
                <a:ea typeface="宋体" panose="02010600030101010101" pitchFamily="2" charset="-122"/>
              </a:rPr>
              <a:t>若为</a:t>
            </a:r>
            <a:r>
              <a:rPr kumimoji="1" lang="en-US" altLang="zh-CN" sz="1600" dirty="0">
                <a:latin typeface="Times New Roman" panose="02020603050405020304" pitchFamily="18" charset="0"/>
                <a:ea typeface="宋体" panose="02010600030101010101" pitchFamily="2" charset="-122"/>
              </a:rPr>
              <a:t>Null</a:t>
            </a:r>
            <a:r>
              <a:rPr kumimoji="1" lang="zh-CN" altLang="en-US" sz="1600" dirty="0">
                <a:latin typeface="Times New Roman" panose="02020603050405020304" pitchFamily="18" charset="0"/>
                <a:ea typeface="宋体" panose="02010600030101010101" pitchFamily="2" charset="-122"/>
              </a:rPr>
              <a:t>，则是空栈，条件表达式 </a:t>
            </a:r>
            <a:r>
              <a:rPr kumimoji="1" lang="en-US" altLang="zh-CN" sz="1600" dirty="0">
                <a:latin typeface="Times New Roman" panose="02020603050405020304" pitchFamily="18" charset="0"/>
              </a:rPr>
              <a:t>plstack-&gt;top == NULL </a:t>
            </a:r>
            <a:r>
              <a:rPr kumimoji="1" lang="zh-CN" altLang="en-US" sz="1600" dirty="0">
                <a:latin typeface="Times New Roman" panose="02020603050405020304" pitchFamily="18" charset="0"/>
              </a:rPr>
              <a:t>值为</a:t>
            </a:r>
            <a:r>
              <a:rPr kumimoji="1" lang="en-US" altLang="zh-CN" sz="1600" dirty="0">
                <a:latin typeface="Times New Roman" panose="02020603050405020304" pitchFamily="18" charset="0"/>
              </a:rPr>
              <a:t>1</a:t>
            </a:r>
            <a:r>
              <a:rPr kumimoji="1" lang="zh-CN" altLang="en-US" sz="1600" dirty="0">
                <a:solidFill>
                  <a:srgbClr val="66FF33"/>
                </a:solidFill>
                <a:latin typeface="Times New Roman" panose="02020603050405020304" pitchFamily="18" charset="0"/>
                <a:ea typeface="宋体" panose="02010600030101010101" pitchFamily="2" charset="-122"/>
              </a:rPr>
              <a:t>  </a:t>
            </a:r>
            <a:endParaRPr kumimoji="1" lang="en-US" altLang="zh-CN" sz="1600" dirty="0">
              <a:latin typeface="Times New Roman" panose="02020603050405020304" pitchFamily="18"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8"/>
          <p:cNvSpPr>
            <a:spLocks noChangeArrowheads="1"/>
          </p:cNvSpPr>
          <p:nvPr/>
        </p:nvSpPr>
        <p:spPr bwMode="auto">
          <a:xfrm>
            <a:off x="323528" y="398463"/>
            <a:ext cx="6592888"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3.8  Push an element into the linked stack</a:t>
            </a:r>
          </a:p>
        </p:txBody>
      </p:sp>
      <p:sp>
        <p:nvSpPr>
          <p:cNvPr id="27652" name="Rectangle 10"/>
          <p:cNvSpPr>
            <a:spLocks noChangeArrowheads="1"/>
          </p:cNvSpPr>
          <p:nvPr/>
        </p:nvSpPr>
        <p:spPr bwMode="auto">
          <a:xfrm>
            <a:off x="323528" y="979200"/>
            <a:ext cx="8316912"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200" dirty="0">
                <a:latin typeface="Times New Roman" panose="02020603050405020304" pitchFamily="18" charset="0"/>
              </a:rPr>
              <a:t>void </a:t>
            </a:r>
            <a:r>
              <a:rPr kumimoji="1" lang="en-US" altLang="zh-CN" sz="2200" dirty="0" err="1">
                <a:solidFill>
                  <a:srgbClr val="FFFF00"/>
                </a:solidFill>
                <a:latin typeface="Times New Roman" panose="02020603050405020304" pitchFamily="18" charset="0"/>
              </a:rPr>
              <a:t>push_link</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PLinkStack</a:t>
            </a:r>
            <a:r>
              <a:rPr kumimoji="1" lang="en-US" altLang="zh-CN" sz="2200" dirty="0">
                <a:latin typeface="Times New Roman" panose="02020603050405020304" pitchFamily="18" charset="0"/>
              </a:rPr>
              <a:t> plstack, </a:t>
            </a:r>
            <a:r>
              <a:rPr kumimoji="1" lang="en-US" altLang="zh-CN" sz="2200" dirty="0" err="1">
                <a:latin typeface="Times New Roman" panose="02020603050405020304" pitchFamily="18" charset="0"/>
              </a:rPr>
              <a:t>DataType</a:t>
            </a:r>
            <a:r>
              <a:rPr kumimoji="1" lang="en-US" altLang="zh-CN" sz="2200" dirty="0">
                <a:latin typeface="Times New Roman" panose="02020603050405020304" pitchFamily="18" charset="0"/>
              </a:rPr>
              <a:t> x )</a:t>
            </a:r>
          </a:p>
          <a:p>
            <a:pPr eaLnBrk="0" hangingPunct="0"/>
            <a:r>
              <a:rPr kumimoji="1" lang="en-US" altLang="zh-CN" sz="2200" dirty="0">
                <a:solidFill>
                  <a:srgbClr val="66FF33"/>
                </a:solidFill>
                <a:latin typeface="Times New Roman" panose="02020603050405020304" pitchFamily="18" charset="0"/>
              </a:rPr>
              <a:t>/* </a:t>
            </a:r>
            <a:r>
              <a:rPr kumimoji="1" lang="zh-CN" altLang="en-US" sz="2200" dirty="0">
                <a:solidFill>
                  <a:srgbClr val="66FF33"/>
                </a:solidFill>
                <a:latin typeface="Times New Roman" panose="02020603050405020304" pitchFamily="18" charset="0"/>
              </a:rPr>
              <a:t>在栈中压入一元素</a:t>
            </a:r>
            <a:r>
              <a:rPr kumimoji="1" lang="en-US" altLang="zh-CN" sz="2200" dirty="0">
                <a:solidFill>
                  <a:srgbClr val="66FF33"/>
                </a:solidFill>
                <a:latin typeface="Times New Roman" panose="02020603050405020304" pitchFamily="18" charset="0"/>
              </a:rPr>
              <a:t>x */</a:t>
            </a:r>
          </a:p>
          <a:p>
            <a:pPr eaLnBrk="0" hangingPunct="0"/>
            <a:r>
              <a:rPr kumimoji="1" lang="en-US" altLang="zh-CN" sz="2200" dirty="0">
                <a:latin typeface="Times New Roman" panose="02020603050405020304" pitchFamily="18" charset="0"/>
              </a:rPr>
              <a:t>{</a:t>
            </a:r>
          </a:p>
          <a:p>
            <a:pPr eaLnBrk="0" hangingPunct="0"/>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struct</a:t>
            </a:r>
            <a:r>
              <a:rPr kumimoji="1" lang="en-US" altLang="zh-CN" sz="2200" dirty="0">
                <a:latin typeface="Times New Roman" panose="02020603050405020304" pitchFamily="18" charset="0"/>
              </a:rPr>
              <a:t> Node *p;</a:t>
            </a:r>
          </a:p>
          <a:p>
            <a:pPr eaLnBrk="0" hangingPunct="0"/>
            <a:r>
              <a:rPr kumimoji="1" lang="en-US" altLang="zh-CN" sz="2200" dirty="0">
                <a:latin typeface="Times New Roman" panose="02020603050405020304" pitchFamily="18" charset="0"/>
              </a:rPr>
              <a:t>        p = (</a:t>
            </a:r>
            <a:r>
              <a:rPr kumimoji="1" lang="en-US" altLang="zh-CN" sz="2200" dirty="0" err="1">
                <a:latin typeface="Times New Roman" panose="02020603050405020304" pitchFamily="18" charset="0"/>
              </a:rPr>
              <a:t>struct</a:t>
            </a:r>
            <a:r>
              <a:rPr kumimoji="1" lang="en-US" altLang="zh-CN" sz="2200" dirty="0">
                <a:latin typeface="Times New Roman" panose="02020603050405020304" pitchFamily="18" charset="0"/>
              </a:rPr>
              <a:t> Node *) </a:t>
            </a:r>
            <a:r>
              <a:rPr kumimoji="1" lang="en-US" altLang="zh-CN" sz="2200" dirty="0" err="1">
                <a:latin typeface="Times New Roman" panose="02020603050405020304" pitchFamily="18" charset="0"/>
              </a:rPr>
              <a:t>malloc</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sizeof</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struct</a:t>
            </a:r>
            <a:r>
              <a:rPr kumimoji="1" lang="en-US" altLang="zh-CN" sz="2200" dirty="0">
                <a:latin typeface="Times New Roman" panose="02020603050405020304" pitchFamily="18" charset="0"/>
              </a:rPr>
              <a:t> Node ) );</a:t>
            </a:r>
          </a:p>
          <a:p>
            <a:pPr eaLnBrk="0" hangingPunct="0"/>
            <a:r>
              <a:rPr kumimoji="1" lang="en-US" altLang="zh-CN" sz="2200" dirty="0">
                <a:latin typeface="Times New Roman" panose="02020603050405020304" pitchFamily="18" charset="0"/>
              </a:rPr>
              <a:t>        if ( p == NULL  )</a:t>
            </a:r>
          </a:p>
          <a:p>
            <a:pPr eaLnBrk="0" hangingPunct="0"/>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printf</a:t>
            </a:r>
            <a:r>
              <a:rPr kumimoji="1" lang="en-US" altLang="zh-CN" sz="2200" dirty="0">
                <a:latin typeface="Times New Roman" panose="02020603050405020304" pitchFamily="18" charset="0"/>
              </a:rPr>
              <a:t>("Out of space!\n");</a:t>
            </a:r>
          </a:p>
          <a:p>
            <a:pPr eaLnBrk="0" hangingPunct="0"/>
            <a:r>
              <a:rPr kumimoji="1" lang="en-US" altLang="zh-CN" sz="2200" dirty="0">
                <a:latin typeface="Times New Roman" panose="02020603050405020304" pitchFamily="18" charset="0"/>
              </a:rPr>
              <a:t>        else {</a:t>
            </a:r>
          </a:p>
          <a:p>
            <a:pPr eaLnBrk="0" hangingPunct="0"/>
            <a:r>
              <a:rPr kumimoji="1" lang="en-US" altLang="zh-CN" sz="2200" dirty="0">
                <a:latin typeface="Times New Roman" panose="02020603050405020304" pitchFamily="18" charset="0"/>
              </a:rPr>
              <a:t>                p-&gt;info = x;</a:t>
            </a:r>
          </a:p>
          <a:p>
            <a:pPr eaLnBrk="0" hangingPunct="0"/>
            <a:r>
              <a:rPr kumimoji="1" lang="en-US" altLang="zh-CN" sz="2200" dirty="0">
                <a:latin typeface="Times New Roman" panose="02020603050405020304" pitchFamily="18" charset="0"/>
              </a:rPr>
              <a:t>                p-&gt;link = </a:t>
            </a:r>
            <a:r>
              <a:rPr kumimoji="1" lang="en-US" altLang="zh-CN" sz="2200" dirty="0" err="1">
                <a:latin typeface="Times New Roman" panose="02020603050405020304" pitchFamily="18" charset="0"/>
              </a:rPr>
              <a:t>plstack</a:t>
            </a:r>
            <a:r>
              <a:rPr kumimoji="1" lang="en-US" altLang="zh-CN" sz="2200" dirty="0">
                <a:latin typeface="Times New Roman" panose="02020603050405020304" pitchFamily="18" charset="0"/>
              </a:rPr>
              <a:t>-&gt;top;</a:t>
            </a:r>
          </a:p>
          <a:p>
            <a:pPr eaLnBrk="0" hangingPunct="0"/>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plstack</a:t>
            </a:r>
            <a:r>
              <a:rPr kumimoji="1" lang="en-US" altLang="zh-CN" sz="2200" dirty="0">
                <a:latin typeface="Times New Roman" panose="02020603050405020304" pitchFamily="18" charset="0"/>
              </a:rPr>
              <a:t>-&gt;top = p;</a:t>
            </a:r>
          </a:p>
          <a:p>
            <a:pPr eaLnBrk="0" hangingPunct="0"/>
            <a:r>
              <a:rPr kumimoji="1" lang="en-US" altLang="zh-CN" sz="2200" dirty="0">
                <a:latin typeface="Times New Roman" panose="02020603050405020304" pitchFamily="18" charset="0"/>
              </a:rPr>
              <a:t>        }</a:t>
            </a:r>
          </a:p>
          <a:p>
            <a:pPr eaLnBrk="0" hangingPunct="0"/>
            <a:r>
              <a:rPr kumimoji="1" lang="en-US" altLang="zh-CN" sz="2200" dirty="0">
                <a:latin typeface="Times New Roman" panose="02020603050405020304" pitchFamily="18" charset="0"/>
              </a:rPr>
              <a:t>}</a:t>
            </a:r>
          </a:p>
        </p:txBody>
      </p:sp>
      <p:sp>
        <p:nvSpPr>
          <p:cNvPr id="7" name="Rectangle 6"/>
          <p:cNvSpPr>
            <a:spLocks noChangeArrowheads="1"/>
          </p:cNvSpPr>
          <p:nvPr/>
        </p:nvSpPr>
        <p:spPr bwMode="auto">
          <a:xfrm>
            <a:off x="1224062" y="3717032"/>
            <a:ext cx="4968552" cy="1045284"/>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1080" name="Rectangle 200"/>
          <p:cNvSpPr>
            <a:spLocks noChangeArrowheads="1"/>
          </p:cNvSpPr>
          <p:nvPr/>
        </p:nvSpPr>
        <p:spPr bwMode="auto">
          <a:xfrm>
            <a:off x="7901940" y="5750243"/>
            <a:ext cx="968375" cy="411162"/>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51081" name="Line 201"/>
          <p:cNvSpPr>
            <a:spLocks noChangeShapeType="1"/>
          </p:cNvSpPr>
          <p:nvPr/>
        </p:nvSpPr>
        <p:spPr bwMode="auto">
          <a:xfrm>
            <a:off x="8667115" y="5750243"/>
            <a:ext cx="0" cy="4111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082" name="Text Box 202"/>
          <p:cNvSpPr txBox="1">
            <a:spLocks noChangeArrowheads="1"/>
          </p:cNvSpPr>
          <p:nvPr/>
        </p:nvSpPr>
        <p:spPr bwMode="auto">
          <a:xfrm>
            <a:off x="8025130" y="5748338"/>
            <a:ext cx="335280" cy="46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b</a:t>
            </a:r>
          </a:p>
        </p:txBody>
      </p:sp>
      <p:grpSp>
        <p:nvGrpSpPr>
          <p:cNvPr id="251083" name="Group 203"/>
          <p:cNvGrpSpPr/>
          <p:nvPr/>
        </p:nvGrpSpPr>
        <p:grpSpPr bwMode="auto">
          <a:xfrm>
            <a:off x="6728460" y="5740718"/>
            <a:ext cx="1173163" cy="468312"/>
            <a:chOff x="4272" y="1104"/>
            <a:chExt cx="1104" cy="438"/>
          </a:xfrm>
        </p:grpSpPr>
        <p:sp>
          <p:nvSpPr>
            <p:cNvPr id="251084" name="Rectangle 204"/>
            <p:cNvSpPr>
              <a:spLocks noChangeArrowheads="1"/>
            </p:cNvSpPr>
            <p:nvPr/>
          </p:nvSpPr>
          <p:spPr bwMode="auto">
            <a:xfrm>
              <a:off x="4272" y="1104"/>
              <a:ext cx="912" cy="384"/>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51085" name="Line 205"/>
            <p:cNvSpPr>
              <a:spLocks noChangeShapeType="1"/>
            </p:cNvSpPr>
            <p:nvPr/>
          </p:nvSpPr>
          <p:spPr bwMode="auto">
            <a:xfrm>
              <a:off x="4992" y="1104"/>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086" name="Line 206"/>
            <p:cNvSpPr>
              <a:spLocks noChangeShapeType="1"/>
            </p:cNvSpPr>
            <p:nvPr/>
          </p:nvSpPr>
          <p:spPr bwMode="auto">
            <a:xfrm>
              <a:off x="5088" y="1296"/>
              <a:ext cx="28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087" name="Text Box 207"/>
            <p:cNvSpPr txBox="1">
              <a:spLocks noChangeArrowheads="1"/>
            </p:cNvSpPr>
            <p:nvPr/>
          </p:nvSpPr>
          <p:spPr bwMode="auto">
            <a:xfrm>
              <a:off x="4359" y="1115"/>
              <a:ext cx="152" cy="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kumimoji="1" lang="zh-CN" altLang="zh-CN" sz="2400">
                <a:latin typeface="Times New Roman" panose="02020603050405020304" pitchFamily="18" charset="0"/>
                <a:ea typeface="幼圆" panose="02010509060101010101" pitchFamily="49" charset="-122"/>
              </a:endParaRPr>
            </a:p>
          </p:txBody>
        </p:sp>
      </p:grpSp>
      <p:sp>
        <p:nvSpPr>
          <p:cNvPr id="251088" name="Text Box 208"/>
          <p:cNvSpPr txBox="1">
            <a:spLocks noChangeArrowheads="1"/>
          </p:cNvSpPr>
          <p:nvPr/>
        </p:nvSpPr>
        <p:spPr bwMode="auto">
          <a:xfrm>
            <a:off x="6915785" y="5704205"/>
            <a:ext cx="318135" cy="46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a:t>
            </a:r>
          </a:p>
        </p:txBody>
      </p:sp>
      <p:sp>
        <p:nvSpPr>
          <p:cNvPr id="251090" name="Rectangle 210"/>
          <p:cNvSpPr>
            <a:spLocks noChangeArrowheads="1"/>
          </p:cNvSpPr>
          <p:nvPr/>
        </p:nvSpPr>
        <p:spPr bwMode="auto">
          <a:xfrm>
            <a:off x="5543550" y="6172518"/>
            <a:ext cx="968375" cy="411162"/>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51091" name="Line 211"/>
          <p:cNvSpPr>
            <a:spLocks noChangeShapeType="1"/>
          </p:cNvSpPr>
          <p:nvPr/>
        </p:nvSpPr>
        <p:spPr bwMode="auto">
          <a:xfrm>
            <a:off x="6308725" y="6172518"/>
            <a:ext cx="0" cy="4111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092" name="Text Box 212"/>
          <p:cNvSpPr txBox="1">
            <a:spLocks noChangeArrowheads="1"/>
          </p:cNvSpPr>
          <p:nvPr/>
        </p:nvSpPr>
        <p:spPr bwMode="auto">
          <a:xfrm>
            <a:off x="5635625" y="6183630"/>
            <a:ext cx="1619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kumimoji="1" lang="zh-CN" altLang="zh-CN" sz="2400">
              <a:latin typeface="Times New Roman" panose="02020603050405020304" pitchFamily="18" charset="0"/>
              <a:ea typeface="幼圆" panose="02010509060101010101" pitchFamily="49" charset="-122"/>
            </a:endParaRPr>
          </a:p>
        </p:txBody>
      </p:sp>
      <p:sp>
        <p:nvSpPr>
          <p:cNvPr id="251093" name="Text Box 213"/>
          <p:cNvSpPr txBox="1">
            <a:spLocks noChangeArrowheads="1"/>
          </p:cNvSpPr>
          <p:nvPr/>
        </p:nvSpPr>
        <p:spPr bwMode="auto">
          <a:xfrm>
            <a:off x="5730875" y="6136005"/>
            <a:ext cx="33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x</a:t>
            </a:r>
          </a:p>
        </p:txBody>
      </p:sp>
      <p:sp>
        <p:nvSpPr>
          <p:cNvPr id="251094" name="Text Box 214"/>
          <p:cNvSpPr txBox="1">
            <a:spLocks noChangeArrowheads="1"/>
          </p:cNvSpPr>
          <p:nvPr/>
        </p:nvSpPr>
        <p:spPr bwMode="auto">
          <a:xfrm>
            <a:off x="4857750" y="6212205"/>
            <a:ext cx="33528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p</a:t>
            </a:r>
          </a:p>
        </p:txBody>
      </p:sp>
      <p:sp>
        <p:nvSpPr>
          <p:cNvPr id="251095" name="Line 215"/>
          <p:cNvSpPr>
            <a:spLocks noChangeShapeType="1"/>
          </p:cNvSpPr>
          <p:nvPr/>
        </p:nvSpPr>
        <p:spPr bwMode="auto">
          <a:xfrm>
            <a:off x="5162550" y="6517005"/>
            <a:ext cx="3810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51099" name="Group 219"/>
          <p:cNvGrpSpPr/>
          <p:nvPr/>
        </p:nvGrpSpPr>
        <p:grpSpPr bwMode="auto">
          <a:xfrm>
            <a:off x="6372225" y="5804535"/>
            <a:ext cx="76200" cy="141605"/>
            <a:chOff x="2352" y="2928"/>
            <a:chExt cx="192" cy="240"/>
          </a:xfrm>
        </p:grpSpPr>
        <p:sp>
          <p:nvSpPr>
            <p:cNvPr id="251100" name="Line 220"/>
            <p:cNvSpPr>
              <a:spLocks noChangeShapeType="1"/>
            </p:cNvSpPr>
            <p:nvPr/>
          </p:nvSpPr>
          <p:spPr bwMode="auto">
            <a:xfrm>
              <a:off x="2400" y="2928"/>
              <a:ext cx="144" cy="24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1101" name="Line 221"/>
            <p:cNvSpPr>
              <a:spLocks noChangeShapeType="1"/>
            </p:cNvSpPr>
            <p:nvPr/>
          </p:nvSpPr>
          <p:spPr bwMode="auto">
            <a:xfrm flipH="1">
              <a:off x="2352" y="2928"/>
              <a:ext cx="192" cy="24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51102" name="Text Box 222"/>
          <p:cNvSpPr txBox="1">
            <a:spLocks noChangeArrowheads="1"/>
          </p:cNvSpPr>
          <p:nvPr/>
        </p:nvSpPr>
        <p:spPr bwMode="auto">
          <a:xfrm>
            <a:off x="5940083" y="5157485"/>
            <a:ext cx="57213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top</a:t>
            </a:r>
          </a:p>
        </p:txBody>
      </p:sp>
      <p:cxnSp>
        <p:nvCxnSpPr>
          <p:cNvPr id="251103" name="AutoShape 223"/>
          <p:cNvCxnSpPr>
            <a:cxnSpLocks noChangeShapeType="1"/>
          </p:cNvCxnSpPr>
          <p:nvPr/>
        </p:nvCxnSpPr>
        <p:spPr bwMode="auto">
          <a:xfrm rot="16200000" flipH="1">
            <a:off x="6336030" y="5557520"/>
            <a:ext cx="311150" cy="533400"/>
          </a:xfrm>
          <a:prstGeom prst="curvedConnector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1112" name="AutoShape 232"/>
          <p:cNvCxnSpPr>
            <a:cxnSpLocks noChangeShapeType="1"/>
            <a:endCxn id="251090" idx="1"/>
          </p:cNvCxnSpPr>
          <p:nvPr/>
        </p:nvCxnSpPr>
        <p:spPr bwMode="auto">
          <a:xfrm rot="5400000">
            <a:off x="5493385" y="5719445"/>
            <a:ext cx="709295" cy="608965"/>
          </a:xfrm>
          <a:prstGeom prst="curvedConnector4">
            <a:avLst>
              <a:gd name="adj1" fmla="val 35631"/>
              <a:gd name="adj2" fmla="val 139103"/>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1113" name="AutoShape 233"/>
          <p:cNvCxnSpPr>
            <a:cxnSpLocks noChangeShapeType="1"/>
            <a:stCxn id="251090" idx="3"/>
            <a:endCxn id="251084" idx="1"/>
          </p:cNvCxnSpPr>
          <p:nvPr/>
        </p:nvCxnSpPr>
        <p:spPr bwMode="auto">
          <a:xfrm flipV="1">
            <a:off x="6511925" y="5946775"/>
            <a:ext cx="216535" cy="431800"/>
          </a:xfrm>
          <a:prstGeom prst="curvedConnector3">
            <a:avLst>
              <a:gd name="adj1" fmla="val 50147"/>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文本框 2">
            <a:extLst>
              <a:ext uri="{FF2B5EF4-FFF2-40B4-BE49-F238E27FC236}">
                <a16:creationId xmlns:a16="http://schemas.microsoft.com/office/drawing/2014/main" id="{0FACAA7E-CFCE-BF2F-01C1-CDD3F2531C23}"/>
              </a:ext>
            </a:extLst>
          </p:cNvPr>
          <p:cNvSpPr txBox="1"/>
          <p:nvPr/>
        </p:nvSpPr>
        <p:spPr>
          <a:xfrm>
            <a:off x="440570" y="5619869"/>
            <a:ext cx="4353680" cy="923330"/>
          </a:xfrm>
          <a:prstGeom prst="rect">
            <a:avLst/>
          </a:prstGeom>
          <a:noFill/>
          <a:ln>
            <a:solidFill>
              <a:schemeClr val="tx1"/>
            </a:solidFill>
          </a:ln>
        </p:spPr>
        <p:txBody>
          <a:bodyPr wrap="square">
            <a:spAutoFit/>
          </a:bodyPr>
          <a:lstStyle/>
          <a:p>
            <a:r>
              <a:rPr kumimoji="1" lang="en-US" altLang="zh-CN" sz="1800" dirty="0">
                <a:solidFill>
                  <a:srgbClr val="66FF33"/>
                </a:solidFill>
                <a:latin typeface="Times New Roman" panose="02020603050405020304" pitchFamily="18" charset="0"/>
                <a:ea typeface="宋体" panose="02010600030101010101" pitchFamily="2" charset="-122"/>
              </a:rPr>
              <a:t>plstack-&gt;top </a:t>
            </a:r>
            <a:r>
              <a:rPr kumimoji="1" lang="zh-CN" altLang="en-US" sz="1800" dirty="0">
                <a:solidFill>
                  <a:srgbClr val="66FF33"/>
                </a:solidFill>
                <a:latin typeface="Times New Roman" panose="02020603050405020304" pitchFamily="18" charset="0"/>
                <a:ea typeface="宋体" panose="02010600030101010101" pitchFamily="2" charset="-122"/>
              </a:rPr>
              <a:t>开始指向的是：</a:t>
            </a:r>
            <a:r>
              <a:rPr kumimoji="1" lang="zh-CN" altLang="en-US" dirty="0">
                <a:solidFill>
                  <a:srgbClr val="66FF33"/>
                </a:solidFill>
                <a:latin typeface="Times New Roman" panose="02020603050405020304" pitchFamily="18" charset="0"/>
                <a:ea typeface="宋体" panose="02010600030101010101" pitchFamily="2" charset="-122"/>
              </a:rPr>
              <a:t>节点</a:t>
            </a:r>
            <a:r>
              <a:rPr kumimoji="1" lang="en-US" altLang="zh-CN" sz="1800" dirty="0">
                <a:solidFill>
                  <a:srgbClr val="66FF33"/>
                </a:solidFill>
                <a:latin typeface="Times New Roman" panose="02020603050405020304" pitchFamily="18" charset="0"/>
                <a:ea typeface="宋体" panose="02010600030101010101" pitchFamily="2" charset="-122"/>
              </a:rPr>
              <a:t>a</a:t>
            </a:r>
          </a:p>
          <a:p>
            <a:r>
              <a:rPr kumimoji="1" lang="en-US" altLang="zh-CN" sz="1800" dirty="0">
                <a:solidFill>
                  <a:srgbClr val="66FF33"/>
                </a:solidFill>
                <a:latin typeface="Times New Roman" panose="02020603050405020304" pitchFamily="18" charset="0"/>
                <a:ea typeface="宋体" panose="02010600030101010101" pitchFamily="2" charset="-122"/>
              </a:rPr>
              <a:t>p-&gt;link = plstack-&gt;top </a:t>
            </a:r>
            <a:r>
              <a:rPr kumimoji="1" lang="zh-CN" altLang="en-US" sz="1800" dirty="0">
                <a:solidFill>
                  <a:srgbClr val="66FF33"/>
                </a:solidFill>
                <a:latin typeface="Times New Roman" panose="02020603050405020304" pitchFamily="18" charset="0"/>
                <a:ea typeface="宋体" panose="02010600030101010101" pitchFamily="2" charset="-122"/>
              </a:rPr>
              <a:t>后</a:t>
            </a:r>
            <a:r>
              <a:rPr kumimoji="1" lang="en-US" altLang="zh-CN" sz="1800" dirty="0">
                <a:solidFill>
                  <a:srgbClr val="66FF33"/>
                </a:solidFill>
                <a:latin typeface="Times New Roman" panose="02020603050405020304" pitchFamily="18" charset="0"/>
                <a:ea typeface="宋体" panose="02010600030101010101" pitchFamily="2" charset="-122"/>
              </a:rPr>
              <a:t>p-&gt;link</a:t>
            </a:r>
            <a:r>
              <a:rPr kumimoji="1" lang="zh-CN" altLang="en-US" sz="1800" dirty="0">
                <a:solidFill>
                  <a:srgbClr val="66FF33"/>
                </a:solidFill>
                <a:latin typeface="Times New Roman" panose="02020603050405020304" pitchFamily="18" charset="0"/>
                <a:ea typeface="宋体" panose="02010600030101010101" pitchFamily="2" charset="-122"/>
              </a:rPr>
              <a:t>指向节点</a:t>
            </a:r>
            <a:r>
              <a:rPr kumimoji="1" lang="en-US" altLang="zh-CN" sz="1800" dirty="0">
                <a:solidFill>
                  <a:srgbClr val="66FF33"/>
                </a:solidFill>
                <a:latin typeface="Times New Roman" panose="02020603050405020304" pitchFamily="18" charset="0"/>
                <a:ea typeface="宋体" panose="02010600030101010101" pitchFamily="2" charset="-122"/>
              </a:rPr>
              <a:t>a</a:t>
            </a:r>
          </a:p>
          <a:p>
            <a:r>
              <a:rPr kumimoji="1" lang="en-US" altLang="zh-CN" sz="1800" dirty="0">
                <a:solidFill>
                  <a:srgbClr val="66FF33"/>
                </a:solidFill>
                <a:latin typeface="Times New Roman" panose="02020603050405020304" pitchFamily="18" charset="0"/>
                <a:ea typeface="宋体" panose="02010600030101010101" pitchFamily="2" charset="-122"/>
              </a:rPr>
              <a:t>plstack-&gt;top = p </a:t>
            </a:r>
            <a:r>
              <a:rPr kumimoji="1" lang="zh-CN" altLang="en-US" sz="1800" dirty="0">
                <a:solidFill>
                  <a:srgbClr val="66FF33"/>
                </a:solidFill>
                <a:latin typeface="Times New Roman" panose="02020603050405020304" pitchFamily="18" charset="0"/>
                <a:ea typeface="宋体" panose="02010600030101010101" pitchFamily="2" charset="-122"/>
              </a:rPr>
              <a:t>后</a:t>
            </a:r>
            <a:r>
              <a:rPr kumimoji="1" lang="en-US" altLang="zh-CN" sz="1800" dirty="0">
                <a:solidFill>
                  <a:srgbClr val="66FF33"/>
                </a:solidFill>
                <a:latin typeface="Times New Roman" panose="02020603050405020304" pitchFamily="18" charset="0"/>
                <a:ea typeface="宋体" panose="02010600030101010101" pitchFamily="2" charset="-122"/>
              </a:rPr>
              <a:t>top</a:t>
            </a:r>
            <a:r>
              <a:rPr kumimoji="1" lang="zh-CN" altLang="en-US" sz="1800" dirty="0">
                <a:solidFill>
                  <a:srgbClr val="66FF33"/>
                </a:solidFill>
                <a:latin typeface="Times New Roman" panose="02020603050405020304" pitchFamily="18" charset="0"/>
                <a:ea typeface="宋体" panose="02010600030101010101" pitchFamily="2" charset="-122"/>
              </a:rPr>
              <a:t>指向新加入节点</a:t>
            </a:r>
            <a:r>
              <a:rPr kumimoji="1" lang="en-US" altLang="zh-CN" sz="1800" dirty="0">
                <a:solidFill>
                  <a:srgbClr val="66FF33"/>
                </a:solidFill>
                <a:latin typeface="Times New Roman" panose="02020603050405020304" pitchFamily="18" charset="0"/>
                <a:ea typeface="宋体" panose="02010600030101010101" pitchFamily="2" charset="-122"/>
              </a:rPr>
              <a:t>p</a:t>
            </a:r>
            <a:r>
              <a:rPr kumimoji="1" lang="zh-CN" altLang="en-US" sz="1800" dirty="0">
                <a:solidFill>
                  <a:srgbClr val="66FF33"/>
                </a:solidFill>
                <a:latin typeface="Times New Roman" panose="02020603050405020304" pitchFamily="18" charset="0"/>
                <a:ea typeface="宋体" panose="02010600030101010101" pitchFamily="2" charset="-122"/>
              </a:rPr>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2727325" y="6302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endParaRPr kumimoji="1" lang="zh-CN" altLang="zh-CN" sz="2400"/>
          </a:p>
        </p:txBody>
      </p:sp>
      <p:sp>
        <p:nvSpPr>
          <p:cNvPr id="6148" name="Text Box 3"/>
          <p:cNvSpPr txBox="1">
            <a:spLocks noChangeArrowheads="1"/>
          </p:cNvSpPr>
          <p:nvPr/>
        </p:nvSpPr>
        <p:spPr bwMode="auto">
          <a:xfrm>
            <a:off x="439738" y="1466850"/>
            <a:ext cx="81645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just" eaLnBrk="1" hangingPunct="1"/>
            <a:r>
              <a:rPr kumimoji="1" lang="en-US" altLang="zh-CN" sz="2400" b="1" dirty="0">
                <a:solidFill>
                  <a:schemeClr val="hlink"/>
                </a:solidFill>
              </a:rPr>
              <a:t>      </a:t>
            </a:r>
            <a:r>
              <a:rPr kumimoji="1" lang="zh-CN" altLang="en-US" sz="2400" b="1" dirty="0">
                <a:solidFill>
                  <a:srgbClr val="FFFF00"/>
                </a:solidFill>
              </a:rPr>
              <a:t>栈和队列也是线性表，只不过是</a:t>
            </a:r>
            <a:r>
              <a:rPr kumimoji="1" lang="zh-CN" altLang="en-US" sz="2400" b="1" u="sng" dirty="0">
                <a:solidFill>
                  <a:srgbClr val="FFFF00"/>
                </a:solidFill>
              </a:rPr>
              <a:t>操作受限</a:t>
            </a:r>
            <a:r>
              <a:rPr kumimoji="1" lang="zh-CN" altLang="en-US" sz="2400" b="1" dirty="0">
                <a:solidFill>
                  <a:srgbClr val="FFFF00"/>
                </a:solidFill>
              </a:rPr>
              <a:t>的线性表。</a:t>
            </a:r>
            <a:r>
              <a:rPr kumimoji="1" lang="zh-CN" altLang="en-US" sz="2400" b="1" dirty="0">
                <a:solidFill>
                  <a:schemeClr val="hlink"/>
                </a:solidFill>
              </a:rPr>
              <a:t>但从数据类型角度看，它们是和线性表不相同的两类重要的抽象数据类型。广泛应用于各种软件系统中。</a:t>
            </a:r>
          </a:p>
        </p:txBody>
      </p:sp>
      <p:sp>
        <p:nvSpPr>
          <p:cNvPr id="6149" name="Rectangle 32"/>
          <p:cNvSpPr>
            <a:spLocks noGrp="1" noChangeArrowheads="1"/>
          </p:cNvSpPr>
          <p:nvPr>
            <p:ph type="title"/>
          </p:nvPr>
        </p:nvSpPr>
        <p:spPr/>
        <p:txBody>
          <a:bodyPr/>
          <a:lstStyle/>
          <a:p>
            <a:pPr eaLnBrk="1" hangingPunct="1"/>
            <a:r>
              <a:rPr lang="en-US" altLang="zh-CN"/>
              <a:t>Chapter 3   Stack &amp; Queue</a:t>
            </a:r>
          </a:p>
        </p:txBody>
      </p:sp>
      <p:pic>
        <p:nvPicPr>
          <p:cNvPr id="6150"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852738"/>
            <a:ext cx="2576512" cy="3744912"/>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36"/>
          <p:cNvPicPr>
            <a:picLocks noChangeAspect="1" noChangeArrowheads="1"/>
          </p:cNvPicPr>
          <p:nvPr/>
        </p:nvPicPr>
        <p:blipFill>
          <a:blip r:embed="rId3">
            <a:extLst>
              <a:ext uri="{28A0092B-C50C-407E-A947-70E740481C1C}">
                <a14:useLocalDpi xmlns:a14="http://schemas.microsoft.com/office/drawing/2010/main" val="0"/>
              </a:ext>
            </a:extLst>
          </a:blip>
          <a:srcRect t="5539"/>
          <a:stretch>
            <a:fillRect/>
          </a:stretch>
        </p:blipFill>
        <p:spPr bwMode="auto">
          <a:xfrm>
            <a:off x="4211638" y="2852738"/>
            <a:ext cx="4319587" cy="295275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ChangeArrowheads="1"/>
          </p:cNvSpPr>
          <p:nvPr/>
        </p:nvSpPr>
        <p:spPr bwMode="auto">
          <a:xfrm>
            <a:off x="324000" y="399600"/>
            <a:ext cx="7142162"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3.9  Pop the top element from the linked stack</a:t>
            </a:r>
          </a:p>
        </p:txBody>
      </p:sp>
      <p:sp>
        <p:nvSpPr>
          <p:cNvPr id="28676" name="Rectangle 11"/>
          <p:cNvSpPr>
            <a:spLocks noChangeArrowheads="1"/>
          </p:cNvSpPr>
          <p:nvPr/>
        </p:nvSpPr>
        <p:spPr bwMode="auto">
          <a:xfrm>
            <a:off x="324000" y="979200"/>
            <a:ext cx="802798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200" dirty="0" err="1">
                <a:latin typeface="Times New Roman" panose="02020603050405020304" pitchFamily="18" charset="0"/>
              </a:rPr>
              <a:t>DataType</a:t>
            </a:r>
            <a:r>
              <a:rPr kumimoji="1" lang="en-US" altLang="zh-CN" sz="2200" dirty="0">
                <a:latin typeface="Times New Roman" panose="02020603050405020304" pitchFamily="18" charset="0"/>
              </a:rPr>
              <a:t> </a:t>
            </a:r>
            <a:r>
              <a:rPr kumimoji="1" lang="en-US" altLang="zh-CN" sz="2200" dirty="0" err="1">
                <a:solidFill>
                  <a:srgbClr val="FFFF00"/>
                </a:solidFill>
                <a:latin typeface="Times New Roman" panose="02020603050405020304" pitchFamily="18" charset="0"/>
              </a:rPr>
              <a:t>pop_link</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PLinkStack</a:t>
            </a:r>
            <a:r>
              <a:rPr kumimoji="1" lang="en-US" altLang="zh-CN" sz="2200" dirty="0">
                <a:latin typeface="Times New Roman" panose="02020603050405020304" pitchFamily="18" charset="0"/>
              </a:rPr>
              <a:t> plstack )</a:t>
            </a:r>
          </a:p>
          <a:p>
            <a:pPr eaLnBrk="0" hangingPunct="0"/>
            <a:r>
              <a:rPr kumimoji="1" lang="en-US" altLang="zh-CN" sz="2200" dirty="0">
                <a:solidFill>
                  <a:srgbClr val="33CC33"/>
                </a:solidFill>
                <a:latin typeface="Times New Roman" panose="02020603050405020304" pitchFamily="18" charset="0"/>
              </a:rPr>
              <a:t>/* </a:t>
            </a:r>
            <a:r>
              <a:rPr kumimoji="1" lang="zh-CN" altLang="en-US" sz="2200" dirty="0">
                <a:solidFill>
                  <a:srgbClr val="33CC33"/>
                </a:solidFill>
                <a:latin typeface="Times New Roman" panose="02020603050405020304" pitchFamily="18" charset="0"/>
              </a:rPr>
              <a:t>在栈中删除栈顶元素 *</a:t>
            </a:r>
            <a:r>
              <a:rPr kumimoji="1" lang="en-US" altLang="zh-CN" sz="2200" dirty="0">
                <a:solidFill>
                  <a:srgbClr val="33CC33"/>
                </a:solidFill>
                <a:latin typeface="Times New Roman" panose="02020603050405020304" pitchFamily="18" charset="0"/>
              </a:rPr>
              <a:t>/</a:t>
            </a:r>
          </a:p>
          <a:p>
            <a:pPr eaLnBrk="0" hangingPunct="0"/>
            <a:r>
              <a:rPr kumimoji="1" lang="en-US" altLang="zh-CN" sz="2200" dirty="0">
                <a:latin typeface="Times New Roman" panose="02020603050405020304" pitchFamily="18" charset="0"/>
              </a:rPr>
              <a:t>{</a:t>
            </a:r>
          </a:p>
          <a:p>
            <a:pPr eaLnBrk="0" hangingPunct="0"/>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struct</a:t>
            </a:r>
            <a:r>
              <a:rPr kumimoji="1" lang="en-US" altLang="zh-CN" sz="2200" dirty="0">
                <a:latin typeface="Times New Roman" panose="02020603050405020304" pitchFamily="18" charset="0"/>
              </a:rPr>
              <a:t> Node *p;</a:t>
            </a:r>
          </a:p>
          <a:p>
            <a:pPr eaLnBrk="0" hangingPunct="0"/>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DataType</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a:t>
            </a:r>
          </a:p>
          <a:p>
            <a:pPr eaLnBrk="0" hangingPunct="0"/>
            <a:r>
              <a:rPr kumimoji="1" lang="en-US" altLang="zh-CN" sz="2200" dirty="0">
                <a:latin typeface="Times New Roman" panose="02020603050405020304" pitchFamily="18" charset="0"/>
              </a:rPr>
              <a:t>        if ( </a:t>
            </a:r>
            <a:r>
              <a:rPr kumimoji="1" lang="en-US" altLang="zh-CN" sz="2200" dirty="0" err="1">
                <a:latin typeface="Times New Roman" panose="02020603050405020304" pitchFamily="18" charset="0"/>
              </a:rPr>
              <a:t>isEmptyStack_link</a:t>
            </a:r>
            <a:r>
              <a:rPr kumimoji="1" lang="en-US" altLang="zh-CN" sz="2200" dirty="0">
                <a:latin typeface="Times New Roman" panose="02020603050405020304" pitchFamily="18" charset="0"/>
              </a:rPr>
              <a:t>( plstack ) )</a:t>
            </a:r>
          </a:p>
          <a:p>
            <a:pPr eaLnBrk="0" hangingPunct="0"/>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printf</a:t>
            </a:r>
            <a:r>
              <a:rPr kumimoji="1" lang="en-US" altLang="zh-CN" sz="2200" dirty="0">
                <a:latin typeface="Times New Roman" panose="02020603050405020304" pitchFamily="18" charset="0"/>
              </a:rPr>
              <a:t>( "Empty stack pop.\n" );</a:t>
            </a:r>
          </a:p>
          <a:p>
            <a:pPr eaLnBrk="0" hangingPunct="0"/>
            <a:r>
              <a:rPr kumimoji="1" lang="en-US" altLang="zh-CN" sz="2200" dirty="0">
                <a:latin typeface="Times New Roman" panose="02020603050405020304" pitchFamily="18" charset="0"/>
              </a:rPr>
              <a:t>        else {</a:t>
            </a:r>
          </a:p>
          <a:p>
            <a:pPr eaLnBrk="0" hangingPunct="0"/>
            <a:r>
              <a:rPr kumimoji="1" lang="en-US" altLang="zh-CN" sz="2200" dirty="0">
                <a:latin typeface="Times New Roman" panose="02020603050405020304" pitchFamily="18" charset="0"/>
              </a:rPr>
              <a:t>                p = </a:t>
            </a:r>
            <a:r>
              <a:rPr kumimoji="1" lang="en-US" altLang="zh-CN" sz="2200" dirty="0" err="1">
                <a:latin typeface="Times New Roman" panose="02020603050405020304" pitchFamily="18" charset="0"/>
              </a:rPr>
              <a:t>plstack</a:t>
            </a:r>
            <a:r>
              <a:rPr kumimoji="1" lang="en-US" altLang="zh-CN" sz="2200" dirty="0">
                <a:latin typeface="Times New Roman" panose="02020603050405020304" pitchFamily="18" charset="0"/>
              </a:rPr>
              <a:t>-&gt;top;</a:t>
            </a:r>
          </a:p>
          <a:p>
            <a:pPr eaLnBrk="0" hangingPunct="0"/>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 = p-&gt;info;</a:t>
            </a:r>
          </a:p>
          <a:p>
            <a:pPr eaLnBrk="0" hangingPunct="0"/>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plstack</a:t>
            </a:r>
            <a:r>
              <a:rPr kumimoji="1" lang="en-US" altLang="zh-CN" sz="2200" dirty="0">
                <a:latin typeface="Times New Roman" panose="02020603050405020304" pitchFamily="18" charset="0"/>
              </a:rPr>
              <a:t>-&gt;top = </a:t>
            </a:r>
            <a:r>
              <a:rPr kumimoji="1" lang="en-US" altLang="zh-CN" sz="2200" dirty="0" err="1">
                <a:latin typeface="Times New Roman" panose="02020603050405020304" pitchFamily="18" charset="0"/>
              </a:rPr>
              <a:t>plstack</a:t>
            </a:r>
            <a:r>
              <a:rPr kumimoji="1" lang="en-US" altLang="zh-CN" sz="2200" dirty="0">
                <a:latin typeface="Times New Roman" panose="02020603050405020304" pitchFamily="18" charset="0"/>
              </a:rPr>
              <a:t>-&gt;top-&gt;link;</a:t>
            </a:r>
          </a:p>
          <a:p>
            <a:pPr eaLnBrk="0" hangingPunct="0"/>
            <a:r>
              <a:rPr kumimoji="1" lang="en-US" altLang="zh-CN" sz="2200" dirty="0">
                <a:latin typeface="Times New Roman" panose="02020603050405020304" pitchFamily="18" charset="0"/>
              </a:rPr>
              <a:t>                free(p);</a:t>
            </a:r>
          </a:p>
          <a:p>
            <a:pPr eaLnBrk="0" hangingPunct="0"/>
            <a:r>
              <a:rPr kumimoji="1" lang="en-US" altLang="zh-CN" sz="2200" dirty="0">
                <a:latin typeface="Times New Roman" panose="02020603050405020304" pitchFamily="18" charset="0"/>
              </a:rPr>
              <a:t>        }</a:t>
            </a:r>
          </a:p>
          <a:p>
            <a:pPr eaLnBrk="0" hangingPunct="0"/>
            <a:r>
              <a:rPr kumimoji="1" lang="en-US" altLang="zh-CN" sz="2200" dirty="0">
                <a:latin typeface="Times New Roman" panose="02020603050405020304" pitchFamily="18" charset="0"/>
              </a:rPr>
              <a:t>        return </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a:t>
            </a:r>
          </a:p>
          <a:p>
            <a:pPr eaLnBrk="0" hangingPunct="0"/>
            <a:r>
              <a:rPr kumimoji="1" lang="en-US" altLang="zh-CN" sz="2200" dirty="0">
                <a:latin typeface="Times New Roman" panose="02020603050405020304" pitchFamily="18" charset="0"/>
              </a:rPr>
              <a:t>}</a:t>
            </a:r>
          </a:p>
        </p:txBody>
      </p:sp>
      <p:sp>
        <p:nvSpPr>
          <p:cNvPr id="7" name="Rectangle 6"/>
          <p:cNvSpPr>
            <a:spLocks noChangeArrowheads="1"/>
          </p:cNvSpPr>
          <p:nvPr/>
        </p:nvSpPr>
        <p:spPr bwMode="auto">
          <a:xfrm>
            <a:off x="1259383" y="3732272"/>
            <a:ext cx="4464745" cy="135291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1080" name="Rectangle 200"/>
          <p:cNvSpPr>
            <a:spLocks noChangeArrowheads="1"/>
          </p:cNvSpPr>
          <p:nvPr/>
        </p:nvSpPr>
        <p:spPr bwMode="auto">
          <a:xfrm>
            <a:off x="7901940" y="5310799"/>
            <a:ext cx="968375" cy="411162"/>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51081" name="Line 201"/>
          <p:cNvSpPr>
            <a:spLocks noChangeShapeType="1"/>
          </p:cNvSpPr>
          <p:nvPr/>
        </p:nvSpPr>
        <p:spPr bwMode="auto">
          <a:xfrm>
            <a:off x="8667115" y="5310799"/>
            <a:ext cx="0" cy="4111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082" name="Text Box 202"/>
          <p:cNvSpPr txBox="1">
            <a:spLocks noChangeArrowheads="1"/>
          </p:cNvSpPr>
          <p:nvPr/>
        </p:nvSpPr>
        <p:spPr bwMode="auto">
          <a:xfrm>
            <a:off x="8025130" y="5308894"/>
            <a:ext cx="335280" cy="46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b</a:t>
            </a:r>
          </a:p>
        </p:txBody>
      </p:sp>
      <p:grpSp>
        <p:nvGrpSpPr>
          <p:cNvPr id="251083" name="Group 203"/>
          <p:cNvGrpSpPr/>
          <p:nvPr/>
        </p:nvGrpSpPr>
        <p:grpSpPr bwMode="auto">
          <a:xfrm>
            <a:off x="6728460" y="5301274"/>
            <a:ext cx="1173163" cy="468312"/>
            <a:chOff x="4272" y="1104"/>
            <a:chExt cx="1104" cy="438"/>
          </a:xfrm>
        </p:grpSpPr>
        <p:sp>
          <p:nvSpPr>
            <p:cNvPr id="251084" name="Rectangle 204"/>
            <p:cNvSpPr>
              <a:spLocks noChangeArrowheads="1"/>
            </p:cNvSpPr>
            <p:nvPr/>
          </p:nvSpPr>
          <p:spPr bwMode="auto">
            <a:xfrm>
              <a:off x="4272" y="1104"/>
              <a:ext cx="912" cy="384"/>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51085" name="Line 205"/>
            <p:cNvSpPr>
              <a:spLocks noChangeShapeType="1"/>
            </p:cNvSpPr>
            <p:nvPr/>
          </p:nvSpPr>
          <p:spPr bwMode="auto">
            <a:xfrm>
              <a:off x="4992" y="1104"/>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086" name="Line 206"/>
            <p:cNvSpPr>
              <a:spLocks noChangeShapeType="1"/>
            </p:cNvSpPr>
            <p:nvPr/>
          </p:nvSpPr>
          <p:spPr bwMode="auto">
            <a:xfrm>
              <a:off x="5088" y="1296"/>
              <a:ext cx="28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087" name="Text Box 207"/>
            <p:cNvSpPr txBox="1">
              <a:spLocks noChangeArrowheads="1"/>
            </p:cNvSpPr>
            <p:nvPr/>
          </p:nvSpPr>
          <p:spPr bwMode="auto">
            <a:xfrm>
              <a:off x="4359" y="1115"/>
              <a:ext cx="152" cy="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kumimoji="1" lang="zh-CN" altLang="zh-CN" sz="2400">
                <a:latin typeface="Times New Roman" panose="02020603050405020304" pitchFamily="18" charset="0"/>
                <a:ea typeface="幼圆" panose="02010509060101010101" pitchFamily="49" charset="-122"/>
              </a:endParaRPr>
            </a:p>
          </p:txBody>
        </p:sp>
      </p:grpSp>
      <p:sp>
        <p:nvSpPr>
          <p:cNvPr id="251088" name="Text Box 208"/>
          <p:cNvSpPr txBox="1">
            <a:spLocks noChangeArrowheads="1"/>
          </p:cNvSpPr>
          <p:nvPr/>
        </p:nvSpPr>
        <p:spPr bwMode="auto">
          <a:xfrm>
            <a:off x="6915785" y="5264761"/>
            <a:ext cx="318135" cy="46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a:t>
            </a:r>
          </a:p>
        </p:txBody>
      </p:sp>
      <p:sp>
        <p:nvSpPr>
          <p:cNvPr id="251092" name="Text Box 212"/>
          <p:cNvSpPr txBox="1">
            <a:spLocks noChangeArrowheads="1"/>
          </p:cNvSpPr>
          <p:nvPr/>
        </p:nvSpPr>
        <p:spPr bwMode="auto">
          <a:xfrm>
            <a:off x="6835775" y="5273016"/>
            <a:ext cx="1619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kumimoji="1" lang="zh-CN" altLang="zh-CN" sz="2400">
              <a:latin typeface="Times New Roman" panose="02020603050405020304" pitchFamily="18" charset="0"/>
              <a:ea typeface="幼圆" panose="02010509060101010101" pitchFamily="49" charset="-122"/>
            </a:endParaRPr>
          </a:p>
        </p:txBody>
      </p:sp>
      <p:sp>
        <p:nvSpPr>
          <p:cNvPr id="251094" name="Text Box 214"/>
          <p:cNvSpPr txBox="1">
            <a:spLocks noChangeArrowheads="1"/>
          </p:cNvSpPr>
          <p:nvPr/>
        </p:nvSpPr>
        <p:spPr bwMode="auto">
          <a:xfrm>
            <a:off x="6057900" y="5301591"/>
            <a:ext cx="33528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p</a:t>
            </a:r>
          </a:p>
        </p:txBody>
      </p:sp>
      <p:sp>
        <p:nvSpPr>
          <p:cNvPr id="251095" name="Line 215"/>
          <p:cNvSpPr>
            <a:spLocks noChangeShapeType="1"/>
          </p:cNvSpPr>
          <p:nvPr/>
        </p:nvSpPr>
        <p:spPr bwMode="auto">
          <a:xfrm>
            <a:off x="6362700" y="5606391"/>
            <a:ext cx="3810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51099" name="Group 219"/>
          <p:cNvGrpSpPr/>
          <p:nvPr/>
        </p:nvGrpSpPr>
        <p:grpSpPr bwMode="auto">
          <a:xfrm>
            <a:off x="6299835" y="5365726"/>
            <a:ext cx="112395" cy="163830"/>
            <a:chOff x="2352" y="2928"/>
            <a:chExt cx="192" cy="240"/>
          </a:xfrm>
        </p:grpSpPr>
        <p:sp>
          <p:nvSpPr>
            <p:cNvPr id="251100" name="Line 220"/>
            <p:cNvSpPr>
              <a:spLocks noChangeShapeType="1"/>
            </p:cNvSpPr>
            <p:nvPr/>
          </p:nvSpPr>
          <p:spPr bwMode="auto">
            <a:xfrm>
              <a:off x="2400" y="2928"/>
              <a:ext cx="144" cy="24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1101" name="Line 221"/>
            <p:cNvSpPr>
              <a:spLocks noChangeShapeType="1"/>
            </p:cNvSpPr>
            <p:nvPr/>
          </p:nvSpPr>
          <p:spPr bwMode="auto">
            <a:xfrm flipH="1">
              <a:off x="2352" y="2928"/>
              <a:ext cx="192" cy="24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51102" name="Text Box 222"/>
          <p:cNvSpPr txBox="1">
            <a:spLocks noChangeArrowheads="1"/>
          </p:cNvSpPr>
          <p:nvPr/>
        </p:nvSpPr>
        <p:spPr bwMode="auto">
          <a:xfrm>
            <a:off x="5940083" y="4797152"/>
            <a:ext cx="57213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top</a:t>
            </a:r>
          </a:p>
        </p:txBody>
      </p:sp>
      <p:cxnSp>
        <p:nvCxnSpPr>
          <p:cNvPr id="251103" name="AutoShape 223"/>
          <p:cNvCxnSpPr>
            <a:cxnSpLocks noChangeShapeType="1"/>
          </p:cNvCxnSpPr>
          <p:nvPr/>
        </p:nvCxnSpPr>
        <p:spPr bwMode="auto">
          <a:xfrm rot="16200000" flipH="1">
            <a:off x="6336030" y="5118076"/>
            <a:ext cx="311150" cy="533400"/>
          </a:xfrm>
          <a:prstGeom prst="curvedConnector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1112" name="AutoShape 232"/>
          <p:cNvCxnSpPr>
            <a:cxnSpLocks noChangeShapeType="1"/>
          </p:cNvCxnSpPr>
          <p:nvPr/>
        </p:nvCxnSpPr>
        <p:spPr bwMode="auto">
          <a:xfrm>
            <a:off x="6152515" y="5229836"/>
            <a:ext cx="1731645" cy="208280"/>
          </a:xfrm>
          <a:prstGeom prst="curvedConnector3">
            <a:avLst>
              <a:gd name="adj1" fmla="val 98276"/>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文本框 2">
            <a:extLst>
              <a:ext uri="{FF2B5EF4-FFF2-40B4-BE49-F238E27FC236}">
                <a16:creationId xmlns:a16="http://schemas.microsoft.com/office/drawing/2014/main" id="{C1784C89-FA90-B3B2-F234-0BB9C073C16E}"/>
              </a:ext>
            </a:extLst>
          </p:cNvPr>
          <p:cNvSpPr txBox="1"/>
          <p:nvPr/>
        </p:nvSpPr>
        <p:spPr>
          <a:xfrm>
            <a:off x="4927027" y="2666805"/>
            <a:ext cx="2974596" cy="369332"/>
          </a:xfrm>
          <a:prstGeom prst="rect">
            <a:avLst/>
          </a:prstGeom>
          <a:noFill/>
        </p:spPr>
        <p:txBody>
          <a:bodyPr wrap="square">
            <a:spAutoFit/>
          </a:bodyPr>
          <a:lstStyle/>
          <a:p>
            <a:r>
              <a:rPr kumimoji="1" lang="en-US" altLang="zh-CN" sz="1800" dirty="0">
                <a:solidFill>
                  <a:srgbClr val="66FF33"/>
                </a:solidFill>
                <a:latin typeface="Times New Roman" panose="02020603050405020304" pitchFamily="18" charset="0"/>
                <a:ea typeface="宋体" panose="02010600030101010101" pitchFamily="2" charset="-122"/>
              </a:rPr>
              <a:t>//</a:t>
            </a:r>
            <a:r>
              <a:rPr kumimoji="1" lang="zh-CN" altLang="en-US" sz="1800" dirty="0">
                <a:solidFill>
                  <a:srgbClr val="66FF33"/>
                </a:solidFill>
                <a:latin typeface="Times New Roman" panose="02020603050405020304" pitchFamily="18" charset="0"/>
                <a:ea typeface="宋体" panose="02010600030101010101" pitchFamily="2" charset="-122"/>
              </a:rPr>
              <a:t>判断</a:t>
            </a:r>
            <a:r>
              <a:rPr kumimoji="1" lang="zh-CN" altLang="en-US" dirty="0">
                <a:solidFill>
                  <a:srgbClr val="66FF33"/>
                </a:solidFill>
                <a:latin typeface="Times New Roman" panose="02020603050405020304" pitchFamily="18" charset="0"/>
                <a:ea typeface="宋体" panose="02010600030101010101" pitchFamily="2" charset="-122"/>
              </a:rPr>
              <a:t>是否为空栈</a:t>
            </a:r>
            <a:endParaRPr lang="en-US" dirty="0"/>
          </a:p>
        </p:txBody>
      </p:sp>
      <p:sp>
        <p:nvSpPr>
          <p:cNvPr id="4" name="文本框 3">
            <a:extLst>
              <a:ext uri="{FF2B5EF4-FFF2-40B4-BE49-F238E27FC236}">
                <a16:creationId xmlns:a16="http://schemas.microsoft.com/office/drawing/2014/main" id="{81B92B1F-D034-95F8-9523-876F3AE4D35C}"/>
              </a:ext>
            </a:extLst>
          </p:cNvPr>
          <p:cNvSpPr txBox="1"/>
          <p:nvPr/>
        </p:nvSpPr>
        <p:spPr>
          <a:xfrm>
            <a:off x="801006" y="5927562"/>
            <a:ext cx="8018994" cy="738664"/>
          </a:xfrm>
          <a:prstGeom prst="rect">
            <a:avLst/>
          </a:prstGeom>
          <a:noFill/>
          <a:ln>
            <a:solidFill>
              <a:schemeClr val="tx1"/>
            </a:solidFill>
          </a:ln>
        </p:spPr>
        <p:txBody>
          <a:bodyPr wrap="square">
            <a:spAutoFit/>
          </a:bodyPr>
          <a:lstStyle/>
          <a:p>
            <a:r>
              <a:rPr kumimoji="1" lang="zh-CN" altLang="en-US" sz="1400" dirty="0">
                <a:solidFill>
                  <a:srgbClr val="66FF33"/>
                </a:solidFill>
                <a:latin typeface="Times New Roman" panose="02020603050405020304" pitchFamily="18" charset="0"/>
                <a:ea typeface="宋体" panose="02010600030101010101" pitchFamily="2" charset="-122"/>
              </a:rPr>
              <a:t>用指针</a:t>
            </a:r>
            <a:r>
              <a:rPr kumimoji="1" lang="en-US" altLang="zh-CN" sz="1400" dirty="0">
                <a:solidFill>
                  <a:srgbClr val="66FF33"/>
                </a:solidFill>
                <a:latin typeface="Times New Roman" panose="02020603050405020304" pitchFamily="18" charset="0"/>
                <a:ea typeface="宋体" panose="02010600030101010101" pitchFamily="2" charset="-122"/>
              </a:rPr>
              <a:t>p</a:t>
            </a:r>
            <a:r>
              <a:rPr kumimoji="1" lang="zh-CN" altLang="en-US" sz="1400" dirty="0">
                <a:solidFill>
                  <a:srgbClr val="66FF33"/>
                </a:solidFill>
                <a:latin typeface="Times New Roman" panose="02020603050405020304" pitchFamily="18" charset="0"/>
                <a:ea typeface="宋体" panose="02010600030101010101" pitchFamily="2" charset="-122"/>
              </a:rPr>
              <a:t>指向</a:t>
            </a:r>
            <a:r>
              <a:rPr kumimoji="1" lang="en-US" altLang="zh-CN" sz="1400" dirty="0">
                <a:solidFill>
                  <a:srgbClr val="66FF33"/>
                </a:solidFill>
                <a:latin typeface="Times New Roman" panose="02020603050405020304" pitchFamily="18" charset="0"/>
                <a:ea typeface="宋体" panose="02010600030101010101" pitchFamily="2" charset="-122"/>
              </a:rPr>
              <a:t>plstack-&gt;top </a:t>
            </a:r>
            <a:r>
              <a:rPr kumimoji="1" lang="zh-CN" altLang="en-US" sz="1400" dirty="0">
                <a:solidFill>
                  <a:srgbClr val="66FF33"/>
                </a:solidFill>
                <a:latin typeface="Times New Roman" panose="02020603050405020304" pitchFamily="18" charset="0"/>
                <a:ea typeface="宋体" panose="02010600030101010101" pitchFamily="2" charset="-122"/>
              </a:rPr>
              <a:t>所指向的节点 </a:t>
            </a:r>
            <a:r>
              <a:rPr kumimoji="1" lang="en-US" altLang="zh-CN" sz="1400" dirty="0">
                <a:solidFill>
                  <a:srgbClr val="66FF33"/>
                </a:solidFill>
                <a:latin typeface="Times New Roman" panose="02020603050405020304" pitchFamily="18" charset="0"/>
                <a:ea typeface="宋体" panose="02010600030101010101" pitchFamily="2" charset="-122"/>
              </a:rPr>
              <a:t>a</a:t>
            </a:r>
          </a:p>
          <a:p>
            <a:r>
              <a:rPr kumimoji="1" lang="en-US" altLang="zh-CN" sz="1400" dirty="0">
                <a:solidFill>
                  <a:srgbClr val="66FF33"/>
                </a:solidFill>
                <a:latin typeface="Times New Roman" panose="02020603050405020304" pitchFamily="18" charset="0"/>
                <a:ea typeface="宋体" panose="02010600030101010101" pitchFamily="2" charset="-122"/>
              </a:rPr>
              <a:t>plstack-&gt;top-link </a:t>
            </a:r>
            <a:r>
              <a:rPr kumimoji="1" lang="zh-CN" altLang="en-US" sz="1400" dirty="0">
                <a:solidFill>
                  <a:srgbClr val="66FF33"/>
                </a:solidFill>
                <a:latin typeface="Times New Roman" panose="02020603050405020304" pitchFamily="18" charset="0"/>
                <a:ea typeface="宋体" panose="02010600030101010101" pitchFamily="2" charset="-122"/>
              </a:rPr>
              <a:t>指向的是节点</a:t>
            </a:r>
            <a:r>
              <a:rPr kumimoji="1" lang="en-US" altLang="zh-CN" sz="1400" dirty="0">
                <a:solidFill>
                  <a:srgbClr val="66FF33"/>
                </a:solidFill>
                <a:latin typeface="Times New Roman" panose="02020603050405020304" pitchFamily="18" charset="0"/>
                <a:ea typeface="宋体" panose="02010600030101010101" pitchFamily="2" charset="-122"/>
              </a:rPr>
              <a:t>b, </a:t>
            </a:r>
            <a:r>
              <a:rPr kumimoji="1" lang="zh-CN" altLang="en-US" sz="1400" dirty="0">
                <a:solidFill>
                  <a:srgbClr val="66FF33"/>
                </a:solidFill>
                <a:latin typeface="Times New Roman" panose="02020603050405020304" pitchFamily="18" charset="0"/>
                <a:ea typeface="宋体" panose="02010600030101010101" pitchFamily="2" charset="-122"/>
              </a:rPr>
              <a:t>因为</a:t>
            </a:r>
            <a:r>
              <a:rPr kumimoji="1" lang="en-US" altLang="zh-CN" sz="1400" dirty="0">
                <a:solidFill>
                  <a:srgbClr val="66FF33"/>
                </a:solidFill>
                <a:latin typeface="Times New Roman" panose="02020603050405020304" pitchFamily="18" charset="0"/>
                <a:ea typeface="宋体" panose="02010600030101010101" pitchFamily="2" charset="-122"/>
              </a:rPr>
              <a:t>plstack-&gt;top</a:t>
            </a:r>
            <a:r>
              <a:rPr kumimoji="1" lang="zh-CN" altLang="en-US" sz="1400" dirty="0">
                <a:solidFill>
                  <a:srgbClr val="66FF33"/>
                </a:solidFill>
                <a:latin typeface="Times New Roman" panose="02020603050405020304" pitchFamily="18" charset="0"/>
                <a:ea typeface="宋体" panose="02010600030101010101" pitchFamily="2" charset="-122"/>
              </a:rPr>
              <a:t>指向的是节点</a:t>
            </a:r>
            <a:r>
              <a:rPr kumimoji="1" lang="en-US" altLang="zh-CN" sz="1400" dirty="0">
                <a:solidFill>
                  <a:srgbClr val="66FF33"/>
                </a:solidFill>
                <a:latin typeface="Times New Roman" panose="02020603050405020304" pitchFamily="18" charset="0"/>
                <a:ea typeface="宋体" panose="02010600030101010101" pitchFamily="2" charset="-122"/>
              </a:rPr>
              <a:t>a</a:t>
            </a:r>
            <a:r>
              <a:rPr kumimoji="1" lang="zh-CN" altLang="en-US" sz="1400" dirty="0">
                <a:solidFill>
                  <a:srgbClr val="66FF33"/>
                </a:solidFill>
                <a:latin typeface="Times New Roman" panose="02020603050405020304" pitchFamily="18" charset="0"/>
                <a:ea typeface="宋体" panose="02010600030101010101" pitchFamily="2" charset="-122"/>
              </a:rPr>
              <a:t>，节点</a:t>
            </a:r>
            <a:r>
              <a:rPr kumimoji="1" lang="en-US" altLang="zh-CN" sz="1400" dirty="0">
                <a:solidFill>
                  <a:srgbClr val="66FF33"/>
                </a:solidFill>
                <a:latin typeface="Times New Roman" panose="02020603050405020304" pitchFamily="18" charset="0"/>
                <a:ea typeface="宋体" panose="02010600030101010101" pitchFamily="2" charset="-122"/>
              </a:rPr>
              <a:t>a</a:t>
            </a:r>
            <a:r>
              <a:rPr kumimoji="1" lang="zh-CN" altLang="en-US" sz="1400" dirty="0">
                <a:solidFill>
                  <a:srgbClr val="66FF33"/>
                </a:solidFill>
                <a:latin typeface="Times New Roman" panose="02020603050405020304" pitchFamily="18" charset="0"/>
                <a:ea typeface="宋体" panose="02010600030101010101" pitchFamily="2" charset="-122"/>
              </a:rPr>
              <a:t>的</a:t>
            </a:r>
            <a:r>
              <a:rPr kumimoji="1" lang="en-US" altLang="zh-CN" sz="1400" dirty="0">
                <a:solidFill>
                  <a:srgbClr val="66FF33"/>
                </a:solidFill>
                <a:latin typeface="Times New Roman" panose="02020603050405020304" pitchFamily="18" charset="0"/>
                <a:ea typeface="宋体" panose="02010600030101010101" pitchFamily="2" charset="-122"/>
              </a:rPr>
              <a:t>link</a:t>
            </a:r>
            <a:r>
              <a:rPr kumimoji="1" lang="zh-CN" altLang="en-US" sz="1400" dirty="0">
                <a:solidFill>
                  <a:srgbClr val="66FF33"/>
                </a:solidFill>
                <a:latin typeface="Times New Roman" panose="02020603050405020304" pitchFamily="18" charset="0"/>
                <a:ea typeface="宋体" panose="02010600030101010101" pitchFamily="2" charset="-122"/>
              </a:rPr>
              <a:t>指向的是节点</a:t>
            </a:r>
            <a:r>
              <a:rPr kumimoji="1" lang="en-US" altLang="zh-CN" sz="1400" dirty="0">
                <a:solidFill>
                  <a:srgbClr val="66FF33"/>
                </a:solidFill>
                <a:latin typeface="Times New Roman" panose="02020603050405020304" pitchFamily="18" charset="0"/>
                <a:ea typeface="宋体" panose="02010600030101010101" pitchFamily="2" charset="-122"/>
              </a:rPr>
              <a:t>b</a:t>
            </a:r>
          </a:p>
          <a:p>
            <a:r>
              <a:rPr kumimoji="1" lang="en-US" altLang="zh-CN" sz="1400" dirty="0">
                <a:solidFill>
                  <a:srgbClr val="66FF33"/>
                </a:solidFill>
                <a:latin typeface="Times New Roman" panose="02020603050405020304" pitchFamily="18" charset="0"/>
                <a:ea typeface="宋体" panose="02010600030101010101" pitchFamily="2" charset="-122"/>
              </a:rPr>
              <a:t>plstack-&gt;top = plstack-&gt;top-link </a:t>
            </a:r>
            <a:r>
              <a:rPr kumimoji="1" lang="zh-CN" altLang="en-US" sz="1400" dirty="0">
                <a:solidFill>
                  <a:srgbClr val="66FF33"/>
                </a:solidFill>
                <a:latin typeface="Times New Roman" panose="02020603050405020304" pitchFamily="18" charset="0"/>
                <a:ea typeface="宋体" panose="02010600030101010101" pitchFamily="2" charset="-122"/>
              </a:rPr>
              <a:t>后 </a:t>
            </a:r>
            <a:r>
              <a:rPr kumimoji="1" lang="en-US" altLang="zh-CN" sz="1400" dirty="0">
                <a:solidFill>
                  <a:srgbClr val="66FF33"/>
                </a:solidFill>
                <a:latin typeface="Times New Roman" panose="02020603050405020304" pitchFamily="18" charset="0"/>
                <a:ea typeface="宋体" panose="02010600030101010101" pitchFamily="2" charset="-122"/>
              </a:rPr>
              <a:t>top</a:t>
            </a:r>
            <a:r>
              <a:rPr kumimoji="1" lang="zh-CN" altLang="en-US" sz="1400" dirty="0">
                <a:solidFill>
                  <a:srgbClr val="66FF33"/>
                </a:solidFill>
                <a:latin typeface="Times New Roman" panose="02020603050405020304" pitchFamily="18" charset="0"/>
                <a:ea typeface="宋体" panose="02010600030101010101" pitchFamily="2" charset="-122"/>
              </a:rPr>
              <a:t>指向了节点</a:t>
            </a:r>
            <a:r>
              <a:rPr kumimoji="1" lang="en-US" altLang="zh-CN" sz="1400" dirty="0">
                <a:solidFill>
                  <a:srgbClr val="66FF33"/>
                </a:solidFill>
                <a:latin typeface="Times New Roman" panose="02020603050405020304" pitchFamily="18" charset="0"/>
                <a:ea typeface="宋体" panose="02010600030101010101" pitchFamily="2" charset="-122"/>
              </a:rPr>
              <a:t>b</a:t>
            </a:r>
            <a:r>
              <a:rPr kumimoji="1" lang="zh-CN" altLang="en-US" sz="1400" dirty="0">
                <a:solidFill>
                  <a:srgbClr val="66FF33"/>
                </a:solidFill>
                <a:latin typeface="Times New Roman" panose="02020603050405020304" pitchFamily="18" charset="0"/>
                <a:ea typeface="宋体" panose="02010600030101010101" pitchFamily="2" charset="-122"/>
              </a:rPr>
              <a:t>  ，</a:t>
            </a:r>
            <a:r>
              <a:rPr kumimoji="1" lang="en-US" altLang="zh-CN" sz="1400" dirty="0">
                <a:solidFill>
                  <a:srgbClr val="66FF33"/>
                </a:solidFill>
                <a:latin typeface="Times New Roman" panose="02020603050405020304" pitchFamily="18" charset="0"/>
                <a:ea typeface="宋体" panose="02010600030101010101" pitchFamily="2" charset="-122"/>
              </a:rPr>
              <a:t>top</a:t>
            </a:r>
            <a:r>
              <a:rPr kumimoji="1" lang="zh-CN" altLang="en-US" sz="1400" dirty="0">
                <a:solidFill>
                  <a:srgbClr val="66FF33"/>
                </a:solidFill>
                <a:latin typeface="Times New Roman" panose="02020603050405020304" pitchFamily="18" charset="0"/>
                <a:ea typeface="宋体" panose="02010600030101010101" pitchFamily="2" charset="-122"/>
              </a:rPr>
              <a:t>与节点</a:t>
            </a:r>
            <a:r>
              <a:rPr kumimoji="1" lang="en-US" altLang="zh-CN" sz="1400" dirty="0">
                <a:solidFill>
                  <a:srgbClr val="66FF33"/>
                </a:solidFill>
                <a:latin typeface="Times New Roman" panose="02020603050405020304" pitchFamily="18" charset="0"/>
                <a:ea typeface="宋体" panose="02010600030101010101" pitchFamily="2" charset="-122"/>
              </a:rPr>
              <a:t>a</a:t>
            </a:r>
            <a:r>
              <a:rPr kumimoji="1" lang="zh-CN" altLang="en-US" sz="1400" dirty="0">
                <a:solidFill>
                  <a:srgbClr val="66FF33"/>
                </a:solidFill>
                <a:latin typeface="Times New Roman" panose="02020603050405020304" pitchFamily="18" charset="0"/>
                <a:ea typeface="宋体" panose="02010600030101010101" pitchFamily="2" charset="-122"/>
              </a:rPr>
              <a:t>之间的关系断裂。</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500"/>
                            </p:stCondLst>
                            <p:childTnLst>
                              <p:par>
                                <p:cTn id="9" presetID="35" presetClass="emph" presetSubtype="0" repeatCount="3000" fill="hold" grpId="1" nodeType="afterEffect">
                                  <p:stCondLst>
                                    <p:cond delay="1000"/>
                                  </p:stCondLst>
                                  <p:childTnLst>
                                    <p:anim calcmode="discrete" valueType="str">
                                      <p:cBhvr>
                                        <p:cTn id="10"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ChangeArrowheads="1"/>
          </p:cNvSpPr>
          <p:nvPr/>
        </p:nvSpPr>
        <p:spPr bwMode="auto">
          <a:xfrm>
            <a:off x="324000" y="399600"/>
            <a:ext cx="6118225"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3.10  Get the value of the top element</a:t>
            </a:r>
          </a:p>
        </p:txBody>
      </p:sp>
      <p:sp>
        <p:nvSpPr>
          <p:cNvPr id="29700" name="Rectangle 4"/>
          <p:cNvSpPr>
            <a:spLocks noChangeArrowheads="1"/>
          </p:cNvSpPr>
          <p:nvPr/>
        </p:nvSpPr>
        <p:spPr bwMode="auto">
          <a:xfrm>
            <a:off x="324000" y="979200"/>
            <a:ext cx="7596188"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200" dirty="0" err="1">
                <a:latin typeface="Times New Roman" panose="02020603050405020304" pitchFamily="18" charset="0"/>
              </a:rPr>
              <a:t>DataType</a:t>
            </a:r>
            <a:r>
              <a:rPr kumimoji="1" lang="en-US" altLang="zh-CN" sz="2200" dirty="0">
                <a:latin typeface="Times New Roman" panose="02020603050405020304" pitchFamily="18" charset="0"/>
              </a:rPr>
              <a:t>  </a:t>
            </a:r>
            <a:r>
              <a:rPr kumimoji="1" lang="en-US" altLang="zh-CN" sz="2200" dirty="0" err="1">
                <a:solidFill>
                  <a:srgbClr val="FFFF00"/>
                </a:solidFill>
                <a:latin typeface="Times New Roman" panose="02020603050405020304" pitchFamily="18" charset="0"/>
              </a:rPr>
              <a:t>top_link</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PLinkStack</a:t>
            </a:r>
            <a:r>
              <a:rPr kumimoji="1" lang="en-US" altLang="zh-CN" sz="2200" dirty="0">
                <a:latin typeface="Times New Roman" panose="02020603050405020304" pitchFamily="18" charset="0"/>
              </a:rPr>
              <a:t> plstack )</a:t>
            </a:r>
          </a:p>
          <a:p>
            <a:pPr eaLnBrk="0" hangingPunct="0"/>
            <a:r>
              <a:rPr kumimoji="1" lang="en-US" altLang="zh-CN" sz="2200" dirty="0">
                <a:solidFill>
                  <a:srgbClr val="33CC33"/>
                </a:solidFill>
                <a:latin typeface="Times New Roman" panose="02020603050405020304" pitchFamily="18" charset="0"/>
              </a:rPr>
              <a:t>/* </a:t>
            </a:r>
            <a:r>
              <a:rPr kumimoji="1" lang="zh-CN" altLang="en-US" sz="2200" dirty="0">
                <a:solidFill>
                  <a:srgbClr val="33CC33"/>
                </a:solidFill>
                <a:latin typeface="Times New Roman" panose="02020603050405020304" pitchFamily="18" charset="0"/>
              </a:rPr>
              <a:t>对非空栈求栈顶元素 *</a:t>
            </a:r>
            <a:r>
              <a:rPr kumimoji="1" lang="en-US" altLang="zh-CN" sz="2200" dirty="0">
                <a:solidFill>
                  <a:srgbClr val="33CC33"/>
                </a:solidFill>
                <a:latin typeface="Times New Roman" panose="02020603050405020304" pitchFamily="18" charset="0"/>
              </a:rPr>
              <a:t>/</a:t>
            </a:r>
          </a:p>
          <a:p>
            <a:pPr eaLnBrk="0" hangingPunct="0"/>
            <a:r>
              <a:rPr kumimoji="1" lang="en-US" altLang="zh-CN" sz="2200" dirty="0">
                <a:latin typeface="Times New Roman" panose="02020603050405020304" pitchFamily="18" charset="0"/>
              </a:rPr>
              <a:t>{</a:t>
            </a:r>
          </a:p>
          <a:p>
            <a:pPr eaLnBrk="0" hangingPunct="0"/>
            <a:r>
              <a:rPr kumimoji="1" lang="en-US" altLang="zh-CN" sz="2200" dirty="0">
                <a:latin typeface="Times New Roman" panose="02020603050405020304" pitchFamily="18" charset="0"/>
              </a:rPr>
              <a:t>        if ( </a:t>
            </a:r>
            <a:r>
              <a:rPr kumimoji="1" lang="en-US" altLang="zh-CN" sz="2200" dirty="0" err="1">
                <a:solidFill>
                  <a:srgbClr val="66FF33"/>
                </a:solidFill>
                <a:latin typeface="Times New Roman" panose="02020603050405020304" pitchFamily="18" charset="0"/>
              </a:rPr>
              <a:t>isEmptyStack_link</a:t>
            </a:r>
            <a:r>
              <a:rPr kumimoji="1" lang="en-US" altLang="zh-CN" sz="2200" dirty="0">
                <a:latin typeface="Times New Roman" panose="02020603050405020304" pitchFamily="18" charset="0"/>
              </a:rPr>
              <a:t>(plstack) ) </a:t>
            </a:r>
          </a:p>
          <a:p>
            <a:pPr eaLnBrk="0" hangingPunct="0"/>
            <a:r>
              <a:rPr kumimoji="1" lang="en-US" altLang="zh-CN" sz="2200" dirty="0">
                <a:latin typeface="Times New Roman" panose="02020603050405020304" pitchFamily="18" charset="0"/>
              </a:rPr>
              <a:t>                </a:t>
            </a:r>
            <a:r>
              <a:rPr kumimoji="1" lang="en-US" altLang="zh-CN" sz="2200" b="1" dirty="0">
                <a:solidFill>
                  <a:srgbClr val="FFFF00"/>
                </a:solidFill>
                <a:latin typeface="Times New Roman" panose="02020603050405020304" pitchFamily="18" charset="0"/>
              </a:rPr>
              <a:t>Error</a:t>
            </a:r>
            <a:r>
              <a:rPr kumimoji="1" lang="en-US" altLang="zh-CN" sz="2200" dirty="0">
                <a:latin typeface="Times New Roman" panose="02020603050405020304" pitchFamily="18" charset="0"/>
              </a:rPr>
              <a:t>(“Empty Stack!”);</a:t>
            </a:r>
          </a:p>
          <a:p>
            <a:pPr eaLnBrk="0" hangingPunct="0"/>
            <a:r>
              <a:rPr kumimoji="1" lang="en-US" altLang="zh-CN" sz="2200" dirty="0">
                <a:latin typeface="Times New Roman" panose="02020603050405020304" pitchFamily="18" charset="0"/>
              </a:rPr>
              <a:t>        else</a:t>
            </a:r>
          </a:p>
          <a:p>
            <a:pPr eaLnBrk="0" hangingPunct="0"/>
            <a:r>
              <a:rPr kumimoji="1" lang="en-US" altLang="zh-CN" sz="2200" dirty="0">
                <a:latin typeface="Times New Roman" panose="02020603050405020304" pitchFamily="18" charset="0"/>
              </a:rPr>
              <a:t>                return  </a:t>
            </a:r>
            <a:r>
              <a:rPr kumimoji="1" lang="en-US" altLang="zh-CN" sz="2200" dirty="0" err="1">
                <a:latin typeface="Times New Roman" panose="02020603050405020304" pitchFamily="18" charset="0"/>
              </a:rPr>
              <a:t>plstack</a:t>
            </a:r>
            <a:r>
              <a:rPr kumimoji="1" lang="en-US" altLang="zh-CN" sz="2200" dirty="0">
                <a:latin typeface="Times New Roman" panose="02020603050405020304" pitchFamily="18" charset="0"/>
              </a:rPr>
              <a:t>-&gt;top-&gt;info;</a:t>
            </a:r>
          </a:p>
          <a:p>
            <a:pPr eaLnBrk="0" hangingPunct="0"/>
            <a:r>
              <a:rPr kumimoji="1" lang="en-US" altLang="zh-CN" sz="2200" dirty="0">
                <a:latin typeface="Times New Roman" panose="02020603050405020304" pitchFamily="18" charset="0"/>
              </a:rPr>
              <a:t>}</a:t>
            </a:r>
          </a:p>
        </p:txBody>
      </p:sp>
      <p:sp>
        <p:nvSpPr>
          <p:cNvPr id="2" name="文本框 1">
            <a:extLst>
              <a:ext uri="{FF2B5EF4-FFF2-40B4-BE49-F238E27FC236}">
                <a16:creationId xmlns:a16="http://schemas.microsoft.com/office/drawing/2014/main" id="{A1ED9538-28E1-0EA2-95DE-FC384A8AB950}"/>
              </a:ext>
            </a:extLst>
          </p:cNvPr>
          <p:cNvSpPr txBox="1"/>
          <p:nvPr/>
        </p:nvSpPr>
        <p:spPr>
          <a:xfrm>
            <a:off x="4716016" y="2010251"/>
            <a:ext cx="2974596" cy="369332"/>
          </a:xfrm>
          <a:prstGeom prst="rect">
            <a:avLst/>
          </a:prstGeom>
          <a:noFill/>
        </p:spPr>
        <p:txBody>
          <a:bodyPr wrap="square">
            <a:spAutoFit/>
          </a:bodyPr>
          <a:lstStyle/>
          <a:p>
            <a:r>
              <a:rPr kumimoji="1" lang="en-US" altLang="zh-CN" sz="1800" dirty="0">
                <a:solidFill>
                  <a:srgbClr val="66FF33"/>
                </a:solidFill>
                <a:latin typeface="Times New Roman" panose="02020603050405020304" pitchFamily="18" charset="0"/>
                <a:ea typeface="宋体" panose="02010600030101010101" pitchFamily="2" charset="-122"/>
              </a:rPr>
              <a:t>//</a:t>
            </a:r>
            <a:r>
              <a:rPr kumimoji="1" lang="zh-CN" altLang="en-US" sz="1800" dirty="0">
                <a:solidFill>
                  <a:srgbClr val="66FF33"/>
                </a:solidFill>
                <a:latin typeface="Times New Roman" panose="02020603050405020304" pitchFamily="18" charset="0"/>
                <a:ea typeface="宋体" panose="02010600030101010101" pitchFamily="2" charset="-122"/>
              </a:rPr>
              <a:t>判断</a:t>
            </a:r>
            <a:r>
              <a:rPr kumimoji="1" lang="zh-CN" altLang="en-US" dirty="0">
                <a:solidFill>
                  <a:srgbClr val="66FF33"/>
                </a:solidFill>
                <a:latin typeface="Times New Roman" panose="02020603050405020304" pitchFamily="18" charset="0"/>
                <a:ea typeface="宋体" panose="02010600030101010101" pitchFamily="2" charset="-122"/>
              </a:rPr>
              <a:t>是否为空栈</a:t>
            </a:r>
            <a:endParaRPr lang="en-US" dirty="0"/>
          </a:p>
        </p:txBody>
      </p:sp>
      <p:sp>
        <p:nvSpPr>
          <p:cNvPr id="3" name="文本框 2">
            <a:extLst>
              <a:ext uri="{FF2B5EF4-FFF2-40B4-BE49-F238E27FC236}">
                <a16:creationId xmlns:a16="http://schemas.microsoft.com/office/drawing/2014/main" id="{951E9611-19F3-BBFE-02E1-A7A3F6325A9D}"/>
              </a:ext>
            </a:extLst>
          </p:cNvPr>
          <p:cNvSpPr txBox="1"/>
          <p:nvPr/>
        </p:nvSpPr>
        <p:spPr>
          <a:xfrm>
            <a:off x="4728592" y="3059668"/>
            <a:ext cx="4091408" cy="646331"/>
          </a:xfrm>
          <a:prstGeom prst="rect">
            <a:avLst/>
          </a:prstGeom>
          <a:noFill/>
        </p:spPr>
        <p:txBody>
          <a:bodyPr wrap="square">
            <a:spAutoFit/>
          </a:bodyPr>
          <a:lstStyle/>
          <a:p>
            <a:r>
              <a:rPr kumimoji="1" lang="en-US" altLang="zh-CN" sz="1800" dirty="0">
                <a:solidFill>
                  <a:srgbClr val="66FF33"/>
                </a:solidFill>
                <a:latin typeface="Times New Roman" panose="02020603050405020304" pitchFamily="18" charset="0"/>
                <a:ea typeface="宋体" panose="02010600030101010101" pitchFamily="2" charset="-122"/>
              </a:rPr>
              <a:t>//</a:t>
            </a:r>
            <a:r>
              <a:rPr kumimoji="1" lang="zh-CN" altLang="en-US" dirty="0">
                <a:solidFill>
                  <a:srgbClr val="66FF33"/>
                </a:solidFill>
                <a:latin typeface="Times New Roman" panose="02020603050405020304" pitchFamily="18" charset="0"/>
                <a:ea typeface="宋体" panose="02010600030101010101" pitchFamily="2" charset="-122"/>
              </a:rPr>
              <a:t>输出栈顶指针</a:t>
            </a:r>
            <a:r>
              <a:rPr kumimoji="1" lang="en-US" altLang="zh-CN" dirty="0">
                <a:solidFill>
                  <a:srgbClr val="66FF33"/>
                </a:solidFill>
                <a:latin typeface="Times New Roman" panose="02020603050405020304" pitchFamily="18" charset="0"/>
                <a:ea typeface="宋体" panose="02010600030101010101" pitchFamily="2" charset="-122"/>
              </a:rPr>
              <a:t>top</a:t>
            </a:r>
            <a:r>
              <a:rPr kumimoji="1" lang="zh-CN" altLang="en-US" dirty="0">
                <a:solidFill>
                  <a:srgbClr val="66FF33"/>
                </a:solidFill>
                <a:latin typeface="Times New Roman" panose="02020603050405020304" pitchFamily="18" charset="0"/>
                <a:ea typeface="宋体" panose="02010600030101010101" pitchFamily="2" charset="-122"/>
              </a:rPr>
              <a:t>所指节点</a:t>
            </a:r>
            <a:endParaRPr kumimoji="1" lang="en-US" altLang="zh-CN" dirty="0">
              <a:solidFill>
                <a:srgbClr val="66FF33"/>
              </a:solidFill>
              <a:latin typeface="Times New Roman" panose="02020603050405020304" pitchFamily="18" charset="0"/>
              <a:ea typeface="宋体" panose="02010600030101010101" pitchFamily="2" charset="-122"/>
            </a:endParaRPr>
          </a:p>
          <a:p>
            <a:r>
              <a:rPr kumimoji="1" lang="en-US" altLang="zh-CN" dirty="0">
                <a:solidFill>
                  <a:srgbClr val="66FF33"/>
                </a:solidFill>
                <a:latin typeface="Times New Roman" panose="02020603050405020304" pitchFamily="18" charset="0"/>
                <a:ea typeface="宋体" panose="02010600030101010101" pitchFamily="2" charset="-122"/>
              </a:rPr>
              <a:t> </a:t>
            </a:r>
            <a:r>
              <a:rPr kumimoji="1" lang="zh-CN" altLang="en-US" dirty="0">
                <a:solidFill>
                  <a:srgbClr val="66FF33"/>
                </a:solidFill>
                <a:latin typeface="Times New Roman" panose="02020603050405020304" pitchFamily="18" charset="0"/>
                <a:ea typeface="宋体" panose="02010600030101010101" pitchFamily="2" charset="-122"/>
              </a:rPr>
              <a:t>的</a:t>
            </a:r>
            <a:r>
              <a:rPr kumimoji="1" lang="en-US" altLang="zh-CN" dirty="0">
                <a:solidFill>
                  <a:srgbClr val="66FF33"/>
                </a:solidFill>
                <a:latin typeface="Times New Roman" panose="02020603050405020304" pitchFamily="18" charset="0"/>
                <a:ea typeface="宋体" panose="02010600030101010101" pitchFamily="2" charset="-122"/>
              </a:rPr>
              <a:t>info</a:t>
            </a:r>
            <a:r>
              <a:rPr kumimoji="1" lang="zh-CN" altLang="en-US" dirty="0">
                <a:solidFill>
                  <a:srgbClr val="66FF33"/>
                </a:solidFill>
                <a:latin typeface="Times New Roman" panose="02020603050405020304" pitchFamily="18" charset="0"/>
                <a:ea typeface="宋体" panose="02010600030101010101" pitchFamily="2" charset="-122"/>
              </a:rPr>
              <a:t>域信息</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a:t>Content</a:t>
            </a:r>
          </a:p>
        </p:txBody>
      </p:sp>
      <p:sp>
        <p:nvSpPr>
          <p:cNvPr id="5124" name="Rectangle 3"/>
          <p:cNvSpPr>
            <a:spLocks noGrp="1" noChangeArrowheads="1"/>
          </p:cNvSpPr>
          <p:nvPr>
            <p:ph type="body" idx="1"/>
          </p:nvPr>
        </p:nvSpPr>
        <p:spPr/>
        <p:txBody>
          <a:bodyPr/>
          <a:lstStyle/>
          <a:p>
            <a:pPr eaLnBrk="1" hangingPunct="1"/>
            <a:r>
              <a:rPr lang="en-US" altLang="zh-CN" sz="2800">
                <a:solidFill>
                  <a:schemeClr val="tx1"/>
                </a:solidFill>
                <a:effectLst/>
              </a:rPr>
              <a:t>Stack and its ADT</a:t>
            </a:r>
          </a:p>
          <a:p>
            <a:pPr eaLnBrk="1" hangingPunct="1"/>
            <a:r>
              <a:rPr lang="en-US" altLang="zh-CN" sz="2800">
                <a:effectLst/>
              </a:rPr>
              <a:t>Implementation of Stack</a:t>
            </a:r>
          </a:p>
          <a:p>
            <a:pPr eaLnBrk="1" hangingPunct="1"/>
            <a:r>
              <a:rPr lang="en-US" altLang="zh-CN" sz="2800">
                <a:solidFill>
                  <a:srgbClr val="FFFF00"/>
                </a:solidFill>
                <a:effectLst/>
              </a:rPr>
              <a:t>Application of Stack</a:t>
            </a:r>
            <a:endParaRPr lang="en-US" altLang="zh-CN" sz="2800">
              <a:effectLst/>
            </a:endParaRPr>
          </a:p>
          <a:p>
            <a:pPr eaLnBrk="1" hangingPunct="1"/>
            <a:r>
              <a:rPr lang="en-US" altLang="zh-CN" sz="2800">
                <a:effectLst/>
              </a:rPr>
              <a:t>Recursion and Stack</a:t>
            </a:r>
          </a:p>
          <a:p>
            <a:pPr eaLnBrk="1" hangingPunct="1"/>
            <a:r>
              <a:rPr lang="en-US" altLang="zh-CN" sz="2800">
                <a:effectLst/>
              </a:rPr>
              <a:t>Queue and its ADT</a:t>
            </a:r>
          </a:p>
          <a:p>
            <a:pPr eaLnBrk="1" hangingPunct="1"/>
            <a:r>
              <a:rPr lang="en-US" altLang="zh-CN" sz="2800">
                <a:effectLst/>
              </a:rPr>
              <a:t>Implementation of Queue</a:t>
            </a:r>
          </a:p>
          <a:p>
            <a:pPr eaLnBrk="1" hangingPunct="1"/>
            <a:r>
              <a:rPr lang="en-US" altLang="zh-CN" sz="2800">
                <a:effectLst/>
              </a:rPr>
              <a:t>Application of Queue</a:t>
            </a:r>
          </a:p>
          <a:p>
            <a:pPr eaLnBrk="1" hangingPunct="1"/>
            <a:r>
              <a:rPr lang="en-US" altLang="zh-CN" sz="2800">
                <a:effectLst/>
              </a:rPr>
              <a:t>Conclusion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Grp="1" noChangeArrowheads="1"/>
          </p:cNvSpPr>
          <p:nvPr>
            <p:ph type="title"/>
          </p:nvPr>
        </p:nvSpPr>
        <p:spPr/>
        <p:txBody>
          <a:bodyPr/>
          <a:lstStyle/>
          <a:p>
            <a:pPr eaLnBrk="1" hangingPunct="1"/>
            <a:r>
              <a:rPr lang="en-US" altLang="zh-CN"/>
              <a:t>3.3 Applications of Stack</a:t>
            </a:r>
          </a:p>
        </p:txBody>
      </p:sp>
      <p:sp>
        <p:nvSpPr>
          <p:cNvPr id="30724" name="Rectangle 8"/>
          <p:cNvSpPr>
            <a:spLocks noGrp="1" noChangeArrowheads="1"/>
          </p:cNvSpPr>
          <p:nvPr>
            <p:ph type="body" idx="1"/>
          </p:nvPr>
        </p:nvSpPr>
        <p:spPr/>
        <p:txBody>
          <a:bodyPr/>
          <a:lstStyle/>
          <a:p>
            <a:pPr eaLnBrk="1" hangingPunct="1"/>
            <a:r>
              <a:rPr lang="zh-CN" altLang="en-US" sz="2800" dirty="0">
                <a:effectLst/>
              </a:rPr>
              <a:t>火车调度问题</a:t>
            </a:r>
            <a:endParaRPr lang="en-US" altLang="zh-CN" sz="2800" dirty="0">
              <a:effectLst/>
            </a:endParaRPr>
          </a:p>
          <a:p>
            <a:pPr eaLnBrk="1" hangingPunct="1"/>
            <a:r>
              <a:rPr lang="en-US" altLang="zh-CN" sz="2800" dirty="0">
                <a:effectLst/>
              </a:rPr>
              <a:t>Bracket matching (</a:t>
            </a:r>
            <a:r>
              <a:rPr lang="zh-CN" altLang="en-US" sz="2800" dirty="0">
                <a:effectLst/>
              </a:rPr>
              <a:t>括号匹配</a:t>
            </a:r>
            <a:r>
              <a:rPr lang="en-US" altLang="zh-CN" sz="2800" dirty="0">
                <a:effectLst/>
              </a:rPr>
              <a:t>)</a:t>
            </a:r>
          </a:p>
          <a:p>
            <a:pPr eaLnBrk="1" hangingPunct="1"/>
            <a:r>
              <a:rPr lang="en-US" altLang="zh-CN" sz="2800" dirty="0">
                <a:effectLst/>
              </a:rPr>
              <a:t>Infix expression calculator (</a:t>
            </a:r>
            <a:r>
              <a:rPr lang="zh-CN" altLang="en-US" sz="2800" dirty="0">
                <a:effectLst/>
              </a:rPr>
              <a:t>中缀表达式计算器</a:t>
            </a:r>
            <a:r>
              <a:rPr lang="en-US" altLang="zh-CN" sz="2800" dirty="0">
                <a:effectLst/>
              </a:rPr>
              <a:t>)</a:t>
            </a:r>
          </a:p>
          <a:p>
            <a:pPr eaLnBrk="1" hangingPunct="1"/>
            <a:r>
              <a:rPr lang="en-US" altLang="zh-CN" sz="2800" dirty="0">
                <a:effectLst/>
              </a:rPr>
              <a:t>Reverse Poland calculator (</a:t>
            </a:r>
            <a:r>
              <a:rPr lang="zh-CN" altLang="en-US" sz="2800" dirty="0">
                <a:effectLst/>
              </a:rPr>
              <a:t>逆波兰计算器</a:t>
            </a:r>
            <a:r>
              <a:rPr lang="en-US" altLang="zh-CN" sz="2800" dirty="0">
                <a:effectLst/>
              </a:rPr>
              <a:t>)</a:t>
            </a:r>
          </a:p>
          <a:p>
            <a:pPr eaLnBrk="1" hangingPunct="1"/>
            <a:r>
              <a:rPr lang="en-US" altLang="zh-CN" sz="2800" dirty="0">
                <a:effectLst/>
              </a:rPr>
              <a:t>Conversion of the arithmetic expression (</a:t>
            </a:r>
            <a:r>
              <a:rPr lang="zh-CN" altLang="en-US" sz="2800" dirty="0">
                <a:effectLst/>
              </a:rPr>
              <a:t>表达式转换</a:t>
            </a:r>
            <a:r>
              <a:rPr lang="en-US" altLang="zh-CN" sz="2800" dirty="0">
                <a:effectLst/>
              </a:rPr>
              <a:t>)</a:t>
            </a:r>
          </a:p>
          <a:p>
            <a:pPr eaLnBrk="1" hangingPunct="1"/>
            <a:endParaRPr lang="en-US" altLang="zh-CN" sz="2800" dirty="0">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b="1" dirty="0">
                <a:solidFill>
                  <a:srgbClr val="FFFF00"/>
                </a:solidFill>
              </a:rPr>
              <a:t>Application 0: </a:t>
            </a:r>
            <a:r>
              <a:rPr lang="zh-CN" altLang="en-US" sz="4400" b="1" dirty="0">
                <a:solidFill>
                  <a:srgbClr val="FFFF00"/>
                </a:solidFill>
              </a:rPr>
              <a:t>火车调度问题</a:t>
            </a:r>
          </a:p>
        </p:txBody>
      </p:sp>
      <p:sp>
        <p:nvSpPr>
          <p:cNvPr id="117795" name="Rectangle 35"/>
          <p:cNvSpPr>
            <a:spLocks noChangeArrowheads="1"/>
          </p:cNvSpPr>
          <p:nvPr/>
        </p:nvSpPr>
        <p:spPr bwMode="auto">
          <a:xfrm>
            <a:off x="337820" y="1600200"/>
            <a:ext cx="8618855" cy="452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SzPct val="75000"/>
              <a:buFont typeface="Wingdings" panose="05000000000000000000" pitchFamily="2" charset="2"/>
              <a:buChar char="l"/>
              <a:defRPr/>
            </a:pPr>
            <a:r>
              <a:rPr lang="en-US" altLang="zh-CN" sz="2000" dirty="0"/>
              <a:t>有一条东西方向的铁路穿过小城A，小城A有一个火车调度站</a:t>
            </a:r>
          </a:p>
          <a:p>
            <a:pPr marL="342900" indent="-342900">
              <a:spcBef>
                <a:spcPct val="20000"/>
              </a:spcBef>
              <a:buClr>
                <a:schemeClr val="hlink"/>
              </a:buClr>
              <a:buSzPct val="75000"/>
              <a:buFont typeface="Wingdings" panose="05000000000000000000" pitchFamily="2" charset="2"/>
              <a:buChar char="l"/>
              <a:defRPr/>
            </a:pPr>
            <a:endParaRPr lang="en-US" altLang="zh-CN" sz="2000" dirty="0"/>
          </a:p>
          <a:p>
            <a:pPr marL="342900" indent="-342900">
              <a:spcBef>
                <a:spcPct val="20000"/>
              </a:spcBef>
              <a:buClr>
                <a:schemeClr val="hlink"/>
              </a:buClr>
              <a:buSzPct val="75000"/>
              <a:buFont typeface="Wingdings" panose="05000000000000000000" pitchFamily="2" charset="2"/>
              <a:buChar char="l"/>
              <a:defRPr/>
            </a:pPr>
            <a:r>
              <a:rPr lang="en-US" altLang="zh-CN" sz="2000" dirty="0"/>
              <a:t>现在有N列火车自东向西依次开过来了，按照到达的先后次序编号为0号到N-1号。 根据调度局的要求，小城A的调度站要改变这些列车驶离A城的顺序。 为了达到这一目的， 调度站在任意时刻可以执行以下三种操作之一：</a:t>
            </a:r>
          </a:p>
          <a:p>
            <a:pPr marL="342900" indent="-342900">
              <a:spcBef>
                <a:spcPct val="20000"/>
              </a:spcBef>
              <a:buClr>
                <a:schemeClr val="hlink"/>
              </a:buClr>
              <a:buSzPct val="75000"/>
              <a:buFont typeface="Wingdings" panose="05000000000000000000" pitchFamily="2" charset="2"/>
              <a:buChar char="l"/>
              <a:defRPr/>
            </a:pPr>
            <a:r>
              <a:rPr lang="zh-CN" altLang="en-US" sz="2000" dirty="0"/>
              <a:t>（</a:t>
            </a:r>
            <a:r>
              <a:rPr lang="en-US" altLang="zh-CN" sz="2000" dirty="0"/>
              <a:t>1</a:t>
            </a:r>
            <a:r>
              <a:rPr lang="zh-CN" altLang="en-US" sz="2000" dirty="0"/>
              <a:t>）</a:t>
            </a:r>
            <a:r>
              <a:rPr lang="en-US" altLang="zh-CN" sz="2000" dirty="0"/>
              <a:t>如果调度站还有剩余空间，可以令下一列开来的火车进入调度站；</a:t>
            </a:r>
          </a:p>
          <a:p>
            <a:pPr marL="342900" indent="-342900">
              <a:spcBef>
                <a:spcPct val="20000"/>
              </a:spcBef>
              <a:buClr>
                <a:schemeClr val="hlink"/>
              </a:buClr>
              <a:buSzPct val="75000"/>
              <a:buFont typeface="Wingdings" panose="05000000000000000000" pitchFamily="2" charset="2"/>
              <a:buChar char="l"/>
              <a:defRPr/>
            </a:pPr>
            <a:r>
              <a:rPr lang="zh-CN" altLang="en-US" sz="2000" dirty="0"/>
              <a:t>（</a:t>
            </a:r>
            <a:r>
              <a:rPr lang="en-US" altLang="zh-CN" sz="2000" dirty="0"/>
              <a:t>2</a:t>
            </a:r>
            <a:r>
              <a:rPr lang="zh-CN" altLang="en-US" sz="2000" dirty="0"/>
              <a:t>）</a:t>
            </a:r>
            <a:r>
              <a:rPr lang="en-US" altLang="zh-CN" sz="2000" dirty="0"/>
              <a:t>如果调度站内有列车，则可以令调度站最前方的火车离开调度站并驶离A城；</a:t>
            </a:r>
          </a:p>
          <a:p>
            <a:pPr marL="342900" indent="-342900">
              <a:spcBef>
                <a:spcPct val="20000"/>
              </a:spcBef>
              <a:buClr>
                <a:schemeClr val="hlink"/>
              </a:buClr>
              <a:buSzPct val="75000"/>
              <a:buFont typeface="Wingdings" panose="05000000000000000000" pitchFamily="2" charset="2"/>
              <a:buChar char="l"/>
              <a:defRPr/>
            </a:pPr>
            <a:r>
              <a:rPr lang="zh-CN" altLang="en-US" sz="2000" dirty="0"/>
              <a:t>（</a:t>
            </a:r>
            <a:r>
              <a:rPr lang="en-US" altLang="zh-CN" sz="2000" dirty="0"/>
              <a:t>3</a:t>
            </a:r>
            <a:r>
              <a:rPr lang="zh-CN" altLang="en-US" sz="2000" dirty="0"/>
              <a:t>）</a:t>
            </a:r>
            <a:r>
              <a:rPr lang="en-US" altLang="zh-CN" sz="2000" dirty="0"/>
              <a:t>可以命令下一列开来的火车不经过调度站而直接驶离A城。</a:t>
            </a:r>
          </a:p>
          <a:p>
            <a:pPr marL="342900" indent="-342900">
              <a:spcBef>
                <a:spcPct val="20000"/>
              </a:spcBef>
              <a:buClr>
                <a:schemeClr val="hlink"/>
              </a:buClr>
              <a:buSzPct val="75000"/>
              <a:buFont typeface="Wingdings" panose="05000000000000000000" pitchFamily="2" charset="2"/>
              <a:buChar char="l"/>
              <a:defRPr/>
            </a:pPr>
            <a:endParaRPr lang="en-US" altLang="zh-CN" sz="2000" dirty="0"/>
          </a:p>
          <a:p>
            <a:pPr marL="342900" indent="-342900">
              <a:spcBef>
                <a:spcPct val="20000"/>
              </a:spcBef>
              <a:buClr>
                <a:schemeClr val="hlink"/>
              </a:buClr>
              <a:buSzPct val="75000"/>
              <a:buFont typeface="Wingdings" panose="05000000000000000000" pitchFamily="2" charset="2"/>
              <a:buChar char="l"/>
              <a:defRPr/>
            </a:pPr>
            <a:r>
              <a:rPr lang="en-US" altLang="zh-CN" sz="2000" dirty="0"/>
              <a:t>小城A的调度站只能容纳M列火车，</a:t>
            </a:r>
            <a:r>
              <a:rPr lang="zh-CN" altLang="en-US" sz="2000" dirty="0"/>
              <a:t>驶离小城的火车顺序有哪些可能性？</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2" name="Object 6"/>
          <p:cNvGraphicFramePr>
            <a:graphicFrameLocks noChangeAspect="1"/>
          </p:cNvGraphicFramePr>
          <p:nvPr>
            <p:extLst>
              <p:ext uri="{D42A27DB-BD31-4B8C-83A1-F6EECF244321}">
                <p14:modId xmlns:p14="http://schemas.microsoft.com/office/powerpoint/2010/main" val="1986778649"/>
              </p:ext>
            </p:extLst>
          </p:nvPr>
        </p:nvGraphicFramePr>
        <p:xfrm>
          <a:off x="2771458" y="327323"/>
          <a:ext cx="4087812" cy="3859212"/>
        </p:xfrm>
        <a:graphic>
          <a:graphicData uri="http://schemas.openxmlformats.org/presentationml/2006/ole">
            <mc:AlternateContent xmlns:mc="http://schemas.openxmlformats.org/markup-compatibility/2006">
              <mc:Choice xmlns:v="urn:schemas-microsoft-com:vml" Requires="v">
                <p:oleObj name="Visio" r:id="rId2" imgW="4457700" imgH="4191000" progId="Visio.Drawing.11">
                  <p:embed/>
                </p:oleObj>
              </mc:Choice>
              <mc:Fallback>
                <p:oleObj name="Visio" r:id="rId2" imgW="4457700" imgH="4191000" progId="Visio.Drawing.11">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458" y="327323"/>
                        <a:ext cx="4087812" cy="3859212"/>
                      </a:xfrm>
                      <a:prstGeom prst="rect">
                        <a:avLst/>
                      </a:prstGeom>
                      <a:solidFill>
                        <a:schemeClr val="tx2"/>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2533" name="Text Box 7"/>
          <p:cNvSpPr txBox="1">
            <a:spLocks noChangeArrowheads="1"/>
          </p:cNvSpPr>
          <p:nvPr/>
        </p:nvSpPr>
        <p:spPr bwMode="auto">
          <a:xfrm>
            <a:off x="7440295" y="78611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1</a:t>
            </a:r>
          </a:p>
        </p:txBody>
      </p:sp>
      <p:sp>
        <p:nvSpPr>
          <p:cNvPr id="22534" name="Text Box 8"/>
          <p:cNvSpPr txBox="1">
            <a:spLocks noChangeArrowheads="1"/>
          </p:cNvSpPr>
          <p:nvPr/>
        </p:nvSpPr>
        <p:spPr bwMode="auto">
          <a:xfrm>
            <a:off x="7729220" y="78611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2</a:t>
            </a:r>
          </a:p>
        </p:txBody>
      </p:sp>
      <p:sp>
        <p:nvSpPr>
          <p:cNvPr id="22535" name="Text Box 9"/>
          <p:cNvSpPr txBox="1">
            <a:spLocks noChangeArrowheads="1"/>
          </p:cNvSpPr>
          <p:nvPr/>
        </p:nvSpPr>
        <p:spPr bwMode="auto">
          <a:xfrm>
            <a:off x="8089583" y="78611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3</a:t>
            </a:r>
          </a:p>
        </p:txBody>
      </p:sp>
      <p:sp>
        <p:nvSpPr>
          <p:cNvPr id="22536" name="Text Box 10"/>
          <p:cNvSpPr txBox="1">
            <a:spLocks noChangeArrowheads="1"/>
          </p:cNvSpPr>
          <p:nvPr/>
        </p:nvSpPr>
        <p:spPr bwMode="auto">
          <a:xfrm>
            <a:off x="8807133" y="78611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n</a:t>
            </a:r>
          </a:p>
        </p:txBody>
      </p:sp>
      <p:sp>
        <p:nvSpPr>
          <p:cNvPr id="22537" name="Text Box 11"/>
          <p:cNvSpPr txBox="1">
            <a:spLocks noChangeArrowheads="1"/>
          </p:cNvSpPr>
          <p:nvPr/>
        </p:nvSpPr>
        <p:spPr bwMode="auto">
          <a:xfrm>
            <a:off x="23495" y="40511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1</a:t>
            </a:r>
          </a:p>
        </p:txBody>
      </p:sp>
      <p:sp>
        <p:nvSpPr>
          <p:cNvPr id="22538" name="Text Box 12"/>
          <p:cNvSpPr txBox="1">
            <a:spLocks noChangeArrowheads="1"/>
          </p:cNvSpPr>
          <p:nvPr/>
        </p:nvSpPr>
        <p:spPr bwMode="auto">
          <a:xfrm>
            <a:off x="310833" y="40511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2</a:t>
            </a:r>
          </a:p>
        </p:txBody>
      </p:sp>
      <p:sp>
        <p:nvSpPr>
          <p:cNvPr id="22539" name="Text Box 13"/>
          <p:cNvSpPr txBox="1">
            <a:spLocks noChangeArrowheads="1"/>
          </p:cNvSpPr>
          <p:nvPr/>
        </p:nvSpPr>
        <p:spPr bwMode="auto">
          <a:xfrm>
            <a:off x="671195" y="40511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3</a:t>
            </a:r>
          </a:p>
        </p:txBody>
      </p:sp>
      <p:sp>
        <p:nvSpPr>
          <p:cNvPr id="22540" name="Text Box 14"/>
          <p:cNvSpPr txBox="1">
            <a:spLocks noChangeArrowheads="1"/>
          </p:cNvSpPr>
          <p:nvPr/>
        </p:nvSpPr>
        <p:spPr bwMode="auto">
          <a:xfrm>
            <a:off x="1968183" y="40511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n</a:t>
            </a:r>
          </a:p>
        </p:txBody>
      </p:sp>
      <p:sp>
        <p:nvSpPr>
          <p:cNvPr id="22541" name="Text Box 15"/>
          <p:cNvSpPr txBox="1">
            <a:spLocks noChangeArrowheads="1"/>
          </p:cNvSpPr>
          <p:nvPr/>
        </p:nvSpPr>
        <p:spPr bwMode="auto">
          <a:xfrm>
            <a:off x="23495" y="98137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1</a:t>
            </a:r>
          </a:p>
        </p:txBody>
      </p:sp>
      <p:sp>
        <p:nvSpPr>
          <p:cNvPr id="22542" name="Text Box 16"/>
          <p:cNvSpPr txBox="1">
            <a:spLocks noChangeArrowheads="1"/>
          </p:cNvSpPr>
          <p:nvPr/>
        </p:nvSpPr>
        <p:spPr bwMode="auto">
          <a:xfrm>
            <a:off x="310833" y="98137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3</a:t>
            </a:r>
          </a:p>
        </p:txBody>
      </p:sp>
      <p:sp>
        <p:nvSpPr>
          <p:cNvPr id="22543" name="Text Box 17"/>
          <p:cNvSpPr txBox="1">
            <a:spLocks noChangeArrowheads="1"/>
          </p:cNvSpPr>
          <p:nvPr/>
        </p:nvSpPr>
        <p:spPr bwMode="auto">
          <a:xfrm>
            <a:off x="671195" y="98137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2</a:t>
            </a:r>
          </a:p>
        </p:txBody>
      </p:sp>
      <p:sp>
        <p:nvSpPr>
          <p:cNvPr id="22544" name="Text Box 18"/>
          <p:cNvSpPr txBox="1">
            <a:spLocks noChangeArrowheads="1"/>
          </p:cNvSpPr>
          <p:nvPr/>
        </p:nvSpPr>
        <p:spPr bwMode="auto">
          <a:xfrm>
            <a:off x="1679258" y="981373"/>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n-1</a:t>
            </a:r>
          </a:p>
        </p:txBody>
      </p:sp>
      <p:sp>
        <p:nvSpPr>
          <p:cNvPr id="22545" name="Text Box 19"/>
          <p:cNvSpPr txBox="1">
            <a:spLocks noChangeArrowheads="1"/>
          </p:cNvSpPr>
          <p:nvPr/>
        </p:nvSpPr>
        <p:spPr bwMode="auto">
          <a:xfrm>
            <a:off x="39370" y="170051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3</a:t>
            </a:r>
          </a:p>
        </p:txBody>
      </p:sp>
      <p:sp>
        <p:nvSpPr>
          <p:cNvPr id="22546" name="Text Box 20"/>
          <p:cNvSpPr txBox="1">
            <a:spLocks noChangeArrowheads="1"/>
          </p:cNvSpPr>
          <p:nvPr/>
        </p:nvSpPr>
        <p:spPr bwMode="auto">
          <a:xfrm>
            <a:off x="310833" y="170051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2</a:t>
            </a:r>
          </a:p>
        </p:txBody>
      </p:sp>
      <p:sp>
        <p:nvSpPr>
          <p:cNvPr id="22547" name="Text Box 21"/>
          <p:cNvSpPr txBox="1">
            <a:spLocks noChangeArrowheads="1"/>
          </p:cNvSpPr>
          <p:nvPr/>
        </p:nvSpPr>
        <p:spPr bwMode="auto">
          <a:xfrm>
            <a:off x="671195" y="170051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1</a:t>
            </a:r>
          </a:p>
        </p:txBody>
      </p:sp>
      <p:sp>
        <p:nvSpPr>
          <p:cNvPr id="22548" name="Text Box 22"/>
          <p:cNvSpPr txBox="1">
            <a:spLocks noChangeArrowheads="1"/>
          </p:cNvSpPr>
          <p:nvPr/>
        </p:nvSpPr>
        <p:spPr bwMode="auto">
          <a:xfrm>
            <a:off x="1968183" y="170051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n</a:t>
            </a:r>
          </a:p>
        </p:txBody>
      </p:sp>
      <p:sp>
        <p:nvSpPr>
          <p:cNvPr id="22549" name="Text Box 23"/>
          <p:cNvSpPr txBox="1">
            <a:spLocks noChangeArrowheads="1"/>
          </p:cNvSpPr>
          <p:nvPr/>
        </p:nvSpPr>
        <p:spPr bwMode="auto">
          <a:xfrm>
            <a:off x="23495" y="234979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3</a:t>
            </a:r>
          </a:p>
        </p:txBody>
      </p:sp>
      <p:sp>
        <p:nvSpPr>
          <p:cNvPr id="22550" name="Text Box 24"/>
          <p:cNvSpPr txBox="1">
            <a:spLocks noChangeArrowheads="1"/>
          </p:cNvSpPr>
          <p:nvPr/>
        </p:nvSpPr>
        <p:spPr bwMode="auto">
          <a:xfrm>
            <a:off x="310833" y="2349798"/>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1</a:t>
            </a:r>
          </a:p>
        </p:txBody>
      </p:sp>
      <p:sp>
        <p:nvSpPr>
          <p:cNvPr id="22551" name="Text Box 25"/>
          <p:cNvSpPr txBox="1">
            <a:spLocks noChangeArrowheads="1"/>
          </p:cNvSpPr>
          <p:nvPr/>
        </p:nvSpPr>
        <p:spPr bwMode="auto">
          <a:xfrm>
            <a:off x="671195" y="234979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2</a:t>
            </a:r>
          </a:p>
        </p:txBody>
      </p:sp>
      <p:sp>
        <p:nvSpPr>
          <p:cNvPr id="22552" name="Text Box 26"/>
          <p:cNvSpPr txBox="1">
            <a:spLocks noChangeArrowheads="1"/>
          </p:cNvSpPr>
          <p:nvPr/>
        </p:nvSpPr>
        <p:spPr bwMode="auto">
          <a:xfrm>
            <a:off x="1968183" y="2349798"/>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n</a:t>
            </a:r>
          </a:p>
        </p:txBody>
      </p:sp>
      <p:sp>
        <p:nvSpPr>
          <p:cNvPr id="22553" name="Text Box 27"/>
          <p:cNvSpPr txBox="1">
            <a:spLocks noChangeArrowheads="1"/>
          </p:cNvSpPr>
          <p:nvPr/>
        </p:nvSpPr>
        <p:spPr bwMode="auto">
          <a:xfrm>
            <a:off x="1463358" y="405110"/>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n-1</a:t>
            </a:r>
          </a:p>
        </p:txBody>
      </p:sp>
      <p:sp>
        <p:nvSpPr>
          <p:cNvPr id="22554" name="Text Box 28"/>
          <p:cNvSpPr txBox="1">
            <a:spLocks noChangeArrowheads="1"/>
          </p:cNvSpPr>
          <p:nvPr/>
        </p:nvSpPr>
        <p:spPr bwMode="auto">
          <a:xfrm>
            <a:off x="1318895" y="98137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n</a:t>
            </a:r>
          </a:p>
        </p:txBody>
      </p:sp>
      <p:sp>
        <p:nvSpPr>
          <p:cNvPr id="22555" name="Text Box 29"/>
          <p:cNvSpPr txBox="1">
            <a:spLocks noChangeArrowheads="1"/>
          </p:cNvSpPr>
          <p:nvPr/>
        </p:nvSpPr>
        <p:spPr bwMode="auto">
          <a:xfrm>
            <a:off x="94933" y="3141960"/>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2400">
                <a:ea typeface="宋体" panose="02010600030101010101" pitchFamily="2" charset="-122"/>
              </a:rPr>
              <a:t>………………</a:t>
            </a:r>
          </a:p>
        </p:txBody>
      </p:sp>
      <p:sp>
        <p:nvSpPr>
          <p:cNvPr id="22556" name="Text Box 30"/>
          <p:cNvSpPr txBox="1">
            <a:spLocks noChangeArrowheads="1"/>
          </p:cNvSpPr>
          <p:nvPr/>
        </p:nvSpPr>
        <p:spPr bwMode="auto">
          <a:xfrm>
            <a:off x="8375333" y="76547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2400">
                <a:ea typeface="宋体" panose="02010600030101010101" pitchFamily="2" charset="-122"/>
              </a:rPr>
              <a:t>…</a:t>
            </a:r>
          </a:p>
        </p:txBody>
      </p:sp>
      <p:sp>
        <p:nvSpPr>
          <p:cNvPr id="22557" name="Text Box 31"/>
          <p:cNvSpPr txBox="1">
            <a:spLocks noChangeArrowheads="1"/>
          </p:cNvSpPr>
          <p:nvPr/>
        </p:nvSpPr>
        <p:spPr bwMode="auto">
          <a:xfrm>
            <a:off x="958533" y="260648"/>
            <a:ext cx="6477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2400">
                <a:ea typeface="宋体" panose="02010600030101010101" pitchFamily="2" charset="-122"/>
              </a:rPr>
              <a:t>………………</a:t>
            </a:r>
          </a:p>
        </p:txBody>
      </p:sp>
      <p:sp>
        <p:nvSpPr>
          <p:cNvPr id="22558" name="AutoShape 33"/>
          <p:cNvSpPr>
            <a:spLocks noChangeArrowheads="1"/>
          </p:cNvSpPr>
          <p:nvPr/>
        </p:nvSpPr>
        <p:spPr bwMode="auto">
          <a:xfrm>
            <a:off x="2399983" y="908348"/>
            <a:ext cx="287337" cy="215900"/>
          </a:xfrm>
          <a:prstGeom prst="leftArrow">
            <a:avLst>
              <a:gd name="adj1" fmla="val 50000"/>
              <a:gd name="adj2" fmla="val 33272"/>
            </a:avLst>
          </a:prstGeom>
          <a:solidFill>
            <a:srgbClr val="CC0000"/>
          </a:solidFill>
          <a:ln w="9525">
            <a:solidFill>
              <a:schemeClr val="tx1"/>
            </a:solidFill>
            <a:miter lim="800000"/>
          </a:ln>
          <a:effectLst>
            <a:outerShdw dist="53882" dir="2700000" algn="ctr" rotWithShape="0">
              <a:schemeClr val="bg2">
                <a:alpha val="50000"/>
              </a:schemeClr>
            </a:outerShdw>
          </a:effectLst>
        </p:spPr>
        <p:txBody>
          <a:bodyPr wrap="none" anchor="ctr"/>
          <a:lstStyle/>
          <a:p>
            <a:pPr algn="ctr"/>
            <a:endParaRPr lang="zh-CN" altLang="zh-CN">
              <a:solidFill>
                <a:srgbClr val="CC0000"/>
              </a:solidFill>
              <a:ea typeface="宋体" panose="02010600030101010101" pitchFamily="2" charset="-122"/>
            </a:endParaRPr>
          </a:p>
        </p:txBody>
      </p:sp>
      <p:sp>
        <p:nvSpPr>
          <p:cNvPr id="22559" name="AutoShape 34"/>
          <p:cNvSpPr>
            <a:spLocks noChangeArrowheads="1"/>
          </p:cNvSpPr>
          <p:nvPr/>
        </p:nvSpPr>
        <p:spPr bwMode="auto">
          <a:xfrm>
            <a:off x="7081520" y="908348"/>
            <a:ext cx="287338" cy="215900"/>
          </a:xfrm>
          <a:prstGeom prst="leftArrow">
            <a:avLst>
              <a:gd name="adj1" fmla="val 50000"/>
              <a:gd name="adj2" fmla="val 33272"/>
            </a:avLst>
          </a:prstGeom>
          <a:solidFill>
            <a:srgbClr val="009900"/>
          </a:solidFill>
          <a:ln w="9525">
            <a:solidFill>
              <a:schemeClr val="tx1"/>
            </a:solidFill>
            <a:miter lim="800000"/>
          </a:ln>
          <a:effectLst>
            <a:outerShdw dist="53882" dir="2700000" algn="ctr" rotWithShape="0">
              <a:schemeClr val="bg2">
                <a:alpha val="50000"/>
              </a:schemeClr>
            </a:outerShdw>
          </a:effectLst>
        </p:spPr>
        <p:txBody>
          <a:bodyPr wrap="none" anchor="ctr"/>
          <a:lstStyle/>
          <a:p>
            <a:pPr algn="ctr"/>
            <a:endParaRPr lang="zh-CN" altLang="zh-CN">
              <a:solidFill>
                <a:srgbClr val="CC0000"/>
              </a:solidFill>
              <a:ea typeface="宋体" panose="02010600030101010101" pitchFamily="2" charset="-122"/>
            </a:endParaRPr>
          </a:p>
        </p:txBody>
      </p:sp>
      <p:sp>
        <p:nvSpPr>
          <p:cNvPr id="117795" name="Rectangle 35"/>
          <p:cNvSpPr>
            <a:spLocks noChangeArrowheads="1"/>
          </p:cNvSpPr>
          <p:nvPr/>
        </p:nvSpPr>
        <p:spPr bwMode="auto">
          <a:xfrm>
            <a:off x="457200" y="1600200"/>
            <a:ext cx="8218488"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20000"/>
              </a:spcBef>
              <a:buClr>
                <a:schemeClr val="hlink"/>
              </a:buClr>
              <a:buSzPct val="75000"/>
              <a:buFont typeface="Wingdings" panose="05000000000000000000" pitchFamily="2" charset="2"/>
              <a:buNone/>
              <a:defRPr/>
            </a:pPr>
            <a:endParaRPr lang="en-US" altLang="zh-CN" sz="2800" dirty="0"/>
          </a:p>
        </p:txBody>
      </p:sp>
      <p:sp>
        <p:nvSpPr>
          <p:cNvPr id="2" name="文本框 1">
            <a:extLst>
              <a:ext uri="{FF2B5EF4-FFF2-40B4-BE49-F238E27FC236}">
                <a16:creationId xmlns:a16="http://schemas.microsoft.com/office/drawing/2014/main" id="{40AD3545-96B6-D388-1C86-BF2415A999C8}"/>
              </a:ext>
            </a:extLst>
          </p:cNvPr>
          <p:cNvSpPr txBox="1"/>
          <p:nvPr/>
        </p:nvSpPr>
        <p:spPr>
          <a:xfrm>
            <a:off x="35496" y="4308076"/>
            <a:ext cx="9041606" cy="2308324"/>
          </a:xfrm>
          <a:prstGeom prst="rect">
            <a:avLst/>
          </a:prstGeom>
          <a:noFill/>
        </p:spPr>
        <p:txBody>
          <a:bodyPr wrap="square">
            <a:spAutoFit/>
          </a:bodyPr>
          <a:lstStyle/>
          <a:p>
            <a:r>
              <a:rPr lang="zh-CN" altLang="en-US" dirty="0">
                <a:solidFill>
                  <a:srgbClr val="66FF33"/>
                </a:solidFill>
              </a:rPr>
              <a:t>简化问题：假设先有 </a:t>
            </a:r>
            <a:r>
              <a:rPr lang="en-US" altLang="zh-CN" dirty="0">
                <a:solidFill>
                  <a:srgbClr val="66FF33"/>
                </a:solidFill>
              </a:rPr>
              <a:t>1,2,3,4,5,6,7,8 </a:t>
            </a:r>
            <a:r>
              <a:rPr lang="zh-CN" altLang="en-US" dirty="0">
                <a:solidFill>
                  <a:srgbClr val="66FF33"/>
                </a:solidFill>
              </a:rPr>
              <a:t>列火车要经过调度站，调度站最多只能容纳</a:t>
            </a:r>
            <a:r>
              <a:rPr lang="en-US" altLang="zh-CN" dirty="0">
                <a:solidFill>
                  <a:srgbClr val="66FF33"/>
                </a:solidFill>
              </a:rPr>
              <a:t>3</a:t>
            </a:r>
            <a:r>
              <a:rPr lang="zh-CN" altLang="en-US" dirty="0">
                <a:solidFill>
                  <a:srgbClr val="66FF33"/>
                </a:solidFill>
              </a:rPr>
              <a:t>列火车。</a:t>
            </a:r>
            <a:endParaRPr lang="en-US" altLang="zh-CN" dirty="0">
              <a:solidFill>
                <a:srgbClr val="66FF33"/>
              </a:solidFill>
            </a:endParaRPr>
          </a:p>
          <a:p>
            <a:endParaRPr lang="en-US" dirty="0">
              <a:solidFill>
                <a:srgbClr val="66FF33"/>
              </a:solidFill>
            </a:endParaRPr>
          </a:p>
          <a:p>
            <a:r>
              <a:rPr lang="zh-CN" altLang="en-US" dirty="0">
                <a:solidFill>
                  <a:srgbClr val="66FF33"/>
                </a:solidFill>
              </a:rPr>
              <a:t>入调站的顺序为</a:t>
            </a:r>
            <a:r>
              <a:rPr lang="en-US" altLang="zh-CN" dirty="0">
                <a:solidFill>
                  <a:srgbClr val="66FF33"/>
                </a:solidFill>
              </a:rPr>
              <a:t>: 1,2,3,4,5,6,7,8 </a:t>
            </a:r>
          </a:p>
          <a:p>
            <a:endParaRPr lang="en-US" dirty="0">
              <a:solidFill>
                <a:srgbClr val="66FF33"/>
              </a:solidFill>
            </a:endParaRPr>
          </a:p>
          <a:p>
            <a:r>
              <a:rPr lang="zh-CN" altLang="en-US" dirty="0">
                <a:solidFill>
                  <a:srgbClr val="66FF33"/>
                </a:solidFill>
              </a:rPr>
              <a:t>要求出站顺序如下：   </a:t>
            </a:r>
            <a:r>
              <a:rPr lang="en-US" altLang="zh-CN" dirty="0">
                <a:solidFill>
                  <a:srgbClr val="66FF33"/>
                </a:solidFill>
                <a:latin typeface="Times New Roman" panose="02020603050405020304" pitchFamily="18" charset="0"/>
                <a:cs typeface="Times New Roman" panose="02020603050405020304" pitchFamily="18" charset="0"/>
              </a:rPr>
              <a:t>1) </a:t>
            </a:r>
            <a:r>
              <a:rPr lang="zh-CN" altLang="en-US" dirty="0">
                <a:solidFill>
                  <a:srgbClr val="66FF33"/>
                </a:solidFill>
                <a:latin typeface="Times New Roman" panose="02020603050405020304" pitchFamily="18" charset="0"/>
                <a:cs typeface="Times New Roman" panose="02020603050405020304" pitchFamily="18" charset="0"/>
              </a:rPr>
              <a:t> </a:t>
            </a:r>
            <a:r>
              <a:rPr lang="en-US" altLang="zh-CN" dirty="0">
                <a:solidFill>
                  <a:srgbClr val="66FF33"/>
                </a:solidFill>
                <a:latin typeface="Times New Roman" panose="02020603050405020304" pitchFamily="18" charset="0"/>
                <a:cs typeface="Times New Roman" panose="02020603050405020304" pitchFamily="18" charset="0"/>
              </a:rPr>
              <a:t>1, 2, 3, 4, 5, 6, 7, 8 </a:t>
            </a:r>
          </a:p>
          <a:p>
            <a:r>
              <a:rPr lang="en-US" altLang="zh-CN" dirty="0">
                <a:solidFill>
                  <a:srgbClr val="66FF33"/>
                </a:solidFill>
                <a:latin typeface="Times New Roman" panose="02020603050405020304" pitchFamily="18" charset="0"/>
                <a:cs typeface="Times New Roman" panose="02020603050405020304" pitchFamily="18" charset="0"/>
              </a:rPr>
              <a:t>                                       2)</a:t>
            </a:r>
            <a:r>
              <a:rPr lang="zh-CN" altLang="en-US" dirty="0">
                <a:solidFill>
                  <a:srgbClr val="66FF33"/>
                </a:solidFill>
                <a:latin typeface="Times New Roman" panose="02020603050405020304" pitchFamily="18" charset="0"/>
                <a:cs typeface="Times New Roman" panose="02020603050405020304" pitchFamily="18" charset="0"/>
              </a:rPr>
              <a:t>  </a:t>
            </a:r>
            <a:r>
              <a:rPr lang="en-US" altLang="zh-CN" dirty="0">
                <a:solidFill>
                  <a:srgbClr val="66FF33"/>
                </a:solidFill>
                <a:latin typeface="Times New Roman" panose="02020603050405020304" pitchFamily="18" charset="0"/>
                <a:cs typeface="Times New Roman" panose="02020603050405020304" pitchFamily="18" charset="0"/>
              </a:rPr>
              <a:t>1, 3, 2, 4, 5, 6, 8, 7</a:t>
            </a:r>
          </a:p>
          <a:p>
            <a:r>
              <a:rPr lang="en-US" altLang="zh-CN" dirty="0">
                <a:solidFill>
                  <a:srgbClr val="66FF33"/>
                </a:solidFill>
                <a:latin typeface="Times New Roman" panose="02020603050405020304" pitchFamily="18" charset="0"/>
                <a:cs typeface="Times New Roman" panose="02020603050405020304" pitchFamily="18" charset="0"/>
              </a:rPr>
              <a:t>                                       3)  3, 2, 1, 4, 5, 6, 7, 8</a:t>
            </a:r>
          </a:p>
          <a:p>
            <a:r>
              <a:rPr lang="en-US" altLang="zh-CN" dirty="0">
                <a:solidFill>
                  <a:srgbClr val="66FF33"/>
                </a:solidFill>
                <a:latin typeface="Times New Roman" panose="02020603050405020304" pitchFamily="18" charset="0"/>
                <a:cs typeface="Times New Roman" panose="02020603050405020304" pitchFamily="18" charset="0"/>
              </a:rPr>
              <a:t>                                       4)  3, 1, 2, 4, 5, 6, 7, 8</a:t>
            </a:r>
            <a:r>
              <a:rPr lang="zh-CN" altLang="en-US" dirty="0">
                <a:solidFill>
                  <a:srgbClr val="66FF33"/>
                </a:solidFill>
                <a:latin typeface="Times New Roman" panose="02020603050405020304" pitchFamily="18" charset="0"/>
                <a:cs typeface="Times New Roman" panose="02020603050405020304" pitchFamily="18" charset="0"/>
              </a:rPr>
              <a:t>  </a:t>
            </a:r>
            <a:endParaRPr lang="en-US" dirty="0">
              <a:solidFill>
                <a:srgbClr val="66FF33"/>
              </a:solidFill>
              <a:latin typeface="Times New Roman" panose="02020603050405020304" pitchFamily="18" charset="0"/>
              <a:cs typeface="Times New Roman" panose="02020603050405020304" pitchFamily="18" charset="0"/>
            </a:endParaRPr>
          </a:p>
        </p:txBody>
      </p:sp>
      <p:pic>
        <p:nvPicPr>
          <p:cNvPr id="6" name="Picture 85" descr="Click To Download">
            <a:extLst>
              <a:ext uri="{FF2B5EF4-FFF2-40B4-BE49-F238E27FC236}">
                <a16:creationId xmlns:a16="http://schemas.microsoft.com/office/drawing/2014/main" id="{1744C318-CD34-FBA8-32E8-DDAE0D29346C}"/>
              </a:ext>
            </a:extLst>
          </p:cNvPr>
          <p:cNvPicPr>
            <a:picLocks noChangeAspect="1" noChangeArrowheads="1" noCrop="1"/>
          </p:cNvPicPr>
          <p:nvPr/>
        </p:nvPicPr>
        <p:blipFill>
          <a:blip r:embed="rId4"/>
          <a:srcRect/>
          <a:stretch>
            <a:fillRect/>
          </a:stretch>
        </p:blipFill>
        <p:spPr bwMode="auto">
          <a:xfrm>
            <a:off x="5148064" y="4869135"/>
            <a:ext cx="1800225" cy="18002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8">
            <a:extLst>
              <a:ext uri="{FF2B5EF4-FFF2-40B4-BE49-F238E27FC236}">
                <a16:creationId xmlns:a16="http://schemas.microsoft.com/office/drawing/2014/main" id="{56D5E775-54C0-1350-7FF1-31D639D9FBE0}"/>
              </a:ext>
            </a:extLst>
          </p:cNvPr>
          <p:cNvSpPr txBox="1">
            <a:spLocks noChangeArrowheads="1"/>
          </p:cNvSpPr>
          <p:nvPr/>
        </p:nvSpPr>
        <p:spPr bwMode="auto">
          <a:xfrm>
            <a:off x="7125394" y="5047842"/>
            <a:ext cx="185874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solidFill>
                  <a:srgbClr val="FFFF00"/>
                </a:solidFill>
                <a:ea typeface="宋体" panose="02010600030101010101" pitchFamily="2" charset="-122"/>
              </a:rPr>
              <a:t>请思考如何通过栈实现计划的车辆通行的顺序？</a:t>
            </a:r>
            <a:endParaRPr lang="en-US" altLang="zh-CN" sz="2000" dirty="0">
              <a:solidFill>
                <a:srgbClr val="FFFF00"/>
              </a:solidFill>
              <a:ea typeface="宋体" panose="02010600030101010101" pitchFamily="2" charset="-122"/>
            </a:endParaRPr>
          </a:p>
        </p:txBody>
      </p:sp>
      <p:sp>
        <p:nvSpPr>
          <p:cNvPr id="3" name="文本框 2">
            <a:extLst>
              <a:ext uri="{FF2B5EF4-FFF2-40B4-BE49-F238E27FC236}">
                <a16:creationId xmlns:a16="http://schemas.microsoft.com/office/drawing/2014/main" id="{381ECAB0-473F-7FDD-0B41-1C10676E48DA}"/>
              </a:ext>
            </a:extLst>
          </p:cNvPr>
          <p:cNvSpPr txBox="1"/>
          <p:nvPr/>
        </p:nvSpPr>
        <p:spPr>
          <a:xfrm>
            <a:off x="4410792" y="5399915"/>
            <a:ext cx="311304" cy="369332"/>
          </a:xfrm>
          <a:prstGeom prst="rect">
            <a:avLst/>
          </a:prstGeom>
          <a:noFill/>
        </p:spPr>
        <p:txBody>
          <a:bodyPr wrap="none" rtlCol="0">
            <a:spAutoFit/>
          </a:bodyPr>
          <a:lstStyle/>
          <a:p>
            <a:r>
              <a:rPr lang="en-US" dirty="0">
                <a:solidFill>
                  <a:srgbClr val="FFC000"/>
                </a:solidFill>
              </a:rPr>
              <a:t>√</a:t>
            </a:r>
          </a:p>
        </p:txBody>
      </p:sp>
      <p:sp>
        <p:nvSpPr>
          <p:cNvPr id="4" name="文本框 3">
            <a:extLst>
              <a:ext uri="{FF2B5EF4-FFF2-40B4-BE49-F238E27FC236}">
                <a16:creationId xmlns:a16="http://schemas.microsoft.com/office/drawing/2014/main" id="{C44C1C1B-4D3D-CFA3-9E48-702C15139DD8}"/>
              </a:ext>
            </a:extLst>
          </p:cNvPr>
          <p:cNvSpPr txBox="1"/>
          <p:nvPr/>
        </p:nvSpPr>
        <p:spPr>
          <a:xfrm>
            <a:off x="4410792" y="5712343"/>
            <a:ext cx="311304" cy="369332"/>
          </a:xfrm>
          <a:prstGeom prst="rect">
            <a:avLst/>
          </a:prstGeom>
          <a:noFill/>
        </p:spPr>
        <p:txBody>
          <a:bodyPr wrap="none" rtlCol="0">
            <a:spAutoFit/>
          </a:bodyPr>
          <a:lstStyle/>
          <a:p>
            <a:r>
              <a:rPr lang="en-US" dirty="0">
                <a:solidFill>
                  <a:srgbClr val="FFC000"/>
                </a:solidFill>
              </a:rPr>
              <a:t>√</a:t>
            </a:r>
          </a:p>
        </p:txBody>
      </p:sp>
      <p:sp>
        <p:nvSpPr>
          <p:cNvPr id="5" name="文本框 4">
            <a:extLst>
              <a:ext uri="{FF2B5EF4-FFF2-40B4-BE49-F238E27FC236}">
                <a16:creationId xmlns:a16="http://schemas.microsoft.com/office/drawing/2014/main" id="{328F9E4A-8AA8-174D-7C8B-2DD32EFEF0C9}"/>
              </a:ext>
            </a:extLst>
          </p:cNvPr>
          <p:cNvSpPr txBox="1"/>
          <p:nvPr/>
        </p:nvSpPr>
        <p:spPr>
          <a:xfrm>
            <a:off x="4410792" y="6018550"/>
            <a:ext cx="311304" cy="369332"/>
          </a:xfrm>
          <a:prstGeom prst="rect">
            <a:avLst/>
          </a:prstGeom>
          <a:noFill/>
        </p:spPr>
        <p:txBody>
          <a:bodyPr wrap="none" rtlCol="0">
            <a:spAutoFit/>
          </a:bodyPr>
          <a:lstStyle/>
          <a:p>
            <a:r>
              <a:rPr lang="en-US" dirty="0">
                <a:solidFill>
                  <a:srgbClr val="FFC000"/>
                </a:solidFill>
              </a:rPr>
              <a:t>√</a:t>
            </a:r>
          </a:p>
        </p:txBody>
      </p:sp>
      <p:sp>
        <p:nvSpPr>
          <p:cNvPr id="8" name="文本框 7">
            <a:extLst>
              <a:ext uri="{FF2B5EF4-FFF2-40B4-BE49-F238E27FC236}">
                <a16:creationId xmlns:a16="http://schemas.microsoft.com/office/drawing/2014/main" id="{DA23A608-AB77-A823-A803-458C95E361BA}"/>
              </a:ext>
            </a:extLst>
          </p:cNvPr>
          <p:cNvSpPr txBox="1"/>
          <p:nvPr/>
        </p:nvSpPr>
        <p:spPr>
          <a:xfrm>
            <a:off x="4449917" y="6099827"/>
            <a:ext cx="290464" cy="461665"/>
          </a:xfrm>
          <a:prstGeom prst="rect">
            <a:avLst/>
          </a:prstGeom>
          <a:noFill/>
        </p:spPr>
        <p:txBody>
          <a:bodyPr wrap="none" rtlCol="0">
            <a:spAutoFit/>
          </a:bodyPr>
          <a:lstStyle/>
          <a:p>
            <a:r>
              <a:rPr lang="el-GR" sz="2400" dirty="0">
                <a:solidFill>
                  <a:srgbClr val="FFC000"/>
                </a:solidFill>
              </a:rPr>
              <a:t>ᵪ</a:t>
            </a:r>
            <a:endParaRPr lang="en-US" sz="2400" dirty="0">
              <a:solidFill>
                <a:srgbClr val="FFC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4"/>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400">
                <a:solidFill>
                  <a:srgbClr val="FFFF00"/>
                </a:solidFill>
              </a:rPr>
              <a:t>Application 1: Bracket Matching</a:t>
            </a:r>
          </a:p>
        </p:txBody>
      </p:sp>
      <p:sp>
        <p:nvSpPr>
          <p:cNvPr id="31748" name="Rectangle 5"/>
          <p:cNvSpPr>
            <a:spLocks noChangeArrowheads="1"/>
          </p:cNvSpPr>
          <p:nvPr/>
        </p:nvSpPr>
        <p:spPr bwMode="auto">
          <a:xfrm>
            <a:off x="457200" y="1600200"/>
            <a:ext cx="8229600" cy="1395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hlink"/>
              </a:buClr>
              <a:buSzPct val="75000"/>
              <a:buFont typeface="Wingdings" panose="05000000000000000000" pitchFamily="2" charset="2"/>
              <a:buChar char="l"/>
            </a:pPr>
            <a:r>
              <a:rPr lang="zh-CN" altLang="en-US" sz="3200" b="1" dirty="0">
                <a:solidFill>
                  <a:srgbClr val="FFFFCC"/>
                </a:solidFill>
              </a:rPr>
              <a:t>检查括号是否匹配</a:t>
            </a:r>
          </a:p>
          <a:p>
            <a:pPr marL="342900" indent="-342900">
              <a:lnSpc>
                <a:spcPct val="90000"/>
              </a:lnSpc>
              <a:spcBef>
                <a:spcPct val="20000"/>
              </a:spcBef>
              <a:buClr>
                <a:schemeClr val="hlink"/>
              </a:buClr>
              <a:buSzPct val="75000"/>
              <a:buFont typeface="Wingdings" panose="05000000000000000000" pitchFamily="2" charset="2"/>
              <a:buChar char="l"/>
            </a:pPr>
            <a:endParaRPr lang="zh-CN" altLang="en-US" sz="3200" b="1" dirty="0">
              <a:solidFill>
                <a:srgbClr val="FFFFCC"/>
              </a:solidFill>
            </a:endParaRPr>
          </a:p>
          <a:p>
            <a:pPr marL="0" indent="0">
              <a:lnSpc>
                <a:spcPct val="90000"/>
              </a:lnSpc>
              <a:spcBef>
                <a:spcPct val="20000"/>
              </a:spcBef>
              <a:buClr>
                <a:schemeClr val="hlink"/>
              </a:buClr>
              <a:buSzPct val="75000"/>
              <a:buNone/>
            </a:pPr>
            <a:endParaRPr lang="en-US" altLang="zh-CN" sz="3200" b="1" dirty="0">
              <a:solidFill>
                <a:schemeClr val="tx1"/>
              </a:solidFill>
            </a:endParaRPr>
          </a:p>
        </p:txBody>
      </p:sp>
      <p:sp>
        <p:nvSpPr>
          <p:cNvPr id="221188" name="Text Box 4"/>
          <p:cNvSpPr txBox="1">
            <a:spLocks noChangeArrowheads="1"/>
          </p:cNvSpPr>
          <p:nvPr/>
        </p:nvSpPr>
        <p:spPr bwMode="auto">
          <a:xfrm>
            <a:off x="4495800" y="1462405"/>
            <a:ext cx="457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r>
              <a:rPr kumimoji="1" lang="en-US" altLang="zh-CN" sz="4000" b="1">
                <a:solidFill>
                  <a:srgbClr val="66FF33"/>
                </a:solidFill>
                <a:latin typeface="Times New Roman" panose="02020603050405020304" pitchFamily="18" charset="0"/>
                <a:ea typeface="楷体_GB2312" pitchFamily="49" charset="-122"/>
              </a:rPr>
              <a:t>[  </a:t>
            </a:r>
            <a:endParaRPr kumimoji="1" lang="en-US" altLang="zh-CN" sz="3600" b="1">
              <a:solidFill>
                <a:srgbClr val="66FF33"/>
              </a:solidFill>
              <a:latin typeface="Times New Roman" panose="02020603050405020304" pitchFamily="18" charset="0"/>
              <a:ea typeface="楷体_GB2312" pitchFamily="49" charset="-122"/>
            </a:endParaRPr>
          </a:p>
        </p:txBody>
      </p:sp>
      <p:sp>
        <p:nvSpPr>
          <p:cNvPr id="221191" name="Rectangle 7"/>
          <p:cNvSpPr>
            <a:spLocks noChangeArrowheads="1"/>
          </p:cNvSpPr>
          <p:nvPr/>
        </p:nvSpPr>
        <p:spPr bwMode="auto">
          <a:xfrm>
            <a:off x="5029200" y="1478280"/>
            <a:ext cx="481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66FF33"/>
                </a:solidFill>
                <a:latin typeface="Times New Roman" panose="02020603050405020304" pitchFamily="18" charset="0"/>
                <a:ea typeface="楷体_GB2312" pitchFamily="49" charset="-122"/>
              </a:rPr>
              <a:t>( </a:t>
            </a:r>
          </a:p>
        </p:txBody>
      </p:sp>
      <p:sp>
        <p:nvSpPr>
          <p:cNvPr id="221192" name="Rectangle 8"/>
          <p:cNvSpPr>
            <a:spLocks noChangeArrowheads="1"/>
          </p:cNvSpPr>
          <p:nvPr/>
        </p:nvSpPr>
        <p:spPr bwMode="auto">
          <a:xfrm>
            <a:off x="5562600" y="1478280"/>
            <a:ext cx="481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66FF33"/>
                </a:solidFill>
                <a:latin typeface="Times New Roman" panose="02020603050405020304" pitchFamily="18" charset="0"/>
                <a:ea typeface="楷体_GB2312" pitchFamily="49" charset="-122"/>
              </a:rPr>
              <a:t>[ </a:t>
            </a:r>
          </a:p>
        </p:txBody>
      </p:sp>
      <p:sp>
        <p:nvSpPr>
          <p:cNvPr id="221193" name="Rectangle 9"/>
          <p:cNvSpPr>
            <a:spLocks noChangeArrowheads="1"/>
          </p:cNvSpPr>
          <p:nvPr/>
        </p:nvSpPr>
        <p:spPr bwMode="auto">
          <a:xfrm>
            <a:off x="6096000" y="1478280"/>
            <a:ext cx="354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66FF33"/>
                </a:solidFill>
                <a:latin typeface="Times New Roman" panose="02020603050405020304" pitchFamily="18" charset="0"/>
                <a:ea typeface="楷体_GB2312" pitchFamily="49" charset="-122"/>
              </a:rPr>
              <a:t>]</a:t>
            </a:r>
          </a:p>
        </p:txBody>
      </p:sp>
      <p:sp useBgFill="1">
        <p:nvSpPr>
          <p:cNvPr id="221194" name="Rectangle 10"/>
          <p:cNvSpPr>
            <a:spLocks noChangeArrowheads="1"/>
          </p:cNvSpPr>
          <p:nvPr/>
        </p:nvSpPr>
        <p:spPr bwMode="auto">
          <a:xfrm>
            <a:off x="5486400" y="1570355"/>
            <a:ext cx="990600" cy="609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95" name="Rectangle 11"/>
          <p:cNvSpPr>
            <a:spLocks noChangeArrowheads="1"/>
          </p:cNvSpPr>
          <p:nvPr/>
        </p:nvSpPr>
        <p:spPr bwMode="auto">
          <a:xfrm>
            <a:off x="6477000" y="1478280"/>
            <a:ext cx="481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66FF33"/>
                </a:solidFill>
                <a:latin typeface="Times New Roman" panose="02020603050405020304" pitchFamily="18" charset="0"/>
                <a:ea typeface="楷体_GB2312" pitchFamily="49" charset="-122"/>
              </a:rPr>
              <a:t>[ </a:t>
            </a:r>
          </a:p>
        </p:txBody>
      </p:sp>
      <p:sp>
        <p:nvSpPr>
          <p:cNvPr id="221196" name="Rectangle 12"/>
          <p:cNvSpPr>
            <a:spLocks noChangeArrowheads="1"/>
          </p:cNvSpPr>
          <p:nvPr/>
        </p:nvSpPr>
        <p:spPr bwMode="auto">
          <a:xfrm>
            <a:off x="6934200" y="1478280"/>
            <a:ext cx="354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66FF33"/>
                </a:solidFill>
                <a:latin typeface="Times New Roman" panose="02020603050405020304" pitchFamily="18" charset="0"/>
                <a:ea typeface="楷体_GB2312" pitchFamily="49" charset="-122"/>
              </a:rPr>
              <a:t>(</a:t>
            </a:r>
          </a:p>
        </p:txBody>
      </p:sp>
      <p:sp>
        <p:nvSpPr>
          <p:cNvPr id="221197" name="Rectangle 13"/>
          <p:cNvSpPr>
            <a:spLocks noChangeArrowheads="1"/>
          </p:cNvSpPr>
          <p:nvPr/>
        </p:nvSpPr>
        <p:spPr bwMode="auto">
          <a:xfrm>
            <a:off x="7391400" y="1478280"/>
            <a:ext cx="354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66FF33"/>
                </a:solidFill>
                <a:latin typeface="Times New Roman" panose="02020603050405020304" pitchFamily="18" charset="0"/>
                <a:ea typeface="楷体_GB2312" pitchFamily="49" charset="-122"/>
              </a:rPr>
              <a:t>)</a:t>
            </a:r>
          </a:p>
        </p:txBody>
      </p:sp>
      <p:sp>
        <p:nvSpPr>
          <p:cNvPr id="221198" name="Rectangle 14"/>
          <p:cNvSpPr>
            <a:spLocks noChangeArrowheads="1"/>
          </p:cNvSpPr>
          <p:nvPr/>
        </p:nvSpPr>
        <p:spPr bwMode="auto">
          <a:xfrm>
            <a:off x="8077200" y="1478280"/>
            <a:ext cx="354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66FF33"/>
                </a:solidFill>
                <a:latin typeface="Times New Roman" panose="02020603050405020304" pitchFamily="18" charset="0"/>
                <a:ea typeface="楷体_GB2312" pitchFamily="49" charset="-122"/>
              </a:rPr>
              <a:t>)</a:t>
            </a:r>
          </a:p>
        </p:txBody>
      </p:sp>
      <p:sp useBgFill="1">
        <p:nvSpPr>
          <p:cNvPr id="221199" name="Rectangle 15"/>
          <p:cNvSpPr>
            <a:spLocks noChangeArrowheads="1"/>
          </p:cNvSpPr>
          <p:nvPr/>
        </p:nvSpPr>
        <p:spPr bwMode="auto">
          <a:xfrm>
            <a:off x="6934200" y="1570355"/>
            <a:ext cx="838200" cy="609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00" name="Rectangle 16"/>
          <p:cNvSpPr>
            <a:spLocks noChangeArrowheads="1"/>
          </p:cNvSpPr>
          <p:nvPr/>
        </p:nvSpPr>
        <p:spPr bwMode="auto">
          <a:xfrm>
            <a:off x="7772400" y="1478280"/>
            <a:ext cx="354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66FF33"/>
                </a:solidFill>
                <a:latin typeface="Times New Roman" panose="02020603050405020304" pitchFamily="18" charset="0"/>
                <a:ea typeface="楷体_GB2312" pitchFamily="49" charset="-122"/>
              </a:rPr>
              <a:t>]</a:t>
            </a:r>
          </a:p>
        </p:txBody>
      </p:sp>
      <p:sp useBgFill="1">
        <p:nvSpPr>
          <p:cNvPr id="221201" name="Rectangle 17"/>
          <p:cNvSpPr>
            <a:spLocks noChangeArrowheads="1"/>
          </p:cNvSpPr>
          <p:nvPr/>
        </p:nvSpPr>
        <p:spPr bwMode="auto">
          <a:xfrm>
            <a:off x="6553200" y="1494155"/>
            <a:ext cx="15240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21202" name="Rectangle 18"/>
          <p:cNvSpPr>
            <a:spLocks noChangeArrowheads="1"/>
          </p:cNvSpPr>
          <p:nvPr/>
        </p:nvSpPr>
        <p:spPr bwMode="auto">
          <a:xfrm>
            <a:off x="5029200" y="1494155"/>
            <a:ext cx="33528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03" name="Rectangle 19"/>
          <p:cNvSpPr>
            <a:spLocks noChangeArrowheads="1"/>
          </p:cNvSpPr>
          <p:nvPr/>
        </p:nvSpPr>
        <p:spPr bwMode="auto">
          <a:xfrm>
            <a:off x="8382000" y="1478280"/>
            <a:ext cx="354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66FF33"/>
                </a:solidFill>
                <a:latin typeface="Times New Roman" panose="02020603050405020304" pitchFamily="18" charset="0"/>
                <a:ea typeface="楷体_GB2312" pitchFamily="49" charset="-122"/>
              </a:rPr>
              <a:t>]</a:t>
            </a:r>
          </a:p>
        </p:txBody>
      </p:sp>
      <p:sp useBgFill="1">
        <p:nvSpPr>
          <p:cNvPr id="221204" name="Rectangle 20"/>
          <p:cNvSpPr>
            <a:spLocks noChangeArrowheads="1"/>
          </p:cNvSpPr>
          <p:nvPr/>
        </p:nvSpPr>
        <p:spPr bwMode="auto">
          <a:xfrm>
            <a:off x="4572000" y="1417955"/>
            <a:ext cx="4114800" cy="762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文本框 1"/>
          <p:cNvSpPr txBox="1"/>
          <p:nvPr/>
        </p:nvSpPr>
        <p:spPr>
          <a:xfrm>
            <a:off x="467360" y="2924810"/>
            <a:ext cx="8279130" cy="2157730"/>
          </a:xfrm>
          <a:prstGeom prst="rect">
            <a:avLst/>
          </a:prstGeom>
          <a:noFill/>
        </p:spPr>
        <p:txBody>
          <a:bodyPr wrap="square" rtlCol="0" anchor="t">
            <a:spAutoFit/>
          </a:bodyPr>
          <a:lstStyle/>
          <a:p>
            <a:pPr marL="0" indent="0">
              <a:lnSpc>
                <a:spcPct val="90000"/>
              </a:lnSpc>
              <a:spcBef>
                <a:spcPct val="20000"/>
              </a:spcBef>
              <a:buClr>
                <a:schemeClr val="hlink"/>
              </a:buClr>
              <a:buSzPct val="75000"/>
              <a:buNone/>
            </a:pPr>
            <a:r>
              <a:rPr lang="zh-CN" altLang="en-US" sz="3200" b="1" dirty="0">
                <a:solidFill>
                  <a:srgbClr val="FFFF00"/>
                </a:solidFill>
                <a:sym typeface="+mn-ea"/>
              </a:rPr>
              <a:t>   不匹配的情况：</a:t>
            </a:r>
            <a:endParaRPr lang="zh-CN" altLang="en-US" sz="3200" b="1" dirty="0">
              <a:solidFill>
                <a:srgbClr val="FFFFCC"/>
              </a:solidFill>
            </a:endParaRPr>
          </a:p>
          <a:p>
            <a:pPr marL="0" indent="0">
              <a:lnSpc>
                <a:spcPct val="90000"/>
              </a:lnSpc>
              <a:spcBef>
                <a:spcPct val="20000"/>
              </a:spcBef>
              <a:buClr>
                <a:schemeClr val="hlink"/>
              </a:buClr>
              <a:buSzPct val="75000"/>
              <a:buNone/>
            </a:pPr>
            <a:r>
              <a:rPr lang="zh-CN" altLang="en-US" sz="3200" b="1" dirty="0">
                <a:sym typeface="+mn-ea"/>
              </a:rPr>
              <a:t>   括号类型不匹配：</a:t>
            </a:r>
            <a:r>
              <a:rPr lang="en-US" altLang="zh-CN" sz="3200" b="1" dirty="0">
                <a:sym typeface="+mn-ea"/>
              </a:rPr>
              <a:t>[ }</a:t>
            </a:r>
            <a:endParaRPr lang="en-US" altLang="zh-CN" sz="3200" b="1" dirty="0">
              <a:solidFill>
                <a:schemeClr val="tx1"/>
              </a:solidFill>
            </a:endParaRPr>
          </a:p>
          <a:p>
            <a:pPr marL="0" indent="0">
              <a:lnSpc>
                <a:spcPct val="90000"/>
              </a:lnSpc>
              <a:spcBef>
                <a:spcPct val="20000"/>
              </a:spcBef>
              <a:buClr>
                <a:schemeClr val="hlink"/>
              </a:buClr>
              <a:buSzPct val="75000"/>
              <a:buNone/>
            </a:pPr>
            <a:r>
              <a:rPr lang="zh-CN" altLang="en-US" sz="3200" b="1" dirty="0">
                <a:sym typeface="+mn-ea"/>
              </a:rPr>
              <a:t>   括号个数不匹配（左多余）：</a:t>
            </a:r>
            <a:r>
              <a:rPr lang="en-US" altLang="zh-CN" sz="3200" b="1" dirty="0">
                <a:sym typeface="+mn-ea"/>
              </a:rPr>
              <a:t>{ [ ]</a:t>
            </a:r>
            <a:endParaRPr lang="en-US" altLang="zh-CN" sz="3200" b="1" dirty="0">
              <a:solidFill>
                <a:schemeClr val="tx1"/>
              </a:solidFill>
            </a:endParaRPr>
          </a:p>
          <a:p>
            <a:pPr marL="0" indent="0">
              <a:lnSpc>
                <a:spcPct val="90000"/>
              </a:lnSpc>
              <a:spcBef>
                <a:spcPct val="20000"/>
              </a:spcBef>
              <a:buClr>
                <a:schemeClr val="hlink"/>
              </a:buClr>
              <a:buSzPct val="75000"/>
              <a:buNone/>
            </a:pPr>
            <a:r>
              <a:rPr lang="zh-CN" altLang="en-US" sz="3200" b="1" dirty="0">
                <a:sym typeface="+mn-ea"/>
              </a:rPr>
              <a:t>   括号个数不匹配（右多余）：</a:t>
            </a:r>
            <a:r>
              <a:rPr lang="en-US" altLang="zh-CN" sz="3200" b="1" dirty="0">
                <a:sym typeface="+mn-ea"/>
              </a:rPr>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88">
                                            <p:txEl>
                                              <p:pRg st="0" end="0"/>
                                            </p:txEl>
                                          </p:spTgt>
                                        </p:tgtEl>
                                        <p:attrNameLst>
                                          <p:attrName>style.visibility</p:attrName>
                                        </p:attrNameLst>
                                      </p:cBhvr>
                                      <p:to>
                                        <p:strVal val="visible"/>
                                      </p:to>
                                    </p:set>
                                    <p:animEffect transition="in" filter="wipe(left)">
                                      <p:cBhvr>
                                        <p:cTn id="7" dur="500"/>
                                        <p:tgtEl>
                                          <p:spTgt spid="2211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1191">
                                            <p:txEl>
                                              <p:pRg st="0" end="0"/>
                                            </p:txEl>
                                          </p:spTgt>
                                        </p:tgtEl>
                                        <p:attrNameLst>
                                          <p:attrName>style.visibility</p:attrName>
                                        </p:attrNameLst>
                                      </p:cBhvr>
                                      <p:to>
                                        <p:strVal val="visible"/>
                                      </p:to>
                                    </p:set>
                                    <p:animEffect transition="in" filter="wipe(left)">
                                      <p:cBhvr>
                                        <p:cTn id="12" dur="500"/>
                                        <p:tgtEl>
                                          <p:spTgt spid="2211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1192">
                                            <p:txEl>
                                              <p:pRg st="0" end="0"/>
                                            </p:txEl>
                                          </p:spTgt>
                                        </p:tgtEl>
                                        <p:attrNameLst>
                                          <p:attrName>style.visibility</p:attrName>
                                        </p:attrNameLst>
                                      </p:cBhvr>
                                      <p:to>
                                        <p:strVal val="visible"/>
                                      </p:to>
                                    </p:set>
                                    <p:animEffect transition="in" filter="wipe(left)">
                                      <p:cBhvr>
                                        <p:cTn id="17" dur="500"/>
                                        <p:tgtEl>
                                          <p:spTgt spid="22119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1193">
                                            <p:txEl>
                                              <p:pRg st="0" end="0"/>
                                            </p:txEl>
                                          </p:spTgt>
                                        </p:tgtEl>
                                        <p:attrNameLst>
                                          <p:attrName>style.visibility</p:attrName>
                                        </p:attrNameLst>
                                      </p:cBhvr>
                                      <p:to>
                                        <p:strVal val="visible"/>
                                      </p:to>
                                    </p:set>
                                    <p:animEffect transition="in" filter="wipe(left)">
                                      <p:cBhvr>
                                        <p:cTn id="22" dur="500"/>
                                        <p:tgtEl>
                                          <p:spTgt spid="22119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21194"/>
                                        </p:tgtEl>
                                        <p:attrNameLst>
                                          <p:attrName>style.visibility</p:attrName>
                                        </p:attrNameLst>
                                      </p:cBhvr>
                                      <p:to>
                                        <p:strVal val="visible"/>
                                      </p:to>
                                    </p:set>
                                    <p:animEffect transition="in" filter="wipe(right)">
                                      <p:cBhvr>
                                        <p:cTn id="27" dur="500"/>
                                        <p:tgtEl>
                                          <p:spTgt spid="2211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1195">
                                            <p:txEl>
                                              <p:pRg st="0" end="0"/>
                                            </p:txEl>
                                          </p:spTgt>
                                        </p:tgtEl>
                                        <p:attrNameLst>
                                          <p:attrName>style.visibility</p:attrName>
                                        </p:attrNameLst>
                                      </p:cBhvr>
                                      <p:to>
                                        <p:strVal val="visible"/>
                                      </p:to>
                                    </p:set>
                                    <p:animEffect transition="in" filter="wipe(left)">
                                      <p:cBhvr>
                                        <p:cTn id="32" dur="500"/>
                                        <p:tgtEl>
                                          <p:spTgt spid="22119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1196">
                                            <p:txEl>
                                              <p:pRg st="0" end="0"/>
                                            </p:txEl>
                                          </p:spTgt>
                                        </p:tgtEl>
                                        <p:attrNameLst>
                                          <p:attrName>style.visibility</p:attrName>
                                        </p:attrNameLst>
                                      </p:cBhvr>
                                      <p:to>
                                        <p:strVal val="visible"/>
                                      </p:to>
                                    </p:set>
                                    <p:animEffect transition="in" filter="wipe(left)">
                                      <p:cBhvr>
                                        <p:cTn id="37" dur="500"/>
                                        <p:tgtEl>
                                          <p:spTgt spid="22119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1197">
                                            <p:txEl>
                                              <p:pRg st="0" end="0"/>
                                            </p:txEl>
                                          </p:spTgt>
                                        </p:tgtEl>
                                        <p:attrNameLst>
                                          <p:attrName>style.visibility</p:attrName>
                                        </p:attrNameLst>
                                      </p:cBhvr>
                                      <p:to>
                                        <p:strVal val="visible"/>
                                      </p:to>
                                    </p:set>
                                    <p:animEffect transition="in" filter="wipe(left)">
                                      <p:cBhvr>
                                        <p:cTn id="42" dur="500"/>
                                        <p:tgtEl>
                                          <p:spTgt spid="22119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221199"/>
                                        </p:tgtEl>
                                        <p:attrNameLst>
                                          <p:attrName>style.visibility</p:attrName>
                                        </p:attrNameLst>
                                      </p:cBhvr>
                                      <p:to>
                                        <p:strVal val="visible"/>
                                      </p:to>
                                    </p:set>
                                    <p:animEffect transition="in" filter="wipe(right)">
                                      <p:cBhvr>
                                        <p:cTn id="47" dur="500"/>
                                        <p:tgtEl>
                                          <p:spTgt spid="22119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1200">
                                            <p:txEl>
                                              <p:pRg st="0" end="0"/>
                                            </p:txEl>
                                          </p:spTgt>
                                        </p:tgtEl>
                                        <p:attrNameLst>
                                          <p:attrName>style.visibility</p:attrName>
                                        </p:attrNameLst>
                                      </p:cBhvr>
                                      <p:to>
                                        <p:strVal val="visible"/>
                                      </p:to>
                                    </p:set>
                                    <p:animEffect transition="in" filter="wipe(left)">
                                      <p:cBhvr>
                                        <p:cTn id="52" dur="500"/>
                                        <p:tgtEl>
                                          <p:spTgt spid="221200">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221201"/>
                                        </p:tgtEl>
                                        <p:attrNameLst>
                                          <p:attrName>style.visibility</p:attrName>
                                        </p:attrNameLst>
                                      </p:cBhvr>
                                      <p:to>
                                        <p:strVal val="visible"/>
                                      </p:to>
                                    </p:set>
                                    <p:animEffect transition="in" filter="wipe(right)">
                                      <p:cBhvr>
                                        <p:cTn id="57" dur="500"/>
                                        <p:tgtEl>
                                          <p:spTgt spid="22120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21198">
                                            <p:txEl>
                                              <p:pRg st="0" end="0"/>
                                            </p:txEl>
                                          </p:spTgt>
                                        </p:tgtEl>
                                        <p:attrNameLst>
                                          <p:attrName>style.visibility</p:attrName>
                                        </p:attrNameLst>
                                      </p:cBhvr>
                                      <p:to>
                                        <p:strVal val="visible"/>
                                      </p:to>
                                    </p:set>
                                    <p:animEffect transition="in" filter="wipe(left)">
                                      <p:cBhvr>
                                        <p:cTn id="62" dur="500"/>
                                        <p:tgtEl>
                                          <p:spTgt spid="221198">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221202"/>
                                        </p:tgtEl>
                                        <p:attrNameLst>
                                          <p:attrName>style.visibility</p:attrName>
                                        </p:attrNameLst>
                                      </p:cBhvr>
                                      <p:to>
                                        <p:strVal val="visible"/>
                                      </p:to>
                                    </p:set>
                                    <p:animEffect transition="in" filter="wipe(right)">
                                      <p:cBhvr>
                                        <p:cTn id="67" dur="500"/>
                                        <p:tgtEl>
                                          <p:spTgt spid="22120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21203">
                                            <p:txEl>
                                              <p:pRg st="0" end="0"/>
                                            </p:txEl>
                                          </p:spTgt>
                                        </p:tgtEl>
                                        <p:attrNameLst>
                                          <p:attrName>style.visibility</p:attrName>
                                        </p:attrNameLst>
                                      </p:cBhvr>
                                      <p:to>
                                        <p:strVal val="visible"/>
                                      </p:to>
                                    </p:set>
                                    <p:animEffect transition="in" filter="wipe(left)">
                                      <p:cBhvr>
                                        <p:cTn id="72" dur="500"/>
                                        <p:tgtEl>
                                          <p:spTgt spid="221203">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221204"/>
                                        </p:tgtEl>
                                        <p:attrNameLst>
                                          <p:attrName>style.visibility</p:attrName>
                                        </p:attrNameLst>
                                      </p:cBhvr>
                                      <p:to>
                                        <p:strVal val="visible"/>
                                      </p:to>
                                    </p:set>
                                    <p:animEffect transition="in" filter="wipe(right)">
                                      <p:cBhvr>
                                        <p:cTn id="77" dur="500"/>
                                        <p:tgtEl>
                                          <p:spTgt spid="221204"/>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build="p" autoUpdateAnimBg="0"/>
      <p:bldP spid="221191" grpId="0" build="p" autoUpdateAnimBg="0"/>
      <p:bldP spid="221192" grpId="0" build="p" autoUpdateAnimBg="0"/>
      <p:bldP spid="221193" grpId="0" build="p" autoUpdateAnimBg="0"/>
      <p:bldP spid="221194" grpId="0" bldLvl="0" animBg="1"/>
      <p:bldP spid="221195" grpId="0" build="p" autoUpdateAnimBg="0"/>
      <p:bldP spid="221196" grpId="0" build="p" autoUpdateAnimBg="0"/>
      <p:bldP spid="221197" grpId="0" build="p" autoUpdateAnimBg="0"/>
      <p:bldP spid="221198" grpId="0" build="p" autoUpdateAnimBg="0"/>
      <p:bldP spid="221199" grpId="0" bldLvl="0" animBg="1"/>
      <p:bldP spid="221200" grpId="0" build="p" autoUpdateAnimBg="0"/>
      <p:bldP spid="221201" grpId="0" bldLvl="0" animBg="1"/>
      <p:bldP spid="221202" grpId="0" bldLvl="0" animBg="1"/>
      <p:bldP spid="221203" grpId="0" build="p" autoUpdateAnimBg="0"/>
      <p:bldP spid="221204" grpId="0" bldLvl="0" animBg="1"/>
      <p:bldP spid="2" grpId="0"/>
      <p:bldP spid="2"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8"/>
          <p:cNvSpPr txBox="1">
            <a:spLocks noChangeArrowheads="1"/>
          </p:cNvSpPr>
          <p:nvPr/>
        </p:nvSpPr>
        <p:spPr bwMode="auto">
          <a:xfrm>
            <a:off x="503238" y="1381125"/>
            <a:ext cx="4495800" cy="58356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zh-CN" sz="3200" dirty="0">
                <a:latin typeface="Songti SC Regular" panose="02010800040101010101" charset="-122"/>
                <a:ea typeface="Songti SC Regular" panose="02010800040101010101" charset="-122"/>
              </a:rPr>
              <a:t>算法的设计思想：</a:t>
            </a:r>
            <a:endParaRPr kumimoji="1" lang="zh-CN" altLang="en-US" sz="3200" dirty="0">
              <a:latin typeface="Songti SC Regular" panose="02010800040101010101" charset="-122"/>
              <a:ea typeface="Songti SC Regular" panose="02010800040101010101" charset="-122"/>
            </a:endParaRPr>
          </a:p>
        </p:txBody>
      </p:sp>
      <p:sp>
        <p:nvSpPr>
          <p:cNvPr id="222217" name="Text Box 9"/>
          <p:cNvSpPr txBox="1">
            <a:spLocks noChangeArrowheads="1"/>
          </p:cNvSpPr>
          <p:nvPr/>
        </p:nvSpPr>
        <p:spPr bwMode="auto">
          <a:xfrm>
            <a:off x="419100" y="1992313"/>
            <a:ext cx="4359910" cy="52197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buClr>
                <a:srgbClr val="FF9900"/>
              </a:buClr>
              <a:buFont typeface="Wingdings" panose="05000000000000000000" pitchFamily="2" charset="2"/>
              <a:buChar char="l"/>
            </a:pPr>
            <a:r>
              <a:rPr kumimoji="1" lang="zh-CN" altLang="zh-CN" sz="2800" dirty="0">
                <a:latin typeface="Songti SC Regular" panose="02010800040101010101" charset="-122"/>
                <a:ea typeface="Songti SC Regular" panose="02010800040101010101" charset="-122"/>
              </a:rPr>
              <a:t>凡出现</a:t>
            </a:r>
            <a:r>
              <a:rPr kumimoji="1" lang="zh-CN" altLang="zh-CN" sz="2800" dirty="0">
                <a:solidFill>
                  <a:srgbClr val="FFFF00"/>
                </a:solidFill>
                <a:latin typeface="Songti SC Regular" panose="02010800040101010101" charset="-122"/>
                <a:ea typeface="Songti SC Regular" panose="02010800040101010101" charset="-122"/>
              </a:rPr>
              <a:t>左括弧</a:t>
            </a:r>
            <a:r>
              <a:rPr kumimoji="1" lang="zh-CN" altLang="zh-CN" sz="2800" dirty="0">
                <a:latin typeface="Songti SC Regular" panose="02010800040101010101" charset="-122"/>
                <a:ea typeface="Songti SC Regular" panose="02010800040101010101" charset="-122"/>
              </a:rPr>
              <a:t>，则进栈；</a:t>
            </a:r>
          </a:p>
        </p:txBody>
      </p:sp>
      <p:sp>
        <p:nvSpPr>
          <p:cNvPr id="222218" name="Text Box 10"/>
          <p:cNvSpPr txBox="1">
            <a:spLocks noChangeArrowheads="1"/>
          </p:cNvSpPr>
          <p:nvPr/>
        </p:nvSpPr>
        <p:spPr bwMode="auto">
          <a:xfrm>
            <a:off x="417513" y="2517775"/>
            <a:ext cx="8042275" cy="246062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lnSpc>
                <a:spcPct val="110000"/>
              </a:lnSpc>
              <a:buClr>
                <a:srgbClr val="FF9900"/>
              </a:buClr>
              <a:buFont typeface="Wingdings" panose="05000000000000000000" pitchFamily="2" charset="2"/>
              <a:buChar char="l"/>
            </a:pPr>
            <a:r>
              <a:rPr kumimoji="1" lang="zh-CN" altLang="zh-CN" sz="2800" dirty="0">
                <a:latin typeface="Songti SC Regular" panose="02010800040101010101" charset="-122"/>
                <a:ea typeface="Songti SC Regular" panose="02010800040101010101" charset="-122"/>
                <a:cs typeface="Songti SC Regular" panose="02010800040101010101" charset="-122"/>
              </a:rPr>
              <a:t>凡出现</a:t>
            </a:r>
            <a:r>
              <a:rPr kumimoji="1" lang="zh-CN" altLang="zh-CN" sz="2800" dirty="0">
                <a:solidFill>
                  <a:srgbClr val="FFFF00"/>
                </a:solidFill>
                <a:latin typeface="Songti SC Regular" panose="02010800040101010101" charset="-122"/>
                <a:ea typeface="Songti SC Regular" panose="02010800040101010101" charset="-122"/>
                <a:cs typeface="Songti SC Regular" panose="02010800040101010101" charset="-122"/>
              </a:rPr>
              <a:t>右括弧</a:t>
            </a:r>
            <a:r>
              <a:rPr kumimoji="1" lang="zh-CN" altLang="zh-CN" sz="2800" dirty="0">
                <a:latin typeface="Songti SC Regular" panose="02010800040101010101" charset="-122"/>
                <a:ea typeface="Songti SC Regular" panose="02010800040101010101" charset="-122"/>
                <a:cs typeface="Songti SC Regular" panose="02010800040101010101" charset="-122"/>
              </a:rPr>
              <a:t>，首先检查栈是否空？</a:t>
            </a:r>
          </a:p>
          <a:p>
            <a:pPr eaLnBrk="1" hangingPunct="1">
              <a:lnSpc>
                <a:spcPct val="110000"/>
              </a:lnSpc>
            </a:pPr>
            <a:r>
              <a:rPr kumimoji="1" lang="zh-CN" altLang="zh-CN" sz="2800" dirty="0">
                <a:latin typeface="Songti SC Regular" panose="02010800040101010101" charset="-122"/>
                <a:ea typeface="Songti SC Regular" panose="02010800040101010101" charset="-122"/>
                <a:cs typeface="Songti SC Regular" panose="02010800040101010101" charset="-122"/>
              </a:rPr>
              <a:t>   若栈空，则表明该“右括弧”多余  </a:t>
            </a:r>
            <a:r>
              <a:rPr lang="en-US" altLang="zh-CN" sz="2800" b="1">
                <a:solidFill>
                  <a:schemeClr val="accent5"/>
                </a:solidFill>
                <a:sym typeface="+mn-ea"/>
              </a:rPr>
              <a:t>[ ] }</a:t>
            </a:r>
            <a:endParaRPr kumimoji="1" lang="zh-CN" altLang="zh-CN" sz="2800" dirty="0">
              <a:latin typeface="Songti SC Regular" panose="02010800040101010101" charset="-122"/>
              <a:ea typeface="Songti SC Regular" panose="02010800040101010101" charset="-122"/>
              <a:cs typeface="Songti SC Regular" panose="02010800040101010101" charset="-122"/>
            </a:endParaRPr>
          </a:p>
          <a:p>
            <a:pPr eaLnBrk="1" hangingPunct="1">
              <a:lnSpc>
                <a:spcPct val="110000"/>
              </a:lnSpc>
            </a:pPr>
            <a:r>
              <a:rPr kumimoji="1" lang="zh-CN" altLang="zh-CN" sz="2800" dirty="0">
                <a:latin typeface="Songti SC Regular" panose="02010800040101010101" charset="-122"/>
                <a:ea typeface="Songti SC Regular" panose="02010800040101010101" charset="-122"/>
                <a:cs typeface="Songti SC Regular" panose="02010800040101010101" charset="-122"/>
              </a:rPr>
              <a:t>   否则和栈顶元素比较，</a:t>
            </a:r>
          </a:p>
          <a:p>
            <a:pPr eaLnBrk="1" hangingPunct="1">
              <a:lnSpc>
                <a:spcPct val="110000"/>
              </a:lnSpc>
            </a:pPr>
            <a:r>
              <a:rPr kumimoji="1" lang="zh-CN" altLang="zh-CN" sz="2800" dirty="0">
                <a:latin typeface="Songti SC Regular" panose="02010800040101010101" charset="-122"/>
                <a:ea typeface="Songti SC Regular" panose="02010800040101010101" charset="-122"/>
                <a:cs typeface="Songti SC Regular" panose="02010800040101010101" charset="-122"/>
              </a:rPr>
              <a:t>       若相匹配，则“左括弧</a:t>
            </a:r>
            <a:r>
              <a:rPr kumimoji="1" lang="en-US" altLang="zh-CN" sz="2800" dirty="0">
                <a:latin typeface="Songti SC Regular" panose="02010800040101010101" charset="-122"/>
                <a:ea typeface="Songti SC Regular" panose="02010800040101010101" charset="-122"/>
                <a:cs typeface="Songti SC Regular" panose="02010800040101010101" charset="-122"/>
              </a:rPr>
              <a:t>(</a:t>
            </a:r>
            <a:r>
              <a:rPr kumimoji="1" lang="zh-CN" altLang="en-US" sz="2800" dirty="0">
                <a:latin typeface="Songti SC Regular" panose="02010800040101010101" charset="-122"/>
                <a:ea typeface="Songti SC Regular" panose="02010800040101010101" charset="-122"/>
                <a:cs typeface="Songti SC Regular" panose="02010800040101010101" charset="-122"/>
              </a:rPr>
              <a:t>栈顶元素</a:t>
            </a:r>
            <a:r>
              <a:rPr kumimoji="1" lang="en-US" altLang="zh-CN" sz="2800" dirty="0">
                <a:latin typeface="Songti SC Regular" panose="02010800040101010101" charset="-122"/>
                <a:ea typeface="Songti SC Regular" panose="02010800040101010101" charset="-122"/>
                <a:cs typeface="Songti SC Regular" panose="02010800040101010101" charset="-122"/>
              </a:rPr>
              <a:t>)</a:t>
            </a:r>
            <a:r>
              <a:rPr kumimoji="1" lang="zh-CN" altLang="zh-CN" sz="2800" dirty="0">
                <a:latin typeface="Songti SC Regular" panose="02010800040101010101" charset="-122"/>
                <a:ea typeface="Songti SC Regular" panose="02010800040101010101" charset="-122"/>
                <a:cs typeface="Songti SC Regular" panose="02010800040101010101" charset="-122"/>
              </a:rPr>
              <a:t>出栈”</a:t>
            </a:r>
          </a:p>
          <a:p>
            <a:pPr eaLnBrk="1" hangingPunct="1">
              <a:lnSpc>
                <a:spcPct val="110000"/>
              </a:lnSpc>
            </a:pPr>
            <a:r>
              <a:rPr kumimoji="1" lang="zh-CN" altLang="zh-CN" sz="2800" dirty="0">
                <a:latin typeface="Songti SC Regular" panose="02010800040101010101" charset="-122"/>
                <a:ea typeface="Songti SC Regular" panose="02010800040101010101" charset="-122"/>
                <a:cs typeface="Songti SC Regular" panose="02010800040101010101" charset="-122"/>
              </a:rPr>
              <a:t>       否则表明不匹配   </a:t>
            </a:r>
            <a:r>
              <a:rPr lang="en-US" altLang="zh-CN" sz="2800" b="1">
                <a:solidFill>
                  <a:schemeClr val="accent5"/>
                </a:solidFill>
                <a:sym typeface="+mn-ea"/>
              </a:rPr>
              <a:t>[ }</a:t>
            </a:r>
            <a:endParaRPr kumimoji="1" lang="en-US" altLang="zh-CN" sz="2800" b="1" dirty="0">
              <a:solidFill>
                <a:schemeClr val="accent5"/>
              </a:solidFill>
              <a:latin typeface="Songti SC Regular" panose="02010800040101010101" charset="-122"/>
              <a:ea typeface="Songti SC Regular" panose="02010800040101010101" charset="-122"/>
              <a:cs typeface="Songti SC Regular" panose="02010800040101010101" charset="-122"/>
              <a:sym typeface="+mn-ea"/>
            </a:endParaRPr>
          </a:p>
        </p:txBody>
      </p:sp>
      <p:sp>
        <p:nvSpPr>
          <p:cNvPr id="222219" name="Text Box 11"/>
          <p:cNvSpPr txBox="1">
            <a:spLocks noChangeArrowheads="1"/>
          </p:cNvSpPr>
          <p:nvPr/>
        </p:nvSpPr>
        <p:spPr bwMode="auto">
          <a:xfrm>
            <a:off x="415925" y="4864100"/>
            <a:ext cx="6050280" cy="151257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l" eaLnBrk="1" hangingPunct="1">
              <a:lnSpc>
                <a:spcPct val="110000"/>
              </a:lnSpc>
              <a:buClr>
                <a:srgbClr val="FF9900"/>
              </a:buClr>
              <a:buFont typeface="Wingdings" panose="05000000000000000000" pitchFamily="2" charset="2"/>
              <a:buChar char="l"/>
            </a:pPr>
            <a:r>
              <a:rPr kumimoji="1" lang="zh-CN" altLang="zh-CN" sz="2800" dirty="0">
                <a:latin typeface="Songti SC Regular" panose="02010800040101010101" charset="-122"/>
                <a:ea typeface="Songti SC Regular" panose="02010800040101010101" charset="-122"/>
                <a:cs typeface="Songti SC Regular" panose="02010800040101010101" charset="-122"/>
              </a:rPr>
              <a:t>表达式检验结束时，</a:t>
            </a:r>
          </a:p>
          <a:p>
            <a:pPr algn="l" eaLnBrk="1" hangingPunct="1">
              <a:lnSpc>
                <a:spcPct val="110000"/>
              </a:lnSpc>
            </a:pPr>
            <a:r>
              <a:rPr kumimoji="1" lang="zh-CN" altLang="zh-CN" sz="2800" dirty="0">
                <a:latin typeface="Songti SC Regular" panose="02010800040101010101" charset="-122"/>
                <a:ea typeface="Songti SC Regular" panose="02010800040101010101" charset="-122"/>
                <a:cs typeface="Songti SC Regular" panose="02010800040101010101" charset="-122"/>
              </a:rPr>
              <a:t>   若栈空，则表明表达式中匹配正确</a:t>
            </a:r>
          </a:p>
          <a:p>
            <a:pPr algn="l" eaLnBrk="1" hangingPunct="1">
              <a:lnSpc>
                <a:spcPct val="110000"/>
              </a:lnSpc>
            </a:pPr>
            <a:r>
              <a:rPr kumimoji="1" lang="zh-CN" altLang="zh-CN" sz="2800" dirty="0">
                <a:latin typeface="Songti SC Regular" panose="02010800040101010101" charset="-122"/>
                <a:ea typeface="Songti SC Regular" panose="02010800040101010101" charset="-122"/>
                <a:cs typeface="Songti SC Regular" panose="02010800040101010101" charset="-122"/>
              </a:rPr>
              <a:t>   否则表明“左括弧”有余。  </a:t>
            </a:r>
            <a:r>
              <a:rPr lang="en-US" altLang="zh-CN" sz="2800" b="1">
                <a:solidFill>
                  <a:schemeClr val="accent5"/>
                </a:solidFill>
                <a:sym typeface="+mn-ea"/>
              </a:rPr>
              <a:t>{ [ ]</a:t>
            </a:r>
            <a:endParaRPr kumimoji="1" lang="en-US" altLang="zh-CN" sz="2800" b="1" dirty="0">
              <a:solidFill>
                <a:schemeClr val="accent5"/>
              </a:solidFill>
              <a:latin typeface="Songti SC Regular" panose="02010800040101010101" charset="-122"/>
              <a:ea typeface="Songti SC Regular" panose="02010800040101010101" charset="-122"/>
              <a:cs typeface="Songti SC Regular" panose="02010800040101010101" charset="-122"/>
              <a:sym typeface="+mn-ea"/>
            </a:endParaRPr>
          </a:p>
        </p:txBody>
      </p:sp>
      <p:sp>
        <p:nvSpPr>
          <p:cNvPr id="8" name="Rectangle 5"/>
          <p:cNvSpPr>
            <a:spLocks noGrp="1" noChangeArrowheads="1"/>
          </p:cNvSpPr>
          <p:nvPr>
            <p:ph type="title"/>
          </p:nvPr>
        </p:nvSpPr>
        <p:spPr>
          <a:xfrm>
            <a:off x="685800" y="260648"/>
            <a:ext cx="7772400" cy="803275"/>
          </a:xfrm>
          <a:noFill/>
        </p:spPr>
        <p:txBody>
          <a:bodyPr anchorCtr="0"/>
          <a:lstStyle/>
          <a:p>
            <a:pPr eaLnBrk="1" hangingPunct="1"/>
            <a:r>
              <a:rPr lang="zh-CN" altLang="en-US" b="0" dirty="0"/>
              <a:t>算法核心步骤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2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7" grpId="0" autoUpdateAnimBg="0"/>
      <p:bldP spid="222218" grpId="0" autoUpdateAnimBg="0"/>
      <p:bldP spid="22221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8"/>
          <p:cNvSpPr txBox="1">
            <a:spLocks noChangeArrowheads="1"/>
          </p:cNvSpPr>
          <p:nvPr/>
        </p:nvSpPr>
        <p:spPr bwMode="auto">
          <a:xfrm>
            <a:off x="503238" y="1381125"/>
            <a:ext cx="4495800" cy="58356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zh-CN" sz="3200" dirty="0">
                <a:latin typeface="Songti SC Regular" panose="02010800040101010101" charset="-122"/>
                <a:ea typeface="Songti SC Regular" panose="02010800040101010101" charset="-122"/>
              </a:rPr>
              <a:t>算法的设计思想：</a:t>
            </a:r>
            <a:endParaRPr kumimoji="1" lang="zh-CN" altLang="en-US" sz="3200" dirty="0">
              <a:latin typeface="Songti SC Regular" panose="02010800040101010101" charset="-122"/>
              <a:ea typeface="Songti SC Regular" panose="02010800040101010101" charset="-122"/>
            </a:endParaRPr>
          </a:p>
        </p:txBody>
      </p:sp>
      <p:sp>
        <p:nvSpPr>
          <p:cNvPr id="8" name="Rectangle 5"/>
          <p:cNvSpPr>
            <a:spLocks noGrp="1" noChangeArrowheads="1"/>
          </p:cNvSpPr>
          <p:nvPr>
            <p:ph type="title"/>
          </p:nvPr>
        </p:nvSpPr>
        <p:spPr>
          <a:xfrm>
            <a:off x="685800" y="260648"/>
            <a:ext cx="7772400" cy="803275"/>
          </a:xfrm>
          <a:noFill/>
        </p:spPr>
        <p:txBody>
          <a:bodyPr anchorCtr="0"/>
          <a:lstStyle/>
          <a:p>
            <a:pPr eaLnBrk="1" hangingPunct="1"/>
            <a:r>
              <a:rPr lang="zh-CN" altLang="en-US" b="0" dirty="0"/>
              <a:t>算法核心步骤</a:t>
            </a:r>
          </a:p>
        </p:txBody>
      </p:sp>
      <p:sp>
        <p:nvSpPr>
          <p:cNvPr id="2" name="Text Box 8">
            <a:extLst>
              <a:ext uri="{FF2B5EF4-FFF2-40B4-BE49-F238E27FC236}">
                <a16:creationId xmlns:a16="http://schemas.microsoft.com/office/drawing/2014/main" id="{35A47F32-5A59-4BD3-15C9-D8C3872811B7}"/>
              </a:ext>
            </a:extLst>
          </p:cNvPr>
          <p:cNvSpPr txBox="1">
            <a:spLocks noChangeArrowheads="1"/>
          </p:cNvSpPr>
          <p:nvPr/>
        </p:nvSpPr>
        <p:spPr bwMode="auto">
          <a:xfrm>
            <a:off x="503238" y="2247902"/>
            <a:ext cx="702109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solidFill>
                  <a:srgbClr val="FFFF00"/>
                </a:solidFill>
                <a:ea typeface="宋体" panose="02010600030101010101" pitchFamily="2" charset="-122"/>
              </a:rPr>
              <a:t>需检验的表达式</a:t>
            </a:r>
            <a:r>
              <a:rPr lang="en-US" altLang="zh-CN" sz="2000" dirty="0">
                <a:solidFill>
                  <a:srgbClr val="FFFF00"/>
                </a:solidFill>
                <a:ea typeface="宋体" panose="02010600030101010101" pitchFamily="2" charset="-122"/>
              </a:rPr>
              <a:t>1</a:t>
            </a:r>
            <a:r>
              <a:rPr lang="zh-CN" altLang="en-US" sz="2000" dirty="0">
                <a:solidFill>
                  <a:srgbClr val="FFFF00"/>
                </a:solidFill>
                <a:ea typeface="宋体" panose="02010600030101010101" pitchFamily="2" charset="-122"/>
              </a:rPr>
              <a:t>：</a:t>
            </a:r>
            <a:r>
              <a:rPr lang="en-US" altLang="zh-CN" sz="2000" dirty="0">
                <a:solidFill>
                  <a:srgbClr val="FFFF00"/>
                </a:solidFill>
                <a:ea typeface="宋体" panose="02010600030101010101" pitchFamily="2" charset="-122"/>
              </a:rPr>
              <a:t>{  *** [ **** ( *** ) *** ] *** }</a:t>
            </a:r>
          </a:p>
          <a:p>
            <a:pPr eaLnBrk="1" hangingPunct="1">
              <a:spcBef>
                <a:spcPct val="50000"/>
              </a:spcBef>
            </a:pPr>
            <a:r>
              <a:rPr lang="zh-CN" altLang="en-US" sz="2000" dirty="0">
                <a:solidFill>
                  <a:srgbClr val="FFFF00"/>
                </a:solidFill>
                <a:ea typeface="宋体" panose="02010600030101010101" pitchFamily="2" charset="-122"/>
              </a:rPr>
              <a:t>需检验的表达式</a:t>
            </a:r>
            <a:r>
              <a:rPr lang="en-US" altLang="zh-CN" sz="2000" dirty="0">
                <a:solidFill>
                  <a:srgbClr val="FFFF00"/>
                </a:solidFill>
                <a:ea typeface="宋体" panose="02010600030101010101" pitchFamily="2" charset="-122"/>
              </a:rPr>
              <a:t>2</a:t>
            </a:r>
            <a:r>
              <a:rPr lang="zh-CN" altLang="en-US" sz="2000" dirty="0">
                <a:solidFill>
                  <a:srgbClr val="FFFF00"/>
                </a:solidFill>
                <a:ea typeface="宋体" panose="02010600030101010101" pitchFamily="2" charset="-122"/>
              </a:rPr>
              <a:t>：</a:t>
            </a:r>
            <a:r>
              <a:rPr lang="en-US" altLang="zh-CN" sz="2000" dirty="0">
                <a:solidFill>
                  <a:srgbClr val="FFFF00"/>
                </a:solidFill>
                <a:ea typeface="宋体" panose="02010600030101010101" pitchFamily="2" charset="-122"/>
              </a:rPr>
              <a:t>{  *** [ **</a:t>
            </a:r>
            <a:r>
              <a:rPr lang="en-US" altLang="zh-CN" sz="2000" dirty="0">
                <a:solidFill>
                  <a:srgbClr val="FF0000"/>
                </a:solidFill>
                <a:ea typeface="宋体" panose="02010600030101010101" pitchFamily="2" charset="-122"/>
              </a:rPr>
              <a:t>[</a:t>
            </a:r>
            <a:r>
              <a:rPr lang="en-US" altLang="zh-CN" sz="2000" dirty="0">
                <a:solidFill>
                  <a:srgbClr val="FFFF00"/>
                </a:solidFill>
                <a:ea typeface="宋体" panose="02010600030101010101" pitchFamily="2" charset="-122"/>
              </a:rPr>
              <a:t>** ( *** ) *** ] *** }  (</a:t>
            </a:r>
            <a:r>
              <a:rPr lang="zh-CN" altLang="en-US" sz="2000" dirty="0">
                <a:solidFill>
                  <a:srgbClr val="FFFF00"/>
                </a:solidFill>
                <a:ea typeface="宋体" panose="02010600030101010101" pitchFamily="2" charset="-122"/>
              </a:rPr>
              <a:t>左边多</a:t>
            </a:r>
            <a:r>
              <a:rPr lang="en-US" altLang="zh-CN" sz="2000" dirty="0">
                <a:solidFill>
                  <a:srgbClr val="FFFF00"/>
                </a:solidFill>
                <a:ea typeface="宋体" panose="02010600030101010101" pitchFamily="2" charset="-122"/>
              </a:rPr>
              <a:t>)</a:t>
            </a:r>
          </a:p>
          <a:p>
            <a:pPr eaLnBrk="1" hangingPunct="1">
              <a:spcBef>
                <a:spcPct val="50000"/>
              </a:spcBef>
            </a:pPr>
            <a:r>
              <a:rPr lang="zh-CN" altLang="en-US" sz="2000" dirty="0">
                <a:solidFill>
                  <a:srgbClr val="FFFF00"/>
                </a:solidFill>
                <a:ea typeface="宋体" panose="02010600030101010101" pitchFamily="2" charset="-122"/>
              </a:rPr>
              <a:t>需检验的表达式</a:t>
            </a:r>
            <a:r>
              <a:rPr lang="en-US" altLang="zh-CN" sz="2000" dirty="0">
                <a:solidFill>
                  <a:srgbClr val="FFFF00"/>
                </a:solidFill>
                <a:ea typeface="宋体" panose="02010600030101010101" pitchFamily="2" charset="-122"/>
              </a:rPr>
              <a:t>3</a:t>
            </a:r>
            <a:r>
              <a:rPr lang="zh-CN" altLang="en-US" sz="2000" dirty="0">
                <a:solidFill>
                  <a:srgbClr val="FFFF00"/>
                </a:solidFill>
                <a:ea typeface="宋体" panose="02010600030101010101" pitchFamily="2" charset="-122"/>
              </a:rPr>
              <a:t>：</a:t>
            </a:r>
            <a:r>
              <a:rPr lang="en-US" altLang="zh-CN" sz="2000" dirty="0">
                <a:solidFill>
                  <a:srgbClr val="FFFF00"/>
                </a:solidFill>
                <a:ea typeface="宋体" panose="02010600030101010101" pitchFamily="2" charset="-122"/>
              </a:rPr>
              <a:t>{  *** [ *** ( *** ) **</a:t>
            </a:r>
            <a:r>
              <a:rPr lang="en-US" altLang="zh-CN" sz="2000" dirty="0">
                <a:solidFill>
                  <a:srgbClr val="FF0000"/>
                </a:solidFill>
                <a:ea typeface="宋体" panose="02010600030101010101" pitchFamily="2" charset="-122"/>
              </a:rPr>
              <a:t>)</a:t>
            </a:r>
            <a:r>
              <a:rPr lang="en-US" altLang="zh-CN" sz="2000" dirty="0">
                <a:solidFill>
                  <a:srgbClr val="FFFF00"/>
                </a:solidFill>
                <a:ea typeface="宋体" panose="02010600030101010101" pitchFamily="2" charset="-122"/>
              </a:rPr>
              <a:t>** ] *** }  (</a:t>
            </a:r>
            <a:r>
              <a:rPr lang="zh-CN" altLang="en-US" sz="2000" dirty="0">
                <a:solidFill>
                  <a:srgbClr val="FFFF00"/>
                </a:solidFill>
                <a:ea typeface="宋体" panose="02010600030101010101" pitchFamily="2" charset="-122"/>
              </a:rPr>
              <a:t>右边多</a:t>
            </a:r>
            <a:r>
              <a:rPr lang="en-US" altLang="zh-CN" sz="2000" dirty="0">
                <a:solidFill>
                  <a:srgbClr val="FFFF00"/>
                </a:solidFill>
                <a:ea typeface="宋体" panose="02010600030101010101" pitchFamily="2" charset="-122"/>
              </a:rPr>
              <a:t>)</a:t>
            </a:r>
          </a:p>
          <a:p>
            <a:pPr eaLnBrk="1" hangingPunct="1">
              <a:spcBef>
                <a:spcPct val="50000"/>
              </a:spcBef>
            </a:pPr>
            <a:r>
              <a:rPr lang="zh-CN" altLang="en-US" sz="2000" dirty="0">
                <a:solidFill>
                  <a:srgbClr val="FFFF00"/>
                </a:solidFill>
                <a:ea typeface="宋体" panose="02010600030101010101" pitchFamily="2" charset="-122"/>
              </a:rPr>
              <a:t>需检验的表达式</a:t>
            </a:r>
            <a:r>
              <a:rPr lang="en-US" altLang="zh-CN" sz="2000" dirty="0">
                <a:solidFill>
                  <a:srgbClr val="FFFF00"/>
                </a:solidFill>
                <a:ea typeface="宋体" panose="02010600030101010101" pitchFamily="2" charset="-122"/>
              </a:rPr>
              <a:t>4</a:t>
            </a:r>
            <a:r>
              <a:rPr lang="zh-CN" altLang="en-US" sz="2000" dirty="0">
                <a:solidFill>
                  <a:srgbClr val="FFFF00"/>
                </a:solidFill>
                <a:ea typeface="宋体" panose="02010600030101010101" pitchFamily="2" charset="-122"/>
              </a:rPr>
              <a:t>：</a:t>
            </a:r>
            <a:r>
              <a:rPr lang="en-US" altLang="zh-CN" sz="2000" dirty="0">
                <a:solidFill>
                  <a:srgbClr val="FFFF00"/>
                </a:solidFill>
                <a:ea typeface="宋体" panose="02010600030101010101" pitchFamily="2" charset="-122"/>
              </a:rPr>
              <a:t>{  **** ( *** ) *** </a:t>
            </a:r>
            <a:r>
              <a:rPr lang="en-US" altLang="zh-CN" sz="2000" dirty="0">
                <a:solidFill>
                  <a:srgbClr val="FF3300"/>
                </a:solidFill>
                <a:ea typeface="宋体" panose="02010600030101010101" pitchFamily="2" charset="-122"/>
              </a:rPr>
              <a:t>]</a:t>
            </a:r>
            <a:r>
              <a:rPr lang="en-US" altLang="zh-CN" sz="2000" dirty="0">
                <a:solidFill>
                  <a:srgbClr val="FFFF00"/>
                </a:solidFill>
                <a:ea typeface="宋体" panose="02010600030101010101" pitchFamily="2" charset="-122"/>
              </a:rPr>
              <a:t> *** }  (</a:t>
            </a:r>
            <a:r>
              <a:rPr lang="zh-CN" altLang="en-US" sz="2000" dirty="0">
                <a:solidFill>
                  <a:srgbClr val="FFFF00"/>
                </a:solidFill>
                <a:ea typeface="宋体" panose="02010600030101010101" pitchFamily="2" charset="-122"/>
              </a:rPr>
              <a:t>左边少</a:t>
            </a:r>
            <a:r>
              <a:rPr lang="en-US" altLang="zh-CN" sz="2000" dirty="0">
                <a:solidFill>
                  <a:srgbClr val="FFFF00"/>
                </a:solidFill>
                <a:ea typeface="宋体" panose="02010600030101010101" pitchFamily="2" charset="-122"/>
              </a:rPr>
              <a:t>)</a:t>
            </a:r>
          </a:p>
          <a:p>
            <a:pPr eaLnBrk="1" hangingPunct="1">
              <a:spcBef>
                <a:spcPct val="50000"/>
              </a:spcBef>
            </a:pPr>
            <a:r>
              <a:rPr lang="zh-CN" altLang="en-US" sz="2000" dirty="0">
                <a:solidFill>
                  <a:srgbClr val="FFFF00"/>
                </a:solidFill>
                <a:ea typeface="宋体" panose="02010600030101010101" pitchFamily="2" charset="-122"/>
              </a:rPr>
              <a:t>需检验的表达式</a:t>
            </a:r>
            <a:r>
              <a:rPr lang="en-US" altLang="zh-CN" sz="2000" dirty="0">
                <a:solidFill>
                  <a:srgbClr val="FFFF00"/>
                </a:solidFill>
                <a:ea typeface="宋体" panose="02010600030101010101" pitchFamily="2" charset="-122"/>
              </a:rPr>
              <a:t>5</a:t>
            </a:r>
            <a:r>
              <a:rPr lang="zh-CN" altLang="en-US" sz="2000" dirty="0">
                <a:solidFill>
                  <a:srgbClr val="FFFF00"/>
                </a:solidFill>
                <a:ea typeface="宋体" panose="02010600030101010101" pitchFamily="2" charset="-122"/>
              </a:rPr>
              <a:t>：</a:t>
            </a:r>
            <a:r>
              <a:rPr lang="en-US" altLang="zh-CN" sz="2000" dirty="0">
                <a:solidFill>
                  <a:srgbClr val="FFFF00"/>
                </a:solidFill>
                <a:ea typeface="宋体" panose="02010600030101010101" pitchFamily="2" charset="-122"/>
              </a:rPr>
              <a:t>{  ***</a:t>
            </a:r>
            <a:r>
              <a:rPr lang="en-US" altLang="zh-CN" sz="2000" dirty="0">
                <a:solidFill>
                  <a:srgbClr val="FF3300"/>
                </a:solidFill>
                <a:ea typeface="宋体" panose="02010600030101010101" pitchFamily="2" charset="-122"/>
              </a:rPr>
              <a:t>[</a:t>
            </a:r>
            <a:r>
              <a:rPr lang="en-US" altLang="zh-CN" sz="2000" dirty="0">
                <a:solidFill>
                  <a:srgbClr val="FFFF00"/>
                </a:solidFill>
                <a:ea typeface="宋体" panose="02010600030101010101" pitchFamily="2" charset="-122"/>
              </a:rPr>
              <a:t>*** ( *** ) *** }  (</a:t>
            </a:r>
            <a:r>
              <a:rPr lang="zh-CN" altLang="en-US" sz="2000" dirty="0">
                <a:solidFill>
                  <a:srgbClr val="FFFF00"/>
                </a:solidFill>
                <a:ea typeface="宋体" panose="02010600030101010101" pitchFamily="2" charset="-122"/>
              </a:rPr>
              <a:t>右边少</a:t>
            </a:r>
            <a:r>
              <a:rPr lang="en-US" altLang="zh-CN" sz="2000" dirty="0">
                <a:solidFill>
                  <a:srgbClr val="FFFF00"/>
                </a:solidFill>
                <a:ea typeface="宋体" panose="02010600030101010101" pitchFamily="2" charset="-122"/>
              </a:rPr>
              <a:t>)</a:t>
            </a:r>
          </a:p>
          <a:p>
            <a:pPr eaLnBrk="1" hangingPunct="1">
              <a:spcBef>
                <a:spcPct val="50000"/>
              </a:spcBef>
            </a:pPr>
            <a:endParaRPr lang="en-US" altLang="zh-CN" sz="2000" dirty="0">
              <a:solidFill>
                <a:srgbClr val="FFFF00"/>
              </a:solidFill>
              <a:ea typeface="宋体" panose="02010600030101010101" pitchFamily="2" charset="-122"/>
            </a:endParaRPr>
          </a:p>
          <a:p>
            <a:pPr eaLnBrk="1" hangingPunct="1">
              <a:spcBef>
                <a:spcPct val="50000"/>
              </a:spcBef>
            </a:pPr>
            <a:endParaRPr lang="en-US" altLang="zh-CN" sz="2000" dirty="0">
              <a:solidFill>
                <a:srgbClr val="FFFF00"/>
              </a:solidFill>
              <a:ea typeface="宋体" panose="02010600030101010101" pitchFamily="2" charset="-122"/>
            </a:endParaRPr>
          </a:p>
          <a:p>
            <a:pPr eaLnBrk="1" hangingPunct="1">
              <a:spcBef>
                <a:spcPct val="50000"/>
              </a:spcBef>
            </a:pPr>
            <a:endParaRPr lang="en-US" altLang="zh-CN" sz="2000" dirty="0">
              <a:solidFill>
                <a:srgbClr val="FFFF00"/>
              </a:solidFill>
              <a:ea typeface="宋体" panose="02010600030101010101" pitchFamily="2" charset="-122"/>
            </a:endParaRPr>
          </a:p>
          <a:p>
            <a:pPr eaLnBrk="1" hangingPunct="1">
              <a:spcBef>
                <a:spcPct val="50000"/>
              </a:spcBef>
            </a:pPr>
            <a:endParaRPr lang="en-US" altLang="zh-CN" sz="2000" dirty="0">
              <a:solidFill>
                <a:srgbClr val="FFFF00"/>
              </a:solidFill>
              <a:ea typeface="宋体" panose="02010600030101010101" pitchFamily="2" charset="-122"/>
            </a:endParaRPr>
          </a:p>
        </p:txBody>
      </p:sp>
    </p:spTree>
    <p:extLst>
      <p:ext uri="{BB962C8B-B14F-4D97-AF65-F5344CB8AC3E}">
        <p14:creationId xmlns:p14="http://schemas.microsoft.com/office/powerpoint/2010/main" val="18711148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8"/>
          <p:cNvSpPr txBox="1">
            <a:spLocks noChangeArrowheads="1"/>
          </p:cNvSpPr>
          <p:nvPr/>
        </p:nvSpPr>
        <p:spPr bwMode="auto">
          <a:xfrm>
            <a:off x="503238" y="1381125"/>
            <a:ext cx="4495800" cy="58356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zh-CN" sz="3200" dirty="0">
                <a:latin typeface="Songti SC Regular" panose="02010800040101010101" charset="-122"/>
                <a:ea typeface="Songti SC Regular" panose="02010800040101010101" charset="-122"/>
              </a:rPr>
              <a:t>算法的设计思想：</a:t>
            </a:r>
            <a:endParaRPr kumimoji="1" lang="zh-CN" altLang="en-US" sz="3200" dirty="0">
              <a:latin typeface="Songti SC Regular" panose="02010800040101010101" charset="-122"/>
              <a:ea typeface="Songti SC Regular" panose="02010800040101010101" charset="-122"/>
            </a:endParaRPr>
          </a:p>
        </p:txBody>
      </p:sp>
      <p:sp>
        <p:nvSpPr>
          <p:cNvPr id="8" name="Rectangle 5"/>
          <p:cNvSpPr>
            <a:spLocks noGrp="1" noChangeArrowheads="1"/>
          </p:cNvSpPr>
          <p:nvPr>
            <p:ph type="title"/>
          </p:nvPr>
        </p:nvSpPr>
        <p:spPr>
          <a:xfrm>
            <a:off x="685800" y="260648"/>
            <a:ext cx="7772400" cy="803275"/>
          </a:xfrm>
          <a:noFill/>
        </p:spPr>
        <p:txBody>
          <a:bodyPr anchorCtr="0"/>
          <a:lstStyle/>
          <a:p>
            <a:pPr eaLnBrk="1" hangingPunct="1"/>
            <a:r>
              <a:rPr lang="zh-CN" altLang="en-US" b="0" dirty="0"/>
              <a:t>算法核心步骤</a:t>
            </a:r>
          </a:p>
        </p:txBody>
      </p:sp>
      <p:sp>
        <p:nvSpPr>
          <p:cNvPr id="2" name="Text Box 8">
            <a:extLst>
              <a:ext uri="{FF2B5EF4-FFF2-40B4-BE49-F238E27FC236}">
                <a16:creationId xmlns:a16="http://schemas.microsoft.com/office/drawing/2014/main" id="{35A47F32-5A59-4BD3-15C9-D8C3872811B7}"/>
              </a:ext>
            </a:extLst>
          </p:cNvPr>
          <p:cNvSpPr txBox="1">
            <a:spLocks noChangeArrowheads="1"/>
          </p:cNvSpPr>
          <p:nvPr/>
        </p:nvSpPr>
        <p:spPr bwMode="auto">
          <a:xfrm>
            <a:off x="503238" y="2247902"/>
            <a:ext cx="70210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solidFill>
                  <a:srgbClr val="FFFF00"/>
                </a:solidFill>
                <a:ea typeface="宋体" panose="02010600030101010101" pitchFamily="2" charset="-122"/>
              </a:rPr>
              <a:t>需检验的表达式</a:t>
            </a:r>
            <a:r>
              <a:rPr lang="en-US" altLang="zh-CN" sz="2000" dirty="0">
                <a:solidFill>
                  <a:srgbClr val="FFFF00"/>
                </a:solidFill>
                <a:ea typeface="宋体" panose="02010600030101010101" pitchFamily="2" charset="-122"/>
              </a:rPr>
              <a:t>1</a:t>
            </a:r>
            <a:r>
              <a:rPr lang="zh-CN" altLang="en-US" sz="2000" dirty="0">
                <a:solidFill>
                  <a:srgbClr val="FFFF00"/>
                </a:solidFill>
                <a:ea typeface="宋体" panose="02010600030101010101" pitchFamily="2" charset="-122"/>
              </a:rPr>
              <a:t>：</a:t>
            </a:r>
            <a:r>
              <a:rPr lang="en-US" altLang="zh-CN" sz="2000" dirty="0">
                <a:solidFill>
                  <a:srgbClr val="FFFF00"/>
                </a:solidFill>
                <a:ea typeface="宋体" panose="02010600030101010101" pitchFamily="2" charset="-122"/>
              </a:rPr>
              <a:t>{  *** [ **** ( *** ) *** ] *** }</a:t>
            </a:r>
          </a:p>
        </p:txBody>
      </p:sp>
      <p:sp>
        <p:nvSpPr>
          <p:cNvPr id="11" name="Text Box 8">
            <a:extLst>
              <a:ext uri="{FF2B5EF4-FFF2-40B4-BE49-F238E27FC236}">
                <a16:creationId xmlns:a16="http://schemas.microsoft.com/office/drawing/2014/main" id="{632638FA-3702-F297-15ED-F64E72DEFBD6}"/>
              </a:ext>
            </a:extLst>
          </p:cNvPr>
          <p:cNvSpPr txBox="1">
            <a:spLocks noChangeArrowheads="1"/>
          </p:cNvSpPr>
          <p:nvPr/>
        </p:nvSpPr>
        <p:spPr bwMode="auto">
          <a:xfrm>
            <a:off x="3610681" y="2799219"/>
            <a:ext cx="54726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2000" dirty="0">
                <a:solidFill>
                  <a:srgbClr val="FFFF00"/>
                </a:solidFill>
                <a:ea typeface="宋体" panose="02010600030101010101" pitchFamily="2" charset="-122"/>
              </a:rPr>
              <a:t>Step 1: </a:t>
            </a:r>
            <a:r>
              <a:rPr lang="zh-CN" altLang="en-US" sz="2000" dirty="0">
                <a:solidFill>
                  <a:srgbClr val="FFFF00"/>
                </a:solidFill>
                <a:ea typeface="宋体" panose="02010600030101010101" pitchFamily="2" charset="-122"/>
              </a:rPr>
              <a:t>左括号依次入栈</a:t>
            </a:r>
            <a:endParaRPr lang="en-US" altLang="zh-CN" sz="2000" dirty="0">
              <a:solidFill>
                <a:srgbClr val="FFFF00"/>
              </a:solidFill>
              <a:ea typeface="宋体" panose="02010600030101010101" pitchFamily="2" charset="-122"/>
            </a:endParaRPr>
          </a:p>
        </p:txBody>
      </p:sp>
      <p:sp>
        <p:nvSpPr>
          <p:cNvPr id="14" name="箭头: 下 13">
            <a:extLst>
              <a:ext uri="{FF2B5EF4-FFF2-40B4-BE49-F238E27FC236}">
                <a16:creationId xmlns:a16="http://schemas.microsoft.com/office/drawing/2014/main" id="{AC12BBCB-6593-4C7B-456C-72ED0A7FDC19}"/>
              </a:ext>
            </a:extLst>
          </p:cNvPr>
          <p:cNvSpPr/>
          <p:nvPr/>
        </p:nvSpPr>
        <p:spPr>
          <a:xfrm>
            <a:off x="4355976" y="1998680"/>
            <a:ext cx="288032" cy="2832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文本框 14">
            <a:extLst>
              <a:ext uri="{FF2B5EF4-FFF2-40B4-BE49-F238E27FC236}">
                <a16:creationId xmlns:a16="http://schemas.microsoft.com/office/drawing/2014/main" id="{33EA9BF9-00C8-46B8-7057-908C94BCCCD8}"/>
              </a:ext>
            </a:extLst>
          </p:cNvPr>
          <p:cNvSpPr txBox="1"/>
          <p:nvPr/>
        </p:nvSpPr>
        <p:spPr>
          <a:xfrm>
            <a:off x="3801863" y="1693647"/>
            <a:ext cx="5368777" cy="307777"/>
          </a:xfrm>
          <a:prstGeom prst="rect">
            <a:avLst/>
          </a:prstGeom>
          <a:noFill/>
        </p:spPr>
        <p:txBody>
          <a:bodyPr wrap="none" rtlCol="0">
            <a:spAutoFit/>
          </a:bodyPr>
          <a:lstStyle/>
          <a:p>
            <a:r>
              <a:rPr lang="zh-CN" altLang="en-US" sz="1400" dirty="0"/>
              <a:t>越往左的右括号越是先匹配</a:t>
            </a:r>
            <a:r>
              <a:rPr lang="en-US" altLang="zh-CN" sz="1400" dirty="0"/>
              <a:t>(</a:t>
            </a:r>
            <a:r>
              <a:rPr lang="zh-CN" altLang="en-US" sz="1400" dirty="0"/>
              <a:t>后进先出</a:t>
            </a:r>
            <a:r>
              <a:rPr lang="en-US" altLang="zh-CN" sz="1400" dirty="0"/>
              <a:t>)</a:t>
            </a:r>
            <a:r>
              <a:rPr lang="zh-CN" altLang="en-US" sz="1400" dirty="0"/>
              <a:t>，因此与栈的</a:t>
            </a:r>
            <a:r>
              <a:rPr lang="en-US" altLang="zh-CN" sz="1400" dirty="0"/>
              <a:t>LIFO</a:t>
            </a:r>
            <a:r>
              <a:rPr lang="zh-CN" altLang="en-US" sz="1400" dirty="0"/>
              <a:t>特性一致</a:t>
            </a:r>
            <a:endParaRPr lang="en-US" sz="1400" dirty="0"/>
          </a:p>
        </p:txBody>
      </p:sp>
      <p:sp>
        <p:nvSpPr>
          <p:cNvPr id="18" name="箭头: 下 17">
            <a:extLst>
              <a:ext uri="{FF2B5EF4-FFF2-40B4-BE49-F238E27FC236}">
                <a16:creationId xmlns:a16="http://schemas.microsoft.com/office/drawing/2014/main" id="{A5F0314D-FE52-A736-3882-20A39DF8BCFC}"/>
              </a:ext>
            </a:extLst>
          </p:cNvPr>
          <p:cNvSpPr/>
          <p:nvPr/>
        </p:nvSpPr>
        <p:spPr>
          <a:xfrm>
            <a:off x="791580" y="3809887"/>
            <a:ext cx="216024" cy="40010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Box 8">
            <a:extLst>
              <a:ext uri="{FF2B5EF4-FFF2-40B4-BE49-F238E27FC236}">
                <a16:creationId xmlns:a16="http://schemas.microsoft.com/office/drawing/2014/main" id="{F982307E-8EC0-AB25-51CC-D49A131D5DB5}"/>
              </a:ext>
            </a:extLst>
          </p:cNvPr>
          <p:cNvSpPr txBox="1">
            <a:spLocks noChangeArrowheads="1"/>
          </p:cNvSpPr>
          <p:nvPr/>
        </p:nvSpPr>
        <p:spPr bwMode="auto">
          <a:xfrm>
            <a:off x="503238" y="3430484"/>
            <a:ext cx="8157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2000" dirty="0">
                <a:ea typeface="宋体" panose="02010600030101010101" pitchFamily="2" charset="-122"/>
              </a:rPr>
              <a:t>Base</a:t>
            </a:r>
          </a:p>
        </p:txBody>
      </p:sp>
      <p:grpSp>
        <p:nvGrpSpPr>
          <p:cNvPr id="28" name="组合 27">
            <a:extLst>
              <a:ext uri="{FF2B5EF4-FFF2-40B4-BE49-F238E27FC236}">
                <a16:creationId xmlns:a16="http://schemas.microsoft.com/office/drawing/2014/main" id="{FC00831F-DA48-191F-05B3-8F51F0C6D41F}"/>
              </a:ext>
            </a:extLst>
          </p:cNvPr>
          <p:cNvGrpSpPr/>
          <p:nvPr/>
        </p:nvGrpSpPr>
        <p:grpSpPr>
          <a:xfrm>
            <a:off x="890627" y="4293097"/>
            <a:ext cx="2529245" cy="720080"/>
            <a:chOff x="890627" y="4293097"/>
            <a:chExt cx="2529245" cy="720080"/>
          </a:xfrm>
        </p:grpSpPr>
        <p:grpSp>
          <p:nvGrpSpPr>
            <p:cNvPr id="10" name="组合 9">
              <a:extLst>
                <a:ext uri="{FF2B5EF4-FFF2-40B4-BE49-F238E27FC236}">
                  <a16:creationId xmlns:a16="http://schemas.microsoft.com/office/drawing/2014/main" id="{FCD285E0-291E-4923-F795-B98691FA7DBF}"/>
                </a:ext>
              </a:extLst>
            </p:cNvPr>
            <p:cNvGrpSpPr/>
            <p:nvPr/>
          </p:nvGrpSpPr>
          <p:grpSpPr>
            <a:xfrm rot="5400000">
              <a:off x="1795210" y="3388514"/>
              <a:ext cx="720080" cy="2529245"/>
              <a:chOff x="1835696" y="3501008"/>
              <a:chExt cx="1440160" cy="2529245"/>
            </a:xfrm>
          </p:grpSpPr>
          <p:cxnSp>
            <p:nvCxnSpPr>
              <p:cNvPr id="4" name="直接连接符 3">
                <a:extLst>
                  <a:ext uri="{FF2B5EF4-FFF2-40B4-BE49-F238E27FC236}">
                    <a16:creationId xmlns:a16="http://schemas.microsoft.com/office/drawing/2014/main" id="{20A21AFA-E94E-19E4-0C0C-FE4A6B1B7631}"/>
                  </a:ext>
                </a:extLst>
              </p:cNvPr>
              <p:cNvCxnSpPr/>
              <p:nvPr/>
            </p:nvCxnSpPr>
            <p:spPr>
              <a:xfrm>
                <a:off x="1853626" y="3509973"/>
                <a:ext cx="0" cy="252028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97687407-780E-3E27-E1C1-58DA5AC9C016}"/>
                  </a:ext>
                </a:extLst>
              </p:cNvPr>
              <p:cNvCxnSpPr/>
              <p:nvPr/>
            </p:nvCxnSpPr>
            <p:spPr>
              <a:xfrm>
                <a:off x="1835696" y="6021288"/>
                <a:ext cx="144016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4E5F59F-B5D2-5BA1-992A-F5AEC926690B}"/>
                  </a:ext>
                </a:extLst>
              </p:cNvPr>
              <p:cNvCxnSpPr/>
              <p:nvPr/>
            </p:nvCxnSpPr>
            <p:spPr>
              <a:xfrm>
                <a:off x="3275856" y="3501008"/>
                <a:ext cx="0" cy="252028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直接连接符 20">
              <a:extLst>
                <a:ext uri="{FF2B5EF4-FFF2-40B4-BE49-F238E27FC236}">
                  <a16:creationId xmlns:a16="http://schemas.microsoft.com/office/drawing/2014/main" id="{9AF6F54A-0A81-DB9D-F3F8-CF02A863F9B7}"/>
                </a:ext>
              </a:extLst>
            </p:cNvPr>
            <p:cNvCxnSpPr/>
            <p:nvPr/>
          </p:nvCxnSpPr>
          <p:spPr>
            <a:xfrm>
              <a:off x="1403648" y="4302062"/>
              <a:ext cx="0" cy="71111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3C310688-D72C-F6AD-C232-B5AD8FBA64D9}"/>
                </a:ext>
              </a:extLst>
            </p:cNvPr>
            <p:cNvCxnSpPr/>
            <p:nvPr/>
          </p:nvCxnSpPr>
          <p:spPr>
            <a:xfrm>
              <a:off x="1907704" y="4302062"/>
              <a:ext cx="0" cy="71111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9A5A9A65-4479-0702-D7C0-044183521200}"/>
                </a:ext>
              </a:extLst>
            </p:cNvPr>
            <p:cNvCxnSpPr/>
            <p:nvPr/>
          </p:nvCxnSpPr>
          <p:spPr>
            <a:xfrm>
              <a:off x="2483768" y="4302062"/>
              <a:ext cx="0" cy="71111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75C78578-E63A-CA35-D212-86A5B46C3E78}"/>
                </a:ext>
              </a:extLst>
            </p:cNvPr>
            <p:cNvCxnSpPr/>
            <p:nvPr/>
          </p:nvCxnSpPr>
          <p:spPr>
            <a:xfrm>
              <a:off x="2987824" y="4302062"/>
              <a:ext cx="0" cy="71111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文本框 28">
            <a:extLst>
              <a:ext uri="{FF2B5EF4-FFF2-40B4-BE49-F238E27FC236}">
                <a16:creationId xmlns:a16="http://schemas.microsoft.com/office/drawing/2014/main" id="{A6CB28DA-DA51-1333-A7A6-A7797FBD611F}"/>
              </a:ext>
            </a:extLst>
          </p:cNvPr>
          <p:cNvSpPr txBox="1"/>
          <p:nvPr/>
        </p:nvSpPr>
        <p:spPr>
          <a:xfrm>
            <a:off x="957880" y="4473636"/>
            <a:ext cx="261610" cy="369332"/>
          </a:xfrm>
          <a:prstGeom prst="rect">
            <a:avLst/>
          </a:prstGeom>
          <a:noFill/>
        </p:spPr>
        <p:txBody>
          <a:bodyPr wrap="none" rtlCol="0">
            <a:spAutoFit/>
          </a:bodyPr>
          <a:lstStyle/>
          <a:p>
            <a:r>
              <a:rPr lang="en-US" dirty="0"/>
              <a:t>{</a:t>
            </a:r>
          </a:p>
        </p:txBody>
      </p:sp>
      <p:sp>
        <p:nvSpPr>
          <p:cNvPr id="30" name="文本框 29">
            <a:extLst>
              <a:ext uri="{FF2B5EF4-FFF2-40B4-BE49-F238E27FC236}">
                <a16:creationId xmlns:a16="http://schemas.microsoft.com/office/drawing/2014/main" id="{B2E94343-7605-B750-2096-A373648FD008}"/>
              </a:ext>
            </a:extLst>
          </p:cNvPr>
          <p:cNvSpPr txBox="1"/>
          <p:nvPr/>
        </p:nvSpPr>
        <p:spPr>
          <a:xfrm>
            <a:off x="1495280" y="4473636"/>
            <a:ext cx="248786" cy="369332"/>
          </a:xfrm>
          <a:prstGeom prst="rect">
            <a:avLst/>
          </a:prstGeom>
          <a:noFill/>
        </p:spPr>
        <p:txBody>
          <a:bodyPr wrap="none" rtlCol="0">
            <a:spAutoFit/>
          </a:bodyPr>
          <a:lstStyle/>
          <a:p>
            <a:r>
              <a:rPr lang="en-US" dirty="0"/>
              <a:t>[</a:t>
            </a:r>
          </a:p>
        </p:txBody>
      </p:sp>
      <p:sp>
        <p:nvSpPr>
          <p:cNvPr id="31" name="文本框 30">
            <a:extLst>
              <a:ext uri="{FF2B5EF4-FFF2-40B4-BE49-F238E27FC236}">
                <a16:creationId xmlns:a16="http://schemas.microsoft.com/office/drawing/2014/main" id="{DA10EDBD-5FA4-4097-DE12-7D24A0B1D611}"/>
              </a:ext>
            </a:extLst>
          </p:cNvPr>
          <p:cNvSpPr txBox="1"/>
          <p:nvPr/>
        </p:nvSpPr>
        <p:spPr>
          <a:xfrm>
            <a:off x="2019963" y="4472272"/>
            <a:ext cx="261610" cy="369332"/>
          </a:xfrm>
          <a:prstGeom prst="rect">
            <a:avLst/>
          </a:prstGeom>
          <a:noFill/>
        </p:spPr>
        <p:txBody>
          <a:bodyPr wrap="none" rtlCol="0">
            <a:spAutoFit/>
          </a:bodyPr>
          <a:lstStyle/>
          <a:p>
            <a:r>
              <a:rPr lang="en-US" dirty="0"/>
              <a:t>(</a:t>
            </a:r>
          </a:p>
        </p:txBody>
      </p:sp>
      <p:sp>
        <p:nvSpPr>
          <p:cNvPr id="40" name="文本框 39">
            <a:extLst>
              <a:ext uri="{FF2B5EF4-FFF2-40B4-BE49-F238E27FC236}">
                <a16:creationId xmlns:a16="http://schemas.microsoft.com/office/drawing/2014/main" id="{4597005A-6AF9-8B88-BCD6-CE6D2ACF7C4E}"/>
              </a:ext>
            </a:extLst>
          </p:cNvPr>
          <p:cNvSpPr txBox="1"/>
          <p:nvPr/>
        </p:nvSpPr>
        <p:spPr>
          <a:xfrm>
            <a:off x="3610681" y="3247794"/>
            <a:ext cx="5222177" cy="369332"/>
          </a:xfrm>
          <a:prstGeom prst="rect">
            <a:avLst/>
          </a:prstGeom>
          <a:noFill/>
        </p:spPr>
        <p:txBody>
          <a:bodyPr wrap="square">
            <a:spAutoFit/>
          </a:bodyPr>
          <a:lstStyle/>
          <a:p>
            <a:pPr eaLnBrk="1" hangingPunct="1">
              <a:spcBef>
                <a:spcPct val="50000"/>
              </a:spcBef>
            </a:pPr>
            <a:r>
              <a:rPr lang="en-US" altLang="zh-CN" sz="1800" dirty="0">
                <a:solidFill>
                  <a:srgbClr val="FFFF00"/>
                </a:solidFill>
                <a:ea typeface="宋体" panose="02010600030101010101" pitchFamily="2" charset="-122"/>
              </a:rPr>
              <a:t>Step 2: </a:t>
            </a:r>
            <a:r>
              <a:rPr lang="zh-CN" altLang="en-US" sz="1800" dirty="0">
                <a:solidFill>
                  <a:srgbClr val="FFFF00"/>
                </a:solidFill>
                <a:ea typeface="宋体" panose="02010600030101010101" pitchFamily="2" charset="-122"/>
              </a:rPr>
              <a:t>当读到右括号时弹出栈顶元素进行比较</a:t>
            </a:r>
            <a:endParaRPr lang="en-US" altLang="zh-CN" sz="1800" dirty="0">
              <a:solidFill>
                <a:srgbClr val="FFFF00"/>
              </a:solidFill>
              <a:ea typeface="宋体" panose="02010600030101010101" pitchFamily="2" charset="-122"/>
            </a:endParaRPr>
          </a:p>
        </p:txBody>
      </p:sp>
      <p:grpSp>
        <p:nvGrpSpPr>
          <p:cNvPr id="63" name="组合 62">
            <a:extLst>
              <a:ext uri="{FF2B5EF4-FFF2-40B4-BE49-F238E27FC236}">
                <a16:creationId xmlns:a16="http://schemas.microsoft.com/office/drawing/2014/main" id="{C5060FD6-8E82-8914-AACE-63559FBFCF6C}"/>
              </a:ext>
            </a:extLst>
          </p:cNvPr>
          <p:cNvGrpSpPr/>
          <p:nvPr/>
        </p:nvGrpSpPr>
        <p:grpSpPr>
          <a:xfrm>
            <a:off x="3874288" y="3573016"/>
            <a:ext cx="4076675" cy="988692"/>
            <a:chOff x="3874288" y="3573016"/>
            <a:chExt cx="4076675" cy="988692"/>
          </a:xfrm>
        </p:grpSpPr>
        <p:grpSp>
          <p:nvGrpSpPr>
            <p:cNvPr id="52" name="组合 51">
              <a:extLst>
                <a:ext uri="{FF2B5EF4-FFF2-40B4-BE49-F238E27FC236}">
                  <a16:creationId xmlns:a16="http://schemas.microsoft.com/office/drawing/2014/main" id="{A647991B-B405-4725-E3F4-1DC5B8348BC5}"/>
                </a:ext>
              </a:extLst>
            </p:cNvPr>
            <p:cNvGrpSpPr/>
            <p:nvPr/>
          </p:nvGrpSpPr>
          <p:grpSpPr>
            <a:xfrm>
              <a:off x="3874288" y="3573016"/>
              <a:ext cx="2577772" cy="988692"/>
              <a:chOff x="3874288" y="3907490"/>
              <a:chExt cx="2577772" cy="988692"/>
            </a:xfrm>
          </p:grpSpPr>
          <p:grpSp>
            <p:nvGrpSpPr>
              <p:cNvPr id="43" name="组合 42">
                <a:extLst>
                  <a:ext uri="{FF2B5EF4-FFF2-40B4-BE49-F238E27FC236}">
                    <a16:creationId xmlns:a16="http://schemas.microsoft.com/office/drawing/2014/main" id="{67E8EDFE-9D12-F9EE-2388-6BB8DA85EA3F}"/>
                  </a:ext>
                </a:extLst>
              </p:cNvPr>
              <p:cNvGrpSpPr/>
              <p:nvPr/>
            </p:nvGrpSpPr>
            <p:grpSpPr>
              <a:xfrm>
                <a:off x="4857758" y="4171922"/>
                <a:ext cx="1594302" cy="724260"/>
                <a:chOff x="4317322" y="4217434"/>
                <a:chExt cx="1594302" cy="724260"/>
              </a:xfrm>
            </p:grpSpPr>
            <p:sp>
              <p:nvSpPr>
                <p:cNvPr id="41" name="文本框 40">
                  <a:extLst>
                    <a:ext uri="{FF2B5EF4-FFF2-40B4-BE49-F238E27FC236}">
                      <a16:creationId xmlns:a16="http://schemas.microsoft.com/office/drawing/2014/main" id="{93D4302F-9B62-437F-3D7F-8B9A203DE0B9}"/>
                    </a:ext>
                  </a:extLst>
                </p:cNvPr>
                <p:cNvSpPr txBox="1"/>
                <p:nvPr/>
              </p:nvSpPr>
              <p:spPr>
                <a:xfrm>
                  <a:off x="4317322" y="4217434"/>
                  <a:ext cx="1415772" cy="369332"/>
                </a:xfrm>
                <a:prstGeom prst="rect">
                  <a:avLst/>
                </a:prstGeom>
                <a:noFill/>
              </p:spPr>
              <p:txBody>
                <a:bodyPr wrap="none" rtlCol="0">
                  <a:spAutoFit/>
                </a:bodyPr>
                <a:lstStyle/>
                <a:p>
                  <a:r>
                    <a:rPr lang="zh-CN" altLang="en-US" dirty="0"/>
                    <a:t>栈顶元素：</a:t>
                  </a:r>
                  <a:r>
                    <a:rPr lang="en-US" altLang="zh-CN" dirty="0"/>
                    <a:t>(</a:t>
                  </a:r>
                  <a:endParaRPr lang="en-US" dirty="0"/>
                </a:p>
              </p:txBody>
            </p:sp>
            <p:sp>
              <p:nvSpPr>
                <p:cNvPr id="42" name="文本框 41">
                  <a:extLst>
                    <a:ext uri="{FF2B5EF4-FFF2-40B4-BE49-F238E27FC236}">
                      <a16:creationId xmlns:a16="http://schemas.microsoft.com/office/drawing/2014/main" id="{FC6F8014-5557-927F-219D-D1FB8B8588FD}"/>
                    </a:ext>
                  </a:extLst>
                </p:cNvPr>
                <p:cNvSpPr txBox="1"/>
                <p:nvPr/>
              </p:nvSpPr>
              <p:spPr>
                <a:xfrm>
                  <a:off x="4341964" y="4572362"/>
                  <a:ext cx="1569660" cy="369332"/>
                </a:xfrm>
                <a:prstGeom prst="rect">
                  <a:avLst/>
                </a:prstGeom>
                <a:noFill/>
              </p:spPr>
              <p:txBody>
                <a:bodyPr wrap="none" rtlCol="0">
                  <a:spAutoFit/>
                </a:bodyPr>
                <a:lstStyle/>
                <a:p>
                  <a:r>
                    <a:rPr lang="zh-CN" altLang="en-US" dirty="0"/>
                    <a:t>输入元素：）</a:t>
                  </a:r>
                  <a:endParaRPr lang="en-US" dirty="0"/>
                </a:p>
              </p:txBody>
            </p:sp>
          </p:grpSp>
          <p:sp>
            <p:nvSpPr>
              <p:cNvPr id="44" name="文本框 43">
                <a:extLst>
                  <a:ext uri="{FF2B5EF4-FFF2-40B4-BE49-F238E27FC236}">
                    <a16:creationId xmlns:a16="http://schemas.microsoft.com/office/drawing/2014/main" id="{1E9B9025-6545-6CD9-BA2B-FEF9DC8BCF96}"/>
                  </a:ext>
                </a:extLst>
              </p:cNvPr>
              <p:cNvSpPr txBox="1"/>
              <p:nvPr/>
            </p:nvSpPr>
            <p:spPr>
              <a:xfrm>
                <a:off x="5931487" y="3907490"/>
                <a:ext cx="415498" cy="369332"/>
              </a:xfrm>
              <a:prstGeom prst="rect">
                <a:avLst/>
              </a:prstGeom>
              <a:noFill/>
            </p:spPr>
            <p:txBody>
              <a:bodyPr wrap="none" rtlCol="0">
                <a:spAutoFit/>
              </a:bodyPr>
              <a:lstStyle/>
              <a:p>
                <a:r>
                  <a:rPr lang="en-US" dirty="0"/>
                  <a:t>③</a:t>
                </a:r>
              </a:p>
            </p:txBody>
          </p:sp>
          <p:sp>
            <p:nvSpPr>
              <p:cNvPr id="45" name="Text Box 8">
                <a:extLst>
                  <a:ext uri="{FF2B5EF4-FFF2-40B4-BE49-F238E27FC236}">
                    <a16:creationId xmlns:a16="http://schemas.microsoft.com/office/drawing/2014/main" id="{FA27265F-CE69-F25D-973B-B3BCCBFC7B92}"/>
                  </a:ext>
                </a:extLst>
              </p:cNvPr>
              <p:cNvSpPr txBox="1">
                <a:spLocks noChangeArrowheads="1"/>
              </p:cNvSpPr>
              <p:nvPr/>
            </p:nvSpPr>
            <p:spPr bwMode="auto">
              <a:xfrm>
                <a:off x="3874288" y="4318608"/>
                <a:ext cx="1008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ea typeface="宋体" panose="02010600030101010101" pitchFamily="2" charset="-122"/>
                  </a:rPr>
                  <a:t>第一次：</a:t>
                </a:r>
                <a:endParaRPr lang="en-US" altLang="zh-CN" sz="2000" dirty="0">
                  <a:ea typeface="宋体" panose="02010600030101010101" pitchFamily="2" charset="-122"/>
                </a:endParaRPr>
              </a:p>
            </p:txBody>
          </p:sp>
        </p:grpSp>
        <p:sp>
          <p:nvSpPr>
            <p:cNvPr id="51" name="Text Box 8">
              <a:extLst>
                <a:ext uri="{FF2B5EF4-FFF2-40B4-BE49-F238E27FC236}">
                  <a16:creationId xmlns:a16="http://schemas.microsoft.com/office/drawing/2014/main" id="{63E1B913-DAC3-F5A8-0155-517A26457DE7}"/>
                </a:ext>
              </a:extLst>
            </p:cNvPr>
            <p:cNvSpPr txBox="1">
              <a:spLocks noChangeArrowheads="1"/>
            </p:cNvSpPr>
            <p:nvPr/>
          </p:nvSpPr>
          <p:spPr bwMode="auto">
            <a:xfrm>
              <a:off x="6612321" y="3933056"/>
              <a:ext cx="13386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solidFill>
                    <a:srgbClr val="FFC000"/>
                  </a:solidFill>
                  <a:ea typeface="宋体" panose="02010600030101010101" pitchFamily="2" charset="-122"/>
                </a:rPr>
                <a:t>匹配成功</a:t>
              </a:r>
              <a:endParaRPr lang="en-US" altLang="zh-CN" sz="2000" dirty="0">
                <a:solidFill>
                  <a:srgbClr val="FFC000"/>
                </a:solidFill>
                <a:ea typeface="宋体" panose="02010600030101010101" pitchFamily="2" charset="-122"/>
              </a:endParaRPr>
            </a:p>
          </p:txBody>
        </p:sp>
      </p:grpSp>
      <p:grpSp>
        <p:nvGrpSpPr>
          <p:cNvPr id="33792" name="组合 33791">
            <a:extLst>
              <a:ext uri="{FF2B5EF4-FFF2-40B4-BE49-F238E27FC236}">
                <a16:creationId xmlns:a16="http://schemas.microsoft.com/office/drawing/2014/main" id="{091D154F-C685-AFDA-CFD7-19B2DEE6BFA0}"/>
              </a:ext>
            </a:extLst>
          </p:cNvPr>
          <p:cNvGrpSpPr/>
          <p:nvPr/>
        </p:nvGrpSpPr>
        <p:grpSpPr>
          <a:xfrm>
            <a:off x="3880403" y="4509120"/>
            <a:ext cx="4070560" cy="967649"/>
            <a:chOff x="3880403" y="4509120"/>
            <a:chExt cx="4070560" cy="967649"/>
          </a:xfrm>
        </p:grpSpPr>
        <p:grpSp>
          <p:nvGrpSpPr>
            <p:cNvPr id="53" name="组合 52">
              <a:extLst>
                <a:ext uri="{FF2B5EF4-FFF2-40B4-BE49-F238E27FC236}">
                  <a16:creationId xmlns:a16="http://schemas.microsoft.com/office/drawing/2014/main" id="{85D94249-D237-A52E-3041-45982E228276}"/>
                </a:ext>
              </a:extLst>
            </p:cNvPr>
            <p:cNvGrpSpPr/>
            <p:nvPr/>
          </p:nvGrpSpPr>
          <p:grpSpPr>
            <a:xfrm>
              <a:off x="3880403" y="4509120"/>
              <a:ext cx="2498121" cy="967649"/>
              <a:chOff x="3880403" y="4888980"/>
              <a:chExt cx="2498121" cy="967649"/>
            </a:xfrm>
          </p:grpSpPr>
          <p:sp>
            <p:nvSpPr>
              <p:cNvPr id="46" name="Text Box 8">
                <a:extLst>
                  <a:ext uri="{FF2B5EF4-FFF2-40B4-BE49-F238E27FC236}">
                    <a16:creationId xmlns:a16="http://schemas.microsoft.com/office/drawing/2014/main" id="{6AC847B3-5243-4347-F1FC-21C9A4F305FD}"/>
                  </a:ext>
                </a:extLst>
              </p:cNvPr>
              <p:cNvSpPr txBox="1">
                <a:spLocks noChangeArrowheads="1"/>
              </p:cNvSpPr>
              <p:nvPr/>
            </p:nvSpPr>
            <p:spPr bwMode="auto">
              <a:xfrm>
                <a:off x="3880403" y="5132369"/>
                <a:ext cx="1008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ea typeface="宋体" panose="02010600030101010101" pitchFamily="2" charset="-122"/>
                  </a:rPr>
                  <a:t>第二次：</a:t>
                </a:r>
                <a:endParaRPr lang="en-US" altLang="zh-CN" sz="2000" dirty="0">
                  <a:ea typeface="宋体" panose="02010600030101010101" pitchFamily="2" charset="-122"/>
                </a:endParaRPr>
              </a:p>
            </p:txBody>
          </p:sp>
          <p:grpSp>
            <p:nvGrpSpPr>
              <p:cNvPr id="47" name="组合 46">
                <a:extLst>
                  <a:ext uri="{FF2B5EF4-FFF2-40B4-BE49-F238E27FC236}">
                    <a16:creationId xmlns:a16="http://schemas.microsoft.com/office/drawing/2014/main" id="{9040E0F5-F653-276C-AE96-591C00220FA4}"/>
                  </a:ext>
                </a:extLst>
              </p:cNvPr>
              <p:cNvGrpSpPr/>
              <p:nvPr/>
            </p:nvGrpSpPr>
            <p:grpSpPr>
              <a:xfrm>
                <a:off x="4891949" y="5132369"/>
                <a:ext cx="1427590" cy="724260"/>
                <a:chOff x="4317322" y="4217434"/>
                <a:chExt cx="1427590" cy="724260"/>
              </a:xfrm>
            </p:grpSpPr>
            <p:sp>
              <p:nvSpPr>
                <p:cNvPr id="48" name="文本框 47">
                  <a:extLst>
                    <a:ext uri="{FF2B5EF4-FFF2-40B4-BE49-F238E27FC236}">
                      <a16:creationId xmlns:a16="http://schemas.microsoft.com/office/drawing/2014/main" id="{9668AA70-E9E2-AEAD-32D9-D8543944D41B}"/>
                    </a:ext>
                  </a:extLst>
                </p:cNvPr>
                <p:cNvSpPr txBox="1"/>
                <p:nvPr/>
              </p:nvSpPr>
              <p:spPr>
                <a:xfrm>
                  <a:off x="4317322" y="4217434"/>
                  <a:ext cx="1402948" cy="369332"/>
                </a:xfrm>
                <a:prstGeom prst="rect">
                  <a:avLst/>
                </a:prstGeom>
                <a:noFill/>
              </p:spPr>
              <p:txBody>
                <a:bodyPr wrap="none" rtlCol="0">
                  <a:spAutoFit/>
                </a:bodyPr>
                <a:lstStyle/>
                <a:p>
                  <a:r>
                    <a:rPr lang="zh-CN" altLang="en-US" dirty="0"/>
                    <a:t>栈顶元素：</a:t>
                  </a:r>
                  <a:r>
                    <a:rPr lang="en-US" altLang="zh-CN" dirty="0"/>
                    <a:t>[</a:t>
                  </a:r>
                  <a:endParaRPr lang="en-US" dirty="0"/>
                </a:p>
              </p:txBody>
            </p:sp>
            <p:sp>
              <p:nvSpPr>
                <p:cNvPr id="49" name="文本框 48">
                  <a:extLst>
                    <a:ext uri="{FF2B5EF4-FFF2-40B4-BE49-F238E27FC236}">
                      <a16:creationId xmlns:a16="http://schemas.microsoft.com/office/drawing/2014/main" id="{880DF694-7D07-9469-B56A-D2784492CE40}"/>
                    </a:ext>
                  </a:extLst>
                </p:cNvPr>
                <p:cNvSpPr txBox="1"/>
                <p:nvPr/>
              </p:nvSpPr>
              <p:spPr>
                <a:xfrm>
                  <a:off x="4341964" y="4572362"/>
                  <a:ext cx="1402948" cy="369332"/>
                </a:xfrm>
                <a:prstGeom prst="rect">
                  <a:avLst/>
                </a:prstGeom>
                <a:noFill/>
              </p:spPr>
              <p:txBody>
                <a:bodyPr wrap="none" rtlCol="0">
                  <a:spAutoFit/>
                </a:bodyPr>
                <a:lstStyle/>
                <a:p>
                  <a:r>
                    <a:rPr lang="zh-CN" altLang="en-US" dirty="0"/>
                    <a:t>输入元素：</a:t>
                  </a:r>
                  <a:r>
                    <a:rPr lang="en-US" altLang="zh-CN" dirty="0"/>
                    <a:t>]</a:t>
                  </a:r>
                  <a:endParaRPr lang="en-US" dirty="0"/>
                </a:p>
              </p:txBody>
            </p:sp>
          </p:grpSp>
          <p:sp>
            <p:nvSpPr>
              <p:cNvPr id="50" name="文本框 49">
                <a:extLst>
                  <a:ext uri="{FF2B5EF4-FFF2-40B4-BE49-F238E27FC236}">
                    <a16:creationId xmlns:a16="http://schemas.microsoft.com/office/drawing/2014/main" id="{6F8153F5-5876-F864-9BD7-64D4C8E34673}"/>
                  </a:ext>
                </a:extLst>
              </p:cNvPr>
              <p:cNvSpPr txBox="1"/>
              <p:nvPr/>
            </p:nvSpPr>
            <p:spPr>
              <a:xfrm>
                <a:off x="5963026" y="4888980"/>
                <a:ext cx="415498" cy="369332"/>
              </a:xfrm>
              <a:prstGeom prst="rect">
                <a:avLst/>
              </a:prstGeom>
              <a:noFill/>
            </p:spPr>
            <p:txBody>
              <a:bodyPr wrap="none" rtlCol="0">
                <a:spAutoFit/>
              </a:bodyPr>
              <a:lstStyle/>
              <a:p>
                <a:r>
                  <a:rPr lang="en-US" dirty="0"/>
                  <a:t>②</a:t>
                </a:r>
              </a:p>
            </p:txBody>
          </p:sp>
        </p:grpSp>
        <p:sp>
          <p:nvSpPr>
            <p:cNvPr id="54" name="Text Box 8">
              <a:extLst>
                <a:ext uri="{FF2B5EF4-FFF2-40B4-BE49-F238E27FC236}">
                  <a16:creationId xmlns:a16="http://schemas.microsoft.com/office/drawing/2014/main" id="{DF8447B2-A237-96A9-91D1-60E38818A72B}"/>
                </a:ext>
              </a:extLst>
            </p:cNvPr>
            <p:cNvSpPr txBox="1">
              <a:spLocks noChangeArrowheads="1"/>
            </p:cNvSpPr>
            <p:nvPr/>
          </p:nvSpPr>
          <p:spPr bwMode="auto">
            <a:xfrm>
              <a:off x="6612321" y="4725144"/>
              <a:ext cx="13386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solidFill>
                    <a:srgbClr val="FFC000"/>
                  </a:solidFill>
                  <a:ea typeface="宋体" panose="02010600030101010101" pitchFamily="2" charset="-122"/>
                </a:rPr>
                <a:t>匹配成功</a:t>
              </a:r>
              <a:endParaRPr lang="en-US" altLang="zh-CN" sz="2000" dirty="0">
                <a:solidFill>
                  <a:srgbClr val="FFC000"/>
                </a:solidFill>
                <a:ea typeface="宋体" panose="02010600030101010101" pitchFamily="2" charset="-122"/>
              </a:endParaRPr>
            </a:p>
          </p:txBody>
        </p:sp>
      </p:grpSp>
      <p:grpSp>
        <p:nvGrpSpPr>
          <p:cNvPr id="33793" name="组合 33792">
            <a:extLst>
              <a:ext uri="{FF2B5EF4-FFF2-40B4-BE49-F238E27FC236}">
                <a16:creationId xmlns:a16="http://schemas.microsoft.com/office/drawing/2014/main" id="{256B1CB1-6384-51B3-58A3-4927B310AB4A}"/>
              </a:ext>
            </a:extLst>
          </p:cNvPr>
          <p:cNvGrpSpPr/>
          <p:nvPr/>
        </p:nvGrpSpPr>
        <p:grpSpPr>
          <a:xfrm>
            <a:off x="3908174" y="5435681"/>
            <a:ext cx="4054403" cy="977192"/>
            <a:chOff x="3908174" y="5435681"/>
            <a:chExt cx="4054403" cy="977192"/>
          </a:xfrm>
        </p:grpSpPr>
        <p:grpSp>
          <p:nvGrpSpPr>
            <p:cNvPr id="55" name="组合 54">
              <a:extLst>
                <a:ext uri="{FF2B5EF4-FFF2-40B4-BE49-F238E27FC236}">
                  <a16:creationId xmlns:a16="http://schemas.microsoft.com/office/drawing/2014/main" id="{D328DF34-F3AE-D160-DE4C-519A19AA9264}"/>
                </a:ext>
              </a:extLst>
            </p:cNvPr>
            <p:cNvGrpSpPr/>
            <p:nvPr/>
          </p:nvGrpSpPr>
          <p:grpSpPr>
            <a:xfrm>
              <a:off x="3908174" y="5445224"/>
              <a:ext cx="2439136" cy="967649"/>
              <a:chOff x="3880403" y="4888980"/>
              <a:chExt cx="2439136" cy="967649"/>
            </a:xfrm>
          </p:grpSpPr>
          <p:sp>
            <p:nvSpPr>
              <p:cNvPr id="56" name="Text Box 8">
                <a:extLst>
                  <a:ext uri="{FF2B5EF4-FFF2-40B4-BE49-F238E27FC236}">
                    <a16:creationId xmlns:a16="http://schemas.microsoft.com/office/drawing/2014/main" id="{B4E4969A-C684-979A-499F-E299576483A5}"/>
                  </a:ext>
                </a:extLst>
              </p:cNvPr>
              <p:cNvSpPr txBox="1">
                <a:spLocks noChangeArrowheads="1"/>
              </p:cNvSpPr>
              <p:nvPr/>
            </p:nvSpPr>
            <p:spPr bwMode="auto">
              <a:xfrm>
                <a:off x="3880403" y="5132369"/>
                <a:ext cx="1008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ea typeface="宋体" panose="02010600030101010101" pitchFamily="2" charset="-122"/>
                  </a:rPr>
                  <a:t>第三次：</a:t>
                </a:r>
                <a:endParaRPr lang="en-US" altLang="zh-CN" sz="2000" dirty="0">
                  <a:ea typeface="宋体" panose="02010600030101010101" pitchFamily="2" charset="-122"/>
                </a:endParaRPr>
              </a:p>
            </p:txBody>
          </p:sp>
          <p:grpSp>
            <p:nvGrpSpPr>
              <p:cNvPr id="57" name="组合 56">
                <a:extLst>
                  <a:ext uri="{FF2B5EF4-FFF2-40B4-BE49-F238E27FC236}">
                    <a16:creationId xmlns:a16="http://schemas.microsoft.com/office/drawing/2014/main" id="{C6896FF7-AA50-7354-82F5-AD55BCDE13A4}"/>
                  </a:ext>
                </a:extLst>
              </p:cNvPr>
              <p:cNvGrpSpPr/>
              <p:nvPr/>
            </p:nvGrpSpPr>
            <p:grpSpPr>
              <a:xfrm>
                <a:off x="4891949" y="5132369"/>
                <a:ext cx="1427590" cy="724260"/>
                <a:chOff x="4317322" y="4217434"/>
                <a:chExt cx="1427590" cy="724260"/>
              </a:xfrm>
            </p:grpSpPr>
            <p:sp>
              <p:nvSpPr>
                <p:cNvPr id="59" name="文本框 58">
                  <a:extLst>
                    <a:ext uri="{FF2B5EF4-FFF2-40B4-BE49-F238E27FC236}">
                      <a16:creationId xmlns:a16="http://schemas.microsoft.com/office/drawing/2014/main" id="{5C6D7AA0-999B-02AA-65E1-4A48630B8C25}"/>
                    </a:ext>
                  </a:extLst>
                </p:cNvPr>
                <p:cNvSpPr txBox="1"/>
                <p:nvPr/>
              </p:nvSpPr>
              <p:spPr>
                <a:xfrm>
                  <a:off x="4317322" y="4217434"/>
                  <a:ext cx="1415772" cy="369332"/>
                </a:xfrm>
                <a:prstGeom prst="rect">
                  <a:avLst/>
                </a:prstGeom>
                <a:noFill/>
              </p:spPr>
              <p:txBody>
                <a:bodyPr wrap="none" rtlCol="0">
                  <a:spAutoFit/>
                </a:bodyPr>
                <a:lstStyle/>
                <a:p>
                  <a:r>
                    <a:rPr lang="zh-CN" altLang="en-US" dirty="0"/>
                    <a:t>栈顶元素：</a:t>
                  </a:r>
                  <a:r>
                    <a:rPr lang="en-US" altLang="zh-CN" dirty="0"/>
                    <a:t>{</a:t>
                  </a:r>
                  <a:endParaRPr lang="en-US" dirty="0"/>
                </a:p>
              </p:txBody>
            </p:sp>
            <p:sp>
              <p:nvSpPr>
                <p:cNvPr id="60" name="文本框 59">
                  <a:extLst>
                    <a:ext uri="{FF2B5EF4-FFF2-40B4-BE49-F238E27FC236}">
                      <a16:creationId xmlns:a16="http://schemas.microsoft.com/office/drawing/2014/main" id="{63F54F1D-5686-0F6E-12C1-F485D9D58134}"/>
                    </a:ext>
                  </a:extLst>
                </p:cNvPr>
                <p:cNvSpPr txBox="1"/>
                <p:nvPr/>
              </p:nvSpPr>
              <p:spPr>
                <a:xfrm>
                  <a:off x="4341964" y="4572362"/>
                  <a:ext cx="1402948" cy="369332"/>
                </a:xfrm>
                <a:prstGeom prst="rect">
                  <a:avLst/>
                </a:prstGeom>
                <a:noFill/>
              </p:spPr>
              <p:txBody>
                <a:bodyPr wrap="none" rtlCol="0">
                  <a:spAutoFit/>
                </a:bodyPr>
                <a:lstStyle/>
                <a:p>
                  <a:r>
                    <a:rPr lang="zh-CN" altLang="en-US" dirty="0"/>
                    <a:t>输入元素：</a:t>
                  </a:r>
                  <a:r>
                    <a:rPr lang="en-US" altLang="zh-CN" dirty="0"/>
                    <a:t>}</a:t>
                  </a:r>
                  <a:endParaRPr lang="en-US" dirty="0"/>
                </a:p>
              </p:txBody>
            </p:sp>
          </p:grpSp>
          <p:sp>
            <p:nvSpPr>
              <p:cNvPr id="58" name="文本框 57">
                <a:extLst>
                  <a:ext uri="{FF2B5EF4-FFF2-40B4-BE49-F238E27FC236}">
                    <a16:creationId xmlns:a16="http://schemas.microsoft.com/office/drawing/2014/main" id="{6B8D9320-F9C5-8B14-7078-03BD6C42E11E}"/>
                  </a:ext>
                </a:extLst>
              </p:cNvPr>
              <p:cNvSpPr txBox="1"/>
              <p:nvPr/>
            </p:nvSpPr>
            <p:spPr>
              <a:xfrm>
                <a:off x="5963026" y="4888980"/>
                <a:ext cx="184731" cy="369332"/>
              </a:xfrm>
              <a:prstGeom prst="rect">
                <a:avLst/>
              </a:prstGeom>
              <a:noFill/>
            </p:spPr>
            <p:txBody>
              <a:bodyPr wrap="none" rtlCol="0">
                <a:spAutoFit/>
              </a:bodyPr>
              <a:lstStyle/>
              <a:p>
                <a:endParaRPr lang="en-US" dirty="0"/>
              </a:p>
            </p:txBody>
          </p:sp>
        </p:grpSp>
        <p:sp>
          <p:nvSpPr>
            <p:cNvPr id="61" name="文本框 60">
              <a:extLst>
                <a:ext uri="{FF2B5EF4-FFF2-40B4-BE49-F238E27FC236}">
                  <a16:creationId xmlns:a16="http://schemas.microsoft.com/office/drawing/2014/main" id="{FE8A87B2-691E-5C63-04E3-D6DB2E30D6E6}"/>
                </a:ext>
              </a:extLst>
            </p:cNvPr>
            <p:cNvSpPr txBox="1"/>
            <p:nvPr/>
          </p:nvSpPr>
          <p:spPr>
            <a:xfrm>
              <a:off x="5990764" y="5435681"/>
              <a:ext cx="415498" cy="369332"/>
            </a:xfrm>
            <a:prstGeom prst="rect">
              <a:avLst/>
            </a:prstGeom>
            <a:noFill/>
          </p:spPr>
          <p:txBody>
            <a:bodyPr wrap="none" rtlCol="0">
              <a:spAutoFit/>
            </a:bodyPr>
            <a:lstStyle/>
            <a:p>
              <a:r>
                <a:rPr lang="en-US" dirty="0"/>
                <a:t>①</a:t>
              </a:r>
            </a:p>
          </p:txBody>
        </p:sp>
        <p:sp>
          <p:nvSpPr>
            <p:cNvPr id="62" name="Text Box 8">
              <a:extLst>
                <a:ext uri="{FF2B5EF4-FFF2-40B4-BE49-F238E27FC236}">
                  <a16:creationId xmlns:a16="http://schemas.microsoft.com/office/drawing/2014/main" id="{86DC35B3-2BDD-B862-5C8F-01ECE065DDE4}"/>
                </a:ext>
              </a:extLst>
            </p:cNvPr>
            <p:cNvSpPr txBox="1">
              <a:spLocks noChangeArrowheads="1"/>
            </p:cNvSpPr>
            <p:nvPr/>
          </p:nvSpPr>
          <p:spPr bwMode="auto">
            <a:xfrm>
              <a:off x="6623935" y="5761043"/>
              <a:ext cx="13386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solidFill>
                    <a:srgbClr val="FFC000"/>
                  </a:solidFill>
                  <a:ea typeface="宋体" panose="02010600030101010101" pitchFamily="2" charset="-122"/>
                </a:rPr>
                <a:t>匹配成功</a:t>
              </a:r>
              <a:endParaRPr lang="en-US" altLang="zh-CN" sz="2000" dirty="0">
                <a:solidFill>
                  <a:srgbClr val="FFC000"/>
                </a:solidFill>
                <a:ea typeface="宋体" panose="02010600030101010101" pitchFamily="2" charset="-122"/>
              </a:endParaRPr>
            </a:p>
          </p:txBody>
        </p:sp>
      </p:grpSp>
      <p:sp>
        <p:nvSpPr>
          <p:cNvPr id="33794" name="文本框 33793">
            <a:extLst>
              <a:ext uri="{FF2B5EF4-FFF2-40B4-BE49-F238E27FC236}">
                <a16:creationId xmlns:a16="http://schemas.microsoft.com/office/drawing/2014/main" id="{34035F72-C1D6-5F26-4A8C-D45540012E7C}"/>
              </a:ext>
            </a:extLst>
          </p:cNvPr>
          <p:cNvSpPr txBox="1"/>
          <p:nvPr/>
        </p:nvSpPr>
        <p:spPr>
          <a:xfrm>
            <a:off x="2771801" y="6387279"/>
            <a:ext cx="5870250" cy="369332"/>
          </a:xfrm>
          <a:prstGeom prst="rect">
            <a:avLst/>
          </a:prstGeom>
          <a:noFill/>
        </p:spPr>
        <p:txBody>
          <a:bodyPr wrap="square">
            <a:spAutoFit/>
          </a:bodyPr>
          <a:lstStyle/>
          <a:p>
            <a:pPr eaLnBrk="1" hangingPunct="1">
              <a:spcBef>
                <a:spcPct val="50000"/>
              </a:spcBef>
            </a:pPr>
            <a:r>
              <a:rPr lang="en-US" altLang="zh-CN" sz="1800" dirty="0">
                <a:solidFill>
                  <a:srgbClr val="FFFF00"/>
                </a:solidFill>
                <a:ea typeface="宋体" panose="02010600030101010101" pitchFamily="2" charset="-122"/>
              </a:rPr>
              <a:t>Step 3: </a:t>
            </a:r>
            <a:r>
              <a:rPr lang="zh-CN" altLang="en-US" dirty="0">
                <a:solidFill>
                  <a:srgbClr val="FFFF00"/>
                </a:solidFill>
                <a:ea typeface="宋体" panose="02010600030101010101" pitchFamily="2" charset="-122"/>
              </a:rPr>
              <a:t>表达式</a:t>
            </a:r>
            <a:r>
              <a:rPr lang="en-US" altLang="zh-CN" dirty="0">
                <a:solidFill>
                  <a:srgbClr val="FFFF00"/>
                </a:solidFill>
                <a:ea typeface="宋体" panose="02010600030101010101" pitchFamily="2" charset="-122"/>
              </a:rPr>
              <a:t>1</a:t>
            </a:r>
            <a:r>
              <a:rPr lang="zh-CN" altLang="en-US" dirty="0">
                <a:solidFill>
                  <a:srgbClr val="FFFF00"/>
                </a:solidFill>
                <a:ea typeface="宋体" panose="02010600030101010101" pitchFamily="2" charset="-122"/>
              </a:rPr>
              <a:t>检验结束，栈为空。整体括号匹配成功。</a:t>
            </a:r>
            <a:endParaRPr lang="en-US" altLang="zh-CN" sz="1800" dirty="0">
              <a:solidFill>
                <a:srgbClr val="FFFF00"/>
              </a:solidFill>
              <a:ea typeface="宋体" panose="02010600030101010101" pitchFamily="2" charset="-122"/>
            </a:endParaRPr>
          </a:p>
        </p:txBody>
      </p:sp>
      <p:grpSp>
        <p:nvGrpSpPr>
          <p:cNvPr id="33798" name="组合 33797">
            <a:extLst>
              <a:ext uri="{FF2B5EF4-FFF2-40B4-BE49-F238E27FC236}">
                <a16:creationId xmlns:a16="http://schemas.microsoft.com/office/drawing/2014/main" id="{795E175F-FA7B-CC22-75BF-A5261E94FD44}"/>
              </a:ext>
            </a:extLst>
          </p:cNvPr>
          <p:cNvGrpSpPr/>
          <p:nvPr/>
        </p:nvGrpSpPr>
        <p:grpSpPr>
          <a:xfrm>
            <a:off x="851211" y="5078673"/>
            <a:ext cx="3744415" cy="960042"/>
            <a:chOff x="851211" y="5078673"/>
            <a:chExt cx="3744415" cy="960042"/>
          </a:xfrm>
        </p:grpSpPr>
        <p:grpSp>
          <p:nvGrpSpPr>
            <p:cNvPr id="38" name="组合 37">
              <a:extLst>
                <a:ext uri="{FF2B5EF4-FFF2-40B4-BE49-F238E27FC236}">
                  <a16:creationId xmlns:a16="http://schemas.microsoft.com/office/drawing/2014/main" id="{1B44033F-B396-E461-6668-ACBEAE8E314B}"/>
                </a:ext>
              </a:extLst>
            </p:cNvPr>
            <p:cNvGrpSpPr/>
            <p:nvPr/>
          </p:nvGrpSpPr>
          <p:grpSpPr>
            <a:xfrm>
              <a:off x="851211" y="5391711"/>
              <a:ext cx="3744415" cy="647004"/>
              <a:chOff x="4013783" y="4025323"/>
              <a:chExt cx="3744415" cy="647004"/>
            </a:xfrm>
          </p:grpSpPr>
          <p:sp>
            <p:nvSpPr>
              <p:cNvPr id="32" name="Text Box 8">
                <a:extLst>
                  <a:ext uri="{FF2B5EF4-FFF2-40B4-BE49-F238E27FC236}">
                    <a16:creationId xmlns:a16="http://schemas.microsoft.com/office/drawing/2014/main" id="{682FD7D0-A4E4-07CA-6B6C-8D0EDA0D693A}"/>
                  </a:ext>
                </a:extLst>
              </p:cNvPr>
              <p:cNvSpPr txBox="1">
                <a:spLocks noChangeArrowheads="1"/>
              </p:cNvSpPr>
              <p:nvPr/>
            </p:nvSpPr>
            <p:spPr bwMode="auto">
              <a:xfrm>
                <a:off x="4013783" y="4272217"/>
                <a:ext cx="3744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solidFill>
                      <a:srgbClr val="FFFF00"/>
                    </a:solidFill>
                    <a:ea typeface="宋体" panose="02010600030101010101" pitchFamily="2" charset="-122"/>
                  </a:rPr>
                  <a:t>栈内元素： </a:t>
                </a:r>
                <a:r>
                  <a:rPr lang="en-US" altLang="zh-CN" sz="2000" dirty="0">
                    <a:solidFill>
                      <a:srgbClr val="FFFF00"/>
                    </a:solidFill>
                    <a:ea typeface="宋体" panose="02010600030101010101" pitchFamily="2" charset="-122"/>
                  </a:rPr>
                  <a:t>{     [     (</a:t>
                </a:r>
              </a:p>
            </p:txBody>
          </p:sp>
          <p:grpSp>
            <p:nvGrpSpPr>
              <p:cNvPr id="37" name="组合 36">
                <a:extLst>
                  <a:ext uri="{FF2B5EF4-FFF2-40B4-BE49-F238E27FC236}">
                    <a16:creationId xmlns:a16="http://schemas.microsoft.com/office/drawing/2014/main" id="{40FD1375-15E9-3C1F-5963-4666FA35765F}"/>
                  </a:ext>
                </a:extLst>
              </p:cNvPr>
              <p:cNvGrpSpPr/>
              <p:nvPr/>
            </p:nvGrpSpPr>
            <p:grpSpPr>
              <a:xfrm>
                <a:off x="5309237" y="4025323"/>
                <a:ext cx="1233499" cy="371877"/>
                <a:chOff x="5309237" y="4025323"/>
                <a:chExt cx="1233499" cy="371877"/>
              </a:xfrm>
            </p:grpSpPr>
            <p:sp>
              <p:nvSpPr>
                <p:cNvPr id="33" name="文本框 32">
                  <a:extLst>
                    <a:ext uri="{FF2B5EF4-FFF2-40B4-BE49-F238E27FC236}">
                      <a16:creationId xmlns:a16="http://schemas.microsoft.com/office/drawing/2014/main" id="{F498CE10-610B-60CB-4905-8E5527112150}"/>
                    </a:ext>
                  </a:extLst>
                </p:cNvPr>
                <p:cNvSpPr txBox="1"/>
                <p:nvPr/>
              </p:nvSpPr>
              <p:spPr>
                <a:xfrm>
                  <a:off x="5309237" y="4025323"/>
                  <a:ext cx="415498" cy="369332"/>
                </a:xfrm>
                <a:prstGeom prst="rect">
                  <a:avLst/>
                </a:prstGeom>
                <a:noFill/>
              </p:spPr>
              <p:txBody>
                <a:bodyPr wrap="none" rtlCol="0">
                  <a:spAutoFit/>
                </a:bodyPr>
                <a:lstStyle/>
                <a:p>
                  <a:r>
                    <a:rPr lang="en-US" dirty="0"/>
                    <a:t>①</a:t>
                  </a:r>
                </a:p>
              </p:txBody>
            </p:sp>
            <p:sp>
              <p:nvSpPr>
                <p:cNvPr id="34" name="文本框 33">
                  <a:extLst>
                    <a:ext uri="{FF2B5EF4-FFF2-40B4-BE49-F238E27FC236}">
                      <a16:creationId xmlns:a16="http://schemas.microsoft.com/office/drawing/2014/main" id="{9E097833-A026-03F7-F813-D153291B98FA}"/>
                    </a:ext>
                  </a:extLst>
                </p:cNvPr>
                <p:cNvSpPr txBox="1"/>
                <p:nvPr/>
              </p:nvSpPr>
              <p:spPr>
                <a:xfrm>
                  <a:off x="5711704" y="4025323"/>
                  <a:ext cx="415498" cy="369332"/>
                </a:xfrm>
                <a:prstGeom prst="rect">
                  <a:avLst/>
                </a:prstGeom>
                <a:noFill/>
              </p:spPr>
              <p:txBody>
                <a:bodyPr wrap="none" rtlCol="0">
                  <a:spAutoFit/>
                </a:bodyPr>
                <a:lstStyle/>
                <a:p>
                  <a:r>
                    <a:rPr lang="en-US" dirty="0"/>
                    <a:t>②</a:t>
                  </a:r>
                </a:p>
              </p:txBody>
            </p:sp>
            <p:sp>
              <p:nvSpPr>
                <p:cNvPr id="36" name="文本框 35">
                  <a:extLst>
                    <a:ext uri="{FF2B5EF4-FFF2-40B4-BE49-F238E27FC236}">
                      <a16:creationId xmlns:a16="http://schemas.microsoft.com/office/drawing/2014/main" id="{0824B410-93D2-BE2C-3898-9966C619D897}"/>
                    </a:ext>
                  </a:extLst>
                </p:cNvPr>
                <p:cNvSpPr txBox="1"/>
                <p:nvPr/>
              </p:nvSpPr>
              <p:spPr>
                <a:xfrm>
                  <a:off x="6127238" y="4027868"/>
                  <a:ext cx="415498" cy="369332"/>
                </a:xfrm>
                <a:prstGeom prst="rect">
                  <a:avLst/>
                </a:prstGeom>
                <a:noFill/>
              </p:spPr>
              <p:txBody>
                <a:bodyPr wrap="none" rtlCol="0">
                  <a:spAutoFit/>
                </a:bodyPr>
                <a:lstStyle/>
                <a:p>
                  <a:r>
                    <a:rPr lang="en-US" dirty="0"/>
                    <a:t>③</a:t>
                  </a:r>
                </a:p>
              </p:txBody>
            </p:sp>
          </p:grpSp>
        </p:grpSp>
        <p:sp>
          <p:nvSpPr>
            <p:cNvPr id="33796" name="文本框 33795">
              <a:extLst>
                <a:ext uri="{FF2B5EF4-FFF2-40B4-BE49-F238E27FC236}">
                  <a16:creationId xmlns:a16="http://schemas.microsoft.com/office/drawing/2014/main" id="{6752FEF5-82CB-EDCE-4251-5A7615BE0A29}"/>
                </a:ext>
              </a:extLst>
            </p:cNvPr>
            <p:cNvSpPr txBox="1"/>
            <p:nvPr/>
          </p:nvSpPr>
          <p:spPr>
            <a:xfrm>
              <a:off x="2792361" y="5078673"/>
              <a:ext cx="902811" cy="307777"/>
            </a:xfrm>
            <a:prstGeom prst="rect">
              <a:avLst/>
            </a:prstGeom>
            <a:noFill/>
          </p:spPr>
          <p:txBody>
            <a:bodyPr wrap="none" rtlCol="0">
              <a:spAutoFit/>
            </a:bodyPr>
            <a:lstStyle/>
            <a:p>
              <a:r>
                <a:rPr lang="zh-CN" altLang="en-US" sz="1400" dirty="0"/>
                <a:t>栈顶元素</a:t>
              </a:r>
              <a:endParaRPr lang="en-US" sz="1400" dirty="0"/>
            </a:p>
          </p:txBody>
        </p:sp>
        <p:sp>
          <p:nvSpPr>
            <p:cNvPr id="33797" name="箭头: 下 33796">
              <a:extLst>
                <a:ext uri="{FF2B5EF4-FFF2-40B4-BE49-F238E27FC236}">
                  <a16:creationId xmlns:a16="http://schemas.microsoft.com/office/drawing/2014/main" id="{D8A2C24A-4237-4801-658F-B27BED3C6E6C}"/>
                </a:ext>
              </a:extLst>
            </p:cNvPr>
            <p:cNvSpPr/>
            <p:nvPr/>
          </p:nvSpPr>
          <p:spPr>
            <a:xfrm>
              <a:off x="3167094" y="5373216"/>
              <a:ext cx="45719" cy="5394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4655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7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79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9" grpId="0"/>
      <p:bldP spid="30" grpId="0"/>
      <p:bldP spid="31" grpId="0"/>
      <p:bldP spid="40" grpId="0"/>
      <p:bldP spid="3379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a:t>Content</a:t>
            </a:r>
          </a:p>
        </p:txBody>
      </p:sp>
      <p:sp>
        <p:nvSpPr>
          <p:cNvPr id="5124" name="Rectangle 3"/>
          <p:cNvSpPr>
            <a:spLocks noGrp="1" noChangeArrowheads="1"/>
          </p:cNvSpPr>
          <p:nvPr>
            <p:ph type="body" idx="1"/>
          </p:nvPr>
        </p:nvSpPr>
        <p:spPr/>
        <p:txBody>
          <a:bodyPr/>
          <a:lstStyle/>
          <a:p>
            <a:pPr eaLnBrk="1" hangingPunct="1"/>
            <a:r>
              <a:rPr lang="en-US" altLang="zh-CN" sz="2800">
                <a:solidFill>
                  <a:srgbClr val="FFFF00"/>
                </a:solidFill>
                <a:effectLst/>
              </a:rPr>
              <a:t>Stack and its ADT</a:t>
            </a:r>
            <a:endParaRPr lang="en-US" altLang="zh-CN" sz="2800">
              <a:effectLst/>
            </a:endParaRPr>
          </a:p>
          <a:p>
            <a:pPr eaLnBrk="1" hangingPunct="1"/>
            <a:r>
              <a:rPr lang="en-US" altLang="zh-CN" sz="2800">
                <a:effectLst/>
              </a:rPr>
              <a:t>Implementation of Stack</a:t>
            </a:r>
          </a:p>
          <a:p>
            <a:pPr eaLnBrk="1" hangingPunct="1"/>
            <a:r>
              <a:rPr lang="en-US" altLang="zh-CN" sz="2800">
                <a:effectLst/>
              </a:rPr>
              <a:t>Application of Stack</a:t>
            </a:r>
          </a:p>
          <a:p>
            <a:pPr eaLnBrk="1" hangingPunct="1"/>
            <a:r>
              <a:rPr lang="en-US" altLang="zh-CN" sz="2800">
                <a:effectLst/>
              </a:rPr>
              <a:t>Recursion and Stack</a:t>
            </a:r>
          </a:p>
          <a:p>
            <a:pPr eaLnBrk="1" hangingPunct="1"/>
            <a:r>
              <a:rPr lang="en-US" altLang="zh-CN" sz="2800">
                <a:effectLst/>
              </a:rPr>
              <a:t>Queue and its ADT</a:t>
            </a:r>
          </a:p>
          <a:p>
            <a:pPr eaLnBrk="1" hangingPunct="1"/>
            <a:r>
              <a:rPr lang="en-US" altLang="zh-CN" sz="2800">
                <a:effectLst/>
              </a:rPr>
              <a:t>Implementation of Queue</a:t>
            </a:r>
          </a:p>
          <a:p>
            <a:pPr eaLnBrk="1" hangingPunct="1"/>
            <a:r>
              <a:rPr lang="en-US" altLang="zh-CN" sz="2800">
                <a:effectLst/>
              </a:rPr>
              <a:t>Application of Queue</a:t>
            </a:r>
          </a:p>
          <a:p>
            <a:pPr eaLnBrk="1" hangingPunct="1"/>
            <a:r>
              <a:rPr lang="en-US" altLang="zh-CN" sz="2800">
                <a:effectLst/>
              </a:rPr>
              <a:t>Conclusion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8"/>
          <p:cNvSpPr txBox="1">
            <a:spLocks noChangeArrowheads="1"/>
          </p:cNvSpPr>
          <p:nvPr/>
        </p:nvSpPr>
        <p:spPr bwMode="auto">
          <a:xfrm>
            <a:off x="503238" y="1381125"/>
            <a:ext cx="4495800" cy="58356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zh-CN" sz="3200" dirty="0">
                <a:latin typeface="Songti SC Regular" panose="02010800040101010101" charset="-122"/>
                <a:ea typeface="Songti SC Regular" panose="02010800040101010101" charset="-122"/>
              </a:rPr>
              <a:t>算法的设计思想：</a:t>
            </a:r>
            <a:endParaRPr kumimoji="1" lang="zh-CN" altLang="en-US" sz="3200" dirty="0">
              <a:latin typeface="Songti SC Regular" panose="02010800040101010101" charset="-122"/>
              <a:ea typeface="Songti SC Regular" panose="02010800040101010101" charset="-122"/>
            </a:endParaRPr>
          </a:p>
        </p:txBody>
      </p:sp>
      <p:sp>
        <p:nvSpPr>
          <p:cNvPr id="8" name="Rectangle 5"/>
          <p:cNvSpPr>
            <a:spLocks noGrp="1" noChangeArrowheads="1"/>
          </p:cNvSpPr>
          <p:nvPr>
            <p:ph type="title"/>
          </p:nvPr>
        </p:nvSpPr>
        <p:spPr>
          <a:xfrm>
            <a:off x="685800" y="260648"/>
            <a:ext cx="7772400" cy="803275"/>
          </a:xfrm>
          <a:noFill/>
        </p:spPr>
        <p:txBody>
          <a:bodyPr anchorCtr="0"/>
          <a:lstStyle/>
          <a:p>
            <a:pPr eaLnBrk="1" hangingPunct="1"/>
            <a:r>
              <a:rPr lang="zh-CN" altLang="en-US" b="0" dirty="0"/>
              <a:t>算法核心步骤</a:t>
            </a:r>
          </a:p>
        </p:txBody>
      </p:sp>
      <p:sp>
        <p:nvSpPr>
          <p:cNvPr id="2" name="Text Box 8">
            <a:extLst>
              <a:ext uri="{FF2B5EF4-FFF2-40B4-BE49-F238E27FC236}">
                <a16:creationId xmlns:a16="http://schemas.microsoft.com/office/drawing/2014/main" id="{35A47F32-5A59-4BD3-15C9-D8C3872811B7}"/>
              </a:ext>
            </a:extLst>
          </p:cNvPr>
          <p:cNvSpPr txBox="1">
            <a:spLocks noChangeArrowheads="1"/>
          </p:cNvSpPr>
          <p:nvPr/>
        </p:nvSpPr>
        <p:spPr bwMode="auto">
          <a:xfrm>
            <a:off x="503238" y="1988840"/>
            <a:ext cx="70210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solidFill>
                  <a:srgbClr val="FFFF00"/>
                </a:solidFill>
                <a:ea typeface="宋体" panose="02010600030101010101" pitchFamily="2" charset="-122"/>
              </a:rPr>
              <a:t>需检验的表达式</a:t>
            </a:r>
            <a:r>
              <a:rPr lang="en-US" altLang="zh-CN" sz="2000" dirty="0">
                <a:solidFill>
                  <a:srgbClr val="FFFF00"/>
                </a:solidFill>
                <a:ea typeface="宋体" panose="02010600030101010101" pitchFamily="2" charset="-122"/>
              </a:rPr>
              <a:t>2</a:t>
            </a:r>
            <a:r>
              <a:rPr lang="zh-CN" altLang="en-US" sz="2000" dirty="0">
                <a:solidFill>
                  <a:srgbClr val="FFFF00"/>
                </a:solidFill>
                <a:ea typeface="宋体" panose="02010600030101010101" pitchFamily="2" charset="-122"/>
              </a:rPr>
              <a:t>：</a:t>
            </a:r>
            <a:r>
              <a:rPr lang="en-US" altLang="zh-CN" sz="2000" dirty="0">
                <a:solidFill>
                  <a:srgbClr val="FFFF00"/>
                </a:solidFill>
                <a:ea typeface="宋体" panose="02010600030101010101" pitchFamily="2" charset="-122"/>
              </a:rPr>
              <a:t> {  *** [ **</a:t>
            </a:r>
            <a:r>
              <a:rPr lang="en-US" altLang="zh-CN" sz="2000" dirty="0">
                <a:solidFill>
                  <a:srgbClr val="FF0000"/>
                </a:solidFill>
                <a:ea typeface="宋体" panose="02010600030101010101" pitchFamily="2" charset="-122"/>
              </a:rPr>
              <a:t>[</a:t>
            </a:r>
            <a:r>
              <a:rPr lang="en-US" altLang="zh-CN" sz="2000" dirty="0">
                <a:solidFill>
                  <a:srgbClr val="FFFF00"/>
                </a:solidFill>
                <a:ea typeface="宋体" panose="02010600030101010101" pitchFamily="2" charset="-122"/>
              </a:rPr>
              <a:t>** ( *** ) *** ] *** } </a:t>
            </a:r>
          </a:p>
        </p:txBody>
      </p:sp>
      <p:sp>
        <p:nvSpPr>
          <p:cNvPr id="11" name="Text Box 8">
            <a:extLst>
              <a:ext uri="{FF2B5EF4-FFF2-40B4-BE49-F238E27FC236}">
                <a16:creationId xmlns:a16="http://schemas.microsoft.com/office/drawing/2014/main" id="{632638FA-3702-F297-15ED-F64E72DEFBD6}"/>
              </a:ext>
            </a:extLst>
          </p:cNvPr>
          <p:cNvSpPr txBox="1">
            <a:spLocks noChangeArrowheads="1"/>
          </p:cNvSpPr>
          <p:nvPr/>
        </p:nvSpPr>
        <p:spPr bwMode="auto">
          <a:xfrm>
            <a:off x="3610681" y="2420888"/>
            <a:ext cx="54726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dirty="0">
                <a:solidFill>
                  <a:srgbClr val="FFFF00"/>
                </a:solidFill>
                <a:ea typeface="宋体" panose="02010600030101010101" pitchFamily="2" charset="-122"/>
              </a:rPr>
              <a:t>Step 1: </a:t>
            </a:r>
            <a:r>
              <a:rPr lang="zh-CN" altLang="en-US" dirty="0">
                <a:solidFill>
                  <a:srgbClr val="FFFF00"/>
                </a:solidFill>
                <a:ea typeface="宋体" panose="02010600030101010101" pitchFamily="2" charset="-122"/>
              </a:rPr>
              <a:t>左括号依次入栈</a:t>
            </a:r>
            <a:endParaRPr lang="en-US" altLang="zh-CN" dirty="0">
              <a:solidFill>
                <a:srgbClr val="FFFF00"/>
              </a:solidFill>
              <a:ea typeface="宋体" panose="02010600030101010101" pitchFamily="2" charset="-122"/>
            </a:endParaRPr>
          </a:p>
        </p:txBody>
      </p:sp>
      <p:sp>
        <p:nvSpPr>
          <p:cNvPr id="18" name="箭头: 下 17">
            <a:extLst>
              <a:ext uri="{FF2B5EF4-FFF2-40B4-BE49-F238E27FC236}">
                <a16:creationId xmlns:a16="http://schemas.microsoft.com/office/drawing/2014/main" id="{A5F0314D-FE52-A736-3882-20A39DF8BCFC}"/>
              </a:ext>
            </a:extLst>
          </p:cNvPr>
          <p:cNvSpPr/>
          <p:nvPr/>
        </p:nvSpPr>
        <p:spPr>
          <a:xfrm>
            <a:off x="791580" y="3016315"/>
            <a:ext cx="216024" cy="40010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Box 8">
            <a:extLst>
              <a:ext uri="{FF2B5EF4-FFF2-40B4-BE49-F238E27FC236}">
                <a16:creationId xmlns:a16="http://schemas.microsoft.com/office/drawing/2014/main" id="{F982307E-8EC0-AB25-51CC-D49A131D5DB5}"/>
              </a:ext>
            </a:extLst>
          </p:cNvPr>
          <p:cNvSpPr txBox="1">
            <a:spLocks noChangeArrowheads="1"/>
          </p:cNvSpPr>
          <p:nvPr/>
        </p:nvSpPr>
        <p:spPr bwMode="auto">
          <a:xfrm>
            <a:off x="503238" y="2636912"/>
            <a:ext cx="8157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2000" dirty="0">
                <a:ea typeface="宋体" panose="02010600030101010101" pitchFamily="2" charset="-122"/>
              </a:rPr>
              <a:t>Base</a:t>
            </a:r>
          </a:p>
        </p:txBody>
      </p:sp>
      <p:grpSp>
        <p:nvGrpSpPr>
          <p:cNvPr id="28" name="组合 27">
            <a:extLst>
              <a:ext uri="{FF2B5EF4-FFF2-40B4-BE49-F238E27FC236}">
                <a16:creationId xmlns:a16="http://schemas.microsoft.com/office/drawing/2014/main" id="{FC00831F-DA48-191F-05B3-8F51F0C6D41F}"/>
              </a:ext>
            </a:extLst>
          </p:cNvPr>
          <p:cNvGrpSpPr/>
          <p:nvPr/>
        </p:nvGrpSpPr>
        <p:grpSpPr>
          <a:xfrm>
            <a:off x="890627" y="3499525"/>
            <a:ext cx="2529245" cy="720080"/>
            <a:chOff x="890627" y="4293097"/>
            <a:chExt cx="2529245" cy="720080"/>
          </a:xfrm>
        </p:grpSpPr>
        <p:grpSp>
          <p:nvGrpSpPr>
            <p:cNvPr id="10" name="组合 9">
              <a:extLst>
                <a:ext uri="{FF2B5EF4-FFF2-40B4-BE49-F238E27FC236}">
                  <a16:creationId xmlns:a16="http://schemas.microsoft.com/office/drawing/2014/main" id="{FCD285E0-291E-4923-F795-B98691FA7DBF}"/>
                </a:ext>
              </a:extLst>
            </p:cNvPr>
            <p:cNvGrpSpPr/>
            <p:nvPr/>
          </p:nvGrpSpPr>
          <p:grpSpPr>
            <a:xfrm rot="5400000">
              <a:off x="1795210" y="3388514"/>
              <a:ext cx="720080" cy="2529245"/>
              <a:chOff x="1835696" y="3501008"/>
              <a:chExt cx="1440160" cy="2529245"/>
            </a:xfrm>
          </p:grpSpPr>
          <p:cxnSp>
            <p:nvCxnSpPr>
              <p:cNvPr id="4" name="直接连接符 3">
                <a:extLst>
                  <a:ext uri="{FF2B5EF4-FFF2-40B4-BE49-F238E27FC236}">
                    <a16:creationId xmlns:a16="http://schemas.microsoft.com/office/drawing/2014/main" id="{20A21AFA-E94E-19E4-0C0C-FE4A6B1B7631}"/>
                  </a:ext>
                </a:extLst>
              </p:cNvPr>
              <p:cNvCxnSpPr/>
              <p:nvPr/>
            </p:nvCxnSpPr>
            <p:spPr>
              <a:xfrm>
                <a:off x="1853626" y="3509973"/>
                <a:ext cx="0" cy="252028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97687407-780E-3E27-E1C1-58DA5AC9C016}"/>
                  </a:ext>
                </a:extLst>
              </p:cNvPr>
              <p:cNvCxnSpPr/>
              <p:nvPr/>
            </p:nvCxnSpPr>
            <p:spPr>
              <a:xfrm>
                <a:off x="1835696" y="6021288"/>
                <a:ext cx="144016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4E5F59F-B5D2-5BA1-992A-F5AEC926690B}"/>
                  </a:ext>
                </a:extLst>
              </p:cNvPr>
              <p:cNvCxnSpPr/>
              <p:nvPr/>
            </p:nvCxnSpPr>
            <p:spPr>
              <a:xfrm>
                <a:off x="3275856" y="3501008"/>
                <a:ext cx="0" cy="252028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直接连接符 20">
              <a:extLst>
                <a:ext uri="{FF2B5EF4-FFF2-40B4-BE49-F238E27FC236}">
                  <a16:creationId xmlns:a16="http://schemas.microsoft.com/office/drawing/2014/main" id="{9AF6F54A-0A81-DB9D-F3F8-CF02A863F9B7}"/>
                </a:ext>
              </a:extLst>
            </p:cNvPr>
            <p:cNvCxnSpPr/>
            <p:nvPr/>
          </p:nvCxnSpPr>
          <p:spPr>
            <a:xfrm>
              <a:off x="1403648" y="4302062"/>
              <a:ext cx="0" cy="71111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3C310688-D72C-F6AD-C232-B5AD8FBA64D9}"/>
                </a:ext>
              </a:extLst>
            </p:cNvPr>
            <p:cNvCxnSpPr/>
            <p:nvPr/>
          </p:nvCxnSpPr>
          <p:spPr>
            <a:xfrm>
              <a:off x="1907704" y="4302062"/>
              <a:ext cx="0" cy="71111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9A5A9A65-4479-0702-D7C0-044183521200}"/>
                </a:ext>
              </a:extLst>
            </p:cNvPr>
            <p:cNvCxnSpPr/>
            <p:nvPr/>
          </p:nvCxnSpPr>
          <p:spPr>
            <a:xfrm>
              <a:off x="2483768" y="4302062"/>
              <a:ext cx="0" cy="71111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75C78578-E63A-CA35-D212-86A5B46C3E78}"/>
                </a:ext>
              </a:extLst>
            </p:cNvPr>
            <p:cNvCxnSpPr/>
            <p:nvPr/>
          </p:nvCxnSpPr>
          <p:spPr>
            <a:xfrm>
              <a:off x="2987824" y="4302062"/>
              <a:ext cx="0" cy="71111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文本框 28">
            <a:extLst>
              <a:ext uri="{FF2B5EF4-FFF2-40B4-BE49-F238E27FC236}">
                <a16:creationId xmlns:a16="http://schemas.microsoft.com/office/drawing/2014/main" id="{A6CB28DA-DA51-1333-A7A6-A7797FBD611F}"/>
              </a:ext>
            </a:extLst>
          </p:cNvPr>
          <p:cNvSpPr txBox="1"/>
          <p:nvPr/>
        </p:nvSpPr>
        <p:spPr>
          <a:xfrm>
            <a:off x="957880" y="3680064"/>
            <a:ext cx="261610" cy="369332"/>
          </a:xfrm>
          <a:prstGeom prst="rect">
            <a:avLst/>
          </a:prstGeom>
          <a:noFill/>
        </p:spPr>
        <p:txBody>
          <a:bodyPr wrap="none" rtlCol="0">
            <a:spAutoFit/>
          </a:bodyPr>
          <a:lstStyle/>
          <a:p>
            <a:r>
              <a:rPr lang="en-US" dirty="0"/>
              <a:t>{</a:t>
            </a:r>
          </a:p>
        </p:txBody>
      </p:sp>
      <p:sp>
        <p:nvSpPr>
          <p:cNvPr id="30" name="文本框 29">
            <a:extLst>
              <a:ext uri="{FF2B5EF4-FFF2-40B4-BE49-F238E27FC236}">
                <a16:creationId xmlns:a16="http://schemas.microsoft.com/office/drawing/2014/main" id="{B2E94343-7605-B750-2096-A373648FD008}"/>
              </a:ext>
            </a:extLst>
          </p:cNvPr>
          <p:cNvSpPr txBox="1"/>
          <p:nvPr/>
        </p:nvSpPr>
        <p:spPr>
          <a:xfrm>
            <a:off x="1495280" y="3680064"/>
            <a:ext cx="248786" cy="369332"/>
          </a:xfrm>
          <a:prstGeom prst="rect">
            <a:avLst/>
          </a:prstGeom>
          <a:noFill/>
        </p:spPr>
        <p:txBody>
          <a:bodyPr wrap="none" rtlCol="0">
            <a:spAutoFit/>
          </a:bodyPr>
          <a:lstStyle/>
          <a:p>
            <a:r>
              <a:rPr lang="en-US" dirty="0"/>
              <a:t>[</a:t>
            </a:r>
          </a:p>
        </p:txBody>
      </p:sp>
      <p:sp>
        <p:nvSpPr>
          <p:cNvPr id="31" name="文本框 30">
            <a:extLst>
              <a:ext uri="{FF2B5EF4-FFF2-40B4-BE49-F238E27FC236}">
                <a16:creationId xmlns:a16="http://schemas.microsoft.com/office/drawing/2014/main" id="{DA10EDBD-5FA4-4097-DE12-7D24A0B1D611}"/>
              </a:ext>
            </a:extLst>
          </p:cNvPr>
          <p:cNvSpPr txBox="1"/>
          <p:nvPr/>
        </p:nvSpPr>
        <p:spPr>
          <a:xfrm>
            <a:off x="2556819" y="3662977"/>
            <a:ext cx="261610" cy="369332"/>
          </a:xfrm>
          <a:prstGeom prst="rect">
            <a:avLst/>
          </a:prstGeom>
          <a:noFill/>
        </p:spPr>
        <p:txBody>
          <a:bodyPr wrap="none" rtlCol="0">
            <a:spAutoFit/>
          </a:bodyPr>
          <a:lstStyle/>
          <a:p>
            <a:r>
              <a:rPr lang="en-US" dirty="0"/>
              <a:t>(</a:t>
            </a:r>
          </a:p>
        </p:txBody>
      </p:sp>
      <p:sp>
        <p:nvSpPr>
          <p:cNvPr id="40" name="文本框 39">
            <a:extLst>
              <a:ext uri="{FF2B5EF4-FFF2-40B4-BE49-F238E27FC236}">
                <a16:creationId xmlns:a16="http://schemas.microsoft.com/office/drawing/2014/main" id="{4597005A-6AF9-8B88-BCD6-CE6D2ACF7C4E}"/>
              </a:ext>
            </a:extLst>
          </p:cNvPr>
          <p:cNvSpPr txBox="1"/>
          <p:nvPr/>
        </p:nvSpPr>
        <p:spPr>
          <a:xfrm>
            <a:off x="3613290" y="2762671"/>
            <a:ext cx="5135174" cy="369332"/>
          </a:xfrm>
          <a:prstGeom prst="rect">
            <a:avLst/>
          </a:prstGeom>
          <a:noFill/>
        </p:spPr>
        <p:txBody>
          <a:bodyPr wrap="square">
            <a:spAutoFit/>
          </a:bodyPr>
          <a:lstStyle/>
          <a:p>
            <a:pPr eaLnBrk="1" hangingPunct="1">
              <a:spcBef>
                <a:spcPct val="50000"/>
              </a:spcBef>
            </a:pPr>
            <a:r>
              <a:rPr lang="en-US" altLang="zh-CN" sz="1800" dirty="0">
                <a:solidFill>
                  <a:srgbClr val="FFFF00"/>
                </a:solidFill>
                <a:ea typeface="宋体" panose="02010600030101010101" pitchFamily="2" charset="-122"/>
              </a:rPr>
              <a:t>Step 2: </a:t>
            </a:r>
            <a:r>
              <a:rPr lang="zh-CN" altLang="en-US" sz="1800" dirty="0">
                <a:solidFill>
                  <a:srgbClr val="FFFF00"/>
                </a:solidFill>
                <a:ea typeface="宋体" panose="02010600030101010101" pitchFamily="2" charset="-122"/>
              </a:rPr>
              <a:t>当读到右括号时弹出栈顶元素进行比较</a:t>
            </a:r>
            <a:endParaRPr lang="en-US" altLang="zh-CN" sz="1800" dirty="0">
              <a:solidFill>
                <a:srgbClr val="FFFF00"/>
              </a:solidFill>
              <a:ea typeface="宋体" panose="02010600030101010101" pitchFamily="2" charset="-122"/>
            </a:endParaRPr>
          </a:p>
        </p:txBody>
      </p:sp>
      <p:grpSp>
        <p:nvGrpSpPr>
          <p:cNvPr id="63" name="组合 62">
            <a:extLst>
              <a:ext uri="{FF2B5EF4-FFF2-40B4-BE49-F238E27FC236}">
                <a16:creationId xmlns:a16="http://schemas.microsoft.com/office/drawing/2014/main" id="{C5060FD6-8E82-8914-AACE-63559FBFCF6C}"/>
              </a:ext>
            </a:extLst>
          </p:cNvPr>
          <p:cNvGrpSpPr/>
          <p:nvPr/>
        </p:nvGrpSpPr>
        <p:grpSpPr>
          <a:xfrm>
            <a:off x="4256559" y="3234306"/>
            <a:ext cx="4076675" cy="988692"/>
            <a:chOff x="3874288" y="3573016"/>
            <a:chExt cx="4076675" cy="988692"/>
          </a:xfrm>
        </p:grpSpPr>
        <p:grpSp>
          <p:nvGrpSpPr>
            <p:cNvPr id="52" name="组合 51">
              <a:extLst>
                <a:ext uri="{FF2B5EF4-FFF2-40B4-BE49-F238E27FC236}">
                  <a16:creationId xmlns:a16="http://schemas.microsoft.com/office/drawing/2014/main" id="{A647991B-B405-4725-E3F4-1DC5B8348BC5}"/>
                </a:ext>
              </a:extLst>
            </p:cNvPr>
            <p:cNvGrpSpPr/>
            <p:nvPr/>
          </p:nvGrpSpPr>
          <p:grpSpPr>
            <a:xfrm>
              <a:off x="3874288" y="3573016"/>
              <a:ext cx="2577772" cy="988692"/>
              <a:chOff x="3874288" y="3907490"/>
              <a:chExt cx="2577772" cy="988692"/>
            </a:xfrm>
          </p:grpSpPr>
          <p:grpSp>
            <p:nvGrpSpPr>
              <p:cNvPr id="43" name="组合 42">
                <a:extLst>
                  <a:ext uri="{FF2B5EF4-FFF2-40B4-BE49-F238E27FC236}">
                    <a16:creationId xmlns:a16="http://schemas.microsoft.com/office/drawing/2014/main" id="{67E8EDFE-9D12-F9EE-2388-6BB8DA85EA3F}"/>
                  </a:ext>
                </a:extLst>
              </p:cNvPr>
              <p:cNvGrpSpPr/>
              <p:nvPr/>
            </p:nvGrpSpPr>
            <p:grpSpPr>
              <a:xfrm>
                <a:off x="4857758" y="4171922"/>
                <a:ext cx="1594302" cy="724260"/>
                <a:chOff x="4317322" y="4217434"/>
                <a:chExt cx="1594302" cy="724260"/>
              </a:xfrm>
            </p:grpSpPr>
            <p:sp>
              <p:nvSpPr>
                <p:cNvPr id="41" name="文本框 40">
                  <a:extLst>
                    <a:ext uri="{FF2B5EF4-FFF2-40B4-BE49-F238E27FC236}">
                      <a16:creationId xmlns:a16="http://schemas.microsoft.com/office/drawing/2014/main" id="{93D4302F-9B62-437F-3D7F-8B9A203DE0B9}"/>
                    </a:ext>
                  </a:extLst>
                </p:cNvPr>
                <p:cNvSpPr txBox="1"/>
                <p:nvPr/>
              </p:nvSpPr>
              <p:spPr>
                <a:xfrm>
                  <a:off x="4317322" y="4217434"/>
                  <a:ext cx="1415772" cy="369332"/>
                </a:xfrm>
                <a:prstGeom prst="rect">
                  <a:avLst/>
                </a:prstGeom>
                <a:noFill/>
              </p:spPr>
              <p:txBody>
                <a:bodyPr wrap="none" rtlCol="0">
                  <a:spAutoFit/>
                </a:bodyPr>
                <a:lstStyle/>
                <a:p>
                  <a:r>
                    <a:rPr lang="zh-CN" altLang="en-US" dirty="0"/>
                    <a:t>栈顶元素：</a:t>
                  </a:r>
                  <a:r>
                    <a:rPr lang="en-US" altLang="zh-CN" dirty="0"/>
                    <a:t>(</a:t>
                  </a:r>
                  <a:endParaRPr lang="en-US" dirty="0"/>
                </a:p>
              </p:txBody>
            </p:sp>
            <p:sp>
              <p:nvSpPr>
                <p:cNvPr id="42" name="文本框 41">
                  <a:extLst>
                    <a:ext uri="{FF2B5EF4-FFF2-40B4-BE49-F238E27FC236}">
                      <a16:creationId xmlns:a16="http://schemas.microsoft.com/office/drawing/2014/main" id="{FC6F8014-5557-927F-219D-D1FB8B8588FD}"/>
                    </a:ext>
                  </a:extLst>
                </p:cNvPr>
                <p:cNvSpPr txBox="1"/>
                <p:nvPr/>
              </p:nvSpPr>
              <p:spPr>
                <a:xfrm>
                  <a:off x="4341964" y="4572362"/>
                  <a:ext cx="1569660" cy="369332"/>
                </a:xfrm>
                <a:prstGeom prst="rect">
                  <a:avLst/>
                </a:prstGeom>
                <a:noFill/>
              </p:spPr>
              <p:txBody>
                <a:bodyPr wrap="none" rtlCol="0">
                  <a:spAutoFit/>
                </a:bodyPr>
                <a:lstStyle/>
                <a:p>
                  <a:r>
                    <a:rPr lang="zh-CN" altLang="en-US" dirty="0"/>
                    <a:t>输入元素：）</a:t>
                  </a:r>
                  <a:endParaRPr lang="en-US" dirty="0"/>
                </a:p>
              </p:txBody>
            </p:sp>
          </p:grpSp>
          <p:sp>
            <p:nvSpPr>
              <p:cNvPr id="44" name="文本框 43">
                <a:extLst>
                  <a:ext uri="{FF2B5EF4-FFF2-40B4-BE49-F238E27FC236}">
                    <a16:creationId xmlns:a16="http://schemas.microsoft.com/office/drawing/2014/main" id="{1E9B9025-6545-6CD9-BA2B-FEF9DC8BCF96}"/>
                  </a:ext>
                </a:extLst>
              </p:cNvPr>
              <p:cNvSpPr txBox="1"/>
              <p:nvPr/>
            </p:nvSpPr>
            <p:spPr>
              <a:xfrm>
                <a:off x="5931487" y="3907490"/>
                <a:ext cx="415498" cy="369332"/>
              </a:xfrm>
              <a:prstGeom prst="rect">
                <a:avLst/>
              </a:prstGeom>
              <a:noFill/>
            </p:spPr>
            <p:txBody>
              <a:bodyPr wrap="none" rtlCol="0">
                <a:spAutoFit/>
              </a:bodyPr>
              <a:lstStyle/>
              <a:p>
                <a:r>
                  <a:rPr lang="en-US" dirty="0"/>
                  <a:t>④</a:t>
                </a:r>
              </a:p>
            </p:txBody>
          </p:sp>
          <p:sp>
            <p:nvSpPr>
              <p:cNvPr id="45" name="Text Box 8">
                <a:extLst>
                  <a:ext uri="{FF2B5EF4-FFF2-40B4-BE49-F238E27FC236}">
                    <a16:creationId xmlns:a16="http://schemas.microsoft.com/office/drawing/2014/main" id="{FA27265F-CE69-F25D-973B-B3BCCBFC7B92}"/>
                  </a:ext>
                </a:extLst>
              </p:cNvPr>
              <p:cNvSpPr txBox="1">
                <a:spLocks noChangeArrowheads="1"/>
              </p:cNvSpPr>
              <p:nvPr/>
            </p:nvSpPr>
            <p:spPr bwMode="auto">
              <a:xfrm>
                <a:off x="3874288" y="4318608"/>
                <a:ext cx="1008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ea typeface="宋体" panose="02010600030101010101" pitchFamily="2" charset="-122"/>
                  </a:rPr>
                  <a:t>第一次：</a:t>
                </a:r>
                <a:endParaRPr lang="en-US" altLang="zh-CN" sz="2000" dirty="0">
                  <a:ea typeface="宋体" panose="02010600030101010101" pitchFamily="2" charset="-122"/>
                </a:endParaRPr>
              </a:p>
            </p:txBody>
          </p:sp>
        </p:grpSp>
        <p:sp>
          <p:nvSpPr>
            <p:cNvPr id="51" name="Text Box 8">
              <a:extLst>
                <a:ext uri="{FF2B5EF4-FFF2-40B4-BE49-F238E27FC236}">
                  <a16:creationId xmlns:a16="http://schemas.microsoft.com/office/drawing/2014/main" id="{63E1B913-DAC3-F5A8-0155-517A26457DE7}"/>
                </a:ext>
              </a:extLst>
            </p:cNvPr>
            <p:cNvSpPr txBox="1">
              <a:spLocks noChangeArrowheads="1"/>
            </p:cNvSpPr>
            <p:nvPr/>
          </p:nvSpPr>
          <p:spPr bwMode="auto">
            <a:xfrm>
              <a:off x="6612321" y="3933056"/>
              <a:ext cx="13386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solidFill>
                    <a:srgbClr val="FFC000"/>
                  </a:solidFill>
                  <a:ea typeface="宋体" panose="02010600030101010101" pitchFamily="2" charset="-122"/>
                </a:rPr>
                <a:t>匹配成功</a:t>
              </a:r>
              <a:endParaRPr lang="en-US" altLang="zh-CN" sz="2000" dirty="0">
                <a:solidFill>
                  <a:srgbClr val="FFC000"/>
                </a:solidFill>
                <a:ea typeface="宋体" panose="02010600030101010101" pitchFamily="2" charset="-122"/>
              </a:endParaRPr>
            </a:p>
          </p:txBody>
        </p:sp>
      </p:grpSp>
      <p:grpSp>
        <p:nvGrpSpPr>
          <p:cNvPr id="33792" name="组合 33791">
            <a:extLst>
              <a:ext uri="{FF2B5EF4-FFF2-40B4-BE49-F238E27FC236}">
                <a16:creationId xmlns:a16="http://schemas.microsoft.com/office/drawing/2014/main" id="{091D154F-C685-AFDA-CFD7-19B2DEE6BFA0}"/>
              </a:ext>
            </a:extLst>
          </p:cNvPr>
          <p:cNvGrpSpPr/>
          <p:nvPr/>
        </p:nvGrpSpPr>
        <p:grpSpPr>
          <a:xfrm>
            <a:off x="4239483" y="4303565"/>
            <a:ext cx="4070560" cy="967649"/>
            <a:chOff x="3880403" y="4509120"/>
            <a:chExt cx="4070560" cy="967649"/>
          </a:xfrm>
        </p:grpSpPr>
        <p:grpSp>
          <p:nvGrpSpPr>
            <p:cNvPr id="53" name="组合 52">
              <a:extLst>
                <a:ext uri="{FF2B5EF4-FFF2-40B4-BE49-F238E27FC236}">
                  <a16:creationId xmlns:a16="http://schemas.microsoft.com/office/drawing/2014/main" id="{85D94249-D237-A52E-3041-45982E228276}"/>
                </a:ext>
              </a:extLst>
            </p:cNvPr>
            <p:cNvGrpSpPr/>
            <p:nvPr/>
          </p:nvGrpSpPr>
          <p:grpSpPr>
            <a:xfrm>
              <a:off x="3880403" y="4509120"/>
              <a:ext cx="2498121" cy="967649"/>
              <a:chOff x="3880403" y="4888980"/>
              <a:chExt cx="2498121" cy="967649"/>
            </a:xfrm>
          </p:grpSpPr>
          <p:sp>
            <p:nvSpPr>
              <p:cNvPr id="46" name="Text Box 8">
                <a:extLst>
                  <a:ext uri="{FF2B5EF4-FFF2-40B4-BE49-F238E27FC236}">
                    <a16:creationId xmlns:a16="http://schemas.microsoft.com/office/drawing/2014/main" id="{6AC847B3-5243-4347-F1FC-21C9A4F305FD}"/>
                  </a:ext>
                </a:extLst>
              </p:cNvPr>
              <p:cNvSpPr txBox="1">
                <a:spLocks noChangeArrowheads="1"/>
              </p:cNvSpPr>
              <p:nvPr/>
            </p:nvSpPr>
            <p:spPr bwMode="auto">
              <a:xfrm>
                <a:off x="3880403" y="5132369"/>
                <a:ext cx="1008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ea typeface="宋体" panose="02010600030101010101" pitchFamily="2" charset="-122"/>
                  </a:rPr>
                  <a:t>第二次：</a:t>
                </a:r>
                <a:endParaRPr lang="en-US" altLang="zh-CN" sz="2000" dirty="0">
                  <a:ea typeface="宋体" panose="02010600030101010101" pitchFamily="2" charset="-122"/>
                </a:endParaRPr>
              </a:p>
            </p:txBody>
          </p:sp>
          <p:grpSp>
            <p:nvGrpSpPr>
              <p:cNvPr id="47" name="组合 46">
                <a:extLst>
                  <a:ext uri="{FF2B5EF4-FFF2-40B4-BE49-F238E27FC236}">
                    <a16:creationId xmlns:a16="http://schemas.microsoft.com/office/drawing/2014/main" id="{9040E0F5-F653-276C-AE96-591C00220FA4}"/>
                  </a:ext>
                </a:extLst>
              </p:cNvPr>
              <p:cNvGrpSpPr/>
              <p:nvPr/>
            </p:nvGrpSpPr>
            <p:grpSpPr>
              <a:xfrm>
                <a:off x="4891949" y="5132369"/>
                <a:ext cx="1427590" cy="724260"/>
                <a:chOff x="4317322" y="4217434"/>
                <a:chExt cx="1427590" cy="724260"/>
              </a:xfrm>
            </p:grpSpPr>
            <p:sp>
              <p:nvSpPr>
                <p:cNvPr id="48" name="文本框 47">
                  <a:extLst>
                    <a:ext uri="{FF2B5EF4-FFF2-40B4-BE49-F238E27FC236}">
                      <a16:creationId xmlns:a16="http://schemas.microsoft.com/office/drawing/2014/main" id="{9668AA70-E9E2-AEAD-32D9-D8543944D41B}"/>
                    </a:ext>
                  </a:extLst>
                </p:cNvPr>
                <p:cNvSpPr txBox="1"/>
                <p:nvPr/>
              </p:nvSpPr>
              <p:spPr>
                <a:xfrm>
                  <a:off x="4317322" y="4217434"/>
                  <a:ext cx="1402948" cy="369332"/>
                </a:xfrm>
                <a:prstGeom prst="rect">
                  <a:avLst/>
                </a:prstGeom>
                <a:noFill/>
              </p:spPr>
              <p:txBody>
                <a:bodyPr wrap="none" rtlCol="0">
                  <a:spAutoFit/>
                </a:bodyPr>
                <a:lstStyle/>
                <a:p>
                  <a:r>
                    <a:rPr lang="zh-CN" altLang="en-US" dirty="0"/>
                    <a:t>栈顶元素：</a:t>
                  </a:r>
                  <a:r>
                    <a:rPr lang="en-US" altLang="zh-CN" dirty="0"/>
                    <a:t>[</a:t>
                  </a:r>
                  <a:endParaRPr lang="en-US" dirty="0"/>
                </a:p>
              </p:txBody>
            </p:sp>
            <p:sp>
              <p:nvSpPr>
                <p:cNvPr id="49" name="文本框 48">
                  <a:extLst>
                    <a:ext uri="{FF2B5EF4-FFF2-40B4-BE49-F238E27FC236}">
                      <a16:creationId xmlns:a16="http://schemas.microsoft.com/office/drawing/2014/main" id="{880DF694-7D07-9469-B56A-D2784492CE40}"/>
                    </a:ext>
                  </a:extLst>
                </p:cNvPr>
                <p:cNvSpPr txBox="1"/>
                <p:nvPr/>
              </p:nvSpPr>
              <p:spPr>
                <a:xfrm>
                  <a:off x="4341964" y="4572362"/>
                  <a:ext cx="1402948" cy="369332"/>
                </a:xfrm>
                <a:prstGeom prst="rect">
                  <a:avLst/>
                </a:prstGeom>
                <a:noFill/>
              </p:spPr>
              <p:txBody>
                <a:bodyPr wrap="none" rtlCol="0">
                  <a:spAutoFit/>
                </a:bodyPr>
                <a:lstStyle/>
                <a:p>
                  <a:r>
                    <a:rPr lang="zh-CN" altLang="en-US" dirty="0"/>
                    <a:t>输入元素：</a:t>
                  </a:r>
                  <a:r>
                    <a:rPr lang="en-US" altLang="zh-CN" dirty="0"/>
                    <a:t>]</a:t>
                  </a:r>
                  <a:endParaRPr lang="en-US" dirty="0"/>
                </a:p>
              </p:txBody>
            </p:sp>
          </p:grpSp>
          <p:sp>
            <p:nvSpPr>
              <p:cNvPr id="50" name="文本框 49">
                <a:extLst>
                  <a:ext uri="{FF2B5EF4-FFF2-40B4-BE49-F238E27FC236}">
                    <a16:creationId xmlns:a16="http://schemas.microsoft.com/office/drawing/2014/main" id="{6F8153F5-5876-F864-9BD7-64D4C8E34673}"/>
                  </a:ext>
                </a:extLst>
              </p:cNvPr>
              <p:cNvSpPr txBox="1"/>
              <p:nvPr/>
            </p:nvSpPr>
            <p:spPr>
              <a:xfrm>
                <a:off x="5963026" y="4888980"/>
                <a:ext cx="415498" cy="369332"/>
              </a:xfrm>
              <a:prstGeom prst="rect">
                <a:avLst/>
              </a:prstGeom>
              <a:noFill/>
            </p:spPr>
            <p:txBody>
              <a:bodyPr wrap="none" rtlCol="0">
                <a:spAutoFit/>
              </a:bodyPr>
              <a:lstStyle/>
              <a:p>
                <a:r>
                  <a:rPr lang="en-US" dirty="0"/>
                  <a:t>③</a:t>
                </a:r>
              </a:p>
            </p:txBody>
          </p:sp>
        </p:grpSp>
        <p:sp>
          <p:nvSpPr>
            <p:cNvPr id="54" name="Text Box 8">
              <a:extLst>
                <a:ext uri="{FF2B5EF4-FFF2-40B4-BE49-F238E27FC236}">
                  <a16:creationId xmlns:a16="http://schemas.microsoft.com/office/drawing/2014/main" id="{DF8447B2-A237-96A9-91D1-60E38818A72B}"/>
                </a:ext>
              </a:extLst>
            </p:cNvPr>
            <p:cNvSpPr txBox="1">
              <a:spLocks noChangeArrowheads="1"/>
            </p:cNvSpPr>
            <p:nvPr/>
          </p:nvSpPr>
          <p:spPr bwMode="auto">
            <a:xfrm>
              <a:off x="6612321" y="4725144"/>
              <a:ext cx="13386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solidFill>
                    <a:srgbClr val="FFC000"/>
                  </a:solidFill>
                  <a:ea typeface="宋体" panose="02010600030101010101" pitchFamily="2" charset="-122"/>
                </a:rPr>
                <a:t>匹配成功</a:t>
              </a:r>
              <a:endParaRPr lang="en-US" altLang="zh-CN" sz="2000" dirty="0">
                <a:solidFill>
                  <a:srgbClr val="FFC000"/>
                </a:solidFill>
                <a:ea typeface="宋体" panose="02010600030101010101" pitchFamily="2" charset="-122"/>
              </a:endParaRPr>
            </a:p>
          </p:txBody>
        </p:sp>
      </p:grpSp>
      <p:grpSp>
        <p:nvGrpSpPr>
          <p:cNvPr id="33793" name="组合 33792">
            <a:extLst>
              <a:ext uri="{FF2B5EF4-FFF2-40B4-BE49-F238E27FC236}">
                <a16:creationId xmlns:a16="http://schemas.microsoft.com/office/drawing/2014/main" id="{256B1CB1-6384-51B3-58A3-4927B310AB4A}"/>
              </a:ext>
            </a:extLst>
          </p:cNvPr>
          <p:cNvGrpSpPr/>
          <p:nvPr/>
        </p:nvGrpSpPr>
        <p:grpSpPr>
          <a:xfrm>
            <a:off x="4222751" y="5273197"/>
            <a:ext cx="4419299" cy="977192"/>
            <a:chOff x="3908174" y="5435681"/>
            <a:chExt cx="4419299" cy="977192"/>
          </a:xfrm>
        </p:grpSpPr>
        <p:grpSp>
          <p:nvGrpSpPr>
            <p:cNvPr id="55" name="组合 54">
              <a:extLst>
                <a:ext uri="{FF2B5EF4-FFF2-40B4-BE49-F238E27FC236}">
                  <a16:creationId xmlns:a16="http://schemas.microsoft.com/office/drawing/2014/main" id="{D328DF34-F3AE-D160-DE4C-519A19AA9264}"/>
                </a:ext>
              </a:extLst>
            </p:cNvPr>
            <p:cNvGrpSpPr/>
            <p:nvPr/>
          </p:nvGrpSpPr>
          <p:grpSpPr>
            <a:xfrm>
              <a:off x="3908174" y="5445224"/>
              <a:ext cx="2439136" cy="967649"/>
              <a:chOff x="3880403" y="4888980"/>
              <a:chExt cx="2439136" cy="967649"/>
            </a:xfrm>
          </p:grpSpPr>
          <p:sp>
            <p:nvSpPr>
              <p:cNvPr id="56" name="Text Box 8">
                <a:extLst>
                  <a:ext uri="{FF2B5EF4-FFF2-40B4-BE49-F238E27FC236}">
                    <a16:creationId xmlns:a16="http://schemas.microsoft.com/office/drawing/2014/main" id="{B4E4969A-C684-979A-499F-E299576483A5}"/>
                  </a:ext>
                </a:extLst>
              </p:cNvPr>
              <p:cNvSpPr txBox="1">
                <a:spLocks noChangeArrowheads="1"/>
              </p:cNvSpPr>
              <p:nvPr/>
            </p:nvSpPr>
            <p:spPr bwMode="auto">
              <a:xfrm>
                <a:off x="3880403" y="5132369"/>
                <a:ext cx="1008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ea typeface="宋体" panose="02010600030101010101" pitchFamily="2" charset="-122"/>
                  </a:rPr>
                  <a:t>第三次：</a:t>
                </a:r>
                <a:endParaRPr lang="en-US" altLang="zh-CN" sz="2000" dirty="0">
                  <a:ea typeface="宋体" panose="02010600030101010101" pitchFamily="2" charset="-122"/>
                </a:endParaRPr>
              </a:p>
            </p:txBody>
          </p:sp>
          <p:grpSp>
            <p:nvGrpSpPr>
              <p:cNvPr id="57" name="组合 56">
                <a:extLst>
                  <a:ext uri="{FF2B5EF4-FFF2-40B4-BE49-F238E27FC236}">
                    <a16:creationId xmlns:a16="http://schemas.microsoft.com/office/drawing/2014/main" id="{C6896FF7-AA50-7354-82F5-AD55BCDE13A4}"/>
                  </a:ext>
                </a:extLst>
              </p:cNvPr>
              <p:cNvGrpSpPr/>
              <p:nvPr/>
            </p:nvGrpSpPr>
            <p:grpSpPr>
              <a:xfrm>
                <a:off x="4891949" y="5132369"/>
                <a:ext cx="1427590" cy="724260"/>
                <a:chOff x="4317322" y="4217434"/>
                <a:chExt cx="1427590" cy="724260"/>
              </a:xfrm>
            </p:grpSpPr>
            <p:sp>
              <p:nvSpPr>
                <p:cNvPr id="59" name="文本框 58">
                  <a:extLst>
                    <a:ext uri="{FF2B5EF4-FFF2-40B4-BE49-F238E27FC236}">
                      <a16:creationId xmlns:a16="http://schemas.microsoft.com/office/drawing/2014/main" id="{5C6D7AA0-999B-02AA-65E1-4A48630B8C25}"/>
                    </a:ext>
                  </a:extLst>
                </p:cNvPr>
                <p:cNvSpPr txBox="1"/>
                <p:nvPr/>
              </p:nvSpPr>
              <p:spPr>
                <a:xfrm>
                  <a:off x="4317322" y="4217434"/>
                  <a:ext cx="1402948" cy="369332"/>
                </a:xfrm>
                <a:prstGeom prst="rect">
                  <a:avLst/>
                </a:prstGeom>
                <a:noFill/>
              </p:spPr>
              <p:txBody>
                <a:bodyPr wrap="none" rtlCol="0">
                  <a:spAutoFit/>
                </a:bodyPr>
                <a:lstStyle/>
                <a:p>
                  <a:r>
                    <a:rPr lang="zh-CN" altLang="en-US" dirty="0"/>
                    <a:t>栈顶元素：</a:t>
                  </a:r>
                  <a:r>
                    <a:rPr lang="en-US" altLang="zh-CN" dirty="0"/>
                    <a:t>[</a:t>
                  </a:r>
                  <a:endParaRPr lang="en-US" dirty="0"/>
                </a:p>
              </p:txBody>
            </p:sp>
            <p:sp>
              <p:nvSpPr>
                <p:cNvPr id="60" name="文本框 59">
                  <a:extLst>
                    <a:ext uri="{FF2B5EF4-FFF2-40B4-BE49-F238E27FC236}">
                      <a16:creationId xmlns:a16="http://schemas.microsoft.com/office/drawing/2014/main" id="{63F54F1D-5686-0F6E-12C1-F485D9D58134}"/>
                    </a:ext>
                  </a:extLst>
                </p:cNvPr>
                <p:cNvSpPr txBox="1"/>
                <p:nvPr/>
              </p:nvSpPr>
              <p:spPr>
                <a:xfrm>
                  <a:off x="4341964" y="4572362"/>
                  <a:ext cx="1402948" cy="369332"/>
                </a:xfrm>
                <a:prstGeom prst="rect">
                  <a:avLst/>
                </a:prstGeom>
                <a:noFill/>
              </p:spPr>
              <p:txBody>
                <a:bodyPr wrap="none" rtlCol="0">
                  <a:spAutoFit/>
                </a:bodyPr>
                <a:lstStyle/>
                <a:p>
                  <a:r>
                    <a:rPr lang="zh-CN" altLang="en-US" dirty="0"/>
                    <a:t>输入元素：</a:t>
                  </a:r>
                  <a:r>
                    <a:rPr lang="en-US" altLang="zh-CN" dirty="0"/>
                    <a:t>}</a:t>
                  </a:r>
                  <a:endParaRPr lang="en-US" dirty="0"/>
                </a:p>
              </p:txBody>
            </p:sp>
          </p:grpSp>
          <p:sp>
            <p:nvSpPr>
              <p:cNvPr id="58" name="文本框 57">
                <a:extLst>
                  <a:ext uri="{FF2B5EF4-FFF2-40B4-BE49-F238E27FC236}">
                    <a16:creationId xmlns:a16="http://schemas.microsoft.com/office/drawing/2014/main" id="{6B8D9320-F9C5-8B14-7078-03BD6C42E11E}"/>
                  </a:ext>
                </a:extLst>
              </p:cNvPr>
              <p:cNvSpPr txBox="1"/>
              <p:nvPr/>
            </p:nvSpPr>
            <p:spPr>
              <a:xfrm>
                <a:off x="5963026" y="4888980"/>
                <a:ext cx="184731" cy="369332"/>
              </a:xfrm>
              <a:prstGeom prst="rect">
                <a:avLst/>
              </a:prstGeom>
              <a:noFill/>
            </p:spPr>
            <p:txBody>
              <a:bodyPr wrap="none" rtlCol="0">
                <a:spAutoFit/>
              </a:bodyPr>
              <a:lstStyle/>
              <a:p>
                <a:endParaRPr lang="en-US" dirty="0"/>
              </a:p>
            </p:txBody>
          </p:sp>
        </p:grpSp>
        <p:sp>
          <p:nvSpPr>
            <p:cNvPr id="61" name="文本框 60">
              <a:extLst>
                <a:ext uri="{FF2B5EF4-FFF2-40B4-BE49-F238E27FC236}">
                  <a16:creationId xmlns:a16="http://schemas.microsoft.com/office/drawing/2014/main" id="{FE8A87B2-691E-5C63-04E3-D6DB2E30D6E6}"/>
                </a:ext>
              </a:extLst>
            </p:cNvPr>
            <p:cNvSpPr txBox="1"/>
            <p:nvPr/>
          </p:nvSpPr>
          <p:spPr>
            <a:xfrm>
              <a:off x="5990764" y="5435681"/>
              <a:ext cx="415498" cy="369332"/>
            </a:xfrm>
            <a:prstGeom prst="rect">
              <a:avLst/>
            </a:prstGeom>
            <a:noFill/>
          </p:spPr>
          <p:txBody>
            <a:bodyPr wrap="none" rtlCol="0">
              <a:spAutoFit/>
            </a:bodyPr>
            <a:lstStyle/>
            <a:p>
              <a:r>
                <a:rPr lang="en-US" dirty="0"/>
                <a:t>②</a:t>
              </a:r>
            </a:p>
          </p:txBody>
        </p:sp>
        <p:sp>
          <p:nvSpPr>
            <p:cNvPr id="62" name="Text Box 8">
              <a:extLst>
                <a:ext uri="{FF2B5EF4-FFF2-40B4-BE49-F238E27FC236}">
                  <a16:creationId xmlns:a16="http://schemas.microsoft.com/office/drawing/2014/main" id="{86DC35B3-2BDD-B862-5C8F-01ECE065DDE4}"/>
                </a:ext>
              </a:extLst>
            </p:cNvPr>
            <p:cNvSpPr txBox="1">
              <a:spLocks noChangeArrowheads="1"/>
            </p:cNvSpPr>
            <p:nvPr/>
          </p:nvSpPr>
          <p:spPr bwMode="auto">
            <a:xfrm>
              <a:off x="6623934" y="5761043"/>
              <a:ext cx="17035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solidFill>
                    <a:srgbClr val="FFC000"/>
                  </a:solidFill>
                  <a:ea typeface="宋体" panose="02010600030101010101" pitchFamily="2" charset="-122"/>
                </a:rPr>
                <a:t>匹配不成功</a:t>
              </a:r>
              <a:endParaRPr lang="en-US" altLang="zh-CN" sz="2000" dirty="0">
                <a:solidFill>
                  <a:srgbClr val="FFC000"/>
                </a:solidFill>
                <a:ea typeface="宋体" panose="02010600030101010101" pitchFamily="2" charset="-122"/>
              </a:endParaRPr>
            </a:p>
          </p:txBody>
        </p:sp>
      </p:grpSp>
      <p:sp>
        <p:nvSpPr>
          <p:cNvPr id="33794" name="文本框 33793">
            <a:extLst>
              <a:ext uri="{FF2B5EF4-FFF2-40B4-BE49-F238E27FC236}">
                <a16:creationId xmlns:a16="http://schemas.microsoft.com/office/drawing/2014/main" id="{34035F72-C1D6-5F26-4A8C-D45540012E7C}"/>
              </a:ext>
            </a:extLst>
          </p:cNvPr>
          <p:cNvSpPr txBox="1"/>
          <p:nvPr/>
        </p:nvSpPr>
        <p:spPr>
          <a:xfrm>
            <a:off x="395536" y="6387279"/>
            <a:ext cx="8246515" cy="369332"/>
          </a:xfrm>
          <a:prstGeom prst="rect">
            <a:avLst/>
          </a:prstGeom>
          <a:noFill/>
        </p:spPr>
        <p:txBody>
          <a:bodyPr wrap="square">
            <a:spAutoFit/>
          </a:bodyPr>
          <a:lstStyle/>
          <a:p>
            <a:pPr eaLnBrk="1" hangingPunct="1">
              <a:spcBef>
                <a:spcPct val="50000"/>
              </a:spcBef>
            </a:pPr>
            <a:r>
              <a:rPr lang="en-US" altLang="zh-CN" sz="1800" dirty="0">
                <a:solidFill>
                  <a:srgbClr val="FFFF00"/>
                </a:solidFill>
                <a:ea typeface="宋体" panose="02010600030101010101" pitchFamily="2" charset="-122"/>
              </a:rPr>
              <a:t>Step 3: </a:t>
            </a:r>
            <a:r>
              <a:rPr lang="zh-CN" altLang="en-US" dirty="0">
                <a:solidFill>
                  <a:srgbClr val="FFFF00"/>
                </a:solidFill>
                <a:ea typeface="宋体" panose="02010600030101010101" pitchFamily="2" charset="-122"/>
              </a:rPr>
              <a:t>表达式检验结束，栈不为空</a:t>
            </a:r>
            <a:r>
              <a:rPr lang="en-US" altLang="zh-CN" dirty="0">
                <a:solidFill>
                  <a:srgbClr val="FFFF00"/>
                </a:solidFill>
                <a:ea typeface="宋体" panose="02010600030101010101" pitchFamily="2" charset="-122"/>
              </a:rPr>
              <a:t>{</a:t>
            </a:r>
            <a:r>
              <a:rPr lang="zh-CN" altLang="en-US" dirty="0">
                <a:solidFill>
                  <a:srgbClr val="FFFF00"/>
                </a:solidFill>
                <a:ea typeface="宋体" panose="02010600030101010101" pitchFamily="2" charset="-122"/>
              </a:rPr>
              <a:t>‘</a:t>
            </a:r>
            <a:r>
              <a:rPr lang="en-US" altLang="zh-CN" dirty="0">
                <a:solidFill>
                  <a:srgbClr val="FFFF00"/>
                </a:solidFill>
                <a:ea typeface="宋体" panose="02010600030101010101" pitchFamily="2" charset="-122"/>
              </a:rPr>
              <a:t>{</a:t>
            </a:r>
            <a:r>
              <a:rPr lang="zh-CN" altLang="en-US" dirty="0">
                <a:solidFill>
                  <a:srgbClr val="FFFF00"/>
                </a:solidFill>
                <a:ea typeface="宋体" panose="02010600030101010101" pitchFamily="2" charset="-122"/>
              </a:rPr>
              <a:t>’</a:t>
            </a:r>
            <a:r>
              <a:rPr lang="en-US" altLang="zh-CN" dirty="0">
                <a:solidFill>
                  <a:srgbClr val="FFFF00"/>
                </a:solidFill>
                <a:ea typeface="宋体" panose="02010600030101010101" pitchFamily="2" charset="-122"/>
              </a:rPr>
              <a:t>}</a:t>
            </a:r>
            <a:r>
              <a:rPr lang="zh-CN" altLang="en-US" dirty="0">
                <a:solidFill>
                  <a:srgbClr val="FFFF00"/>
                </a:solidFill>
                <a:ea typeface="宋体" panose="02010600030101010101" pitchFamily="2" charset="-122"/>
              </a:rPr>
              <a:t>。整体括号匹配失败，左括号多余。</a:t>
            </a:r>
            <a:endParaRPr lang="en-US" altLang="zh-CN" sz="1800" dirty="0">
              <a:solidFill>
                <a:srgbClr val="FFFF00"/>
              </a:solidFill>
              <a:ea typeface="宋体" panose="02010600030101010101" pitchFamily="2" charset="-122"/>
            </a:endParaRPr>
          </a:p>
        </p:txBody>
      </p:sp>
      <p:sp>
        <p:nvSpPr>
          <p:cNvPr id="5" name="文本框 4">
            <a:extLst>
              <a:ext uri="{FF2B5EF4-FFF2-40B4-BE49-F238E27FC236}">
                <a16:creationId xmlns:a16="http://schemas.microsoft.com/office/drawing/2014/main" id="{7273ABCC-3432-2F9B-C730-D778BE41F070}"/>
              </a:ext>
            </a:extLst>
          </p:cNvPr>
          <p:cNvSpPr txBox="1"/>
          <p:nvPr/>
        </p:nvSpPr>
        <p:spPr>
          <a:xfrm>
            <a:off x="2052264" y="3674899"/>
            <a:ext cx="248786" cy="369332"/>
          </a:xfrm>
          <a:prstGeom prst="rect">
            <a:avLst/>
          </a:prstGeom>
          <a:noFill/>
        </p:spPr>
        <p:txBody>
          <a:bodyPr wrap="none" rtlCol="0">
            <a:spAutoFit/>
          </a:bodyPr>
          <a:lstStyle/>
          <a:p>
            <a:r>
              <a:rPr lang="en-US" dirty="0"/>
              <a:t>[</a:t>
            </a:r>
          </a:p>
        </p:txBody>
      </p:sp>
      <p:grpSp>
        <p:nvGrpSpPr>
          <p:cNvPr id="12" name="组合 11">
            <a:extLst>
              <a:ext uri="{FF2B5EF4-FFF2-40B4-BE49-F238E27FC236}">
                <a16:creationId xmlns:a16="http://schemas.microsoft.com/office/drawing/2014/main" id="{D190FAD7-ECC5-51BD-851A-658B4BF37E72}"/>
              </a:ext>
            </a:extLst>
          </p:cNvPr>
          <p:cNvGrpSpPr/>
          <p:nvPr/>
        </p:nvGrpSpPr>
        <p:grpSpPr>
          <a:xfrm>
            <a:off x="507637" y="4422941"/>
            <a:ext cx="3744415" cy="968550"/>
            <a:chOff x="507637" y="4422941"/>
            <a:chExt cx="3744415" cy="968550"/>
          </a:xfrm>
        </p:grpSpPr>
        <p:grpSp>
          <p:nvGrpSpPr>
            <p:cNvPr id="33798" name="组合 33797">
              <a:extLst>
                <a:ext uri="{FF2B5EF4-FFF2-40B4-BE49-F238E27FC236}">
                  <a16:creationId xmlns:a16="http://schemas.microsoft.com/office/drawing/2014/main" id="{795E175F-FA7B-CC22-75BF-A5261E94FD44}"/>
                </a:ext>
              </a:extLst>
            </p:cNvPr>
            <p:cNvGrpSpPr/>
            <p:nvPr/>
          </p:nvGrpSpPr>
          <p:grpSpPr>
            <a:xfrm>
              <a:off x="507637" y="4422941"/>
              <a:ext cx="3744415" cy="968550"/>
              <a:chOff x="851211" y="5070165"/>
              <a:chExt cx="3744415" cy="968550"/>
            </a:xfrm>
          </p:grpSpPr>
          <p:grpSp>
            <p:nvGrpSpPr>
              <p:cNvPr id="38" name="组合 37">
                <a:extLst>
                  <a:ext uri="{FF2B5EF4-FFF2-40B4-BE49-F238E27FC236}">
                    <a16:creationId xmlns:a16="http://schemas.microsoft.com/office/drawing/2014/main" id="{1B44033F-B396-E461-6668-ACBEAE8E314B}"/>
                  </a:ext>
                </a:extLst>
              </p:cNvPr>
              <p:cNvGrpSpPr/>
              <p:nvPr/>
            </p:nvGrpSpPr>
            <p:grpSpPr>
              <a:xfrm>
                <a:off x="851211" y="5391711"/>
                <a:ext cx="3744415" cy="647004"/>
                <a:chOff x="4013783" y="4025323"/>
                <a:chExt cx="3744415" cy="647004"/>
              </a:xfrm>
            </p:grpSpPr>
            <p:sp>
              <p:nvSpPr>
                <p:cNvPr id="32" name="Text Box 8">
                  <a:extLst>
                    <a:ext uri="{FF2B5EF4-FFF2-40B4-BE49-F238E27FC236}">
                      <a16:creationId xmlns:a16="http://schemas.microsoft.com/office/drawing/2014/main" id="{682FD7D0-A4E4-07CA-6B6C-8D0EDA0D693A}"/>
                    </a:ext>
                  </a:extLst>
                </p:cNvPr>
                <p:cNvSpPr txBox="1">
                  <a:spLocks noChangeArrowheads="1"/>
                </p:cNvSpPr>
                <p:nvPr/>
              </p:nvSpPr>
              <p:spPr bwMode="auto">
                <a:xfrm>
                  <a:off x="4013783" y="4272217"/>
                  <a:ext cx="3744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solidFill>
                        <a:srgbClr val="FFFF00"/>
                      </a:solidFill>
                      <a:ea typeface="宋体" panose="02010600030101010101" pitchFamily="2" charset="-122"/>
                    </a:rPr>
                    <a:t>栈内元素： </a:t>
                  </a:r>
                  <a:r>
                    <a:rPr lang="en-US" altLang="zh-CN" sz="2000" dirty="0">
                      <a:solidFill>
                        <a:srgbClr val="FFFF00"/>
                      </a:solidFill>
                      <a:ea typeface="宋体" panose="02010600030101010101" pitchFamily="2" charset="-122"/>
                    </a:rPr>
                    <a:t>{     [     [    (</a:t>
                  </a:r>
                </a:p>
              </p:txBody>
            </p:sp>
            <p:grpSp>
              <p:nvGrpSpPr>
                <p:cNvPr id="37" name="组合 36">
                  <a:extLst>
                    <a:ext uri="{FF2B5EF4-FFF2-40B4-BE49-F238E27FC236}">
                      <a16:creationId xmlns:a16="http://schemas.microsoft.com/office/drawing/2014/main" id="{40FD1375-15E9-3C1F-5963-4666FA35765F}"/>
                    </a:ext>
                  </a:extLst>
                </p:cNvPr>
                <p:cNvGrpSpPr/>
                <p:nvPr/>
              </p:nvGrpSpPr>
              <p:grpSpPr>
                <a:xfrm>
                  <a:off x="5309237" y="4025323"/>
                  <a:ext cx="1233499" cy="371877"/>
                  <a:chOff x="5309237" y="4025323"/>
                  <a:chExt cx="1233499" cy="371877"/>
                </a:xfrm>
              </p:grpSpPr>
              <p:sp>
                <p:nvSpPr>
                  <p:cNvPr id="33" name="文本框 32">
                    <a:extLst>
                      <a:ext uri="{FF2B5EF4-FFF2-40B4-BE49-F238E27FC236}">
                        <a16:creationId xmlns:a16="http://schemas.microsoft.com/office/drawing/2014/main" id="{F498CE10-610B-60CB-4905-8E5527112150}"/>
                      </a:ext>
                    </a:extLst>
                  </p:cNvPr>
                  <p:cNvSpPr txBox="1"/>
                  <p:nvPr/>
                </p:nvSpPr>
                <p:spPr>
                  <a:xfrm>
                    <a:off x="5309237" y="4025323"/>
                    <a:ext cx="415498" cy="369332"/>
                  </a:xfrm>
                  <a:prstGeom prst="rect">
                    <a:avLst/>
                  </a:prstGeom>
                  <a:noFill/>
                </p:spPr>
                <p:txBody>
                  <a:bodyPr wrap="none" rtlCol="0">
                    <a:spAutoFit/>
                  </a:bodyPr>
                  <a:lstStyle/>
                  <a:p>
                    <a:r>
                      <a:rPr lang="en-US" dirty="0"/>
                      <a:t>①</a:t>
                    </a:r>
                  </a:p>
                </p:txBody>
              </p:sp>
              <p:sp>
                <p:nvSpPr>
                  <p:cNvPr id="34" name="文本框 33">
                    <a:extLst>
                      <a:ext uri="{FF2B5EF4-FFF2-40B4-BE49-F238E27FC236}">
                        <a16:creationId xmlns:a16="http://schemas.microsoft.com/office/drawing/2014/main" id="{9E097833-A026-03F7-F813-D153291B98FA}"/>
                      </a:ext>
                    </a:extLst>
                  </p:cNvPr>
                  <p:cNvSpPr txBox="1"/>
                  <p:nvPr/>
                </p:nvSpPr>
                <p:spPr>
                  <a:xfrm>
                    <a:off x="5711704" y="4025323"/>
                    <a:ext cx="415498" cy="369332"/>
                  </a:xfrm>
                  <a:prstGeom prst="rect">
                    <a:avLst/>
                  </a:prstGeom>
                  <a:noFill/>
                </p:spPr>
                <p:txBody>
                  <a:bodyPr wrap="none" rtlCol="0">
                    <a:spAutoFit/>
                  </a:bodyPr>
                  <a:lstStyle/>
                  <a:p>
                    <a:r>
                      <a:rPr lang="en-US" dirty="0"/>
                      <a:t>②</a:t>
                    </a:r>
                  </a:p>
                </p:txBody>
              </p:sp>
              <p:sp>
                <p:nvSpPr>
                  <p:cNvPr id="36" name="文本框 35">
                    <a:extLst>
                      <a:ext uri="{FF2B5EF4-FFF2-40B4-BE49-F238E27FC236}">
                        <a16:creationId xmlns:a16="http://schemas.microsoft.com/office/drawing/2014/main" id="{0824B410-93D2-BE2C-3898-9966C619D897}"/>
                      </a:ext>
                    </a:extLst>
                  </p:cNvPr>
                  <p:cNvSpPr txBox="1"/>
                  <p:nvPr/>
                </p:nvSpPr>
                <p:spPr>
                  <a:xfrm>
                    <a:off x="6127238" y="4027868"/>
                    <a:ext cx="415498" cy="369332"/>
                  </a:xfrm>
                  <a:prstGeom prst="rect">
                    <a:avLst/>
                  </a:prstGeom>
                  <a:noFill/>
                </p:spPr>
                <p:txBody>
                  <a:bodyPr wrap="none" rtlCol="0">
                    <a:spAutoFit/>
                  </a:bodyPr>
                  <a:lstStyle/>
                  <a:p>
                    <a:r>
                      <a:rPr lang="en-US" dirty="0"/>
                      <a:t>③</a:t>
                    </a:r>
                  </a:p>
                </p:txBody>
              </p:sp>
            </p:grpSp>
          </p:grpSp>
          <p:sp>
            <p:nvSpPr>
              <p:cNvPr id="33796" name="文本框 33795">
                <a:extLst>
                  <a:ext uri="{FF2B5EF4-FFF2-40B4-BE49-F238E27FC236}">
                    <a16:creationId xmlns:a16="http://schemas.microsoft.com/office/drawing/2014/main" id="{6752FEF5-82CB-EDCE-4251-5A7615BE0A29}"/>
                  </a:ext>
                </a:extLst>
              </p:cNvPr>
              <p:cNvSpPr txBox="1"/>
              <p:nvPr/>
            </p:nvSpPr>
            <p:spPr>
              <a:xfrm>
                <a:off x="3303076" y="5070165"/>
                <a:ext cx="902811" cy="307777"/>
              </a:xfrm>
              <a:prstGeom prst="rect">
                <a:avLst/>
              </a:prstGeom>
              <a:noFill/>
            </p:spPr>
            <p:txBody>
              <a:bodyPr wrap="none" rtlCol="0">
                <a:spAutoFit/>
              </a:bodyPr>
              <a:lstStyle/>
              <a:p>
                <a:r>
                  <a:rPr lang="zh-CN" altLang="en-US" sz="1400" dirty="0"/>
                  <a:t>栈顶元素</a:t>
                </a:r>
                <a:endParaRPr lang="en-US" sz="1400" dirty="0"/>
              </a:p>
            </p:txBody>
          </p:sp>
          <p:sp>
            <p:nvSpPr>
              <p:cNvPr id="33797" name="箭头: 下 33796">
                <a:extLst>
                  <a:ext uri="{FF2B5EF4-FFF2-40B4-BE49-F238E27FC236}">
                    <a16:creationId xmlns:a16="http://schemas.microsoft.com/office/drawing/2014/main" id="{D8A2C24A-4237-4801-658F-B27BED3C6E6C}"/>
                  </a:ext>
                </a:extLst>
              </p:cNvPr>
              <p:cNvSpPr/>
              <p:nvPr/>
            </p:nvSpPr>
            <p:spPr>
              <a:xfrm>
                <a:off x="3547422" y="5373216"/>
                <a:ext cx="45719" cy="5394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文本框 6">
              <a:extLst>
                <a:ext uri="{FF2B5EF4-FFF2-40B4-BE49-F238E27FC236}">
                  <a16:creationId xmlns:a16="http://schemas.microsoft.com/office/drawing/2014/main" id="{6979366E-CDD7-5878-BE4D-B811340FE7C0}"/>
                </a:ext>
              </a:extLst>
            </p:cNvPr>
            <p:cNvSpPr txBox="1"/>
            <p:nvPr/>
          </p:nvSpPr>
          <p:spPr>
            <a:xfrm>
              <a:off x="3014789" y="4747009"/>
              <a:ext cx="415498" cy="369332"/>
            </a:xfrm>
            <a:prstGeom prst="rect">
              <a:avLst/>
            </a:prstGeom>
            <a:noFill/>
          </p:spPr>
          <p:txBody>
            <a:bodyPr wrap="none" rtlCol="0">
              <a:spAutoFit/>
            </a:bodyPr>
            <a:lstStyle/>
            <a:p>
              <a:r>
                <a:rPr lang="en-US" dirty="0"/>
                <a:t>④</a:t>
              </a:r>
            </a:p>
          </p:txBody>
        </p:sp>
      </p:grpSp>
      <p:sp>
        <p:nvSpPr>
          <p:cNvPr id="13" name="箭头: 下 12">
            <a:extLst>
              <a:ext uri="{FF2B5EF4-FFF2-40B4-BE49-F238E27FC236}">
                <a16:creationId xmlns:a16="http://schemas.microsoft.com/office/drawing/2014/main" id="{2339AD68-112C-6A34-8B48-C3BDDF73BA8B}"/>
              </a:ext>
            </a:extLst>
          </p:cNvPr>
          <p:cNvSpPr/>
          <p:nvPr/>
        </p:nvSpPr>
        <p:spPr>
          <a:xfrm>
            <a:off x="4472583" y="1712672"/>
            <a:ext cx="288032" cy="2832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084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79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7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9" grpId="0"/>
      <p:bldP spid="30" grpId="0"/>
      <p:bldP spid="31" grpId="0"/>
      <p:bldP spid="40" grpId="0"/>
      <p:bldP spid="3379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8"/>
          <p:cNvSpPr txBox="1">
            <a:spLocks noChangeArrowheads="1"/>
          </p:cNvSpPr>
          <p:nvPr/>
        </p:nvSpPr>
        <p:spPr bwMode="auto">
          <a:xfrm>
            <a:off x="503238" y="1381125"/>
            <a:ext cx="4495800" cy="58356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zh-CN" sz="3200" dirty="0">
                <a:latin typeface="Songti SC Regular" panose="02010800040101010101" charset="-122"/>
                <a:ea typeface="Songti SC Regular" panose="02010800040101010101" charset="-122"/>
              </a:rPr>
              <a:t>算法的设计思想：</a:t>
            </a:r>
            <a:endParaRPr kumimoji="1" lang="zh-CN" altLang="en-US" sz="3200" dirty="0">
              <a:latin typeface="Songti SC Regular" panose="02010800040101010101" charset="-122"/>
              <a:ea typeface="Songti SC Regular" panose="02010800040101010101" charset="-122"/>
            </a:endParaRPr>
          </a:p>
        </p:txBody>
      </p:sp>
      <p:sp>
        <p:nvSpPr>
          <p:cNvPr id="8" name="Rectangle 5"/>
          <p:cNvSpPr>
            <a:spLocks noGrp="1" noChangeArrowheads="1"/>
          </p:cNvSpPr>
          <p:nvPr>
            <p:ph type="title"/>
          </p:nvPr>
        </p:nvSpPr>
        <p:spPr>
          <a:xfrm>
            <a:off x="685800" y="260648"/>
            <a:ext cx="7772400" cy="803275"/>
          </a:xfrm>
          <a:noFill/>
        </p:spPr>
        <p:txBody>
          <a:bodyPr anchorCtr="0"/>
          <a:lstStyle/>
          <a:p>
            <a:pPr eaLnBrk="1" hangingPunct="1"/>
            <a:r>
              <a:rPr lang="zh-CN" altLang="en-US" b="0" dirty="0"/>
              <a:t>算法核心步骤</a:t>
            </a:r>
          </a:p>
        </p:txBody>
      </p:sp>
      <p:sp>
        <p:nvSpPr>
          <p:cNvPr id="2" name="Text Box 8">
            <a:extLst>
              <a:ext uri="{FF2B5EF4-FFF2-40B4-BE49-F238E27FC236}">
                <a16:creationId xmlns:a16="http://schemas.microsoft.com/office/drawing/2014/main" id="{35A47F32-5A59-4BD3-15C9-D8C3872811B7}"/>
              </a:ext>
            </a:extLst>
          </p:cNvPr>
          <p:cNvSpPr txBox="1">
            <a:spLocks noChangeArrowheads="1"/>
          </p:cNvSpPr>
          <p:nvPr/>
        </p:nvSpPr>
        <p:spPr bwMode="auto">
          <a:xfrm>
            <a:off x="503238" y="1988840"/>
            <a:ext cx="70210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solidFill>
                  <a:srgbClr val="FFFF00"/>
                </a:solidFill>
                <a:ea typeface="宋体" panose="02010600030101010101" pitchFamily="2" charset="-122"/>
              </a:rPr>
              <a:t>需检验的表达式</a:t>
            </a:r>
            <a:r>
              <a:rPr lang="en-US" altLang="zh-CN" sz="2000" dirty="0">
                <a:solidFill>
                  <a:srgbClr val="FFFF00"/>
                </a:solidFill>
                <a:ea typeface="宋体" panose="02010600030101010101" pitchFamily="2" charset="-122"/>
              </a:rPr>
              <a:t>3</a:t>
            </a:r>
            <a:r>
              <a:rPr lang="zh-CN" altLang="en-US" sz="2000" dirty="0">
                <a:solidFill>
                  <a:srgbClr val="FFFF00"/>
                </a:solidFill>
                <a:ea typeface="宋体" panose="02010600030101010101" pitchFamily="2" charset="-122"/>
              </a:rPr>
              <a:t>：</a:t>
            </a:r>
            <a:r>
              <a:rPr lang="en-US" altLang="zh-CN" sz="2000" dirty="0">
                <a:solidFill>
                  <a:srgbClr val="FFFF00"/>
                </a:solidFill>
                <a:ea typeface="宋体" panose="02010600030101010101" pitchFamily="2" charset="-122"/>
              </a:rPr>
              <a:t> {  *** [ *** ( *** ) **</a:t>
            </a:r>
            <a:r>
              <a:rPr lang="en-US" altLang="zh-CN" sz="2000" dirty="0">
                <a:solidFill>
                  <a:srgbClr val="FF0000"/>
                </a:solidFill>
                <a:ea typeface="宋体" panose="02010600030101010101" pitchFamily="2" charset="-122"/>
              </a:rPr>
              <a:t>)</a:t>
            </a:r>
            <a:r>
              <a:rPr lang="en-US" altLang="zh-CN" sz="2000" dirty="0">
                <a:solidFill>
                  <a:srgbClr val="FFFF00"/>
                </a:solidFill>
                <a:ea typeface="宋体" panose="02010600030101010101" pitchFamily="2" charset="-122"/>
              </a:rPr>
              <a:t>** ] *** } </a:t>
            </a:r>
          </a:p>
        </p:txBody>
      </p:sp>
      <p:sp>
        <p:nvSpPr>
          <p:cNvPr id="11" name="Text Box 8">
            <a:extLst>
              <a:ext uri="{FF2B5EF4-FFF2-40B4-BE49-F238E27FC236}">
                <a16:creationId xmlns:a16="http://schemas.microsoft.com/office/drawing/2014/main" id="{632638FA-3702-F297-15ED-F64E72DEFBD6}"/>
              </a:ext>
            </a:extLst>
          </p:cNvPr>
          <p:cNvSpPr txBox="1">
            <a:spLocks noChangeArrowheads="1"/>
          </p:cNvSpPr>
          <p:nvPr/>
        </p:nvSpPr>
        <p:spPr bwMode="auto">
          <a:xfrm>
            <a:off x="3610681" y="2420888"/>
            <a:ext cx="54726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dirty="0">
                <a:solidFill>
                  <a:srgbClr val="FFFF00"/>
                </a:solidFill>
                <a:ea typeface="宋体" panose="02010600030101010101" pitchFamily="2" charset="-122"/>
              </a:rPr>
              <a:t>Step 1: </a:t>
            </a:r>
            <a:r>
              <a:rPr lang="zh-CN" altLang="en-US" dirty="0">
                <a:solidFill>
                  <a:srgbClr val="FFFF00"/>
                </a:solidFill>
                <a:ea typeface="宋体" panose="02010600030101010101" pitchFamily="2" charset="-122"/>
              </a:rPr>
              <a:t>左括号依次入栈</a:t>
            </a:r>
            <a:endParaRPr lang="en-US" altLang="zh-CN" dirty="0">
              <a:solidFill>
                <a:srgbClr val="FFFF00"/>
              </a:solidFill>
              <a:ea typeface="宋体" panose="02010600030101010101" pitchFamily="2" charset="-122"/>
            </a:endParaRPr>
          </a:p>
        </p:txBody>
      </p:sp>
      <p:sp>
        <p:nvSpPr>
          <p:cNvPr id="14" name="箭头: 下 13">
            <a:extLst>
              <a:ext uri="{FF2B5EF4-FFF2-40B4-BE49-F238E27FC236}">
                <a16:creationId xmlns:a16="http://schemas.microsoft.com/office/drawing/2014/main" id="{AC12BBCB-6593-4C7B-456C-72ED0A7FDC19}"/>
              </a:ext>
            </a:extLst>
          </p:cNvPr>
          <p:cNvSpPr/>
          <p:nvPr/>
        </p:nvSpPr>
        <p:spPr>
          <a:xfrm>
            <a:off x="4338046" y="1772816"/>
            <a:ext cx="288032" cy="2832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箭头: 下 17">
            <a:extLst>
              <a:ext uri="{FF2B5EF4-FFF2-40B4-BE49-F238E27FC236}">
                <a16:creationId xmlns:a16="http://schemas.microsoft.com/office/drawing/2014/main" id="{A5F0314D-FE52-A736-3882-20A39DF8BCFC}"/>
              </a:ext>
            </a:extLst>
          </p:cNvPr>
          <p:cNvSpPr/>
          <p:nvPr/>
        </p:nvSpPr>
        <p:spPr>
          <a:xfrm>
            <a:off x="791580" y="2800291"/>
            <a:ext cx="216024" cy="40010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Box 8">
            <a:extLst>
              <a:ext uri="{FF2B5EF4-FFF2-40B4-BE49-F238E27FC236}">
                <a16:creationId xmlns:a16="http://schemas.microsoft.com/office/drawing/2014/main" id="{F982307E-8EC0-AB25-51CC-D49A131D5DB5}"/>
              </a:ext>
            </a:extLst>
          </p:cNvPr>
          <p:cNvSpPr txBox="1">
            <a:spLocks noChangeArrowheads="1"/>
          </p:cNvSpPr>
          <p:nvPr/>
        </p:nvSpPr>
        <p:spPr bwMode="auto">
          <a:xfrm>
            <a:off x="503238" y="2420888"/>
            <a:ext cx="8157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2000" dirty="0">
                <a:ea typeface="宋体" panose="02010600030101010101" pitchFamily="2" charset="-122"/>
              </a:rPr>
              <a:t>Base</a:t>
            </a:r>
          </a:p>
        </p:txBody>
      </p:sp>
      <p:grpSp>
        <p:nvGrpSpPr>
          <p:cNvPr id="28" name="组合 27">
            <a:extLst>
              <a:ext uri="{FF2B5EF4-FFF2-40B4-BE49-F238E27FC236}">
                <a16:creationId xmlns:a16="http://schemas.microsoft.com/office/drawing/2014/main" id="{FC00831F-DA48-191F-05B3-8F51F0C6D41F}"/>
              </a:ext>
            </a:extLst>
          </p:cNvPr>
          <p:cNvGrpSpPr/>
          <p:nvPr/>
        </p:nvGrpSpPr>
        <p:grpSpPr>
          <a:xfrm>
            <a:off x="890627" y="3283501"/>
            <a:ext cx="2529245" cy="720080"/>
            <a:chOff x="890627" y="4293097"/>
            <a:chExt cx="2529245" cy="720080"/>
          </a:xfrm>
        </p:grpSpPr>
        <p:grpSp>
          <p:nvGrpSpPr>
            <p:cNvPr id="10" name="组合 9">
              <a:extLst>
                <a:ext uri="{FF2B5EF4-FFF2-40B4-BE49-F238E27FC236}">
                  <a16:creationId xmlns:a16="http://schemas.microsoft.com/office/drawing/2014/main" id="{FCD285E0-291E-4923-F795-B98691FA7DBF}"/>
                </a:ext>
              </a:extLst>
            </p:cNvPr>
            <p:cNvGrpSpPr/>
            <p:nvPr/>
          </p:nvGrpSpPr>
          <p:grpSpPr>
            <a:xfrm rot="5400000">
              <a:off x="1795210" y="3388514"/>
              <a:ext cx="720080" cy="2529245"/>
              <a:chOff x="1835696" y="3501008"/>
              <a:chExt cx="1440160" cy="2529245"/>
            </a:xfrm>
          </p:grpSpPr>
          <p:cxnSp>
            <p:nvCxnSpPr>
              <p:cNvPr id="4" name="直接连接符 3">
                <a:extLst>
                  <a:ext uri="{FF2B5EF4-FFF2-40B4-BE49-F238E27FC236}">
                    <a16:creationId xmlns:a16="http://schemas.microsoft.com/office/drawing/2014/main" id="{20A21AFA-E94E-19E4-0C0C-FE4A6B1B7631}"/>
                  </a:ext>
                </a:extLst>
              </p:cNvPr>
              <p:cNvCxnSpPr/>
              <p:nvPr/>
            </p:nvCxnSpPr>
            <p:spPr>
              <a:xfrm>
                <a:off x="1853626" y="3509973"/>
                <a:ext cx="0" cy="252028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97687407-780E-3E27-E1C1-58DA5AC9C016}"/>
                  </a:ext>
                </a:extLst>
              </p:cNvPr>
              <p:cNvCxnSpPr/>
              <p:nvPr/>
            </p:nvCxnSpPr>
            <p:spPr>
              <a:xfrm>
                <a:off x="1835696" y="6021288"/>
                <a:ext cx="144016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4E5F59F-B5D2-5BA1-992A-F5AEC926690B}"/>
                  </a:ext>
                </a:extLst>
              </p:cNvPr>
              <p:cNvCxnSpPr/>
              <p:nvPr/>
            </p:nvCxnSpPr>
            <p:spPr>
              <a:xfrm>
                <a:off x="3275856" y="3501008"/>
                <a:ext cx="0" cy="252028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直接连接符 20">
              <a:extLst>
                <a:ext uri="{FF2B5EF4-FFF2-40B4-BE49-F238E27FC236}">
                  <a16:creationId xmlns:a16="http://schemas.microsoft.com/office/drawing/2014/main" id="{9AF6F54A-0A81-DB9D-F3F8-CF02A863F9B7}"/>
                </a:ext>
              </a:extLst>
            </p:cNvPr>
            <p:cNvCxnSpPr/>
            <p:nvPr/>
          </p:nvCxnSpPr>
          <p:spPr>
            <a:xfrm>
              <a:off x="1403648" y="4302062"/>
              <a:ext cx="0" cy="71111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3C310688-D72C-F6AD-C232-B5AD8FBA64D9}"/>
                </a:ext>
              </a:extLst>
            </p:cNvPr>
            <p:cNvCxnSpPr/>
            <p:nvPr/>
          </p:nvCxnSpPr>
          <p:spPr>
            <a:xfrm>
              <a:off x="1907704" y="4302062"/>
              <a:ext cx="0" cy="71111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9A5A9A65-4479-0702-D7C0-044183521200}"/>
                </a:ext>
              </a:extLst>
            </p:cNvPr>
            <p:cNvCxnSpPr/>
            <p:nvPr/>
          </p:nvCxnSpPr>
          <p:spPr>
            <a:xfrm>
              <a:off x="2483768" y="4302062"/>
              <a:ext cx="0" cy="71111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75C78578-E63A-CA35-D212-86A5B46C3E78}"/>
                </a:ext>
              </a:extLst>
            </p:cNvPr>
            <p:cNvCxnSpPr/>
            <p:nvPr/>
          </p:nvCxnSpPr>
          <p:spPr>
            <a:xfrm>
              <a:off x="2987824" y="4302062"/>
              <a:ext cx="0" cy="71111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文本框 28">
            <a:extLst>
              <a:ext uri="{FF2B5EF4-FFF2-40B4-BE49-F238E27FC236}">
                <a16:creationId xmlns:a16="http://schemas.microsoft.com/office/drawing/2014/main" id="{A6CB28DA-DA51-1333-A7A6-A7797FBD611F}"/>
              </a:ext>
            </a:extLst>
          </p:cNvPr>
          <p:cNvSpPr txBox="1"/>
          <p:nvPr/>
        </p:nvSpPr>
        <p:spPr>
          <a:xfrm>
            <a:off x="957880" y="3464040"/>
            <a:ext cx="261610" cy="369332"/>
          </a:xfrm>
          <a:prstGeom prst="rect">
            <a:avLst/>
          </a:prstGeom>
          <a:noFill/>
        </p:spPr>
        <p:txBody>
          <a:bodyPr wrap="none" rtlCol="0">
            <a:spAutoFit/>
          </a:bodyPr>
          <a:lstStyle/>
          <a:p>
            <a:r>
              <a:rPr lang="en-US" dirty="0"/>
              <a:t>{</a:t>
            </a:r>
          </a:p>
        </p:txBody>
      </p:sp>
      <p:sp>
        <p:nvSpPr>
          <p:cNvPr id="30" name="文本框 29">
            <a:extLst>
              <a:ext uri="{FF2B5EF4-FFF2-40B4-BE49-F238E27FC236}">
                <a16:creationId xmlns:a16="http://schemas.microsoft.com/office/drawing/2014/main" id="{B2E94343-7605-B750-2096-A373648FD008}"/>
              </a:ext>
            </a:extLst>
          </p:cNvPr>
          <p:cNvSpPr txBox="1"/>
          <p:nvPr/>
        </p:nvSpPr>
        <p:spPr>
          <a:xfrm>
            <a:off x="1495280" y="3464040"/>
            <a:ext cx="248786" cy="369332"/>
          </a:xfrm>
          <a:prstGeom prst="rect">
            <a:avLst/>
          </a:prstGeom>
          <a:noFill/>
        </p:spPr>
        <p:txBody>
          <a:bodyPr wrap="none" rtlCol="0">
            <a:spAutoFit/>
          </a:bodyPr>
          <a:lstStyle/>
          <a:p>
            <a:r>
              <a:rPr lang="en-US" dirty="0"/>
              <a:t>[</a:t>
            </a:r>
          </a:p>
        </p:txBody>
      </p:sp>
      <p:sp>
        <p:nvSpPr>
          <p:cNvPr id="31" name="文本框 30">
            <a:extLst>
              <a:ext uri="{FF2B5EF4-FFF2-40B4-BE49-F238E27FC236}">
                <a16:creationId xmlns:a16="http://schemas.microsoft.com/office/drawing/2014/main" id="{DA10EDBD-5FA4-4097-DE12-7D24A0B1D611}"/>
              </a:ext>
            </a:extLst>
          </p:cNvPr>
          <p:cNvSpPr txBox="1"/>
          <p:nvPr/>
        </p:nvSpPr>
        <p:spPr>
          <a:xfrm>
            <a:off x="2019963" y="3462676"/>
            <a:ext cx="261610" cy="369332"/>
          </a:xfrm>
          <a:prstGeom prst="rect">
            <a:avLst/>
          </a:prstGeom>
          <a:noFill/>
        </p:spPr>
        <p:txBody>
          <a:bodyPr wrap="none" rtlCol="0">
            <a:spAutoFit/>
          </a:bodyPr>
          <a:lstStyle/>
          <a:p>
            <a:r>
              <a:rPr lang="en-US" dirty="0"/>
              <a:t>(</a:t>
            </a:r>
          </a:p>
        </p:txBody>
      </p:sp>
      <p:sp>
        <p:nvSpPr>
          <p:cNvPr id="40" name="文本框 39">
            <a:extLst>
              <a:ext uri="{FF2B5EF4-FFF2-40B4-BE49-F238E27FC236}">
                <a16:creationId xmlns:a16="http://schemas.microsoft.com/office/drawing/2014/main" id="{4597005A-6AF9-8B88-BCD6-CE6D2ACF7C4E}"/>
              </a:ext>
            </a:extLst>
          </p:cNvPr>
          <p:cNvSpPr txBox="1"/>
          <p:nvPr/>
        </p:nvSpPr>
        <p:spPr>
          <a:xfrm>
            <a:off x="3634443" y="2745068"/>
            <a:ext cx="5222177" cy="369332"/>
          </a:xfrm>
          <a:prstGeom prst="rect">
            <a:avLst/>
          </a:prstGeom>
          <a:noFill/>
        </p:spPr>
        <p:txBody>
          <a:bodyPr wrap="square">
            <a:spAutoFit/>
          </a:bodyPr>
          <a:lstStyle/>
          <a:p>
            <a:pPr eaLnBrk="1" hangingPunct="1">
              <a:spcBef>
                <a:spcPct val="50000"/>
              </a:spcBef>
            </a:pPr>
            <a:r>
              <a:rPr lang="en-US" altLang="zh-CN" sz="1800" dirty="0">
                <a:solidFill>
                  <a:srgbClr val="FFFF00"/>
                </a:solidFill>
                <a:ea typeface="宋体" panose="02010600030101010101" pitchFamily="2" charset="-122"/>
              </a:rPr>
              <a:t>Step 2: </a:t>
            </a:r>
            <a:r>
              <a:rPr lang="zh-CN" altLang="en-US" sz="1800" dirty="0">
                <a:solidFill>
                  <a:srgbClr val="FFFF00"/>
                </a:solidFill>
                <a:ea typeface="宋体" panose="02010600030101010101" pitchFamily="2" charset="-122"/>
              </a:rPr>
              <a:t>当读到右括号时弹出栈顶元素进行比较</a:t>
            </a:r>
            <a:endParaRPr lang="en-US" altLang="zh-CN" sz="1800" dirty="0">
              <a:solidFill>
                <a:srgbClr val="FFFF00"/>
              </a:solidFill>
              <a:ea typeface="宋体" panose="02010600030101010101" pitchFamily="2" charset="-122"/>
            </a:endParaRPr>
          </a:p>
        </p:txBody>
      </p:sp>
      <p:grpSp>
        <p:nvGrpSpPr>
          <p:cNvPr id="63" name="组合 62">
            <a:extLst>
              <a:ext uri="{FF2B5EF4-FFF2-40B4-BE49-F238E27FC236}">
                <a16:creationId xmlns:a16="http://schemas.microsoft.com/office/drawing/2014/main" id="{C5060FD6-8E82-8914-AACE-63559FBFCF6C}"/>
              </a:ext>
            </a:extLst>
          </p:cNvPr>
          <p:cNvGrpSpPr/>
          <p:nvPr/>
        </p:nvGrpSpPr>
        <p:grpSpPr>
          <a:xfrm>
            <a:off x="3874288" y="3068960"/>
            <a:ext cx="4076675" cy="988692"/>
            <a:chOff x="3874288" y="3573016"/>
            <a:chExt cx="4076675" cy="988692"/>
          </a:xfrm>
        </p:grpSpPr>
        <p:grpSp>
          <p:nvGrpSpPr>
            <p:cNvPr id="52" name="组合 51">
              <a:extLst>
                <a:ext uri="{FF2B5EF4-FFF2-40B4-BE49-F238E27FC236}">
                  <a16:creationId xmlns:a16="http://schemas.microsoft.com/office/drawing/2014/main" id="{A647991B-B405-4725-E3F4-1DC5B8348BC5}"/>
                </a:ext>
              </a:extLst>
            </p:cNvPr>
            <p:cNvGrpSpPr/>
            <p:nvPr/>
          </p:nvGrpSpPr>
          <p:grpSpPr>
            <a:xfrm>
              <a:off x="3874288" y="3573016"/>
              <a:ext cx="2577772" cy="988692"/>
              <a:chOff x="3874288" y="3907490"/>
              <a:chExt cx="2577772" cy="988692"/>
            </a:xfrm>
          </p:grpSpPr>
          <p:grpSp>
            <p:nvGrpSpPr>
              <p:cNvPr id="43" name="组合 42">
                <a:extLst>
                  <a:ext uri="{FF2B5EF4-FFF2-40B4-BE49-F238E27FC236}">
                    <a16:creationId xmlns:a16="http://schemas.microsoft.com/office/drawing/2014/main" id="{67E8EDFE-9D12-F9EE-2388-6BB8DA85EA3F}"/>
                  </a:ext>
                </a:extLst>
              </p:cNvPr>
              <p:cNvGrpSpPr/>
              <p:nvPr/>
            </p:nvGrpSpPr>
            <p:grpSpPr>
              <a:xfrm>
                <a:off x="4857758" y="4171922"/>
                <a:ext cx="1594302" cy="724260"/>
                <a:chOff x="4317322" y="4217434"/>
                <a:chExt cx="1594302" cy="724260"/>
              </a:xfrm>
            </p:grpSpPr>
            <p:sp>
              <p:nvSpPr>
                <p:cNvPr id="41" name="文本框 40">
                  <a:extLst>
                    <a:ext uri="{FF2B5EF4-FFF2-40B4-BE49-F238E27FC236}">
                      <a16:creationId xmlns:a16="http://schemas.microsoft.com/office/drawing/2014/main" id="{93D4302F-9B62-437F-3D7F-8B9A203DE0B9}"/>
                    </a:ext>
                  </a:extLst>
                </p:cNvPr>
                <p:cNvSpPr txBox="1"/>
                <p:nvPr/>
              </p:nvSpPr>
              <p:spPr>
                <a:xfrm>
                  <a:off x="4317322" y="4217434"/>
                  <a:ext cx="1415772" cy="369332"/>
                </a:xfrm>
                <a:prstGeom prst="rect">
                  <a:avLst/>
                </a:prstGeom>
                <a:noFill/>
              </p:spPr>
              <p:txBody>
                <a:bodyPr wrap="none" rtlCol="0">
                  <a:spAutoFit/>
                </a:bodyPr>
                <a:lstStyle/>
                <a:p>
                  <a:r>
                    <a:rPr lang="zh-CN" altLang="en-US" dirty="0"/>
                    <a:t>栈顶元素：</a:t>
                  </a:r>
                  <a:r>
                    <a:rPr lang="en-US" altLang="zh-CN" dirty="0"/>
                    <a:t>(</a:t>
                  </a:r>
                  <a:endParaRPr lang="en-US" dirty="0"/>
                </a:p>
              </p:txBody>
            </p:sp>
            <p:sp>
              <p:nvSpPr>
                <p:cNvPr id="42" name="文本框 41">
                  <a:extLst>
                    <a:ext uri="{FF2B5EF4-FFF2-40B4-BE49-F238E27FC236}">
                      <a16:creationId xmlns:a16="http://schemas.microsoft.com/office/drawing/2014/main" id="{FC6F8014-5557-927F-219D-D1FB8B8588FD}"/>
                    </a:ext>
                  </a:extLst>
                </p:cNvPr>
                <p:cNvSpPr txBox="1"/>
                <p:nvPr/>
              </p:nvSpPr>
              <p:spPr>
                <a:xfrm>
                  <a:off x="4341964" y="4572362"/>
                  <a:ext cx="1569660" cy="369332"/>
                </a:xfrm>
                <a:prstGeom prst="rect">
                  <a:avLst/>
                </a:prstGeom>
                <a:noFill/>
              </p:spPr>
              <p:txBody>
                <a:bodyPr wrap="none" rtlCol="0">
                  <a:spAutoFit/>
                </a:bodyPr>
                <a:lstStyle/>
                <a:p>
                  <a:r>
                    <a:rPr lang="zh-CN" altLang="en-US" dirty="0"/>
                    <a:t>输入元素：）</a:t>
                  </a:r>
                  <a:endParaRPr lang="en-US" dirty="0"/>
                </a:p>
              </p:txBody>
            </p:sp>
          </p:grpSp>
          <p:sp>
            <p:nvSpPr>
              <p:cNvPr id="44" name="文本框 43">
                <a:extLst>
                  <a:ext uri="{FF2B5EF4-FFF2-40B4-BE49-F238E27FC236}">
                    <a16:creationId xmlns:a16="http://schemas.microsoft.com/office/drawing/2014/main" id="{1E9B9025-6545-6CD9-BA2B-FEF9DC8BCF96}"/>
                  </a:ext>
                </a:extLst>
              </p:cNvPr>
              <p:cNvSpPr txBox="1"/>
              <p:nvPr/>
            </p:nvSpPr>
            <p:spPr>
              <a:xfrm>
                <a:off x="5931487" y="3907490"/>
                <a:ext cx="415498" cy="369332"/>
              </a:xfrm>
              <a:prstGeom prst="rect">
                <a:avLst/>
              </a:prstGeom>
              <a:noFill/>
            </p:spPr>
            <p:txBody>
              <a:bodyPr wrap="none" rtlCol="0">
                <a:spAutoFit/>
              </a:bodyPr>
              <a:lstStyle/>
              <a:p>
                <a:r>
                  <a:rPr lang="en-US" dirty="0"/>
                  <a:t>③</a:t>
                </a:r>
              </a:p>
            </p:txBody>
          </p:sp>
          <p:sp>
            <p:nvSpPr>
              <p:cNvPr id="45" name="Text Box 8">
                <a:extLst>
                  <a:ext uri="{FF2B5EF4-FFF2-40B4-BE49-F238E27FC236}">
                    <a16:creationId xmlns:a16="http://schemas.microsoft.com/office/drawing/2014/main" id="{FA27265F-CE69-F25D-973B-B3BCCBFC7B92}"/>
                  </a:ext>
                </a:extLst>
              </p:cNvPr>
              <p:cNvSpPr txBox="1">
                <a:spLocks noChangeArrowheads="1"/>
              </p:cNvSpPr>
              <p:nvPr/>
            </p:nvSpPr>
            <p:spPr bwMode="auto">
              <a:xfrm>
                <a:off x="3874288" y="4318608"/>
                <a:ext cx="1008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ea typeface="宋体" panose="02010600030101010101" pitchFamily="2" charset="-122"/>
                  </a:rPr>
                  <a:t>第一次：</a:t>
                </a:r>
                <a:endParaRPr lang="en-US" altLang="zh-CN" sz="2000" dirty="0">
                  <a:ea typeface="宋体" panose="02010600030101010101" pitchFamily="2" charset="-122"/>
                </a:endParaRPr>
              </a:p>
            </p:txBody>
          </p:sp>
        </p:grpSp>
        <p:sp>
          <p:nvSpPr>
            <p:cNvPr id="51" name="Text Box 8">
              <a:extLst>
                <a:ext uri="{FF2B5EF4-FFF2-40B4-BE49-F238E27FC236}">
                  <a16:creationId xmlns:a16="http://schemas.microsoft.com/office/drawing/2014/main" id="{63E1B913-DAC3-F5A8-0155-517A26457DE7}"/>
                </a:ext>
              </a:extLst>
            </p:cNvPr>
            <p:cNvSpPr txBox="1">
              <a:spLocks noChangeArrowheads="1"/>
            </p:cNvSpPr>
            <p:nvPr/>
          </p:nvSpPr>
          <p:spPr bwMode="auto">
            <a:xfrm>
              <a:off x="6612321" y="3933056"/>
              <a:ext cx="13386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solidFill>
                    <a:srgbClr val="FFC000"/>
                  </a:solidFill>
                  <a:ea typeface="宋体" panose="02010600030101010101" pitchFamily="2" charset="-122"/>
                </a:rPr>
                <a:t>匹配成功</a:t>
              </a:r>
              <a:endParaRPr lang="en-US" altLang="zh-CN" sz="2000" dirty="0">
                <a:solidFill>
                  <a:srgbClr val="FFC000"/>
                </a:solidFill>
                <a:ea typeface="宋体" panose="02010600030101010101" pitchFamily="2" charset="-122"/>
              </a:endParaRPr>
            </a:p>
          </p:txBody>
        </p:sp>
      </p:grpSp>
      <p:grpSp>
        <p:nvGrpSpPr>
          <p:cNvPr id="33792" name="组合 33791">
            <a:extLst>
              <a:ext uri="{FF2B5EF4-FFF2-40B4-BE49-F238E27FC236}">
                <a16:creationId xmlns:a16="http://schemas.microsoft.com/office/drawing/2014/main" id="{091D154F-C685-AFDA-CFD7-19B2DEE6BFA0}"/>
              </a:ext>
            </a:extLst>
          </p:cNvPr>
          <p:cNvGrpSpPr/>
          <p:nvPr/>
        </p:nvGrpSpPr>
        <p:grpSpPr>
          <a:xfrm>
            <a:off x="3880403" y="4077072"/>
            <a:ext cx="4364004" cy="967649"/>
            <a:chOff x="3880403" y="4509120"/>
            <a:chExt cx="4364004" cy="967649"/>
          </a:xfrm>
        </p:grpSpPr>
        <p:grpSp>
          <p:nvGrpSpPr>
            <p:cNvPr id="53" name="组合 52">
              <a:extLst>
                <a:ext uri="{FF2B5EF4-FFF2-40B4-BE49-F238E27FC236}">
                  <a16:creationId xmlns:a16="http://schemas.microsoft.com/office/drawing/2014/main" id="{85D94249-D237-A52E-3041-45982E228276}"/>
                </a:ext>
              </a:extLst>
            </p:cNvPr>
            <p:cNvGrpSpPr/>
            <p:nvPr/>
          </p:nvGrpSpPr>
          <p:grpSpPr>
            <a:xfrm>
              <a:off x="3880403" y="4509120"/>
              <a:ext cx="2605848" cy="967649"/>
              <a:chOff x="3880403" y="4888980"/>
              <a:chExt cx="2605848" cy="967649"/>
            </a:xfrm>
          </p:grpSpPr>
          <p:sp>
            <p:nvSpPr>
              <p:cNvPr id="46" name="Text Box 8">
                <a:extLst>
                  <a:ext uri="{FF2B5EF4-FFF2-40B4-BE49-F238E27FC236}">
                    <a16:creationId xmlns:a16="http://schemas.microsoft.com/office/drawing/2014/main" id="{6AC847B3-5243-4347-F1FC-21C9A4F305FD}"/>
                  </a:ext>
                </a:extLst>
              </p:cNvPr>
              <p:cNvSpPr txBox="1">
                <a:spLocks noChangeArrowheads="1"/>
              </p:cNvSpPr>
              <p:nvPr/>
            </p:nvSpPr>
            <p:spPr bwMode="auto">
              <a:xfrm>
                <a:off x="3880403" y="5132369"/>
                <a:ext cx="1008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ea typeface="宋体" panose="02010600030101010101" pitchFamily="2" charset="-122"/>
                  </a:rPr>
                  <a:t>第二次：</a:t>
                </a:r>
                <a:endParaRPr lang="en-US" altLang="zh-CN" sz="2000" dirty="0">
                  <a:ea typeface="宋体" panose="02010600030101010101" pitchFamily="2" charset="-122"/>
                </a:endParaRPr>
              </a:p>
            </p:txBody>
          </p:sp>
          <p:grpSp>
            <p:nvGrpSpPr>
              <p:cNvPr id="47" name="组合 46">
                <a:extLst>
                  <a:ext uri="{FF2B5EF4-FFF2-40B4-BE49-F238E27FC236}">
                    <a16:creationId xmlns:a16="http://schemas.microsoft.com/office/drawing/2014/main" id="{9040E0F5-F653-276C-AE96-591C00220FA4}"/>
                  </a:ext>
                </a:extLst>
              </p:cNvPr>
              <p:cNvGrpSpPr/>
              <p:nvPr/>
            </p:nvGrpSpPr>
            <p:grpSpPr>
              <a:xfrm>
                <a:off x="4891949" y="5132369"/>
                <a:ext cx="1594302" cy="724260"/>
                <a:chOff x="4317322" y="4217434"/>
                <a:chExt cx="1594302" cy="724260"/>
              </a:xfrm>
            </p:grpSpPr>
            <p:sp>
              <p:nvSpPr>
                <p:cNvPr id="48" name="文本框 47">
                  <a:extLst>
                    <a:ext uri="{FF2B5EF4-FFF2-40B4-BE49-F238E27FC236}">
                      <a16:creationId xmlns:a16="http://schemas.microsoft.com/office/drawing/2014/main" id="{9668AA70-E9E2-AEAD-32D9-D8543944D41B}"/>
                    </a:ext>
                  </a:extLst>
                </p:cNvPr>
                <p:cNvSpPr txBox="1"/>
                <p:nvPr/>
              </p:nvSpPr>
              <p:spPr>
                <a:xfrm>
                  <a:off x="4317322" y="4217434"/>
                  <a:ext cx="1402948" cy="369332"/>
                </a:xfrm>
                <a:prstGeom prst="rect">
                  <a:avLst/>
                </a:prstGeom>
                <a:noFill/>
              </p:spPr>
              <p:txBody>
                <a:bodyPr wrap="none" rtlCol="0">
                  <a:spAutoFit/>
                </a:bodyPr>
                <a:lstStyle/>
                <a:p>
                  <a:r>
                    <a:rPr lang="zh-CN" altLang="en-US" dirty="0"/>
                    <a:t>栈顶元素：</a:t>
                  </a:r>
                  <a:r>
                    <a:rPr lang="en-US" altLang="zh-CN" dirty="0"/>
                    <a:t>[</a:t>
                  </a:r>
                  <a:endParaRPr lang="en-US" dirty="0"/>
                </a:p>
              </p:txBody>
            </p:sp>
            <p:sp>
              <p:nvSpPr>
                <p:cNvPr id="49" name="文本框 48">
                  <a:extLst>
                    <a:ext uri="{FF2B5EF4-FFF2-40B4-BE49-F238E27FC236}">
                      <a16:creationId xmlns:a16="http://schemas.microsoft.com/office/drawing/2014/main" id="{880DF694-7D07-9469-B56A-D2784492CE40}"/>
                    </a:ext>
                  </a:extLst>
                </p:cNvPr>
                <p:cNvSpPr txBox="1"/>
                <p:nvPr/>
              </p:nvSpPr>
              <p:spPr>
                <a:xfrm>
                  <a:off x="4341964" y="4572362"/>
                  <a:ext cx="1569660" cy="369332"/>
                </a:xfrm>
                <a:prstGeom prst="rect">
                  <a:avLst/>
                </a:prstGeom>
                <a:noFill/>
              </p:spPr>
              <p:txBody>
                <a:bodyPr wrap="none" rtlCol="0">
                  <a:spAutoFit/>
                </a:bodyPr>
                <a:lstStyle/>
                <a:p>
                  <a:r>
                    <a:rPr lang="zh-CN" altLang="en-US" dirty="0"/>
                    <a:t>输入元素：）</a:t>
                  </a:r>
                  <a:endParaRPr lang="en-US" dirty="0"/>
                </a:p>
              </p:txBody>
            </p:sp>
          </p:grpSp>
          <p:sp>
            <p:nvSpPr>
              <p:cNvPr id="50" name="文本框 49">
                <a:extLst>
                  <a:ext uri="{FF2B5EF4-FFF2-40B4-BE49-F238E27FC236}">
                    <a16:creationId xmlns:a16="http://schemas.microsoft.com/office/drawing/2014/main" id="{6F8153F5-5876-F864-9BD7-64D4C8E34673}"/>
                  </a:ext>
                </a:extLst>
              </p:cNvPr>
              <p:cNvSpPr txBox="1"/>
              <p:nvPr/>
            </p:nvSpPr>
            <p:spPr>
              <a:xfrm>
                <a:off x="5963026" y="4888980"/>
                <a:ext cx="415498" cy="369332"/>
              </a:xfrm>
              <a:prstGeom prst="rect">
                <a:avLst/>
              </a:prstGeom>
              <a:noFill/>
            </p:spPr>
            <p:txBody>
              <a:bodyPr wrap="none" rtlCol="0">
                <a:spAutoFit/>
              </a:bodyPr>
              <a:lstStyle/>
              <a:p>
                <a:r>
                  <a:rPr lang="en-US" dirty="0"/>
                  <a:t>②</a:t>
                </a:r>
              </a:p>
            </p:txBody>
          </p:sp>
        </p:grpSp>
        <p:sp>
          <p:nvSpPr>
            <p:cNvPr id="54" name="Text Box 8">
              <a:extLst>
                <a:ext uri="{FF2B5EF4-FFF2-40B4-BE49-F238E27FC236}">
                  <a16:creationId xmlns:a16="http://schemas.microsoft.com/office/drawing/2014/main" id="{DF8447B2-A237-96A9-91D1-60E38818A72B}"/>
                </a:ext>
              </a:extLst>
            </p:cNvPr>
            <p:cNvSpPr txBox="1">
              <a:spLocks noChangeArrowheads="1"/>
            </p:cNvSpPr>
            <p:nvPr/>
          </p:nvSpPr>
          <p:spPr bwMode="auto">
            <a:xfrm>
              <a:off x="6612320" y="4725144"/>
              <a:ext cx="16320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solidFill>
                    <a:srgbClr val="FFC000"/>
                  </a:solidFill>
                  <a:ea typeface="宋体" panose="02010600030101010101" pitchFamily="2" charset="-122"/>
                </a:rPr>
                <a:t>匹配不成功</a:t>
              </a:r>
              <a:endParaRPr lang="en-US" altLang="zh-CN" sz="2000" dirty="0">
                <a:solidFill>
                  <a:srgbClr val="FFC000"/>
                </a:solidFill>
                <a:ea typeface="宋体" panose="02010600030101010101" pitchFamily="2" charset="-122"/>
              </a:endParaRPr>
            </a:p>
          </p:txBody>
        </p:sp>
      </p:grpSp>
      <p:sp>
        <p:nvSpPr>
          <p:cNvPr id="33794" name="文本框 33793">
            <a:extLst>
              <a:ext uri="{FF2B5EF4-FFF2-40B4-BE49-F238E27FC236}">
                <a16:creationId xmlns:a16="http://schemas.microsoft.com/office/drawing/2014/main" id="{34035F72-C1D6-5F26-4A8C-D45540012E7C}"/>
              </a:ext>
            </a:extLst>
          </p:cNvPr>
          <p:cNvSpPr txBox="1"/>
          <p:nvPr/>
        </p:nvSpPr>
        <p:spPr>
          <a:xfrm>
            <a:off x="791580" y="5445221"/>
            <a:ext cx="7810775" cy="646331"/>
          </a:xfrm>
          <a:prstGeom prst="rect">
            <a:avLst/>
          </a:prstGeom>
          <a:noFill/>
        </p:spPr>
        <p:txBody>
          <a:bodyPr wrap="square">
            <a:spAutoFit/>
          </a:bodyPr>
          <a:lstStyle/>
          <a:p>
            <a:pPr eaLnBrk="1" hangingPunct="1">
              <a:spcBef>
                <a:spcPct val="50000"/>
              </a:spcBef>
            </a:pPr>
            <a:r>
              <a:rPr lang="en-US" altLang="zh-CN" sz="1800" dirty="0">
                <a:solidFill>
                  <a:srgbClr val="FFFF00"/>
                </a:solidFill>
                <a:ea typeface="宋体" panose="02010600030101010101" pitchFamily="2" charset="-122"/>
              </a:rPr>
              <a:t>Step 3: </a:t>
            </a:r>
            <a:r>
              <a:rPr lang="zh-CN" altLang="en-US" dirty="0">
                <a:solidFill>
                  <a:srgbClr val="FFFF00"/>
                </a:solidFill>
                <a:ea typeface="宋体" panose="02010600030101010101" pitchFamily="2" charset="-122"/>
              </a:rPr>
              <a:t>表达式</a:t>
            </a:r>
            <a:r>
              <a:rPr lang="en-US" altLang="zh-CN" dirty="0">
                <a:solidFill>
                  <a:srgbClr val="FFFF00"/>
                </a:solidFill>
                <a:ea typeface="宋体" panose="02010600030101010101" pitchFamily="2" charset="-122"/>
              </a:rPr>
              <a:t>3</a:t>
            </a:r>
            <a:r>
              <a:rPr lang="zh-CN" altLang="en-US" dirty="0">
                <a:solidFill>
                  <a:srgbClr val="FFFF00"/>
                </a:solidFill>
                <a:ea typeface="宋体" panose="02010600030101010101" pitchFamily="2" charset="-122"/>
              </a:rPr>
              <a:t>检验未结束，栈不为空</a:t>
            </a:r>
            <a:r>
              <a:rPr lang="en-US" altLang="zh-CN" dirty="0">
                <a:solidFill>
                  <a:srgbClr val="FFFF00"/>
                </a:solidFill>
                <a:ea typeface="宋体" panose="02010600030101010101" pitchFamily="2" charset="-122"/>
              </a:rPr>
              <a:t>{</a:t>
            </a:r>
            <a:r>
              <a:rPr lang="zh-CN" altLang="en-US" dirty="0">
                <a:solidFill>
                  <a:srgbClr val="FFFF00"/>
                </a:solidFill>
                <a:ea typeface="宋体" panose="02010600030101010101" pitchFamily="2" charset="-122"/>
              </a:rPr>
              <a:t>‘</a:t>
            </a:r>
            <a:r>
              <a:rPr lang="en-US" altLang="zh-CN" dirty="0">
                <a:solidFill>
                  <a:srgbClr val="FFFF00"/>
                </a:solidFill>
                <a:ea typeface="宋体" panose="02010600030101010101" pitchFamily="2" charset="-122"/>
              </a:rPr>
              <a:t>{</a:t>
            </a:r>
            <a:r>
              <a:rPr lang="zh-CN" altLang="en-US" dirty="0">
                <a:solidFill>
                  <a:srgbClr val="FFFF00"/>
                </a:solidFill>
                <a:ea typeface="宋体" panose="02010600030101010101" pitchFamily="2" charset="-122"/>
              </a:rPr>
              <a:t>’</a:t>
            </a:r>
            <a:r>
              <a:rPr lang="en-US" altLang="zh-CN" dirty="0">
                <a:solidFill>
                  <a:srgbClr val="FFFF00"/>
                </a:solidFill>
                <a:ea typeface="宋体" panose="02010600030101010101" pitchFamily="2" charset="-122"/>
              </a:rPr>
              <a:t>}</a:t>
            </a:r>
            <a:r>
              <a:rPr lang="zh-CN" altLang="en-US" dirty="0">
                <a:solidFill>
                  <a:srgbClr val="FFFF00"/>
                </a:solidFill>
                <a:ea typeface="宋体" panose="02010600030101010101" pitchFamily="2" charset="-122"/>
              </a:rPr>
              <a:t>。但是此时已经出现不匹配的情况，所以检测终止，整体括号匹配不成功。</a:t>
            </a:r>
            <a:endParaRPr lang="en-US" altLang="zh-CN" sz="1800" dirty="0">
              <a:solidFill>
                <a:srgbClr val="FFFF00"/>
              </a:solidFill>
              <a:ea typeface="宋体" panose="02010600030101010101" pitchFamily="2" charset="-122"/>
            </a:endParaRPr>
          </a:p>
        </p:txBody>
      </p:sp>
      <p:grpSp>
        <p:nvGrpSpPr>
          <p:cNvPr id="33798" name="组合 33797">
            <a:extLst>
              <a:ext uri="{FF2B5EF4-FFF2-40B4-BE49-F238E27FC236}">
                <a16:creationId xmlns:a16="http://schemas.microsoft.com/office/drawing/2014/main" id="{795E175F-FA7B-CC22-75BF-A5261E94FD44}"/>
              </a:ext>
            </a:extLst>
          </p:cNvPr>
          <p:cNvGrpSpPr/>
          <p:nvPr/>
        </p:nvGrpSpPr>
        <p:grpSpPr>
          <a:xfrm>
            <a:off x="683568" y="4149080"/>
            <a:ext cx="3744415" cy="960042"/>
            <a:chOff x="851211" y="5078673"/>
            <a:chExt cx="3744415" cy="960042"/>
          </a:xfrm>
        </p:grpSpPr>
        <p:grpSp>
          <p:nvGrpSpPr>
            <p:cNvPr id="38" name="组合 37">
              <a:extLst>
                <a:ext uri="{FF2B5EF4-FFF2-40B4-BE49-F238E27FC236}">
                  <a16:creationId xmlns:a16="http://schemas.microsoft.com/office/drawing/2014/main" id="{1B44033F-B396-E461-6668-ACBEAE8E314B}"/>
                </a:ext>
              </a:extLst>
            </p:cNvPr>
            <p:cNvGrpSpPr/>
            <p:nvPr/>
          </p:nvGrpSpPr>
          <p:grpSpPr>
            <a:xfrm>
              <a:off x="851211" y="5391711"/>
              <a:ext cx="3744415" cy="647004"/>
              <a:chOff x="4013783" y="4025323"/>
              <a:chExt cx="3744415" cy="647004"/>
            </a:xfrm>
          </p:grpSpPr>
          <p:sp>
            <p:nvSpPr>
              <p:cNvPr id="32" name="Text Box 8">
                <a:extLst>
                  <a:ext uri="{FF2B5EF4-FFF2-40B4-BE49-F238E27FC236}">
                    <a16:creationId xmlns:a16="http://schemas.microsoft.com/office/drawing/2014/main" id="{682FD7D0-A4E4-07CA-6B6C-8D0EDA0D693A}"/>
                  </a:ext>
                </a:extLst>
              </p:cNvPr>
              <p:cNvSpPr txBox="1">
                <a:spLocks noChangeArrowheads="1"/>
              </p:cNvSpPr>
              <p:nvPr/>
            </p:nvSpPr>
            <p:spPr bwMode="auto">
              <a:xfrm>
                <a:off x="4013783" y="4272217"/>
                <a:ext cx="3744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zh-CN" altLang="en-US" sz="2000" dirty="0">
                    <a:solidFill>
                      <a:srgbClr val="FFFF00"/>
                    </a:solidFill>
                    <a:ea typeface="宋体" panose="02010600030101010101" pitchFamily="2" charset="-122"/>
                  </a:rPr>
                  <a:t>栈内元素： </a:t>
                </a:r>
                <a:r>
                  <a:rPr lang="en-US" altLang="zh-CN" sz="2000" dirty="0">
                    <a:solidFill>
                      <a:srgbClr val="FFFF00"/>
                    </a:solidFill>
                    <a:ea typeface="宋体" panose="02010600030101010101" pitchFamily="2" charset="-122"/>
                  </a:rPr>
                  <a:t>{     [     (</a:t>
                </a:r>
              </a:p>
            </p:txBody>
          </p:sp>
          <p:grpSp>
            <p:nvGrpSpPr>
              <p:cNvPr id="37" name="组合 36">
                <a:extLst>
                  <a:ext uri="{FF2B5EF4-FFF2-40B4-BE49-F238E27FC236}">
                    <a16:creationId xmlns:a16="http://schemas.microsoft.com/office/drawing/2014/main" id="{40FD1375-15E9-3C1F-5963-4666FA35765F}"/>
                  </a:ext>
                </a:extLst>
              </p:cNvPr>
              <p:cNvGrpSpPr/>
              <p:nvPr/>
            </p:nvGrpSpPr>
            <p:grpSpPr>
              <a:xfrm>
                <a:off x="5309237" y="4025323"/>
                <a:ext cx="1233499" cy="371877"/>
                <a:chOff x="5309237" y="4025323"/>
                <a:chExt cx="1233499" cy="371877"/>
              </a:xfrm>
            </p:grpSpPr>
            <p:sp>
              <p:nvSpPr>
                <p:cNvPr id="33" name="文本框 32">
                  <a:extLst>
                    <a:ext uri="{FF2B5EF4-FFF2-40B4-BE49-F238E27FC236}">
                      <a16:creationId xmlns:a16="http://schemas.microsoft.com/office/drawing/2014/main" id="{F498CE10-610B-60CB-4905-8E5527112150}"/>
                    </a:ext>
                  </a:extLst>
                </p:cNvPr>
                <p:cNvSpPr txBox="1"/>
                <p:nvPr/>
              </p:nvSpPr>
              <p:spPr>
                <a:xfrm>
                  <a:off x="5309237" y="4025323"/>
                  <a:ext cx="415498" cy="369332"/>
                </a:xfrm>
                <a:prstGeom prst="rect">
                  <a:avLst/>
                </a:prstGeom>
                <a:noFill/>
              </p:spPr>
              <p:txBody>
                <a:bodyPr wrap="none" rtlCol="0">
                  <a:spAutoFit/>
                </a:bodyPr>
                <a:lstStyle/>
                <a:p>
                  <a:r>
                    <a:rPr lang="en-US" dirty="0"/>
                    <a:t>①</a:t>
                  </a:r>
                </a:p>
              </p:txBody>
            </p:sp>
            <p:sp>
              <p:nvSpPr>
                <p:cNvPr id="34" name="文本框 33">
                  <a:extLst>
                    <a:ext uri="{FF2B5EF4-FFF2-40B4-BE49-F238E27FC236}">
                      <a16:creationId xmlns:a16="http://schemas.microsoft.com/office/drawing/2014/main" id="{9E097833-A026-03F7-F813-D153291B98FA}"/>
                    </a:ext>
                  </a:extLst>
                </p:cNvPr>
                <p:cNvSpPr txBox="1"/>
                <p:nvPr/>
              </p:nvSpPr>
              <p:spPr>
                <a:xfrm>
                  <a:off x="5711704" y="4025323"/>
                  <a:ext cx="415498" cy="369332"/>
                </a:xfrm>
                <a:prstGeom prst="rect">
                  <a:avLst/>
                </a:prstGeom>
                <a:noFill/>
              </p:spPr>
              <p:txBody>
                <a:bodyPr wrap="none" rtlCol="0">
                  <a:spAutoFit/>
                </a:bodyPr>
                <a:lstStyle/>
                <a:p>
                  <a:r>
                    <a:rPr lang="en-US" dirty="0"/>
                    <a:t>②</a:t>
                  </a:r>
                </a:p>
              </p:txBody>
            </p:sp>
            <p:sp>
              <p:nvSpPr>
                <p:cNvPr id="36" name="文本框 35">
                  <a:extLst>
                    <a:ext uri="{FF2B5EF4-FFF2-40B4-BE49-F238E27FC236}">
                      <a16:creationId xmlns:a16="http://schemas.microsoft.com/office/drawing/2014/main" id="{0824B410-93D2-BE2C-3898-9966C619D897}"/>
                    </a:ext>
                  </a:extLst>
                </p:cNvPr>
                <p:cNvSpPr txBox="1"/>
                <p:nvPr/>
              </p:nvSpPr>
              <p:spPr>
                <a:xfrm>
                  <a:off x="6127238" y="4027868"/>
                  <a:ext cx="415498" cy="369332"/>
                </a:xfrm>
                <a:prstGeom prst="rect">
                  <a:avLst/>
                </a:prstGeom>
                <a:noFill/>
              </p:spPr>
              <p:txBody>
                <a:bodyPr wrap="none" rtlCol="0">
                  <a:spAutoFit/>
                </a:bodyPr>
                <a:lstStyle/>
                <a:p>
                  <a:r>
                    <a:rPr lang="en-US" dirty="0"/>
                    <a:t>③</a:t>
                  </a:r>
                </a:p>
              </p:txBody>
            </p:sp>
          </p:grpSp>
        </p:grpSp>
        <p:sp>
          <p:nvSpPr>
            <p:cNvPr id="33796" name="文本框 33795">
              <a:extLst>
                <a:ext uri="{FF2B5EF4-FFF2-40B4-BE49-F238E27FC236}">
                  <a16:creationId xmlns:a16="http://schemas.microsoft.com/office/drawing/2014/main" id="{6752FEF5-82CB-EDCE-4251-5A7615BE0A29}"/>
                </a:ext>
              </a:extLst>
            </p:cNvPr>
            <p:cNvSpPr txBox="1"/>
            <p:nvPr/>
          </p:nvSpPr>
          <p:spPr>
            <a:xfrm>
              <a:off x="2792361" y="5078673"/>
              <a:ext cx="902811" cy="307777"/>
            </a:xfrm>
            <a:prstGeom prst="rect">
              <a:avLst/>
            </a:prstGeom>
            <a:noFill/>
          </p:spPr>
          <p:txBody>
            <a:bodyPr wrap="none" rtlCol="0">
              <a:spAutoFit/>
            </a:bodyPr>
            <a:lstStyle/>
            <a:p>
              <a:r>
                <a:rPr lang="zh-CN" altLang="en-US" sz="1400" dirty="0"/>
                <a:t>栈顶元素</a:t>
              </a:r>
              <a:endParaRPr lang="en-US" sz="1400" dirty="0"/>
            </a:p>
          </p:txBody>
        </p:sp>
        <p:sp>
          <p:nvSpPr>
            <p:cNvPr id="33797" name="箭头: 下 33796">
              <a:extLst>
                <a:ext uri="{FF2B5EF4-FFF2-40B4-BE49-F238E27FC236}">
                  <a16:creationId xmlns:a16="http://schemas.microsoft.com/office/drawing/2014/main" id="{D8A2C24A-4237-4801-658F-B27BED3C6E6C}"/>
                </a:ext>
              </a:extLst>
            </p:cNvPr>
            <p:cNvSpPr/>
            <p:nvPr/>
          </p:nvSpPr>
          <p:spPr>
            <a:xfrm>
              <a:off x="3167094" y="5373216"/>
              <a:ext cx="45719" cy="5394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4515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7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9" grpId="0"/>
      <p:bldP spid="30" grpId="0"/>
      <p:bldP spid="31" grpId="0"/>
      <p:bldP spid="40" grpId="0"/>
      <p:bldP spid="3379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6"/>
          <p:cNvSpPr>
            <a:spLocks noGrp="1" noChangeArrowheads="1"/>
          </p:cNvSpPr>
          <p:nvPr>
            <p:ph type="title"/>
          </p:nvPr>
        </p:nvSpPr>
        <p:spPr>
          <a:xfrm>
            <a:off x="457200" y="274638"/>
            <a:ext cx="8229600" cy="1143000"/>
          </a:xfrm>
          <a:noFill/>
        </p:spPr>
        <p:txBody>
          <a:bodyPr anchorCtr="0"/>
          <a:lstStyle/>
          <a:p>
            <a:pPr algn="l" eaLnBrk="1" hangingPunct="1"/>
            <a:r>
              <a:rPr lang="en-US" altLang="zh-CN"/>
              <a:t>Bracket Matching Program</a:t>
            </a:r>
          </a:p>
        </p:txBody>
      </p:sp>
      <p:sp>
        <p:nvSpPr>
          <p:cNvPr id="34820" name="Rectangle 7"/>
          <p:cNvSpPr>
            <a:spLocks noGrp="1" noChangeArrowheads="1"/>
          </p:cNvSpPr>
          <p:nvPr>
            <p:ph type="body" idx="1"/>
          </p:nvPr>
        </p:nvSpPr>
        <p:spPr>
          <a:xfrm>
            <a:off x="457200" y="1484313"/>
            <a:ext cx="8229600" cy="5184775"/>
          </a:xfrm>
          <a:noFill/>
        </p:spPr>
        <p:txBody>
          <a:bodyPr/>
          <a:lstStyle/>
          <a:p>
            <a:pPr algn="just" eaLnBrk="1" hangingPunct="1">
              <a:lnSpc>
                <a:spcPts val="2400"/>
              </a:lnSpc>
              <a:buFont typeface="Wingdings" panose="05000000000000000000" pitchFamily="2" charset="2"/>
              <a:buNone/>
            </a:pPr>
            <a:r>
              <a:rPr lang="en-US" altLang="zh-CN" sz="1800" dirty="0" err="1">
                <a:effectLst/>
                <a:latin typeface="Times New Roman" panose="02020603050405020304" pitchFamily="18" charset="0"/>
                <a:cs typeface="Times New Roman" panose="02020603050405020304" pitchFamily="18" charset="0"/>
              </a:rPr>
              <a:t>int</a:t>
            </a:r>
            <a:r>
              <a:rPr lang="en-US" altLang="zh-CN" sz="1800" dirty="0">
                <a:effectLst/>
                <a:latin typeface="Times New Roman" panose="02020603050405020304" pitchFamily="18" charset="0"/>
                <a:cs typeface="Times New Roman" panose="02020603050405020304" pitchFamily="18" charset="0"/>
              </a:rPr>
              <a:t> main() {</a:t>
            </a:r>
            <a:endParaRPr lang="en-US" altLang="zh-CN" sz="1800" dirty="0">
              <a:effectLst/>
              <a:latin typeface="Times New Roman" panose="02020603050405020304" pitchFamily="18" charset="0"/>
            </a:endParaRPr>
          </a:p>
          <a:p>
            <a:pPr algn="just" eaLnBrk="1" hangingPunct="1">
              <a:lnSpc>
                <a:spcPts val="2400"/>
              </a:lnSpc>
              <a:buFont typeface="Wingdings" panose="05000000000000000000" pitchFamily="2" charset="2"/>
              <a:buNone/>
            </a:pPr>
            <a:r>
              <a:rPr lang="en-US" altLang="zh-CN" sz="1800" dirty="0">
                <a:effectLst/>
                <a:latin typeface="Times New Roman" panose="02020603050405020304" pitchFamily="18" charset="0"/>
                <a:cs typeface="Times New Roman" panose="02020603050405020304" pitchFamily="18" charset="0"/>
              </a:rPr>
              <a:t>    </a:t>
            </a:r>
            <a:r>
              <a:rPr lang="en-US" altLang="zh-CN" sz="1800" dirty="0" err="1">
                <a:effectLst/>
                <a:latin typeface="Times New Roman" panose="02020603050405020304" pitchFamily="18" charset="0"/>
                <a:cs typeface="Times New Roman" panose="02020603050405020304" pitchFamily="18" charset="0"/>
              </a:rPr>
              <a:t>LinkStack</a:t>
            </a:r>
            <a:r>
              <a:rPr lang="en-US" altLang="zh-CN" sz="1800" dirty="0">
                <a:effectLst/>
                <a:latin typeface="Times New Roman" panose="02020603050405020304" pitchFamily="18" charset="0"/>
                <a:cs typeface="Times New Roman" panose="02020603050405020304" pitchFamily="18" charset="0"/>
              </a:rPr>
              <a:t> openings;</a:t>
            </a:r>
            <a:endParaRPr lang="en-US" altLang="zh-CN" sz="1800" dirty="0">
              <a:effectLst/>
              <a:latin typeface="Times New Roman" panose="02020603050405020304" pitchFamily="18" charset="0"/>
            </a:endParaRPr>
          </a:p>
          <a:p>
            <a:pPr algn="just" eaLnBrk="1" hangingPunct="1">
              <a:lnSpc>
                <a:spcPts val="2400"/>
              </a:lnSpc>
              <a:buFont typeface="Wingdings" panose="05000000000000000000" pitchFamily="2" charset="2"/>
              <a:buNone/>
            </a:pPr>
            <a:r>
              <a:rPr lang="en-US" altLang="zh-CN" sz="1800" dirty="0">
                <a:effectLst/>
                <a:latin typeface="Times New Roman" panose="02020603050405020304" pitchFamily="18" charset="0"/>
                <a:cs typeface="Times New Roman" panose="02020603050405020304" pitchFamily="18" charset="0"/>
              </a:rPr>
              <a:t>    char symbol;</a:t>
            </a:r>
            <a:endParaRPr lang="en-US" altLang="zh-CN" sz="1800" dirty="0">
              <a:effectLst/>
              <a:latin typeface="Times New Roman" panose="02020603050405020304" pitchFamily="18" charset="0"/>
            </a:endParaRPr>
          </a:p>
          <a:p>
            <a:pPr algn="just" eaLnBrk="1" hangingPunct="1">
              <a:lnSpc>
                <a:spcPts val="2400"/>
              </a:lnSpc>
              <a:buFont typeface="Wingdings" panose="05000000000000000000" pitchFamily="2" charset="2"/>
              <a:buNone/>
            </a:pPr>
            <a:r>
              <a:rPr lang="en-US" altLang="zh-CN" sz="1800" dirty="0">
                <a:effectLst/>
                <a:latin typeface="Times New Roman" panose="02020603050405020304" pitchFamily="18" charset="0"/>
                <a:cs typeface="Times New Roman" panose="02020603050405020304" pitchFamily="18" charset="0"/>
              </a:rPr>
              <a:t>    bool </a:t>
            </a:r>
            <a:r>
              <a:rPr lang="en-US" altLang="zh-CN" sz="1800" dirty="0" err="1">
                <a:effectLst/>
                <a:latin typeface="Times New Roman" panose="02020603050405020304" pitchFamily="18" charset="0"/>
                <a:cs typeface="Times New Roman" panose="02020603050405020304" pitchFamily="18" charset="0"/>
              </a:rPr>
              <a:t>is_matched</a:t>
            </a:r>
            <a:r>
              <a:rPr lang="en-US" altLang="zh-CN" sz="1800" dirty="0">
                <a:effectLst/>
                <a:latin typeface="Times New Roman" panose="02020603050405020304" pitchFamily="18" charset="0"/>
                <a:cs typeface="Times New Roman" panose="02020603050405020304" pitchFamily="18" charset="0"/>
              </a:rPr>
              <a:t> = true; </a:t>
            </a:r>
            <a:endParaRPr lang="en-US" altLang="zh-CN" sz="1800" dirty="0">
              <a:effectLst/>
              <a:latin typeface="Times New Roman" panose="02020603050405020304" pitchFamily="18" charset="0"/>
            </a:endParaRPr>
          </a:p>
          <a:p>
            <a:pPr algn="just" eaLnBrk="1" hangingPunct="1">
              <a:lnSpc>
                <a:spcPts val="2400"/>
              </a:lnSpc>
              <a:buFont typeface="Wingdings" panose="05000000000000000000" pitchFamily="2" charset="2"/>
              <a:buNone/>
            </a:pPr>
            <a:r>
              <a:rPr lang="en-US" altLang="zh-CN" sz="1800" dirty="0">
                <a:effectLst/>
                <a:latin typeface="Times New Roman" panose="02020603050405020304" pitchFamily="18" charset="0"/>
                <a:cs typeface="Times New Roman" panose="02020603050405020304" pitchFamily="18" charset="0"/>
              </a:rPr>
              <a:t>    while (</a:t>
            </a:r>
            <a:r>
              <a:rPr lang="en-US" altLang="zh-CN" sz="1800" dirty="0" err="1">
                <a:effectLst/>
                <a:latin typeface="Times New Roman" panose="02020603050405020304" pitchFamily="18" charset="0"/>
                <a:cs typeface="Times New Roman" panose="02020603050405020304" pitchFamily="18" charset="0"/>
              </a:rPr>
              <a:t>is_matched</a:t>
            </a:r>
            <a:r>
              <a:rPr lang="en-US" altLang="zh-CN" sz="1800" dirty="0">
                <a:effectLst/>
                <a:latin typeface="Times New Roman" panose="02020603050405020304" pitchFamily="18" charset="0"/>
                <a:cs typeface="Times New Roman" panose="02020603050405020304" pitchFamily="18" charset="0"/>
              </a:rPr>
              <a:t> &amp;&amp; (symbol = </a:t>
            </a:r>
            <a:r>
              <a:rPr lang="en-US" altLang="zh-CN" sz="1800" dirty="0" err="1">
                <a:effectLst/>
                <a:latin typeface="Times New Roman" panose="02020603050405020304" pitchFamily="18" charset="0"/>
                <a:cs typeface="Times New Roman" panose="02020603050405020304" pitchFamily="18" charset="0"/>
              </a:rPr>
              <a:t>cin.get</a:t>
            </a:r>
            <a:r>
              <a:rPr lang="en-US" altLang="zh-CN" sz="1800" dirty="0">
                <a:effectLst/>
                <a:latin typeface="Times New Roman" panose="02020603050405020304" pitchFamily="18" charset="0"/>
                <a:cs typeface="Times New Roman" panose="02020603050405020304" pitchFamily="18" charset="0"/>
              </a:rPr>
              <a:t>()) != '\n') {</a:t>
            </a:r>
            <a:endParaRPr lang="en-US" altLang="zh-CN" sz="1800" dirty="0">
              <a:effectLst/>
              <a:latin typeface="Times New Roman" panose="02020603050405020304" pitchFamily="18" charset="0"/>
            </a:endParaRPr>
          </a:p>
          <a:p>
            <a:pPr algn="just" eaLnBrk="1" hangingPunct="1">
              <a:lnSpc>
                <a:spcPts val="2400"/>
              </a:lnSpc>
              <a:buFont typeface="Wingdings" panose="05000000000000000000" pitchFamily="2" charset="2"/>
              <a:buNone/>
            </a:pPr>
            <a:r>
              <a:rPr lang="en-US" altLang="zh-CN" sz="1800" dirty="0">
                <a:effectLst/>
                <a:latin typeface="Times New Roman" panose="02020603050405020304" pitchFamily="18" charset="0"/>
                <a:cs typeface="Times New Roman" panose="02020603050405020304" pitchFamily="18" charset="0"/>
              </a:rPr>
              <a:t>        if (symbol == '{' || symbol == '(' || symbol == '[')</a:t>
            </a:r>
            <a:endParaRPr lang="en-US" altLang="zh-CN" sz="1800" dirty="0">
              <a:effectLst/>
              <a:latin typeface="Times New Roman" panose="02020603050405020304" pitchFamily="18" charset="0"/>
            </a:endParaRPr>
          </a:p>
          <a:p>
            <a:pPr algn="just" eaLnBrk="1" hangingPunct="1">
              <a:lnSpc>
                <a:spcPts val="2400"/>
              </a:lnSpc>
              <a:buNone/>
            </a:pPr>
            <a:r>
              <a:rPr lang="en-US" altLang="zh-CN" sz="1800" dirty="0">
                <a:effectLst/>
                <a:latin typeface="Times New Roman" panose="02020603050405020304" pitchFamily="18" charset="0"/>
                <a:cs typeface="Times New Roman" panose="02020603050405020304" pitchFamily="18" charset="0"/>
              </a:rPr>
              <a:t>            </a:t>
            </a:r>
            <a:r>
              <a:rPr lang="en-US" altLang="zh-CN" sz="1800" dirty="0" err="1">
                <a:solidFill>
                  <a:srgbClr val="FFFF00"/>
                </a:solidFill>
                <a:effectLst/>
                <a:latin typeface="Times New Roman" panose="02020603050405020304" pitchFamily="18" charset="0"/>
                <a:cs typeface="Times New Roman" panose="02020603050405020304" pitchFamily="18" charset="0"/>
              </a:rPr>
              <a:t>openings.push</a:t>
            </a:r>
            <a:r>
              <a:rPr lang="en-US" altLang="zh-CN" sz="1800" dirty="0">
                <a:solidFill>
                  <a:srgbClr val="FFFF00"/>
                </a:solidFill>
                <a:effectLst/>
                <a:latin typeface="Times New Roman" panose="02020603050405020304" pitchFamily="18" charset="0"/>
                <a:cs typeface="Times New Roman" panose="02020603050405020304" pitchFamily="18" charset="0"/>
              </a:rPr>
              <a:t>(symbol);  </a:t>
            </a:r>
            <a:r>
              <a:rPr kumimoji="1" lang="en-US" altLang="zh-CN" sz="1800" dirty="0">
                <a:solidFill>
                  <a:srgbClr val="66FF33"/>
                </a:solidFill>
                <a:latin typeface="Times New Roman" panose="02020603050405020304" pitchFamily="18" charset="0"/>
                <a:ea typeface="宋体" panose="02010600030101010101" pitchFamily="2" charset="-122"/>
              </a:rPr>
              <a:t>//</a:t>
            </a:r>
            <a:r>
              <a:rPr kumimoji="1" lang="zh-CN" altLang="en-US" sz="1800" dirty="0">
                <a:solidFill>
                  <a:srgbClr val="66FF33"/>
                </a:solidFill>
                <a:latin typeface="Times New Roman" panose="02020603050405020304" pitchFamily="18" charset="0"/>
                <a:ea typeface="宋体" panose="02010600030101010101" pitchFamily="2" charset="-122"/>
              </a:rPr>
              <a:t>假如接收的字符是三种左括号，则入栈。</a:t>
            </a:r>
            <a:endParaRPr lang="en-US" altLang="zh-CN" sz="1800" dirty="0">
              <a:solidFill>
                <a:srgbClr val="66FF33"/>
              </a:solidFill>
              <a:effectLst/>
              <a:latin typeface="Times New Roman" panose="02020603050405020304" pitchFamily="18" charset="0"/>
            </a:endParaRPr>
          </a:p>
          <a:p>
            <a:pPr algn="just" eaLnBrk="1" hangingPunct="1">
              <a:lnSpc>
                <a:spcPts val="2400"/>
              </a:lnSpc>
              <a:buFont typeface="Wingdings" panose="05000000000000000000" pitchFamily="2" charset="2"/>
              <a:buNone/>
            </a:pPr>
            <a:r>
              <a:rPr lang="en-US" altLang="zh-CN" sz="1800" dirty="0">
                <a:effectLst/>
                <a:latin typeface="Times New Roman" panose="02020603050405020304" pitchFamily="18" charset="0"/>
                <a:cs typeface="Times New Roman" panose="02020603050405020304" pitchFamily="18" charset="0"/>
              </a:rPr>
              <a:t>        if (symbol == '}' || symbol == ')' || symbol == ']') {</a:t>
            </a:r>
            <a:endParaRPr lang="en-US" altLang="zh-CN" sz="1800" dirty="0">
              <a:effectLst/>
              <a:latin typeface="Times New Roman" panose="02020603050405020304" pitchFamily="18" charset="0"/>
            </a:endParaRPr>
          </a:p>
          <a:p>
            <a:pPr algn="just" eaLnBrk="1" hangingPunct="1">
              <a:lnSpc>
                <a:spcPts val="2400"/>
              </a:lnSpc>
              <a:buNone/>
            </a:pPr>
            <a:r>
              <a:rPr lang="en-US" altLang="zh-CN" sz="1800" dirty="0">
                <a:effectLst/>
                <a:latin typeface="Times New Roman" panose="02020603050405020304" pitchFamily="18" charset="0"/>
                <a:cs typeface="Times New Roman" panose="02020603050405020304" pitchFamily="18" charset="0"/>
              </a:rPr>
              <a:t>            if (</a:t>
            </a:r>
            <a:r>
              <a:rPr lang="en-US" altLang="zh-CN" sz="1800" dirty="0" err="1">
                <a:solidFill>
                  <a:srgbClr val="FFFF00"/>
                </a:solidFill>
                <a:effectLst/>
                <a:latin typeface="Times New Roman" panose="02020603050405020304" pitchFamily="18" charset="0"/>
                <a:cs typeface="Times New Roman" panose="02020603050405020304" pitchFamily="18" charset="0"/>
              </a:rPr>
              <a:t>openings.empty</a:t>
            </a:r>
            <a:r>
              <a:rPr lang="en-US" altLang="zh-CN" sz="1800" dirty="0">
                <a:solidFill>
                  <a:srgbClr val="FFFF00"/>
                </a:solidFill>
                <a:effectLst/>
                <a:latin typeface="Times New Roman" panose="02020603050405020304" pitchFamily="18" charset="0"/>
                <a:cs typeface="Times New Roman" panose="02020603050405020304" pitchFamily="18" charset="0"/>
              </a:rPr>
              <a:t>())</a:t>
            </a:r>
            <a:r>
              <a:rPr lang="en-US" altLang="zh-CN" sz="1800" dirty="0">
                <a:effectLst/>
                <a:latin typeface="Times New Roman" panose="02020603050405020304" pitchFamily="18" charset="0"/>
                <a:cs typeface="Times New Roman" panose="02020603050405020304" pitchFamily="18" charset="0"/>
              </a:rPr>
              <a:t> {</a:t>
            </a:r>
            <a:r>
              <a:rPr kumimoji="1" lang="en-US" altLang="zh-CN" sz="1800" dirty="0">
                <a:solidFill>
                  <a:srgbClr val="66FF33"/>
                </a:solidFill>
                <a:latin typeface="Times New Roman" panose="02020603050405020304" pitchFamily="18" charset="0"/>
                <a:ea typeface="宋体" panose="02010600030101010101" pitchFamily="2" charset="-122"/>
              </a:rPr>
              <a:t>//</a:t>
            </a:r>
            <a:r>
              <a:rPr kumimoji="1" lang="zh-CN" altLang="en-US" sz="1800" dirty="0">
                <a:solidFill>
                  <a:srgbClr val="66FF33"/>
                </a:solidFill>
                <a:latin typeface="Times New Roman" panose="02020603050405020304" pitchFamily="18" charset="0"/>
                <a:ea typeface="宋体" panose="02010600030101010101" pitchFamily="2" charset="-122"/>
              </a:rPr>
              <a:t>假如接收的字符是三种右括号，且栈为空。</a:t>
            </a:r>
            <a:endParaRPr lang="en-US" altLang="zh-CN" sz="1800" dirty="0">
              <a:effectLst/>
              <a:latin typeface="Times New Roman" panose="02020603050405020304" pitchFamily="18" charset="0"/>
            </a:endParaRPr>
          </a:p>
          <a:p>
            <a:pPr algn="just" eaLnBrk="1" hangingPunct="1">
              <a:lnSpc>
                <a:spcPts val="2400"/>
              </a:lnSpc>
              <a:buFont typeface="Wingdings" panose="05000000000000000000" pitchFamily="2" charset="2"/>
              <a:buNone/>
            </a:pPr>
            <a:r>
              <a:rPr lang="en-US" altLang="zh-CN" sz="1800" dirty="0">
                <a:effectLst/>
                <a:latin typeface="Times New Roman" panose="02020603050405020304" pitchFamily="18" charset="0"/>
                <a:cs typeface="Times New Roman" panose="02020603050405020304" pitchFamily="18" charset="0"/>
              </a:rPr>
              <a:t>                </a:t>
            </a:r>
            <a:r>
              <a:rPr lang="en-US" altLang="zh-CN" sz="1800" dirty="0" err="1">
                <a:effectLst/>
                <a:latin typeface="Times New Roman" panose="02020603050405020304" pitchFamily="18" charset="0"/>
                <a:cs typeface="Times New Roman" panose="02020603050405020304" pitchFamily="18" charset="0"/>
              </a:rPr>
              <a:t>cout</a:t>
            </a:r>
            <a:r>
              <a:rPr lang="en-US" altLang="zh-CN" sz="1800" dirty="0">
                <a:effectLst/>
                <a:latin typeface="Times New Roman" panose="02020603050405020304" pitchFamily="18" charset="0"/>
                <a:cs typeface="Times New Roman" panose="02020603050405020304" pitchFamily="18" charset="0"/>
              </a:rPr>
              <a:t> &lt;&lt; “Unmatched closing bracket ” &lt;&lt; symbol  </a:t>
            </a:r>
            <a:r>
              <a:rPr lang="en-US" altLang="zh-CN" sz="1800" dirty="0">
                <a:solidFill>
                  <a:srgbClr val="66FF33"/>
                </a:solidFill>
                <a:effectLst/>
                <a:latin typeface="Times New Roman" panose="02020603050405020304" pitchFamily="18" charset="0"/>
                <a:cs typeface="Times New Roman" panose="02020603050405020304" pitchFamily="18" charset="0"/>
              </a:rPr>
              <a:t>//</a:t>
            </a:r>
            <a:r>
              <a:rPr lang="zh-CN" altLang="en-US" sz="1800" dirty="0">
                <a:solidFill>
                  <a:srgbClr val="66FF33"/>
                </a:solidFill>
                <a:effectLst/>
                <a:latin typeface="Times New Roman" panose="02020603050405020304" pitchFamily="18" charset="0"/>
                <a:cs typeface="Times New Roman" panose="02020603050405020304" pitchFamily="18" charset="0"/>
              </a:rPr>
              <a:t>说明这些右括号为多余</a:t>
            </a:r>
            <a:endParaRPr lang="en-US" altLang="zh-CN" sz="1800" dirty="0">
              <a:solidFill>
                <a:srgbClr val="66FF33"/>
              </a:solidFill>
              <a:effectLst/>
              <a:latin typeface="Times New Roman" panose="02020603050405020304" pitchFamily="18" charset="0"/>
            </a:endParaRPr>
          </a:p>
          <a:p>
            <a:pPr algn="just" eaLnBrk="1" hangingPunct="1">
              <a:lnSpc>
                <a:spcPts val="2400"/>
              </a:lnSpc>
              <a:buFont typeface="Wingdings" panose="05000000000000000000" pitchFamily="2" charset="2"/>
              <a:buNone/>
            </a:pPr>
            <a:r>
              <a:rPr lang="en-US" altLang="zh-CN" sz="1800" dirty="0">
                <a:effectLst/>
                <a:latin typeface="Times New Roman" panose="02020603050405020304" pitchFamily="18" charset="0"/>
                <a:cs typeface="Times New Roman" panose="02020603050405020304" pitchFamily="18" charset="0"/>
              </a:rPr>
              <a:t>                        &lt;&lt; " detected." &lt;&lt; </a:t>
            </a:r>
            <a:r>
              <a:rPr lang="en-US" altLang="zh-CN" sz="1800" dirty="0" err="1">
                <a:effectLst/>
                <a:latin typeface="Times New Roman" panose="02020603050405020304" pitchFamily="18" charset="0"/>
                <a:cs typeface="Times New Roman" panose="02020603050405020304" pitchFamily="18" charset="0"/>
              </a:rPr>
              <a:t>endl</a:t>
            </a:r>
            <a:r>
              <a:rPr lang="en-US" altLang="zh-CN" sz="1800" dirty="0">
                <a:effectLst/>
                <a:latin typeface="Times New Roman" panose="02020603050405020304" pitchFamily="18" charset="0"/>
                <a:cs typeface="Times New Roman" panose="02020603050405020304" pitchFamily="18" charset="0"/>
              </a:rPr>
              <a:t>;</a:t>
            </a:r>
            <a:endParaRPr lang="en-US" altLang="zh-CN" sz="1800" dirty="0">
              <a:effectLst/>
              <a:latin typeface="Times New Roman" panose="02020603050405020304" pitchFamily="18" charset="0"/>
            </a:endParaRPr>
          </a:p>
          <a:p>
            <a:pPr algn="just" eaLnBrk="1" hangingPunct="1">
              <a:lnSpc>
                <a:spcPts val="2400"/>
              </a:lnSpc>
              <a:buFont typeface="Wingdings" panose="05000000000000000000" pitchFamily="2" charset="2"/>
              <a:buNone/>
            </a:pPr>
            <a:r>
              <a:rPr lang="en-US" altLang="zh-CN" sz="1800" dirty="0">
                <a:effectLst/>
                <a:latin typeface="Times New Roman" panose="02020603050405020304" pitchFamily="18" charset="0"/>
                <a:cs typeface="Times New Roman" panose="02020603050405020304" pitchFamily="18" charset="0"/>
              </a:rPr>
              <a:t>                </a:t>
            </a:r>
            <a:r>
              <a:rPr lang="en-US" altLang="zh-CN" sz="1800" dirty="0" err="1">
                <a:effectLst/>
                <a:latin typeface="Times New Roman" panose="02020603050405020304" pitchFamily="18" charset="0"/>
                <a:cs typeface="Times New Roman" panose="02020603050405020304" pitchFamily="18" charset="0"/>
              </a:rPr>
              <a:t>is_matched</a:t>
            </a:r>
            <a:r>
              <a:rPr lang="en-US" altLang="zh-CN" sz="1800" dirty="0">
                <a:effectLst/>
                <a:latin typeface="Times New Roman" panose="02020603050405020304" pitchFamily="18" charset="0"/>
                <a:cs typeface="Times New Roman" panose="02020603050405020304" pitchFamily="18" charset="0"/>
              </a:rPr>
              <a:t> = false;  </a:t>
            </a:r>
            <a:endParaRPr lang="en-US" altLang="zh-CN" sz="1800" dirty="0">
              <a:effectLst/>
              <a:latin typeface="Times New Roman" panose="02020603050405020304" pitchFamily="18" charset="0"/>
            </a:endParaRPr>
          </a:p>
          <a:p>
            <a:pPr algn="just" eaLnBrk="1" hangingPunct="1">
              <a:lnSpc>
                <a:spcPts val="2400"/>
              </a:lnSpc>
              <a:buFont typeface="Wingdings" panose="05000000000000000000" pitchFamily="2" charset="2"/>
              <a:buNone/>
            </a:pPr>
            <a:r>
              <a:rPr lang="en-US" altLang="zh-CN" sz="1800" dirty="0">
                <a:effectLst/>
                <a:latin typeface="Times New Roman" panose="02020603050405020304" pitchFamily="18" charset="0"/>
                <a:cs typeface="Times New Roman" panose="02020603050405020304" pitchFamily="18" charset="0"/>
              </a:rPr>
              <a:t>            }</a:t>
            </a:r>
          </a:p>
        </p:txBody>
      </p:sp>
      <p:sp>
        <p:nvSpPr>
          <p:cNvPr id="2" name="文本框 1">
            <a:extLst>
              <a:ext uri="{FF2B5EF4-FFF2-40B4-BE49-F238E27FC236}">
                <a16:creationId xmlns:a16="http://schemas.microsoft.com/office/drawing/2014/main" id="{1C483189-25AA-D087-E229-3B68D8522445}"/>
              </a:ext>
            </a:extLst>
          </p:cNvPr>
          <p:cNvSpPr txBox="1"/>
          <p:nvPr/>
        </p:nvSpPr>
        <p:spPr>
          <a:xfrm>
            <a:off x="3059832" y="2602560"/>
            <a:ext cx="3816424" cy="369332"/>
          </a:xfrm>
          <a:prstGeom prst="rect">
            <a:avLst/>
          </a:prstGeom>
          <a:noFill/>
        </p:spPr>
        <p:txBody>
          <a:bodyPr wrap="square">
            <a:spAutoFit/>
          </a:bodyPr>
          <a:lstStyle/>
          <a:p>
            <a:r>
              <a:rPr kumimoji="1" lang="en-US" altLang="zh-CN" sz="1800" dirty="0">
                <a:solidFill>
                  <a:srgbClr val="66FF33"/>
                </a:solidFill>
                <a:latin typeface="Times New Roman" panose="02020603050405020304" pitchFamily="18" charset="0"/>
                <a:ea typeface="宋体" panose="02010600030101010101" pitchFamily="2" charset="-122"/>
              </a:rPr>
              <a:t>//</a:t>
            </a:r>
            <a:r>
              <a:rPr kumimoji="1" lang="en-US" altLang="zh-CN" dirty="0">
                <a:solidFill>
                  <a:srgbClr val="66FF33"/>
                </a:solidFill>
                <a:latin typeface="Times New Roman" panose="02020603050405020304" pitchFamily="18" charset="0"/>
                <a:ea typeface="宋体" panose="02010600030101010101" pitchFamily="2" charset="-122"/>
              </a:rPr>
              <a:t>bool</a:t>
            </a:r>
            <a:r>
              <a:rPr kumimoji="1" lang="zh-CN" altLang="en-US" dirty="0">
                <a:solidFill>
                  <a:srgbClr val="66FF33"/>
                </a:solidFill>
                <a:latin typeface="Times New Roman" panose="02020603050405020304" pitchFamily="18" charset="0"/>
                <a:ea typeface="宋体" panose="02010600030101010101" pitchFamily="2" charset="-122"/>
              </a:rPr>
              <a:t>类型，其值只有“真” 和“假”</a:t>
            </a:r>
            <a:endParaRPr lang="en-US" dirty="0"/>
          </a:p>
        </p:txBody>
      </p:sp>
      <p:sp>
        <p:nvSpPr>
          <p:cNvPr id="3" name="文本框 2">
            <a:extLst>
              <a:ext uri="{FF2B5EF4-FFF2-40B4-BE49-F238E27FC236}">
                <a16:creationId xmlns:a16="http://schemas.microsoft.com/office/drawing/2014/main" id="{A3F0C790-DDA1-A453-957B-3734F3B8D743}"/>
              </a:ext>
            </a:extLst>
          </p:cNvPr>
          <p:cNvSpPr txBox="1"/>
          <p:nvPr/>
        </p:nvSpPr>
        <p:spPr>
          <a:xfrm>
            <a:off x="2051720" y="2239626"/>
            <a:ext cx="3816424" cy="369332"/>
          </a:xfrm>
          <a:prstGeom prst="rect">
            <a:avLst/>
          </a:prstGeom>
          <a:noFill/>
        </p:spPr>
        <p:txBody>
          <a:bodyPr wrap="square">
            <a:spAutoFit/>
          </a:bodyPr>
          <a:lstStyle/>
          <a:p>
            <a:r>
              <a:rPr kumimoji="1" lang="en-US" altLang="zh-CN" sz="1800" dirty="0">
                <a:solidFill>
                  <a:srgbClr val="66FF33"/>
                </a:solidFill>
                <a:latin typeface="Times New Roman" panose="02020603050405020304" pitchFamily="18" charset="0"/>
                <a:ea typeface="宋体" panose="02010600030101010101" pitchFamily="2" charset="-122"/>
              </a:rPr>
              <a:t>//</a:t>
            </a:r>
            <a:r>
              <a:rPr kumimoji="1" lang="zh-CN" altLang="en-US" sz="1800" dirty="0">
                <a:solidFill>
                  <a:srgbClr val="66FF33"/>
                </a:solidFill>
                <a:latin typeface="Times New Roman" panose="02020603050405020304" pitchFamily="18" charset="0"/>
                <a:ea typeface="宋体" panose="02010600030101010101" pitchFamily="2" charset="-122"/>
              </a:rPr>
              <a:t>定义一个字符型变量</a:t>
            </a:r>
            <a:endParaRPr lang="en-US" dirty="0"/>
          </a:p>
        </p:txBody>
      </p:sp>
      <p:sp>
        <p:nvSpPr>
          <p:cNvPr id="4" name="文本框 3">
            <a:extLst>
              <a:ext uri="{FF2B5EF4-FFF2-40B4-BE49-F238E27FC236}">
                <a16:creationId xmlns:a16="http://schemas.microsoft.com/office/drawing/2014/main" id="{F1F605E4-D4AC-11A3-AB02-65D318F27245}"/>
              </a:ext>
            </a:extLst>
          </p:cNvPr>
          <p:cNvSpPr txBox="1"/>
          <p:nvPr/>
        </p:nvSpPr>
        <p:spPr>
          <a:xfrm>
            <a:off x="2771800" y="1872612"/>
            <a:ext cx="3816424" cy="369332"/>
          </a:xfrm>
          <a:prstGeom prst="rect">
            <a:avLst/>
          </a:prstGeom>
          <a:noFill/>
        </p:spPr>
        <p:txBody>
          <a:bodyPr wrap="square">
            <a:spAutoFit/>
          </a:bodyPr>
          <a:lstStyle/>
          <a:p>
            <a:r>
              <a:rPr kumimoji="1" lang="en-US" altLang="zh-CN" sz="1800" dirty="0">
                <a:solidFill>
                  <a:srgbClr val="66FF33"/>
                </a:solidFill>
                <a:latin typeface="Times New Roman" panose="02020603050405020304" pitchFamily="18" charset="0"/>
                <a:ea typeface="宋体" panose="02010600030101010101" pitchFamily="2" charset="-122"/>
              </a:rPr>
              <a:t>//</a:t>
            </a:r>
            <a:r>
              <a:rPr kumimoji="1" lang="zh-CN" altLang="en-US" sz="1800" dirty="0">
                <a:solidFill>
                  <a:srgbClr val="66FF33"/>
                </a:solidFill>
                <a:latin typeface="Times New Roman" panose="02020603050405020304" pitchFamily="18" charset="0"/>
                <a:ea typeface="宋体" panose="02010600030101010101" pitchFamily="2" charset="-122"/>
              </a:rPr>
              <a:t>链栈</a:t>
            </a:r>
            <a:endParaRPr lang="en-US" dirty="0"/>
          </a:p>
        </p:txBody>
      </p:sp>
      <p:sp>
        <p:nvSpPr>
          <p:cNvPr id="5" name="文本框 4">
            <a:extLst>
              <a:ext uri="{FF2B5EF4-FFF2-40B4-BE49-F238E27FC236}">
                <a16:creationId xmlns:a16="http://schemas.microsoft.com/office/drawing/2014/main" id="{5381B0E5-DC80-45C7-BD47-25133817A5E0}"/>
              </a:ext>
            </a:extLst>
          </p:cNvPr>
          <p:cNvSpPr txBox="1"/>
          <p:nvPr/>
        </p:nvSpPr>
        <p:spPr>
          <a:xfrm>
            <a:off x="5652120" y="2971892"/>
            <a:ext cx="3816424" cy="646331"/>
          </a:xfrm>
          <a:prstGeom prst="rect">
            <a:avLst/>
          </a:prstGeom>
          <a:noFill/>
        </p:spPr>
        <p:txBody>
          <a:bodyPr wrap="square">
            <a:spAutoFit/>
          </a:bodyPr>
          <a:lstStyle/>
          <a:p>
            <a:r>
              <a:rPr kumimoji="1" lang="en-US" altLang="zh-CN" sz="1800" dirty="0">
                <a:solidFill>
                  <a:srgbClr val="66FF33"/>
                </a:solidFill>
                <a:latin typeface="Times New Roman" panose="02020603050405020304" pitchFamily="18" charset="0"/>
                <a:ea typeface="宋体" panose="02010600030101010101" pitchFamily="2" charset="-122"/>
              </a:rPr>
              <a:t>//</a:t>
            </a:r>
            <a:r>
              <a:rPr kumimoji="1" lang="en-US" altLang="zh-CN" dirty="0">
                <a:solidFill>
                  <a:srgbClr val="66FF33"/>
                </a:solidFill>
                <a:latin typeface="Times New Roman" panose="02020603050405020304" pitchFamily="18" charset="0"/>
                <a:ea typeface="宋体" panose="02010600030101010101" pitchFamily="2" charset="-122"/>
              </a:rPr>
              <a:t>cin.get()</a:t>
            </a:r>
            <a:r>
              <a:rPr kumimoji="1" lang="zh-CN" altLang="en-US" dirty="0">
                <a:solidFill>
                  <a:srgbClr val="66FF33"/>
                </a:solidFill>
                <a:latin typeface="Times New Roman" panose="02020603050405020304" pitchFamily="18" charset="0"/>
                <a:ea typeface="宋体" panose="02010600030101010101" pitchFamily="2" charset="-122"/>
              </a:rPr>
              <a:t>是</a:t>
            </a:r>
            <a:r>
              <a:rPr kumimoji="1" lang="en-US" altLang="zh-CN" dirty="0">
                <a:solidFill>
                  <a:srgbClr val="66FF33"/>
                </a:solidFill>
                <a:latin typeface="Times New Roman" panose="02020603050405020304" pitchFamily="18" charset="0"/>
                <a:ea typeface="宋体" panose="02010600030101010101" pitchFamily="2" charset="-122"/>
              </a:rPr>
              <a:t>C++</a:t>
            </a:r>
            <a:r>
              <a:rPr kumimoji="1" lang="zh-CN" altLang="en-US" dirty="0">
                <a:solidFill>
                  <a:srgbClr val="66FF33"/>
                </a:solidFill>
                <a:latin typeface="Times New Roman" panose="02020603050405020304" pitchFamily="18" charset="0"/>
                <a:ea typeface="宋体" panose="02010600030101010101" pitchFamily="2" charset="-122"/>
              </a:rPr>
              <a:t>函数用来从终端</a:t>
            </a:r>
            <a:endParaRPr kumimoji="1" lang="en-US" altLang="zh-CN" dirty="0">
              <a:solidFill>
                <a:srgbClr val="66FF33"/>
              </a:solidFill>
              <a:latin typeface="Times New Roman" panose="02020603050405020304" pitchFamily="18" charset="0"/>
              <a:ea typeface="宋体" panose="02010600030101010101" pitchFamily="2" charset="-122"/>
            </a:endParaRPr>
          </a:p>
          <a:p>
            <a:r>
              <a:rPr kumimoji="1" lang="zh-CN" altLang="en-US" dirty="0">
                <a:solidFill>
                  <a:srgbClr val="66FF33"/>
                </a:solidFill>
                <a:latin typeface="Times New Roman" panose="02020603050405020304" pitchFamily="18" charset="0"/>
                <a:ea typeface="宋体" panose="02010600030101010101" pitchFamily="2" charset="-122"/>
              </a:rPr>
              <a:t>接收一个字符</a:t>
            </a:r>
            <a:endParaRPr lang="en-US" dirty="0"/>
          </a:p>
        </p:txBody>
      </p:sp>
      <p:sp>
        <p:nvSpPr>
          <p:cNvPr id="6" name="文本框 5">
            <a:extLst>
              <a:ext uri="{FF2B5EF4-FFF2-40B4-BE49-F238E27FC236}">
                <a16:creationId xmlns:a16="http://schemas.microsoft.com/office/drawing/2014/main" id="{854BF9E0-CDA1-DD7E-529C-F689B81B52F4}"/>
              </a:ext>
            </a:extLst>
          </p:cNvPr>
          <p:cNvSpPr txBox="1"/>
          <p:nvPr/>
        </p:nvSpPr>
        <p:spPr>
          <a:xfrm>
            <a:off x="3344071" y="5481045"/>
            <a:ext cx="3816424" cy="369332"/>
          </a:xfrm>
          <a:prstGeom prst="rect">
            <a:avLst/>
          </a:prstGeom>
          <a:noFill/>
        </p:spPr>
        <p:txBody>
          <a:bodyPr wrap="square">
            <a:spAutoFit/>
          </a:bodyPr>
          <a:lstStyle/>
          <a:p>
            <a:r>
              <a:rPr kumimoji="1" lang="en-US" altLang="zh-CN" sz="1800" dirty="0">
                <a:solidFill>
                  <a:srgbClr val="66FF33"/>
                </a:solidFill>
                <a:latin typeface="Times New Roman" panose="02020603050405020304" pitchFamily="18" charset="0"/>
                <a:ea typeface="宋体" panose="02010600030101010101" pitchFamily="2" charset="-122"/>
              </a:rPr>
              <a:t>//</a:t>
            </a:r>
            <a:r>
              <a:rPr kumimoji="1" lang="en-US" altLang="zh-CN" dirty="0">
                <a:solidFill>
                  <a:srgbClr val="66FF33"/>
                </a:solidFill>
                <a:latin typeface="Times New Roman" panose="02020603050405020304" pitchFamily="18" charset="0"/>
                <a:ea typeface="宋体" panose="02010600030101010101" pitchFamily="2" charset="-122"/>
              </a:rPr>
              <a:t>bool</a:t>
            </a:r>
            <a:r>
              <a:rPr kumimoji="1" lang="zh-CN" altLang="en-US" dirty="0">
                <a:solidFill>
                  <a:srgbClr val="66FF33"/>
                </a:solidFill>
                <a:latin typeface="Times New Roman" panose="02020603050405020304" pitchFamily="18" charset="0"/>
                <a:ea typeface="宋体" panose="02010600030101010101" pitchFamily="2" charset="-122"/>
              </a:rPr>
              <a:t>类型，此时其值置为“假”</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Grp="1" noChangeArrowheads="1"/>
          </p:cNvSpPr>
          <p:nvPr>
            <p:ph type="body" idx="1"/>
          </p:nvPr>
        </p:nvSpPr>
        <p:spPr>
          <a:xfrm>
            <a:off x="206375" y="228600"/>
            <a:ext cx="8686800" cy="6535738"/>
          </a:xfrm>
          <a:noFill/>
        </p:spPr>
        <p:txBody>
          <a:bodyPr/>
          <a:lstStyle/>
          <a:p>
            <a:pPr algn="just" eaLnBrk="1" hangingPunct="1">
              <a:lnSpc>
                <a:spcPct val="90000"/>
              </a:lnSpc>
              <a:buFont typeface="Wingdings" panose="05000000000000000000" pitchFamily="2" charset="2"/>
              <a:buNone/>
            </a:pPr>
            <a:r>
              <a:rPr lang="en-US" altLang="zh-CN" sz="2400" b="1" dirty="0">
                <a:effectLst/>
                <a:latin typeface="Times New Roman" panose="02020603050405020304" pitchFamily="18" charset="0"/>
                <a:cs typeface="Times New Roman" panose="02020603050405020304" pitchFamily="18" charset="0"/>
              </a:rPr>
              <a:t>            else {</a:t>
            </a:r>
            <a:endParaRPr lang="en-US" altLang="zh-CN" sz="2400" b="1" dirty="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effectLst/>
                <a:latin typeface="Times New Roman" panose="02020603050405020304" pitchFamily="18" charset="0"/>
                <a:cs typeface="Times New Roman" panose="02020603050405020304" pitchFamily="18" charset="0"/>
              </a:rPr>
              <a:t>                char match;</a:t>
            </a:r>
            <a:endParaRPr lang="en-US" altLang="zh-CN" sz="2400" b="1" dirty="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effectLst/>
                <a:latin typeface="Times New Roman" panose="02020603050405020304" pitchFamily="18" charset="0"/>
                <a:cs typeface="Times New Roman" panose="02020603050405020304" pitchFamily="18" charset="0"/>
              </a:rPr>
              <a:t>                match=</a:t>
            </a:r>
            <a:r>
              <a:rPr lang="en-US" altLang="zh-CN" sz="2400" b="1" dirty="0" err="1">
                <a:solidFill>
                  <a:srgbClr val="FFFF00"/>
                </a:solidFill>
                <a:effectLst/>
                <a:latin typeface="Times New Roman" panose="02020603050405020304" pitchFamily="18" charset="0"/>
                <a:cs typeface="Times New Roman" panose="02020603050405020304" pitchFamily="18" charset="0"/>
              </a:rPr>
              <a:t>openings.top</a:t>
            </a:r>
            <a:r>
              <a:rPr lang="en-US" altLang="zh-CN" sz="2400" b="1" dirty="0">
                <a:solidFill>
                  <a:srgbClr val="FFFF00"/>
                </a:solidFill>
                <a:effectLst/>
                <a:latin typeface="Times New Roman" panose="02020603050405020304" pitchFamily="18" charset="0"/>
                <a:cs typeface="Times New Roman" panose="02020603050405020304" pitchFamily="18" charset="0"/>
              </a:rPr>
              <a:t>()</a:t>
            </a:r>
            <a:r>
              <a:rPr lang="en-US" altLang="zh-CN" sz="2400" b="1" dirty="0">
                <a:effectLst/>
                <a:latin typeface="Times New Roman" panose="02020603050405020304" pitchFamily="18" charset="0"/>
                <a:cs typeface="Times New Roman" panose="02020603050405020304" pitchFamily="18" charset="0"/>
              </a:rPr>
              <a:t>; </a:t>
            </a:r>
            <a:r>
              <a:rPr lang="en-US" altLang="zh-CN" sz="2400" b="1" dirty="0">
                <a:solidFill>
                  <a:srgbClr val="66FF33"/>
                </a:solidFill>
                <a:effectLst/>
                <a:latin typeface="Times New Roman" panose="02020603050405020304" pitchFamily="18" charset="0"/>
                <a:cs typeface="Times New Roman" panose="02020603050405020304" pitchFamily="18" charset="0"/>
              </a:rPr>
              <a:t>//</a:t>
            </a:r>
            <a:r>
              <a:rPr lang="zh-CN" altLang="en-US" sz="2000" b="1" dirty="0">
                <a:solidFill>
                  <a:srgbClr val="66FF33"/>
                </a:solidFill>
                <a:effectLst/>
                <a:latin typeface="Times New Roman" panose="02020603050405020304" pitchFamily="18" charset="0"/>
                <a:cs typeface="Times New Roman" panose="02020603050405020304" pitchFamily="18" charset="0"/>
              </a:rPr>
              <a:t>获取栈顶元素，并赋给</a:t>
            </a:r>
            <a:r>
              <a:rPr lang="en-US" altLang="zh-CN" sz="2000" b="1" dirty="0">
                <a:solidFill>
                  <a:srgbClr val="66FF33"/>
                </a:solidFill>
                <a:effectLst/>
                <a:latin typeface="Times New Roman" panose="02020603050405020304" pitchFamily="18" charset="0"/>
                <a:cs typeface="Times New Roman" panose="02020603050405020304" pitchFamily="18" charset="0"/>
              </a:rPr>
              <a:t>match</a:t>
            </a:r>
            <a:endParaRPr lang="en-US" altLang="zh-CN" sz="2000" b="1" dirty="0">
              <a:solidFill>
                <a:srgbClr val="66FF33"/>
              </a:solidFill>
              <a:effectLst/>
              <a:latin typeface="Times New Roman" panose="02020603050405020304" pitchFamily="18" charset="0"/>
            </a:endParaRPr>
          </a:p>
          <a:p>
            <a:pPr algn="just" eaLnBrk="1" hangingPunct="1">
              <a:lnSpc>
                <a:spcPct val="90000"/>
              </a:lnSpc>
              <a:buNone/>
            </a:pPr>
            <a:r>
              <a:rPr lang="en-US" altLang="zh-CN" sz="2400" b="1" dirty="0">
                <a:effectLst/>
                <a:latin typeface="Times New Roman" panose="02020603050405020304" pitchFamily="18" charset="0"/>
                <a:cs typeface="Times New Roman" panose="02020603050405020304" pitchFamily="18" charset="0"/>
              </a:rPr>
              <a:t>                </a:t>
            </a:r>
            <a:r>
              <a:rPr lang="en-US" altLang="zh-CN" sz="2400" b="1" dirty="0" err="1">
                <a:solidFill>
                  <a:srgbClr val="FFFF00"/>
                </a:solidFill>
                <a:effectLst/>
                <a:latin typeface="Times New Roman" panose="02020603050405020304" pitchFamily="18" charset="0"/>
                <a:cs typeface="Times New Roman" panose="02020603050405020304" pitchFamily="18" charset="0"/>
              </a:rPr>
              <a:t>openings.pop</a:t>
            </a:r>
            <a:r>
              <a:rPr lang="en-US" altLang="zh-CN" sz="2400" b="1" dirty="0">
                <a:solidFill>
                  <a:srgbClr val="FFFF00"/>
                </a:solidFill>
                <a:effectLst/>
                <a:latin typeface="Times New Roman" panose="02020603050405020304" pitchFamily="18" charset="0"/>
                <a:cs typeface="Times New Roman" panose="02020603050405020304" pitchFamily="18" charset="0"/>
              </a:rPr>
              <a:t>()</a:t>
            </a:r>
            <a:r>
              <a:rPr lang="en-US" altLang="zh-CN" sz="2400" b="1" dirty="0">
                <a:effectLst/>
                <a:latin typeface="Times New Roman" panose="02020603050405020304" pitchFamily="18" charset="0"/>
                <a:cs typeface="Times New Roman" panose="02020603050405020304" pitchFamily="18" charset="0"/>
              </a:rPr>
              <a:t>;</a:t>
            </a:r>
            <a:r>
              <a:rPr lang="en-US" altLang="zh-CN" sz="2800" b="1" dirty="0">
                <a:solidFill>
                  <a:srgbClr val="66FF33"/>
                </a:solidFill>
                <a:effectLst/>
                <a:latin typeface="Times New Roman" panose="02020603050405020304" pitchFamily="18" charset="0"/>
                <a:cs typeface="Times New Roman" panose="02020603050405020304" pitchFamily="18" charset="0"/>
              </a:rPr>
              <a:t> </a:t>
            </a:r>
            <a:r>
              <a:rPr lang="en-US" altLang="zh-CN" sz="1800" b="1" dirty="0">
                <a:solidFill>
                  <a:srgbClr val="66FF33"/>
                </a:solidFill>
                <a:effectLst/>
                <a:latin typeface="Times New Roman" panose="02020603050405020304" pitchFamily="18" charset="0"/>
                <a:cs typeface="Times New Roman" panose="02020603050405020304" pitchFamily="18" charset="0"/>
              </a:rPr>
              <a:t>//</a:t>
            </a:r>
            <a:r>
              <a:rPr lang="zh-CN" altLang="en-US" sz="1800" b="1" dirty="0">
                <a:solidFill>
                  <a:srgbClr val="66FF33"/>
                </a:solidFill>
                <a:effectLst/>
                <a:latin typeface="Times New Roman" panose="02020603050405020304" pitchFamily="18" charset="0"/>
                <a:cs typeface="Times New Roman" panose="02020603050405020304" pitchFamily="18" charset="0"/>
              </a:rPr>
              <a:t>栈顶元素出栈，为读取下一个元素做准备</a:t>
            </a:r>
            <a:endParaRPr lang="en-US" altLang="zh-CN" sz="1800" b="1" dirty="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effectLst/>
                <a:latin typeface="Times New Roman" panose="02020603050405020304" pitchFamily="18" charset="0"/>
                <a:cs typeface="Times New Roman" panose="02020603050405020304" pitchFamily="18" charset="0"/>
              </a:rPr>
              <a:t>                </a:t>
            </a:r>
            <a:r>
              <a:rPr lang="en-US" altLang="zh-CN" sz="2400" b="1" dirty="0" err="1">
                <a:effectLst/>
                <a:latin typeface="Times New Roman" panose="02020603050405020304" pitchFamily="18" charset="0"/>
                <a:cs typeface="Times New Roman" panose="02020603050405020304" pitchFamily="18" charset="0"/>
              </a:rPr>
              <a:t>is_matched</a:t>
            </a:r>
            <a:r>
              <a:rPr lang="en-US" altLang="zh-CN" sz="2400" b="1" dirty="0">
                <a:effectLst/>
                <a:latin typeface="Times New Roman" panose="02020603050405020304" pitchFamily="18" charset="0"/>
                <a:cs typeface="Times New Roman" panose="02020603050405020304" pitchFamily="18" charset="0"/>
              </a:rPr>
              <a:t> = (symbol == '}' &amp;&amp; match == '{')</a:t>
            </a:r>
            <a:endParaRPr lang="en-US" altLang="zh-CN" sz="2400" b="1" dirty="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effectLst/>
                <a:latin typeface="Times New Roman" panose="02020603050405020304" pitchFamily="18" charset="0"/>
                <a:cs typeface="Times New Roman" panose="02020603050405020304" pitchFamily="18" charset="0"/>
              </a:rPr>
              <a:t>                        	 || (symbol == ')' &amp;&amp; match == '(')</a:t>
            </a:r>
            <a:endParaRPr lang="en-US" altLang="zh-CN" sz="2400" b="1" dirty="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effectLst/>
                <a:latin typeface="Times New Roman" panose="02020603050405020304" pitchFamily="18" charset="0"/>
                <a:cs typeface="Times New Roman" panose="02020603050405020304" pitchFamily="18" charset="0"/>
              </a:rPr>
              <a:t>                        	 || (symbol == ']' &amp;&amp; match == '[');</a:t>
            </a:r>
            <a:endParaRPr lang="en-US" altLang="zh-CN" sz="2400" b="1" dirty="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effectLst/>
                <a:latin typeface="Times New Roman" panose="02020603050405020304" pitchFamily="18" charset="0"/>
                <a:cs typeface="Times New Roman" panose="02020603050405020304" pitchFamily="18" charset="0"/>
              </a:rPr>
              <a:t>                if (!</a:t>
            </a:r>
            <a:r>
              <a:rPr lang="en-US" altLang="zh-CN" sz="2400" b="1" dirty="0" err="1">
                <a:effectLst/>
                <a:latin typeface="Times New Roman" panose="02020603050405020304" pitchFamily="18" charset="0"/>
                <a:cs typeface="Times New Roman" panose="02020603050405020304" pitchFamily="18" charset="0"/>
              </a:rPr>
              <a:t>is_matched</a:t>
            </a:r>
            <a:r>
              <a:rPr lang="en-US" altLang="zh-CN" sz="2400" b="1" dirty="0">
                <a:effectLst/>
                <a:latin typeface="Times New Roman" panose="02020603050405020304" pitchFamily="18" charset="0"/>
                <a:cs typeface="Times New Roman" panose="02020603050405020304" pitchFamily="18" charset="0"/>
              </a:rPr>
              <a:t>)  </a:t>
            </a:r>
            <a:r>
              <a:rPr lang="en-US" altLang="zh-CN" sz="2400" b="1" dirty="0">
                <a:solidFill>
                  <a:srgbClr val="66FF33"/>
                </a:solidFill>
                <a:effectLst/>
                <a:latin typeface="Times New Roman" panose="02020603050405020304" pitchFamily="18" charset="0"/>
                <a:cs typeface="Times New Roman" panose="02020603050405020304" pitchFamily="18" charset="0"/>
              </a:rPr>
              <a:t>//</a:t>
            </a:r>
            <a:r>
              <a:rPr lang="zh-CN" altLang="en-US" sz="2400" b="1" dirty="0">
                <a:solidFill>
                  <a:srgbClr val="66FF33"/>
                </a:solidFill>
                <a:effectLst/>
                <a:latin typeface="Times New Roman" panose="02020603050405020304" pitchFamily="18" charset="0"/>
                <a:cs typeface="Times New Roman" panose="02020603050405020304" pitchFamily="18" charset="0"/>
              </a:rPr>
              <a:t>判断左右括号是否匹配成功</a:t>
            </a:r>
            <a:endParaRPr lang="en-US" altLang="zh-CN" sz="2400" b="1" dirty="0">
              <a:solidFill>
                <a:srgbClr val="66FF33"/>
              </a:solidFill>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effectLst/>
                <a:latin typeface="Times New Roman" panose="02020603050405020304" pitchFamily="18" charset="0"/>
                <a:cs typeface="Times New Roman" panose="02020603050405020304" pitchFamily="18" charset="0"/>
              </a:rPr>
              <a:t>                    </a:t>
            </a:r>
            <a:r>
              <a:rPr lang="en-US" altLang="zh-CN" sz="2400" b="1" dirty="0" err="1">
                <a:effectLst/>
                <a:latin typeface="Times New Roman" panose="02020603050405020304" pitchFamily="18" charset="0"/>
                <a:cs typeface="Times New Roman" panose="02020603050405020304" pitchFamily="18" charset="0"/>
              </a:rPr>
              <a:t>cout</a:t>
            </a:r>
            <a:r>
              <a:rPr lang="en-US" altLang="zh-CN" sz="2400" b="1" dirty="0">
                <a:effectLst/>
                <a:latin typeface="Times New Roman" panose="02020603050405020304" pitchFamily="18" charset="0"/>
                <a:cs typeface="Times New Roman" panose="02020603050405020304" pitchFamily="18" charset="0"/>
              </a:rPr>
              <a:t> &lt;&lt; "Bad match " &lt;&lt; match &lt;&lt; symbol &lt;&lt; </a:t>
            </a:r>
            <a:r>
              <a:rPr lang="en-US" altLang="zh-CN" sz="2400" b="1" dirty="0" err="1">
                <a:effectLst/>
                <a:latin typeface="Times New Roman" panose="02020603050405020304" pitchFamily="18" charset="0"/>
                <a:cs typeface="Times New Roman" panose="02020603050405020304" pitchFamily="18" charset="0"/>
              </a:rPr>
              <a:t>endl</a:t>
            </a:r>
            <a:r>
              <a:rPr lang="en-US" altLang="zh-CN" sz="2400" b="1" dirty="0">
                <a:effectLst/>
                <a:latin typeface="Times New Roman" panose="02020603050405020304" pitchFamily="18" charset="0"/>
                <a:cs typeface="Times New Roman" panose="02020603050405020304" pitchFamily="18" charset="0"/>
              </a:rPr>
              <a:t>;</a:t>
            </a:r>
            <a:endParaRPr lang="en-US" altLang="zh-CN" sz="2400" b="1" dirty="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effectLst/>
                <a:latin typeface="Times New Roman" panose="02020603050405020304" pitchFamily="18" charset="0"/>
                <a:cs typeface="Times New Roman" panose="02020603050405020304" pitchFamily="18" charset="0"/>
              </a:rPr>
              <a:t>            }</a:t>
            </a:r>
            <a:endParaRPr lang="en-US" altLang="zh-CN" sz="2400" b="1" dirty="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effectLst/>
                <a:latin typeface="Times New Roman" panose="02020603050405020304" pitchFamily="18" charset="0"/>
                <a:cs typeface="Times New Roman" panose="02020603050405020304" pitchFamily="18" charset="0"/>
              </a:rPr>
              <a:t>        }</a:t>
            </a:r>
            <a:endParaRPr lang="en-US" altLang="zh-CN" sz="2400" b="1" dirty="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effectLst/>
                <a:latin typeface="Times New Roman" panose="02020603050405020304" pitchFamily="18" charset="0"/>
                <a:cs typeface="Times New Roman" panose="02020603050405020304" pitchFamily="18" charset="0"/>
              </a:rPr>
              <a:t>    }</a:t>
            </a:r>
            <a:endParaRPr lang="en-US" altLang="zh-CN" sz="2400" b="1" dirty="0">
              <a:effectLst/>
              <a:latin typeface="Times New Roman" panose="02020603050405020304" pitchFamily="18" charset="0"/>
            </a:endParaRPr>
          </a:p>
          <a:p>
            <a:pPr algn="just" eaLnBrk="1" hangingPunct="1">
              <a:lnSpc>
                <a:spcPct val="90000"/>
              </a:lnSpc>
              <a:buNone/>
            </a:pPr>
            <a:r>
              <a:rPr lang="en-US" altLang="zh-CN" sz="2400" b="1" dirty="0">
                <a:effectLst/>
                <a:latin typeface="Times New Roman" panose="02020603050405020304" pitchFamily="18" charset="0"/>
                <a:cs typeface="Times New Roman" panose="02020603050405020304" pitchFamily="18" charset="0"/>
              </a:rPr>
              <a:t>    if (!</a:t>
            </a:r>
            <a:r>
              <a:rPr lang="en-US" altLang="zh-CN" sz="2400" b="1" dirty="0" err="1">
                <a:solidFill>
                  <a:srgbClr val="FFFF00"/>
                </a:solidFill>
                <a:effectLst/>
                <a:latin typeface="Times New Roman" panose="02020603050405020304" pitchFamily="18" charset="0"/>
                <a:cs typeface="Times New Roman" panose="02020603050405020304" pitchFamily="18" charset="0"/>
              </a:rPr>
              <a:t>openings.empty</a:t>
            </a:r>
            <a:r>
              <a:rPr lang="en-US" altLang="zh-CN" sz="2400" b="1" dirty="0">
                <a:solidFill>
                  <a:srgbClr val="FFFF00"/>
                </a:solidFill>
                <a:effectLst/>
                <a:latin typeface="Times New Roman" panose="02020603050405020304" pitchFamily="18" charset="0"/>
                <a:cs typeface="Times New Roman" panose="02020603050405020304" pitchFamily="18" charset="0"/>
              </a:rPr>
              <a:t>()</a:t>
            </a:r>
            <a:r>
              <a:rPr lang="en-US" altLang="zh-CN" sz="2400" b="1" dirty="0">
                <a:effectLst/>
                <a:latin typeface="Times New Roman" panose="02020603050405020304" pitchFamily="18" charset="0"/>
                <a:cs typeface="Times New Roman" panose="02020603050405020304" pitchFamily="18" charset="0"/>
              </a:rPr>
              <a:t>) </a:t>
            </a:r>
            <a:r>
              <a:rPr lang="en-US" altLang="zh-CN" sz="1600" b="1" dirty="0">
                <a:solidFill>
                  <a:srgbClr val="66FF33"/>
                </a:solidFill>
                <a:effectLst/>
                <a:latin typeface="Times New Roman" panose="02020603050405020304" pitchFamily="18" charset="0"/>
                <a:cs typeface="Times New Roman" panose="02020603050405020304" pitchFamily="18" charset="0"/>
              </a:rPr>
              <a:t>//</a:t>
            </a:r>
            <a:r>
              <a:rPr lang="zh-CN" altLang="en-US" sz="1600" b="1" dirty="0">
                <a:solidFill>
                  <a:srgbClr val="66FF33"/>
                </a:solidFill>
                <a:effectLst/>
                <a:latin typeface="Times New Roman" panose="02020603050405020304" pitchFamily="18" charset="0"/>
                <a:cs typeface="Times New Roman" panose="02020603050405020304" pitchFamily="18" charset="0"/>
              </a:rPr>
              <a:t>如栈为空在匹配成功；栈不为空时，说明由左括号多余。</a:t>
            </a:r>
            <a:endParaRPr lang="en-US" altLang="zh-CN" sz="1600" b="1" dirty="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effectLst/>
                <a:latin typeface="Times New Roman" panose="02020603050405020304" pitchFamily="18" charset="0"/>
                <a:cs typeface="Times New Roman" panose="02020603050405020304" pitchFamily="18" charset="0"/>
              </a:rPr>
              <a:t>        </a:t>
            </a:r>
            <a:r>
              <a:rPr lang="en-US" altLang="zh-CN" sz="2400" b="1" dirty="0" err="1">
                <a:effectLst/>
                <a:latin typeface="Times New Roman" panose="02020603050405020304" pitchFamily="18" charset="0"/>
                <a:cs typeface="Times New Roman" panose="02020603050405020304" pitchFamily="18" charset="0"/>
              </a:rPr>
              <a:t>cout</a:t>
            </a:r>
            <a:r>
              <a:rPr lang="en-US" altLang="zh-CN" sz="2400" b="1" dirty="0">
                <a:effectLst/>
                <a:latin typeface="Times New Roman" panose="02020603050405020304" pitchFamily="18" charset="0"/>
                <a:cs typeface="Times New Roman" panose="02020603050405020304" pitchFamily="18" charset="0"/>
              </a:rPr>
              <a:t> &lt;&lt; "Unmatched opening bracket(s) detected." &lt;&lt; </a:t>
            </a:r>
            <a:r>
              <a:rPr lang="en-US" altLang="zh-CN" sz="2400" b="1" dirty="0" err="1">
                <a:effectLst/>
                <a:latin typeface="Times New Roman" panose="02020603050405020304" pitchFamily="18" charset="0"/>
                <a:cs typeface="Times New Roman" panose="02020603050405020304" pitchFamily="18" charset="0"/>
              </a:rPr>
              <a:t>endl</a:t>
            </a:r>
            <a:r>
              <a:rPr lang="en-US" altLang="zh-CN" sz="2400" b="1" dirty="0">
                <a:effectLst/>
                <a:latin typeface="Times New Roman" panose="02020603050405020304" pitchFamily="18" charset="0"/>
                <a:cs typeface="Times New Roman" panose="02020603050405020304" pitchFamily="18" charset="0"/>
              </a:rPr>
              <a:t>;</a:t>
            </a:r>
            <a:endParaRPr lang="en-US" altLang="zh-CN" sz="2400" b="1" dirty="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effectLst/>
                <a:latin typeface="Times New Roman" panose="02020603050405020304" pitchFamily="18" charset="0"/>
                <a:cs typeface="Times New Roman" panose="02020603050405020304" pitchFamily="18" charset="0"/>
              </a:rPr>
              <a:t>}</a:t>
            </a:r>
          </a:p>
        </p:txBody>
      </p:sp>
      <p:sp>
        <p:nvSpPr>
          <p:cNvPr id="3" name="文本框 2">
            <a:extLst>
              <a:ext uri="{FF2B5EF4-FFF2-40B4-BE49-F238E27FC236}">
                <a16:creationId xmlns:a16="http://schemas.microsoft.com/office/drawing/2014/main" id="{A2AAC102-1162-490D-8DEA-96709A073481}"/>
              </a:ext>
            </a:extLst>
          </p:cNvPr>
          <p:cNvSpPr txBox="1"/>
          <p:nvPr/>
        </p:nvSpPr>
        <p:spPr>
          <a:xfrm>
            <a:off x="1835696" y="259396"/>
            <a:ext cx="6480720" cy="374461"/>
          </a:xfrm>
          <a:prstGeom prst="rect">
            <a:avLst/>
          </a:prstGeom>
          <a:noFill/>
        </p:spPr>
        <p:txBody>
          <a:bodyPr wrap="square">
            <a:spAutoFit/>
          </a:bodyPr>
          <a:lstStyle/>
          <a:p>
            <a:pPr algn="just" eaLnBrk="1" hangingPunct="1">
              <a:lnSpc>
                <a:spcPts val="2400"/>
              </a:lnSpc>
              <a:buNone/>
            </a:pPr>
            <a:r>
              <a:rPr kumimoji="1" lang="en-US" altLang="zh-CN" sz="1800" dirty="0">
                <a:solidFill>
                  <a:srgbClr val="66FF33"/>
                </a:solidFill>
                <a:latin typeface="Times New Roman" panose="02020603050405020304" pitchFamily="18" charset="0"/>
                <a:ea typeface="宋体" panose="02010600030101010101" pitchFamily="2" charset="-122"/>
              </a:rPr>
              <a:t>//</a:t>
            </a:r>
            <a:r>
              <a:rPr kumimoji="1" lang="zh-CN" altLang="en-US" sz="1800" dirty="0">
                <a:solidFill>
                  <a:srgbClr val="66FF33"/>
                </a:solidFill>
                <a:latin typeface="Times New Roman" panose="02020603050405020304" pitchFamily="18" charset="0"/>
                <a:ea typeface="宋体" panose="02010600030101010101" pitchFamily="2" charset="-122"/>
              </a:rPr>
              <a:t>接收的字符是三种右括号，且栈不为空</a:t>
            </a:r>
            <a:r>
              <a:rPr kumimoji="1" lang="zh-CN" altLang="en-US" dirty="0">
                <a:solidFill>
                  <a:srgbClr val="66FF33"/>
                </a:solidFill>
                <a:latin typeface="Times New Roman" panose="02020603050405020304" pitchFamily="18" charset="0"/>
                <a:ea typeface="宋体" panose="02010600030101010101" pitchFamily="2" charset="-122"/>
              </a:rPr>
              <a:t>，</a:t>
            </a:r>
            <a:r>
              <a:rPr kumimoji="1" lang="zh-CN" altLang="en-US" sz="1800" dirty="0">
                <a:solidFill>
                  <a:srgbClr val="66FF33"/>
                </a:solidFill>
                <a:latin typeface="Times New Roman" panose="02020603050405020304" pitchFamily="18" charset="0"/>
                <a:ea typeface="宋体" panose="02010600030101010101" pitchFamily="2" charset="-122"/>
              </a:rPr>
              <a:t>此时开始匹配。</a:t>
            </a:r>
            <a:endParaRPr lang="en-US" altLang="zh-CN" sz="1800" dirty="0">
              <a:effectLst/>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4"/>
          <p:cNvSpPr txBox="1">
            <a:spLocks noChangeArrowheads="1"/>
          </p:cNvSpPr>
          <p:nvPr/>
        </p:nvSpPr>
        <p:spPr bwMode="auto">
          <a:xfrm>
            <a:off x="685800" y="1558925"/>
            <a:ext cx="7317105" cy="4523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buClr>
                <a:srgbClr val="FF3300"/>
              </a:buClr>
              <a:buFont typeface="Wingdings" panose="05000000000000000000" pitchFamily="2" charset="2"/>
              <a:buChar char="v"/>
            </a:pPr>
            <a:r>
              <a:rPr kumimoji="1" lang="zh-CN" altLang="en-US" sz="3200" b="1" dirty="0">
                <a:latin typeface="Songti SC Regular" panose="02010800040101010101" charset="-122"/>
                <a:ea typeface="Songti SC Regular" panose="02010800040101010101" charset="-122"/>
                <a:cs typeface="Songti SC Regular" panose="02010800040101010101" charset="-122"/>
              </a:rPr>
              <a:t>限于二元运算符的表达式定义</a:t>
            </a:r>
            <a:r>
              <a:rPr kumimoji="1" lang="en-US" altLang="zh-CN" sz="3200" b="1" dirty="0">
                <a:latin typeface="Songti SC Regular" panose="02010800040101010101" charset="-122"/>
                <a:ea typeface="Songti SC Regular" panose="02010800040101010101" charset="-122"/>
                <a:cs typeface="Songti SC Regular" panose="02010800040101010101" charset="-122"/>
              </a:rPr>
              <a:t>:</a:t>
            </a:r>
          </a:p>
          <a:p>
            <a:r>
              <a:rPr kumimoji="1" lang="en-US" altLang="zh-CN" sz="3200" b="1" dirty="0">
                <a:latin typeface="Songti SC Regular" panose="02010800040101010101" charset="-122"/>
                <a:ea typeface="Songti SC Regular" panose="02010800040101010101" charset="-122"/>
                <a:cs typeface="Songti SC Regular" panose="02010800040101010101" charset="-122"/>
              </a:rPr>
              <a:t>   </a:t>
            </a:r>
            <a:r>
              <a:rPr kumimoji="1" lang="zh-CN" altLang="en-US" sz="3200" b="1" dirty="0">
                <a:latin typeface="Songti SC Regular" panose="02010800040101010101" charset="-122"/>
                <a:ea typeface="Songti SC Regular" panose="02010800040101010101" charset="-122"/>
                <a:cs typeface="Songti SC Regular" panose="02010800040101010101" charset="-122"/>
              </a:rPr>
              <a:t>表达式 </a:t>
            </a:r>
            <a:r>
              <a:rPr kumimoji="1" lang="en-US" altLang="zh-CN" sz="3200" b="1" dirty="0">
                <a:latin typeface="Songti SC Regular" panose="02010800040101010101" charset="-122"/>
                <a:ea typeface="Songti SC Regular" panose="02010800040101010101" charset="-122"/>
                <a:cs typeface="Songti SC Regular" panose="02010800040101010101" charset="-122"/>
              </a:rPr>
              <a:t>::= (</a:t>
            </a:r>
            <a:r>
              <a:rPr kumimoji="1" lang="zh-CN" altLang="en-US" sz="3200" b="1" dirty="0">
                <a:latin typeface="Songti SC Regular" panose="02010800040101010101" charset="-122"/>
                <a:ea typeface="Songti SC Regular" panose="02010800040101010101" charset="-122"/>
                <a:cs typeface="Songti SC Regular" panose="02010800040101010101" charset="-122"/>
              </a:rPr>
              <a:t>操作数</a:t>
            </a:r>
            <a:r>
              <a:rPr kumimoji="1" lang="en-US" altLang="zh-CN" sz="3200" b="1" dirty="0">
                <a:latin typeface="Songti SC Regular" panose="02010800040101010101" charset="-122"/>
                <a:ea typeface="Songti SC Regular" panose="02010800040101010101" charset="-122"/>
                <a:cs typeface="Songti SC Regular" panose="02010800040101010101" charset="-122"/>
              </a:rPr>
              <a:t>) + (</a:t>
            </a:r>
            <a:r>
              <a:rPr kumimoji="1" lang="zh-CN" altLang="en-US" sz="3200" b="1" dirty="0">
                <a:latin typeface="Songti SC Regular" panose="02010800040101010101" charset="-122"/>
                <a:ea typeface="Songti SC Regular" panose="02010800040101010101" charset="-122"/>
                <a:cs typeface="Songti SC Regular" panose="02010800040101010101" charset="-122"/>
              </a:rPr>
              <a:t>算符</a:t>
            </a:r>
            <a:r>
              <a:rPr kumimoji="1" lang="en-US" altLang="zh-CN" sz="3200" b="1" dirty="0">
                <a:latin typeface="Songti SC Regular" panose="02010800040101010101" charset="-122"/>
                <a:ea typeface="Songti SC Regular" panose="02010800040101010101" charset="-122"/>
                <a:cs typeface="Songti SC Regular" panose="02010800040101010101" charset="-122"/>
              </a:rPr>
              <a:t>) + (</a:t>
            </a:r>
            <a:r>
              <a:rPr kumimoji="1" lang="zh-CN" altLang="en-US" sz="3200" b="1" dirty="0">
                <a:latin typeface="Songti SC Regular" panose="02010800040101010101" charset="-122"/>
                <a:ea typeface="Songti SC Regular" panose="02010800040101010101" charset="-122"/>
                <a:cs typeface="Songti SC Regular" panose="02010800040101010101" charset="-122"/>
              </a:rPr>
              <a:t>操作数</a:t>
            </a:r>
            <a:r>
              <a:rPr kumimoji="1" lang="en-US" altLang="zh-CN" sz="3200" b="1" dirty="0">
                <a:latin typeface="Songti SC Regular" panose="02010800040101010101" charset="-122"/>
                <a:ea typeface="Songti SC Regular" panose="02010800040101010101" charset="-122"/>
                <a:cs typeface="Songti SC Regular" panose="02010800040101010101" charset="-122"/>
              </a:rPr>
              <a:t>)</a:t>
            </a:r>
          </a:p>
          <a:p>
            <a:r>
              <a:rPr kumimoji="1" lang="en-US" altLang="zh-CN" sz="3200" b="1" dirty="0">
                <a:latin typeface="Songti SC Regular" panose="02010800040101010101" charset="-122"/>
                <a:ea typeface="Songti SC Regular" panose="02010800040101010101" charset="-122"/>
                <a:cs typeface="Songti SC Regular" panose="02010800040101010101" charset="-122"/>
              </a:rPr>
              <a:t>   </a:t>
            </a:r>
            <a:r>
              <a:rPr kumimoji="1" lang="zh-CN" altLang="en-US" sz="3200" b="1" dirty="0">
                <a:latin typeface="Songti SC Regular" panose="02010800040101010101" charset="-122"/>
                <a:ea typeface="Songti SC Regular" panose="02010800040101010101" charset="-122"/>
                <a:cs typeface="Songti SC Regular" panose="02010800040101010101" charset="-122"/>
              </a:rPr>
              <a:t>操作数 </a:t>
            </a:r>
            <a:r>
              <a:rPr kumimoji="1" lang="en-US" altLang="zh-CN" sz="3200" b="1" dirty="0">
                <a:latin typeface="Songti SC Regular" panose="02010800040101010101" charset="-122"/>
                <a:ea typeface="Songti SC Regular" panose="02010800040101010101" charset="-122"/>
                <a:cs typeface="Songti SC Regular" panose="02010800040101010101" charset="-122"/>
              </a:rPr>
              <a:t>::=</a:t>
            </a:r>
            <a:r>
              <a:rPr kumimoji="1" lang="zh-CN" altLang="en-US" sz="3200" b="1" dirty="0">
                <a:latin typeface="Songti SC Regular" panose="02010800040101010101" charset="-122"/>
                <a:ea typeface="Songti SC Regular" panose="02010800040101010101" charset="-122"/>
                <a:cs typeface="Songti SC Regular" panose="02010800040101010101" charset="-122"/>
              </a:rPr>
              <a:t>常量 </a:t>
            </a:r>
            <a:r>
              <a:rPr kumimoji="1" lang="en-US" altLang="zh-CN" sz="3200" b="1" dirty="0">
                <a:latin typeface="Songti SC Regular" panose="02010800040101010101" charset="-122"/>
                <a:ea typeface="Songti SC Regular" panose="02010800040101010101" charset="-122"/>
                <a:cs typeface="Songti SC Regular" panose="02010800040101010101" charset="-122"/>
              </a:rPr>
              <a:t>| </a:t>
            </a:r>
            <a:r>
              <a:rPr kumimoji="1" lang="zh-CN" altLang="en-US" sz="3200" b="1" dirty="0">
                <a:latin typeface="Songti SC Regular" panose="02010800040101010101" charset="-122"/>
                <a:ea typeface="Songti SC Regular" panose="02010800040101010101" charset="-122"/>
                <a:cs typeface="Songti SC Regular" panose="02010800040101010101" charset="-122"/>
              </a:rPr>
              <a:t>变量 </a:t>
            </a:r>
            <a:r>
              <a:rPr kumimoji="1" lang="en-US" altLang="zh-CN" sz="3200" b="1" dirty="0">
                <a:latin typeface="Songti SC Regular" panose="02010800040101010101" charset="-122"/>
                <a:ea typeface="Songti SC Regular" panose="02010800040101010101" charset="-122"/>
                <a:cs typeface="Songti SC Regular" panose="02010800040101010101" charset="-122"/>
              </a:rPr>
              <a:t>| </a:t>
            </a:r>
            <a:r>
              <a:rPr kumimoji="1" lang="zh-CN" altLang="en-US" sz="3200" b="1" dirty="0">
                <a:latin typeface="Songti SC Regular" panose="02010800040101010101" charset="-122"/>
                <a:ea typeface="Songti SC Regular" panose="02010800040101010101" charset="-122"/>
                <a:cs typeface="Songti SC Regular" panose="02010800040101010101" charset="-122"/>
              </a:rPr>
              <a:t>常数</a:t>
            </a:r>
          </a:p>
          <a:p>
            <a:r>
              <a:rPr kumimoji="1" lang="zh-CN" altLang="en-US" sz="3200" b="1" dirty="0">
                <a:latin typeface="Songti SC Regular" panose="02010800040101010101" charset="-122"/>
                <a:ea typeface="Songti SC Regular" panose="02010800040101010101" charset="-122"/>
                <a:cs typeface="Songti SC Regular" panose="02010800040101010101" charset="-122"/>
              </a:rPr>
              <a:t>   算符 </a:t>
            </a:r>
            <a:r>
              <a:rPr kumimoji="1" lang="en-US" altLang="zh-CN" sz="3200" b="1" dirty="0">
                <a:latin typeface="Songti SC Regular" panose="02010800040101010101" charset="-122"/>
                <a:ea typeface="Songti SC Regular" panose="02010800040101010101" charset="-122"/>
                <a:cs typeface="Songti SC Regular" panose="02010800040101010101" charset="-122"/>
              </a:rPr>
              <a:t>::= </a:t>
            </a:r>
            <a:r>
              <a:rPr kumimoji="1" lang="zh-CN" altLang="en-US" sz="3200" b="1" dirty="0">
                <a:latin typeface="Songti SC Regular" panose="02010800040101010101" charset="-122"/>
                <a:ea typeface="Songti SC Regular" panose="02010800040101010101" charset="-122"/>
                <a:cs typeface="Songti SC Regular" panose="02010800040101010101" charset="-122"/>
              </a:rPr>
              <a:t>运算符</a:t>
            </a:r>
            <a:r>
              <a:rPr kumimoji="1" lang="en-US" altLang="zh-CN" sz="3200" b="1" dirty="0">
                <a:latin typeface="Songti SC Regular" panose="02010800040101010101" charset="-122"/>
                <a:ea typeface="Songti SC Regular" panose="02010800040101010101" charset="-122"/>
                <a:cs typeface="Songti SC Regular" panose="02010800040101010101" charset="-122"/>
              </a:rPr>
              <a:t>(+, -, *, /)| </a:t>
            </a:r>
            <a:r>
              <a:rPr kumimoji="1" lang="zh-CN" altLang="en-US" sz="3200" b="1" dirty="0">
                <a:latin typeface="Songti SC Regular" panose="02010800040101010101" charset="-122"/>
                <a:ea typeface="Songti SC Regular" panose="02010800040101010101" charset="-122"/>
                <a:cs typeface="Songti SC Regular" panose="02010800040101010101" charset="-122"/>
              </a:rPr>
              <a:t>界限符</a:t>
            </a:r>
            <a:r>
              <a:rPr kumimoji="1" lang="en-US" altLang="zh-CN" sz="3200" b="1" dirty="0">
                <a:latin typeface="Songti SC Regular" panose="02010800040101010101" charset="-122"/>
                <a:ea typeface="Songti SC Regular" panose="02010800040101010101" charset="-122"/>
                <a:cs typeface="Songti SC Regular" panose="02010800040101010101" charset="-122"/>
              </a:rPr>
              <a:t>([], {})</a:t>
            </a:r>
          </a:p>
          <a:p>
            <a:r>
              <a:rPr kumimoji="1" lang="en-US" altLang="zh-CN" sz="3200" b="1" dirty="0">
                <a:latin typeface="Songti SC Regular" panose="02010800040101010101" charset="-122"/>
                <a:ea typeface="Songti SC Regular" panose="02010800040101010101" charset="-122"/>
                <a:cs typeface="Songti SC Regular" panose="02010800040101010101" charset="-122"/>
              </a:rPr>
              <a:t>   </a:t>
            </a:r>
          </a:p>
          <a:p>
            <a:r>
              <a:rPr kumimoji="1" lang="en-US" altLang="zh-CN" sz="3200" b="1" dirty="0">
                <a:latin typeface="Songti SC Regular" panose="02010800040101010101" charset="-122"/>
                <a:ea typeface="Songti SC Regular" panose="02010800040101010101" charset="-122"/>
                <a:cs typeface="Songti SC Regular" panose="02010800040101010101" charset="-122"/>
              </a:rPr>
              <a:t>   </a:t>
            </a:r>
            <a:r>
              <a:rPr kumimoji="1" lang="en-US" altLang="zh-CN" sz="3200" b="1" dirty="0" err="1">
                <a:latin typeface="Songti SC Regular" panose="02010800040101010101" charset="-122"/>
                <a:ea typeface="Songti SC Regular" panose="02010800040101010101" charset="-122"/>
                <a:cs typeface="Songti SC Regular" panose="02010800040101010101" charset="-122"/>
              </a:rPr>
              <a:t>Exp</a:t>
            </a:r>
            <a:r>
              <a:rPr kumimoji="1" lang="en-US" altLang="zh-CN" sz="3200" b="1" dirty="0">
                <a:latin typeface="Songti SC Regular" panose="02010800040101010101" charset="-122"/>
                <a:ea typeface="Songti SC Regular" panose="02010800040101010101" charset="-122"/>
                <a:cs typeface="Songti SC Regular" panose="02010800040101010101" charset="-122"/>
              </a:rPr>
              <a:t> = S1 + OP + S2</a:t>
            </a:r>
          </a:p>
          <a:p>
            <a:r>
              <a:rPr kumimoji="1" lang="en-US" altLang="zh-CN" sz="3200" b="1" dirty="0">
                <a:solidFill>
                  <a:srgbClr val="A50021"/>
                </a:solidFill>
                <a:latin typeface="Songti SC Regular" panose="02010800040101010101" charset="-122"/>
                <a:ea typeface="Songti SC Regular" panose="02010800040101010101" charset="-122"/>
                <a:cs typeface="Songti SC Regular" panose="02010800040101010101" charset="-122"/>
              </a:rPr>
              <a:t>   </a:t>
            </a:r>
            <a:r>
              <a:rPr kumimoji="1" lang="zh-CN" altLang="en-US" sz="3200" b="1" dirty="0">
                <a:solidFill>
                  <a:srgbClr val="FFFF00"/>
                </a:solidFill>
                <a:latin typeface="Songti SC Regular" panose="02010800040101010101" charset="-122"/>
                <a:ea typeface="Songti SC Regular" panose="02010800040101010101" charset="-122"/>
                <a:cs typeface="Songti SC Regular" panose="02010800040101010101" charset="-122"/>
              </a:rPr>
              <a:t>前缀表示法</a:t>
            </a:r>
            <a:r>
              <a:rPr kumimoji="1" lang="en-US" altLang="zh-CN" sz="3200" b="1" dirty="0">
                <a:solidFill>
                  <a:srgbClr val="FFFF00"/>
                </a:solidFill>
                <a:latin typeface="Songti SC Regular" panose="02010800040101010101" charset="-122"/>
                <a:ea typeface="Songti SC Regular" panose="02010800040101010101" charset="-122"/>
                <a:cs typeface="Songti SC Regular" panose="02010800040101010101" charset="-122"/>
              </a:rPr>
              <a:t>OP</a:t>
            </a:r>
            <a:r>
              <a:rPr kumimoji="1" lang="en-US" altLang="zh-CN" sz="3200" dirty="0">
                <a:solidFill>
                  <a:srgbClr val="FFFF00"/>
                </a:solidFill>
                <a:latin typeface="Songti SC Regular" panose="02010800040101010101" charset="-122"/>
                <a:ea typeface="Songti SC Regular" panose="02010800040101010101" charset="-122"/>
                <a:cs typeface="Songti SC Regular" panose="02010800040101010101" charset="-122"/>
              </a:rPr>
              <a:t> + </a:t>
            </a:r>
            <a:r>
              <a:rPr kumimoji="1" lang="en-US" altLang="zh-CN" sz="3200" u="sng" dirty="0">
                <a:solidFill>
                  <a:srgbClr val="FFFF00"/>
                </a:solidFill>
                <a:latin typeface="Songti SC Regular" panose="02010800040101010101" charset="-122"/>
                <a:ea typeface="Songti SC Regular" panose="02010800040101010101" charset="-122"/>
                <a:cs typeface="Songti SC Regular" panose="02010800040101010101" charset="-122"/>
              </a:rPr>
              <a:t>S1 </a:t>
            </a:r>
            <a:r>
              <a:rPr kumimoji="1" lang="en-US" altLang="zh-CN" sz="3200" dirty="0">
                <a:solidFill>
                  <a:srgbClr val="FFFF00"/>
                </a:solidFill>
                <a:latin typeface="Songti SC Regular" panose="02010800040101010101" charset="-122"/>
                <a:ea typeface="Songti SC Regular" panose="02010800040101010101" charset="-122"/>
                <a:cs typeface="Songti SC Regular" panose="02010800040101010101" charset="-122"/>
              </a:rPr>
              <a:t>+ </a:t>
            </a:r>
            <a:r>
              <a:rPr kumimoji="1" lang="en-US" altLang="zh-CN" sz="3200" u="sng" dirty="0">
                <a:solidFill>
                  <a:srgbClr val="FFFF00"/>
                </a:solidFill>
                <a:latin typeface="Songti SC Regular" panose="02010800040101010101" charset="-122"/>
                <a:ea typeface="Songti SC Regular" panose="02010800040101010101" charset="-122"/>
                <a:cs typeface="Songti SC Regular" panose="02010800040101010101" charset="-122"/>
              </a:rPr>
              <a:t>S2</a:t>
            </a:r>
            <a:endParaRPr kumimoji="1" lang="en-US" altLang="zh-CN" sz="3200" b="1" dirty="0">
              <a:solidFill>
                <a:srgbClr val="FFFF00"/>
              </a:solidFill>
              <a:latin typeface="Songti SC Regular" panose="02010800040101010101" charset="-122"/>
              <a:ea typeface="Songti SC Regular" panose="02010800040101010101" charset="-122"/>
              <a:cs typeface="Songti SC Regular" panose="02010800040101010101" charset="-122"/>
            </a:endParaRPr>
          </a:p>
          <a:p>
            <a:r>
              <a:rPr kumimoji="1" lang="en-US" altLang="zh-CN" sz="3200" b="1" dirty="0">
                <a:solidFill>
                  <a:srgbClr val="FFFF00"/>
                </a:solidFill>
                <a:latin typeface="Songti SC Regular" panose="02010800040101010101" charset="-122"/>
                <a:ea typeface="Songti SC Regular" panose="02010800040101010101" charset="-122"/>
                <a:cs typeface="Songti SC Regular" panose="02010800040101010101" charset="-122"/>
              </a:rPr>
              <a:t>   </a:t>
            </a:r>
            <a:r>
              <a:rPr kumimoji="1" lang="zh-CN" altLang="en-US" sz="3200" b="1" dirty="0">
                <a:solidFill>
                  <a:srgbClr val="FFFF00"/>
                </a:solidFill>
                <a:latin typeface="Songti SC Regular" panose="02010800040101010101" charset="-122"/>
                <a:ea typeface="Songti SC Regular" panose="02010800040101010101" charset="-122"/>
                <a:cs typeface="Songti SC Regular" panose="02010800040101010101" charset="-122"/>
              </a:rPr>
              <a:t>中缀表示法</a:t>
            </a:r>
            <a:r>
              <a:rPr kumimoji="1" lang="zh-CN" altLang="en-US" sz="3200" dirty="0">
                <a:solidFill>
                  <a:srgbClr val="FFFF00"/>
                </a:solidFill>
                <a:latin typeface="Songti SC Regular" panose="02010800040101010101" charset="-122"/>
                <a:ea typeface="Songti SC Regular" panose="02010800040101010101" charset="-122"/>
                <a:cs typeface="Songti SC Regular" panose="02010800040101010101" charset="-122"/>
              </a:rPr>
              <a:t> </a:t>
            </a:r>
            <a:r>
              <a:rPr kumimoji="1" lang="en-US" altLang="zh-CN" sz="3200" u="sng" dirty="0">
                <a:solidFill>
                  <a:srgbClr val="FFFF00"/>
                </a:solidFill>
                <a:latin typeface="Songti SC Regular" panose="02010800040101010101" charset="-122"/>
                <a:ea typeface="Songti SC Regular" panose="02010800040101010101" charset="-122"/>
                <a:cs typeface="Songti SC Regular" panose="02010800040101010101" charset="-122"/>
              </a:rPr>
              <a:t>S1</a:t>
            </a:r>
            <a:r>
              <a:rPr kumimoji="1" lang="en-US" altLang="zh-CN" sz="3200" dirty="0">
                <a:solidFill>
                  <a:srgbClr val="FFFF00"/>
                </a:solidFill>
                <a:latin typeface="Songti SC Regular" panose="02010800040101010101" charset="-122"/>
                <a:ea typeface="Songti SC Regular" panose="02010800040101010101" charset="-122"/>
                <a:cs typeface="Songti SC Regular" panose="02010800040101010101" charset="-122"/>
              </a:rPr>
              <a:t> + </a:t>
            </a:r>
            <a:r>
              <a:rPr kumimoji="1" lang="en-US" altLang="zh-CN" sz="3200" b="1" dirty="0">
                <a:solidFill>
                  <a:srgbClr val="FFFF00"/>
                </a:solidFill>
                <a:latin typeface="Songti SC Regular" panose="02010800040101010101" charset="-122"/>
                <a:ea typeface="Songti SC Regular" panose="02010800040101010101" charset="-122"/>
                <a:cs typeface="Songti SC Regular" panose="02010800040101010101" charset="-122"/>
              </a:rPr>
              <a:t>OP</a:t>
            </a:r>
            <a:r>
              <a:rPr kumimoji="1" lang="en-US" altLang="zh-CN" sz="3200" dirty="0">
                <a:solidFill>
                  <a:srgbClr val="FFFF00"/>
                </a:solidFill>
                <a:latin typeface="Songti SC Regular" panose="02010800040101010101" charset="-122"/>
                <a:ea typeface="Songti SC Regular" panose="02010800040101010101" charset="-122"/>
                <a:cs typeface="Songti SC Regular" panose="02010800040101010101" charset="-122"/>
              </a:rPr>
              <a:t> + </a:t>
            </a:r>
            <a:r>
              <a:rPr kumimoji="1" lang="en-US" altLang="zh-CN" sz="3200" u="sng" dirty="0">
                <a:solidFill>
                  <a:srgbClr val="FFFF00"/>
                </a:solidFill>
                <a:latin typeface="Songti SC Regular" panose="02010800040101010101" charset="-122"/>
                <a:ea typeface="Songti SC Regular" panose="02010800040101010101" charset="-122"/>
                <a:cs typeface="Songti SC Regular" panose="02010800040101010101" charset="-122"/>
              </a:rPr>
              <a:t>S2</a:t>
            </a:r>
            <a:endParaRPr kumimoji="1" lang="en-US" altLang="zh-CN" sz="3200" dirty="0">
              <a:solidFill>
                <a:srgbClr val="FFFF00"/>
              </a:solidFill>
              <a:latin typeface="Songti SC Regular" panose="02010800040101010101" charset="-122"/>
              <a:ea typeface="Songti SC Regular" panose="02010800040101010101" charset="-122"/>
              <a:cs typeface="Songti SC Regular" panose="02010800040101010101" charset="-122"/>
            </a:endParaRPr>
          </a:p>
          <a:p>
            <a:r>
              <a:rPr kumimoji="1" lang="en-US" altLang="zh-CN" sz="3200" b="1" dirty="0">
                <a:solidFill>
                  <a:srgbClr val="FFFF00"/>
                </a:solidFill>
                <a:latin typeface="Songti SC Regular" panose="02010800040101010101" charset="-122"/>
                <a:ea typeface="Songti SC Regular" panose="02010800040101010101" charset="-122"/>
                <a:cs typeface="Songti SC Regular" panose="02010800040101010101" charset="-122"/>
              </a:rPr>
              <a:t>   </a:t>
            </a:r>
            <a:r>
              <a:rPr kumimoji="1" lang="zh-CN" altLang="en-US" sz="3200" b="1" dirty="0">
                <a:solidFill>
                  <a:srgbClr val="FFFF00"/>
                </a:solidFill>
                <a:latin typeface="Songti SC Regular" panose="02010800040101010101" charset="-122"/>
                <a:ea typeface="Songti SC Regular" panose="02010800040101010101" charset="-122"/>
                <a:cs typeface="Songti SC Regular" panose="02010800040101010101" charset="-122"/>
              </a:rPr>
              <a:t>后缀表示法</a:t>
            </a:r>
            <a:r>
              <a:rPr kumimoji="1" lang="zh-CN" altLang="en-US" sz="3200" dirty="0">
                <a:solidFill>
                  <a:srgbClr val="FFFF00"/>
                </a:solidFill>
                <a:latin typeface="Songti SC Regular" panose="02010800040101010101" charset="-122"/>
                <a:ea typeface="Songti SC Regular" panose="02010800040101010101" charset="-122"/>
                <a:cs typeface="Songti SC Regular" panose="02010800040101010101" charset="-122"/>
              </a:rPr>
              <a:t> </a:t>
            </a:r>
            <a:r>
              <a:rPr kumimoji="1" lang="en-US" altLang="zh-CN" sz="3200" u="sng" dirty="0">
                <a:solidFill>
                  <a:srgbClr val="FFFF00"/>
                </a:solidFill>
                <a:latin typeface="Songti SC Regular" panose="02010800040101010101" charset="-122"/>
                <a:ea typeface="Songti SC Regular" panose="02010800040101010101" charset="-122"/>
                <a:cs typeface="Songti SC Regular" panose="02010800040101010101" charset="-122"/>
              </a:rPr>
              <a:t>S1</a:t>
            </a:r>
            <a:r>
              <a:rPr kumimoji="1" lang="en-US" altLang="zh-CN" sz="3200" dirty="0">
                <a:solidFill>
                  <a:srgbClr val="FFFF00"/>
                </a:solidFill>
                <a:latin typeface="Songti SC Regular" panose="02010800040101010101" charset="-122"/>
                <a:ea typeface="Songti SC Regular" panose="02010800040101010101" charset="-122"/>
                <a:cs typeface="Songti SC Regular" panose="02010800040101010101" charset="-122"/>
              </a:rPr>
              <a:t> + </a:t>
            </a:r>
            <a:r>
              <a:rPr kumimoji="1" lang="en-US" altLang="zh-CN" sz="3200" u="sng" dirty="0">
                <a:solidFill>
                  <a:srgbClr val="FFFF00"/>
                </a:solidFill>
                <a:latin typeface="Songti SC Regular" panose="02010800040101010101" charset="-122"/>
                <a:ea typeface="Songti SC Regular" panose="02010800040101010101" charset="-122"/>
                <a:cs typeface="Songti SC Regular" panose="02010800040101010101" charset="-122"/>
              </a:rPr>
              <a:t>S2</a:t>
            </a:r>
            <a:r>
              <a:rPr kumimoji="1" lang="en-US" altLang="zh-CN" sz="3200" dirty="0">
                <a:solidFill>
                  <a:srgbClr val="FFFF00"/>
                </a:solidFill>
                <a:latin typeface="Songti SC Regular" panose="02010800040101010101" charset="-122"/>
                <a:ea typeface="Songti SC Regular" panose="02010800040101010101" charset="-122"/>
                <a:cs typeface="Songti SC Regular" panose="02010800040101010101" charset="-122"/>
              </a:rPr>
              <a:t> + </a:t>
            </a:r>
            <a:r>
              <a:rPr kumimoji="1" lang="en-US" altLang="zh-CN" sz="3200" b="1" dirty="0">
                <a:solidFill>
                  <a:srgbClr val="FFFF00"/>
                </a:solidFill>
                <a:latin typeface="Songti SC Regular" panose="02010800040101010101" charset="-122"/>
                <a:ea typeface="Songti SC Regular" panose="02010800040101010101" charset="-122"/>
                <a:cs typeface="Songti SC Regular" panose="02010800040101010101" charset="-122"/>
              </a:rPr>
              <a:t>OP</a:t>
            </a:r>
          </a:p>
        </p:txBody>
      </p:sp>
      <p:sp>
        <p:nvSpPr>
          <p:cNvPr id="36868" name="Rectangle 6"/>
          <p:cNvSpPr>
            <a:spLocks noChangeArrowheads="1"/>
          </p:cNvSpPr>
          <p:nvPr/>
        </p:nvSpPr>
        <p:spPr bwMode="auto">
          <a:xfrm>
            <a:off x="102235" y="274955"/>
            <a:ext cx="897636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800" dirty="0">
                <a:solidFill>
                  <a:srgbClr val="FFFF00"/>
                </a:solidFill>
              </a:rPr>
              <a:t>Application 2: Infix expression calculator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6"/>
          <p:cNvSpPr>
            <a:spLocks noChangeArrowheads="1"/>
          </p:cNvSpPr>
          <p:nvPr/>
        </p:nvSpPr>
        <p:spPr bwMode="auto">
          <a:xfrm>
            <a:off x="102235" y="274955"/>
            <a:ext cx="897636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800" dirty="0">
                <a:solidFill>
                  <a:srgbClr val="FFFF00"/>
                </a:solidFill>
              </a:rPr>
              <a:t>Application 2: Infix expression calculator</a:t>
            </a:r>
          </a:p>
        </p:txBody>
      </p:sp>
      <p:sp>
        <p:nvSpPr>
          <p:cNvPr id="3" name="文本框 2">
            <a:extLst>
              <a:ext uri="{FF2B5EF4-FFF2-40B4-BE49-F238E27FC236}">
                <a16:creationId xmlns:a16="http://schemas.microsoft.com/office/drawing/2014/main" id="{930FD518-180B-E9FA-89E6-33499BD95DD1}"/>
              </a:ext>
            </a:extLst>
          </p:cNvPr>
          <p:cNvSpPr txBox="1"/>
          <p:nvPr/>
        </p:nvSpPr>
        <p:spPr>
          <a:xfrm>
            <a:off x="539552" y="1484784"/>
            <a:ext cx="7920880" cy="923330"/>
          </a:xfrm>
          <a:prstGeom prst="rect">
            <a:avLst/>
          </a:prstGeom>
          <a:noFill/>
        </p:spPr>
        <p:txBody>
          <a:bodyPr wrap="square">
            <a:spAutoFit/>
          </a:bodyPr>
          <a:lstStyle/>
          <a:p>
            <a:r>
              <a:rPr lang="zh-CN" altLang="en-US" b="0" i="0" dirty="0">
                <a:solidFill>
                  <a:srgbClr val="FFC000"/>
                </a:solidFill>
                <a:effectLst/>
                <a:latin typeface="arial" panose="020B0604020202020204" pitchFamily="34" charset="0"/>
              </a:rPr>
              <a:t>我们日常的运算表达式通常是如下形式，这种成为</a:t>
            </a:r>
            <a:r>
              <a:rPr lang="zh-CN" altLang="en-US" b="1" i="0" dirty="0">
                <a:solidFill>
                  <a:srgbClr val="FFC000"/>
                </a:solidFill>
                <a:effectLst/>
                <a:latin typeface="arial" panose="020B0604020202020204" pitchFamily="34" charset="0"/>
              </a:rPr>
              <a:t>中缀表达式</a:t>
            </a:r>
            <a:r>
              <a:rPr lang="zh-CN" altLang="en-US" b="0" i="0" dirty="0">
                <a:solidFill>
                  <a:srgbClr val="FFC000"/>
                </a:solidFill>
                <a:effectLst/>
                <a:latin typeface="arial" panose="020B0604020202020204" pitchFamily="34" charset="0"/>
              </a:rPr>
              <a:t>，也就是运算符在运算数的中间。这种表达式人类人容易识别，并根据其进行计算，但计算机识别这种表达式非常困难。</a:t>
            </a:r>
            <a:endParaRPr lang="en-US" dirty="0">
              <a:solidFill>
                <a:srgbClr val="FFC000"/>
              </a:solidFill>
            </a:endParaRPr>
          </a:p>
        </p:txBody>
      </p:sp>
      <p:sp>
        <p:nvSpPr>
          <p:cNvPr id="5" name="文本框 4">
            <a:extLst>
              <a:ext uri="{FF2B5EF4-FFF2-40B4-BE49-F238E27FC236}">
                <a16:creationId xmlns:a16="http://schemas.microsoft.com/office/drawing/2014/main" id="{817A3E9B-EEF1-0A51-7C87-012B381E17BA}"/>
              </a:ext>
            </a:extLst>
          </p:cNvPr>
          <p:cNvSpPr txBox="1"/>
          <p:nvPr/>
        </p:nvSpPr>
        <p:spPr>
          <a:xfrm>
            <a:off x="1475656" y="2636912"/>
            <a:ext cx="4622006" cy="369332"/>
          </a:xfrm>
          <a:prstGeom prst="rect">
            <a:avLst/>
          </a:prstGeom>
          <a:noFill/>
        </p:spPr>
        <p:txBody>
          <a:bodyPr wrap="square">
            <a:spAutoFit/>
          </a:bodyPr>
          <a:lstStyle/>
          <a:p>
            <a:r>
              <a:rPr kumimoji="1" lang="en-US" altLang="zh-CN" sz="1800" b="1" u="sng" dirty="0">
                <a:solidFill>
                  <a:srgbClr val="FFFF00"/>
                </a:solidFill>
                <a:latin typeface="Songti SC Regular" panose="02010800040101010101" charset="-122"/>
                <a:ea typeface="Songti SC Regular" panose="02010800040101010101" charset="-122"/>
                <a:cs typeface="Songti SC Regular" panose="02010800040101010101" charset="-122"/>
              </a:rPr>
              <a:t>a </a:t>
            </a:r>
            <a:r>
              <a:rPr kumimoji="1" lang="zh-CN" altLang="en-US" sz="1800" b="1" u="sng" dirty="0">
                <a:solidFill>
                  <a:srgbClr val="FFFF00"/>
                </a:solidFill>
                <a:latin typeface="Songti SC Regular" panose="02010800040101010101" charset="-122"/>
                <a:ea typeface="Songti SC Regular" panose="02010800040101010101" charset="-122"/>
                <a:cs typeface="Songti SC Regular" panose="02010800040101010101" charset="-122"/>
              </a:rPr>
              <a:t>*</a:t>
            </a:r>
            <a:r>
              <a:rPr kumimoji="1" lang="en-US" altLang="zh-CN" sz="1800" b="1" u="sng" dirty="0">
                <a:solidFill>
                  <a:srgbClr val="FFFF00"/>
                </a:solidFill>
                <a:latin typeface="Songti SC Regular" panose="02010800040101010101" charset="-122"/>
                <a:ea typeface="Songti SC Regular" panose="02010800040101010101" charset="-122"/>
                <a:cs typeface="Songti SC Regular" panose="02010800040101010101" charset="-122"/>
              </a:rPr>
              <a:t> b</a:t>
            </a:r>
            <a:r>
              <a:rPr kumimoji="1" lang="en-US" altLang="zh-CN" sz="1800" b="1" dirty="0">
                <a:latin typeface="Songti SC Regular" panose="02010800040101010101" charset="-122"/>
                <a:ea typeface="Songti SC Regular" panose="02010800040101010101" charset="-122"/>
                <a:cs typeface="Songti SC Regular" panose="02010800040101010101" charset="-122"/>
              </a:rPr>
              <a:t> </a:t>
            </a:r>
            <a:r>
              <a:rPr kumimoji="1" lang="en-US" altLang="zh-CN" sz="1800" b="1" dirty="0">
                <a:solidFill>
                  <a:srgbClr val="FF0000"/>
                </a:solidFill>
                <a:latin typeface="Songti SC Regular" panose="02010800040101010101" charset="-122"/>
                <a:ea typeface="Songti SC Regular" panose="02010800040101010101" charset="-122"/>
                <a:cs typeface="Songti SC Regular" panose="02010800040101010101" charset="-122"/>
              </a:rPr>
              <a:t>+</a:t>
            </a:r>
            <a:r>
              <a:rPr kumimoji="1" lang="en-US" altLang="zh-CN" sz="1800" b="1" dirty="0">
                <a:latin typeface="Songti SC Regular" panose="02010800040101010101" charset="-122"/>
                <a:ea typeface="Songti SC Regular" panose="02010800040101010101" charset="-122"/>
                <a:cs typeface="Songti SC Regular" panose="02010800040101010101" charset="-122"/>
              </a:rPr>
              <a:t> </a:t>
            </a:r>
            <a:r>
              <a:rPr kumimoji="1" lang="en-US" altLang="zh-CN" sz="1800" b="1" u="sng" dirty="0">
                <a:latin typeface="Songti SC Regular" panose="02010800040101010101" charset="-122"/>
                <a:ea typeface="Songti SC Regular" panose="02010800040101010101" charset="-122"/>
                <a:cs typeface="Songti SC Regular" panose="02010800040101010101" charset="-122"/>
              </a:rPr>
              <a:t>(c </a:t>
            </a:r>
            <a:r>
              <a:rPr kumimoji="1" lang="en-US" altLang="zh-CN" sz="1800" b="1" u="sng" dirty="0">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a:t>
            </a:r>
            <a:r>
              <a:rPr kumimoji="1" lang="en-US" altLang="zh-CN" sz="1800" b="1" u="sng" dirty="0">
                <a:latin typeface="Songti SC Regular" panose="02010800040101010101" charset="-122"/>
                <a:ea typeface="Songti SC Regular" panose="02010800040101010101" charset="-122"/>
                <a:cs typeface="Songti SC Regular" panose="02010800040101010101" charset="-122"/>
              </a:rPr>
              <a:t> d / e) </a:t>
            </a:r>
            <a:r>
              <a:rPr kumimoji="1" lang="zh-CN" altLang="en-US" sz="1800" b="1" u="sng" dirty="0">
                <a:latin typeface="Songti SC Regular" panose="02010800040101010101" charset="-122"/>
                <a:ea typeface="Songti SC Regular" panose="02010800040101010101" charset="-122"/>
                <a:cs typeface="Songti SC Regular" panose="02010800040101010101" charset="-122"/>
              </a:rPr>
              <a:t>*</a:t>
            </a:r>
            <a:r>
              <a:rPr kumimoji="1" lang="en-US" altLang="zh-CN" sz="1800" b="1" u="sng" dirty="0">
                <a:latin typeface="Songti SC Regular" panose="02010800040101010101" charset="-122"/>
                <a:ea typeface="Songti SC Regular" panose="02010800040101010101" charset="-122"/>
                <a:cs typeface="Songti SC Regular" panose="02010800040101010101" charset="-122"/>
              </a:rPr>
              <a:t> f</a:t>
            </a:r>
          </a:p>
        </p:txBody>
      </p:sp>
      <p:sp>
        <p:nvSpPr>
          <p:cNvPr id="7" name="文本框 6">
            <a:extLst>
              <a:ext uri="{FF2B5EF4-FFF2-40B4-BE49-F238E27FC236}">
                <a16:creationId xmlns:a16="http://schemas.microsoft.com/office/drawing/2014/main" id="{A6090070-38A6-46BC-215A-D8C69EF3C87D}"/>
              </a:ext>
            </a:extLst>
          </p:cNvPr>
          <p:cNvSpPr txBox="1"/>
          <p:nvPr/>
        </p:nvSpPr>
        <p:spPr>
          <a:xfrm>
            <a:off x="556692" y="3227600"/>
            <a:ext cx="7903740" cy="1200329"/>
          </a:xfrm>
          <a:prstGeom prst="rect">
            <a:avLst/>
          </a:prstGeom>
          <a:noFill/>
        </p:spPr>
        <p:txBody>
          <a:bodyPr wrap="square">
            <a:spAutoFit/>
          </a:bodyPr>
          <a:lstStyle/>
          <a:p>
            <a:r>
              <a:rPr lang="zh-CN" altLang="en-US" b="0" i="0" dirty="0">
                <a:solidFill>
                  <a:srgbClr val="FFC000"/>
                </a:solidFill>
                <a:effectLst/>
                <a:latin typeface="arial" panose="020B0604020202020204" pitchFamily="34" charset="0"/>
              </a:rPr>
              <a:t>因此，</a:t>
            </a:r>
            <a:r>
              <a:rPr lang="en-US" altLang="zh-CN" b="0" i="0" dirty="0">
                <a:solidFill>
                  <a:srgbClr val="FFC000"/>
                </a:solidFill>
                <a:effectLst/>
                <a:latin typeface="arial" panose="020B0604020202020204" pitchFamily="34" charset="0"/>
              </a:rPr>
              <a:t>1920</a:t>
            </a:r>
            <a:r>
              <a:rPr lang="zh-CN" altLang="en-US" b="0" i="0" dirty="0">
                <a:solidFill>
                  <a:srgbClr val="FFC000"/>
                </a:solidFill>
                <a:effectLst/>
                <a:latin typeface="arial" panose="020B0604020202020204" pitchFamily="34" charset="0"/>
              </a:rPr>
              <a:t>年，波兰科学家扬</a:t>
            </a:r>
            <a:r>
              <a:rPr lang="en-US" altLang="zh-CN" b="0" i="0" dirty="0">
                <a:solidFill>
                  <a:srgbClr val="FFC000"/>
                </a:solidFill>
                <a:effectLst/>
                <a:latin typeface="arial" panose="020B0604020202020204" pitchFamily="34" charset="0"/>
              </a:rPr>
              <a:t>·</a:t>
            </a:r>
            <a:r>
              <a:rPr lang="zh-CN" altLang="en-US" b="0" i="0" dirty="0">
                <a:solidFill>
                  <a:srgbClr val="FFC000"/>
                </a:solidFill>
                <a:effectLst/>
                <a:latin typeface="arial" panose="020B0604020202020204" pitchFamily="34" charset="0"/>
              </a:rPr>
              <a:t>武卡谢维奇（</a:t>
            </a:r>
            <a:r>
              <a:rPr lang="en-US" altLang="zh-CN" b="0" i="0" dirty="0">
                <a:solidFill>
                  <a:srgbClr val="FFC000"/>
                </a:solidFill>
                <a:effectLst/>
                <a:latin typeface="arial" panose="020B0604020202020204" pitchFamily="34" charset="0"/>
              </a:rPr>
              <a:t>Jan </a:t>
            </a:r>
            <a:r>
              <a:rPr lang="en-US" altLang="zh-CN" b="0" i="0" dirty="0" err="1">
                <a:solidFill>
                  <a:srgbClr val="FFC000"/>
                </a:solidFill>
                <a:effectLst/>
                <a:latin typeface="arial" panose="020B0604020202020204" pitchFamily="34" charset="0"/>
              </a:rPr>
              <a:t>ukasiewicz</a:t>
            </a:r>
            <a:r>
              <a:rPr lang="zh-CN" altLang="en-US" b="0" i="0" dirty="0">
                <a:solidFill>
                  <a:srgbClr val="FFC000"/>
                </a:solidFill>
                <a:effectLst/>
                <a:latin typeface="arial" panose="020B0604020202020204" pitchFamily="34" charset="0"/>
              </a:rPr>
              <a:t>）发明了一种不需要括号的计算表达式的表示法将操作符号写在操作数之前，也就是</a:t>
            </a:r>
            <a:r>
              <a:rPr lang="zh-CN" altLang="en-US" b="1" i="0" dirty="0">
                <a:solidFill>
                  <a:srgbClr val="FFC000"/>
                </a:solidFill>
                <a:effectLst/>
                <a:latin typeface="arial" panose="020B0604020202020204" pitchFamily="34" charset="0"/>
              </a:rPr>
              <a:t>前缀表达式，即波兰式</a:t>
            </a:r>
            <a:r>
              <a:rPr lang="zh-CN" altLang="en-US" b="0" i="0" dirty="0">
                <a:solidFill>
                  <a:srgbClr val="FFC000"/>
                </a:solidFill>
                <a:effectLst/>
                <a:latin typeface="arial" panose="020B0604020202020204" pitchFamily="34" charset="0"/>
              </a:rPr>
              <a:t>（</a:t>
            </a:r>
            <a:r>
              <a:rPr lang="en-US" altLang="zh-CN" b="0" i="0" dirty="0">
                <a:solidFill>
                  <a:srgbClr val="FFC000"/>
                </a:solidFill>
                <a:effectLst/>
                <a:latin typeface="arial" panose="020B0604020202020204" pitchFamily="34" charset="0"/>
              </a:rPr>
              <a:t>Polish Notation, </a:t>
            </a:r>
            <a:r>
              <a:rPr lang="en-US" altLang="zh-CN" b="0" i="0" dirty="0" err="1">
                <a:solidFill>
                  <a:srgbClr val="FFC000"/>
                </a:solidFill>
                <a:effectLst/>
                <a:latin typeface="arial" panose="020B0604020202020204" pitchFamily="34" charset="0"/>
              </a:rPr>
              <a:t>PN</a:t>
            </a:r>
            <a:r>
              <a:rPr lang="zh-CN" altLang="en-US" b="0" i="0" dirty="0">
                <a:solidFill>
                  <a:srgbClr val="FFC000"/>
                </a:solidFill>
                <a:effectLst/>
                <a:latin typeface="arial" panose="020B0604020202020204" pitchFamily="34" charset="0"/>
              </a:rPr>
              <a:t>）。上述中缀表达式转换为波兰表达式的格式如下：</a:t>
            </a:r>
            <a:endParaRPr lang="en-US" dirty="0">
              <a:solidFill>
                <a:srgbClr val="FFC000"/>
              </a:solidFill>
            </a:endParaRPr>
          </a:p>
        </p:txBody>
      </p:sp>
      <p:sp>
        <p:nvSpPr>
          <p:cNvPr id="9" name="文本框 8">
            <a:extLst>
              <a:ext uri="{FF2B5EF4-FFF2-40B4-BE49-F238E27FC236}">
                <a16:creationId xmlns:a16="http://schemas.microsoft.com/office/drawing/2014/main" id="{C6A1A131-58FA-22B2-D8C2-03B0F45E5687}"/>
              </a:ext>
            </a:extLst>
          </p:cNvPr>
          <p:cNvSpPr txBox="1"/>
          <p:nvPr/>
        </p:nvSpPr>
        <p:spPr>
          <a:xfrm>
            <a:off x="1458325" y="4530688"/>
            <a:ext cx="4622006" cy="385170"/>
          </a:xfrm>
          <a:prstGeom prst="rect">
            <a:avLst/>
          </a:prstGeom>
          <a:noFill/>
        </p:spPr>
        <p:txBody>
          <a:bodyPr wrap="square">
            <a:spAutoFit/>
          </a:bodyPr>
          <a:lstStyle/>
          <a:p>
            <a:pPr>
              <a:lnSpc>
                <a:spcPct val="115000"/>
              </a:lnSpc>
            </a:pPr>
            <a:r>
              <a:rPr kumimoji="1" lang="en-US" altLang="zh-CN" sz="1800" b="1" dirty="0">
                <a:solidFill>
                  <a:srgbClr val="FF0000"/>
                </a:solidFill>
                <a:latin typeface="Songti SC Regular" panose="02010800040101010101" charset="-122"/>
                <a:ea typeface="Songti SC Regular" panose="02010800040101010101" charset="-122"/>
                <a:cs typeface="Songti SC Regular" panose="02010800040101010101" charset="-122"/>
              </a:rPr>
              <a:t>+</a:t>
            </a:r>
            <a:r>
              <a:rPr kumimoji="1" lang="en-US" altLang="zh-CN" sz="1800" b="1" dirty="0">
                <a:latin typeface="Songti SC Regular" panose="02010800040101010101" charset="-122"/>
                <a:ea typeface="Songti SC Regular" panose="02010800040101010101" charset="-122"/>
                <a:cs typeface="Songti SC Regular" panose="02010800040101010101" charset="-122"/>
              </a:rPr>
              <a:t> </a:t>
            </a:r>
            <a:r>
              <a:rPr kumimoji="1" lang="zh-CN" altLang="en-US" sz="1800" b="1" u="sng" dirty="0">
                <a:solidFill>
                  <a:srgbClr val="FFFF00"/>
                </a:solidFill>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a:t>
            </a:r>
            <a:r>
              <a:rPr kumimoji="1" lang="en-US" altLang="zh-CN" sz="1800" b="1" u="sng" dirty="0">
                <a:solidFill>
                  <a:srgbClr val="FFFF00"/>
                </a:solidFill>
                <a:latin typeface="Songti SC Regular" panose="02010800040101010101" charset="-122"/>
                <a:ea typeface="Songti SC Regular" panose="02010800040101010101" charset="-122"/>
                <a:cs typeface="Songti SC Regular" panose="02010800040101010101" charset="-122"/>
              </a:rPr>
              <a:t> a b</a:t>
            </a:r>
            <a:r>
              <a:rPr kumimoji="1" lang="en-US" altLang="zh-CN" sz="1800" b="1" dirty="0">
                <a:latin typeface="Songti SC Regular" panose="02010800040101010101" charset="-122"/>
                <a:ea typeface="Songti SC Regular" panose="02010800040101010101" charset="-122"/>
                <a:cs typeface="Songti SC Regular" panose="02010800040101010101" charset="-122"/>
              </a:rPr>
              <a:t> </a:t>
            </a:r>
            <a:r>
              <a:rPr kumimoji="1" lang="zh-CN" altLang="en-US" sz="1800" b="1" u="sng" dirty="0">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a:t>
            </a:r>
            <a:r>
              <a:rPr kumimoji="1" lang="en-US" altLang="zh-CN" sz="1800" b="1" u="sng" dirty="0">
                <a:latin typeface="Songti SC Regular" panose="02010800040101010101" charset="-122"/>
                <a:ea typeface="Songti SC Regular" panose="02010800040101010101" charset="-122"/>
                <a:cs typeface="Songti SC Regular" panose="02010800040101010101" charset="-122"/>
              </a:rPr>
              <a:t> </a:t>
            </a:r>
            <a:r>
              <a:rPr kumimoji="1" lang="en-US" altLang="zh-CN" sz="1800" b="1" u="sng" dirty="0">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a:t>
            </a:r>
            <a:r>
              <a:rPr kumimoji="1" lang="en-US" altLang="zh-CN" sz="1800" b="1" u="sng" dirty="0">
                <a:latin typeface="Songti SC Regular" panose="02010800040101010101" charset="-122"/>
                <a:ea typeface="Songti SC Regular" panose="02010800040101010101" charset="-122"/>
                <a:cs typeface="Songti SC Regular" panose="02010800040101010101" charset="-122"/>
              </a:rPr>
              <a:t> c / d e f</a:t>
            </a:r>
            <a:endParaRPr kumimoji="1" lang="en-US" altLang="zh-CN" sz="1800" b="1" dirty="0">
              <a:latin typeface="Songti SC Regular" panose="02010800040101010101" charset="-122"/>
              <a:ea typeface="Songti SC Regular" panose="02010800040101010101" charset="-122"/>
              <a:cs typeface="Songti SC Regular" panose="02010800040101010101" charset="-122"/>
            </a:endParaRPr>
          </a:p>
        </p:txBody>
      </p:sp>
      <p:sp>
        <p:nvSpPr>
          <p:cNvPr id="11" name="文本框 10">
            <a:extLst>
              <a:ext uri="{FF2B5EF4-FFF2-40B4-BE49-F238E27FC236}">
                <a16:creationId xmlns:a16="http://schemas.microsoft.com/office/drawing/2014/main" id="{6084908A-F8F1-F51D-1F7F-96EB2E6DCD9D}"/>
              </a:ext>
            </a:extLst>
          </p:cNvPr>
          <p:cNvSpPr txBox="1"/>
          <p:nvPr/>
        </p:nvSpPr>
        <p:spPr>
          <a:xfrm>
            <a:off x="556692" y="5018617"/>
            <a:ext cx="7536284" cy="1200329"/>
          </a:xfrm>
          <a:prstGeom prst="rect">
            <a:avLst/>
          </a:prstGeom>
          <a:noFill/>
        </p:spPr>
        <p:txBody>
          <a:bodyPr wrap="square">
            <a:spAutoFit/>
          </a:bodyPr>
          <a:lstStyle/>
          <a:p>
            <a:r>
              <a:rPr lang="zh-CN" altLang="en-US" b="0" i="0" dirty="0">
                <a:solidFill>
                  <a:srgbClr val="FFC000"/>
                </a:solidFill>
                <a:effectLst/>
                <a:latin typeface="arial" panose="020B0604020202020204" pitchFamily="34" charset="0"/>
              </a:rPr>
              <a:t>面了解了波兰表达式，那什么是逆波兰表达式呢？波兰表达式也成为前缀表达式，而</a:t>
            </a:r>
            <a:r>
              <a:rPr lang="zh-CN" altLang="en-US" b="1" i="0" dirty="0">
                <a:solidFill>
                  <a:srgbClr val="FFC000"/>
                </a:solidFill>
                <a:effectLst/>
                <a:latin typeface="arial" panose="020B0604020202020204" pitchFamily="34" charset="0"/>
              </a:rPr>
              <a:t>逆波兰表达式则成为后缀表达式</a:t>
            </a:r>
            <a:r>
              <a:rPr lang="zh-CN" altLang="en-US" b="0" i="0" dirty="0">
                <a:solidFill>
                  <a:srgbClr val="FFC000"/>
                </a:solidFill>
                <a:effectLst/>
                <a:latin typeface="arial" panose="020B0604020202020204" pitchFamily="34" charset="0"/>
              </a:rPr>
              <a:t>，对比可以猜出来运算符在运算数后面的表达式就是逆波兰表达式。上述表达式如果采用逆波兰表达式则如下：</a:t>
            </a:r>
            <a:endParaRPr lang="en-US" dirty="0">
              <a:solidFill>
                <a:srgbClr val="FFC000"/>
              </a:solidFill>
            </a:endParaRPr>
          </a:p>
        </p:txBody>
      </p:sp>
      <p:sp>
        <p:nvSpPr>
          <p:cNvPr id="13" name="文本框 12">
            <a:extLst>
              <a:ext uri="{FF2B5EF4-FFF2-40B4-BE49-F238E27FC236}">
                <a16:creationId xmlns:a16="http://schemas.microsoft.com/office/drawing/2014/main" id="{0C450CA1-5623-3288-6DEC-68117D2EB2EE}"/>
              </a:ext>
            </a:extLst>
          </p:cNvPr>
          <p:cNvSpPr txBox="1"/>
          <p:nvPr/>
        </p:nvSpPr>
        <p:spPr>
          <a:xfrm>
            <a:off x="1498622" y="6218946"/>
            <a:ext cx="4622006" cy="369332"/>
          </a:xfrm>
          <a:prstGeom prst="rect">
            <a:avLst/>
          </a:prstGeom>
          <a:noFill/>
        </p:spPr>
        <p:txBody>
          <a:bodyPr wrap="square">
            <a:spAutoFit/>
          </a:bodyPr>
          <a:lstStyle/>
          <a:p>
            <a:r>
              <a:rPr kumimoji="1" lang="en-US" altLang="zh-CN" sz="1800" b="1" u="sng" dirty="0">
                <a:solidFill>
                  <a:srgbClr val="FFFF00"/>
                </a:solidFill>
                <a:latin typeface="Songti SC Regular" panose="02010800040101010101" charset="-122"/>
                <a:ea typeface="Songti SC Regular" panose="02010800040101010101" charset="-122"/>
                <a:cs typeface="Songti SC Regular" panose="02010800040101010101" charset="-122"/>
              </a:rPr>
              <a:t>a b </a:t>
            </a:r>
            <a:r>
              <a:rPr kumimoji="1" lang="zh-CN" altLang="en-US" sz="1800" b="1" u="sng" dirty="0">
                <a:solidFill>
                  <a:srgbClr val="FFFF00"/>
                </a:solidFill>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a:t>
            </a:r>
            <a:r>
              <a:rPr kumimoji="1" lang="en-US" altLang="zh-CN" sz="1800" b="1" dirty="0">
                <a:latin typeface="Songti SC Regular" panose="02010800040101010101" charset="-122"/>
                <a:ea typeface="Songti SC Regular" panose="02010800040101010101" charset="-122"/>
                <a:cs typeface="Songti SC Regular" panose="02010800040101010101" charset="-122"/>
              </a:rPr>
              <a:t> </a:t>
            </a:r>
            <a:r>
              <a:rPr kumimoji="1" lang="en-US" altLang="zh-CN" sz="1800" b="1" u="sng" dirty="0">
                <a:latin typeface="Songti SC Regular" panose="02010800040101010101" charset="-122"/>
                <a:ea typeface="Songti SC Regular" panose="02010800040101010101" charset="-122"/>
                <a:cs typeface="Songti SC Regular" panose="02010800040101010101" charset="-122"/>
              </a:rPr>
              <a:t>c d e / </a:t>
            </a:r>
            <a:r>
              <a:rPr kumimoji="1" lang="en-US" altLang="zh-CN" sz="1800" b="1" u="sng" dirty="0">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a:t>
            </a:r>
            <a:r>
              <a:rPr kumimoji="1" lang="en-US" altLang="zh-CN" sz="1800" b="1" u="sng" dirty="0">
                <a:latin typeface="Songti SC Regular" panose="02010800040101010101" charset="-122"/>
                <a:ea typeface="Songti SC Regular" panose="02010800040101010101" charset="-122"/>
                <a:cs typeface="Songti SC Regular" panose="02010800040101010101" charset="-122"/>
              </a:rPr>
              <a:t> f </a:t>
            </a:r>
            <a:r>
              <a:rPr kumimoji="1" lang="zh-CN" altLang="en-US" sz="1800" b="1" u="sng" dirty="0">
                <a:latin typeface="Songti SC Regular" panose="02010800040101010101" charset="-122"/>
                <a:ea typeface="Songti SC Regular" panose="02010800040101010101" charset="-122"/>
                <a:cs typeface="Songti SC Regular" panose="02010800040101010101" charset="-122"/>
              </a:rPr>
              <a:t>*</a:t>
            </a:r>
            <a:r>
              <a:rPr kumimoji="1" lang="en-US" altLang="zh-CN" sz="1800" b="1" dirty="0">
                <a:latin typeface="Songti SC Regular" panose="02010800040101010101" charset="-122"/>
                <a:ea typeface="Songti SC Regular" panose="02010800040101010101" charset="-122"/>
                <a:cs typeface="Songti SC Regular" panose="02010800040101010101" charset="-122"/>
              </a:rPr>
              <a:t> </a:t>
            </a:r>
            <a:r>
              <a:rPr kumimoji="1" lang="en-US" altLang="zh-CN" sz="1800" b="1" dirty="0">
                <a:solidFill>
                  <a:srgbClr val="FF0000"/>
                </a:solidFill>
                <a:latin typeface="Songti SC Regular" panose="02010800040101010101" charset="-122"/>
                <a:ea typeface="Songti SC Regular" panose="02010800040101010101" charset="-122"/>
                <a:cs typeface="Songti SC Regular" panose="02010800040101010101" charset="-122"/>
              </a:rPr>
              <a:t>+</a:t>
            </a:r>
            <a:endParaRPr lang="en-US" dirty="0"/>
          </a:p>
        </p:txBody>
      </p:sp>
    </p:spTree>
    <p:extLst>
      <p:ext uri="{BB962C8B-B14F-4D97-AF65-F5344CB8AC3E}">
        <p14:creationId xmlns:p14="http://schemas.microsoft.com/office/powerpoint/2010/main" val="5881080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6"/>
          <p:cNvSpPr>
            <a:spLocks noChangeArrowheads="1"/>
          </p:cNvSpPr>
          <p:nvPr/>
        </p:nvSpPr>
        <p:spPr bwMode="auto">
          <a:xfrm>
            <a:off x="102235" y="274955"/>
            <a:ext cx="897636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800" dirty="0">
                <a:solidFill>
                  <a:srgbClr val="FFFF00"/>
                </a:solidFill>
              </a:rPr>
              <a:t>Application 2: Infix expression calculator</a:t>
            </a:r>
          </a:p>
        </p:txBody>
      </p:sp>
      <p:graphicFrame>
        <p:nvGraphicFramePr>
          <p:cNvPr id="2" name="表格 3">
            <a:extLst>
              <a:ext uri="{FF2B5EF4-FFF2-40B4-BE49-F238E27FC236}">
                <a16:creationId xmlns:a16="http://schemas.microsoft.com/office/drawing/2014/main" id="{8611FFF8-03BD-6F7A-A3CB-F658D5CE9CF3}"/>
              </a:ext>
            </a:extLst>
          </p:cNvPr>
          <p:cNvGraphicFramePr>
            <a:graphicFrameLocks noGrp="1"/>
          </p:cNvGraphicFramePr>
          <p:nvPr>
            <p:extLst>
              <p:ext uri="{D42A27DB-BD31-4B8C-83A1-F6EECF244321}">
                <p14:modId xmlns:p14="http://schemas.microsoft.com/office/powerpoint/2010/main" val="2076608441"/>
              </p:ext>
            </p:extLst>
          </p:nvPr>
        </p:nvGraphicFramePr>
        <p:xfrm>
          <a:off x="827584" y="2780928"/>
          <a:ext cx="7080448" cy="2824086"/>
        </p:xfrm>
        <a:graphic>
          <a:graphicData uri="http://schemas.openxmlformats.org/drawingml/2006/table">
            <a:tbl>
              <a:tblPr firstRow="1" bandRow="1">
                <a:tableStyleId>{5C22544A-7EE6-4342-B048-85BDC9FD1C3A}</a:tableStyleId>
              </a:tblPr>
              <a:tblGrid>
                <a:gridCol w="2520280">
                  <a:extLst>
                    <a:ext uri="{9D8B030D-6E8A-4147-A177-3AD203B41FA5}">
                      <a16:colId xmlns:a16="http://schemas.microsoft.com/office/drawing/2014/main" val="1513669368"/>
                    </a:ext>
                  </a:extLst>
                </a:gridCol>
                <a:gridCol w="4560168">
                  <a:extLst>
                    <a:ext uri="{9D8B030D-6E8A-4147-A177-3AD203B41FA5}">
                      <a16:colId xmlns:a16="http://schemas.microsoft.com/office/drawing/2014/main" val="1069111223"/>
                    </a:ext>
                  </a:extLst>
                </a:gridCol>
              </a:tblGrid>
              <a:tr h="470681">
                <a:tc>
                  <a:txBody>
                    <a:bodyPr/>
                    <a:lstStyle/>
                    <a:p>
                      <a:pPr algn="ctr"/>
                      <a:r>
                        <a:rPr lang="zh-CN" altLang="en-US" dirty="0">
                          <a:solidFill>
                            <a:srgbClr val="FFC000"/>
                          </a:solidFill>
                        </a:rPr>
                        <a:t>中缀表达式</a:t>
                      </a:r>
                      <a:endParaRPr lang="en-US" dirty="0">
                        <a:solidFill>
                          <a:srgbClr val="FFC000"/>
                        </a:solidFill>
                      </a:endParaRPr>
                    </a:p>
                  </a:txBody>
                  <a:tcPr>
                    <a:solidFill>
                      <a:schemeClr val="bg2">
                        <a:lumMod val="40000"/>
                        <a:lumOff val="60000"/>
                      </a:schemeClr>
                    </a:solidFill>
                  </a:tcPr>
                </a:tc>
                <a:tc>
                  <a:txBody>
                    <a:bodyPr/>
                    <a:lstStyle/>
                    <a:p>
                      <a:pPr algn="ctr"/>
                      <a:r>
                        <a:rPr lang="zh-CN" altLang="en-US" dirty="0">
                          <a:solidFill>
                            <a:srgbClr val="FFC000"/>
                          </a:solidFill>
                        </a:rPr>
                        <a:t>后缀表达式（逆波兰式）</a:t>
                      </a:r>
                      <a:endParaRPr lang="en-US" dirty="0">
                        <a:solidFill>
                          <a:srgbClr val="FFC000"/>
                        </a:solidFill>
                      </a:endParaRPr>
                    </a:p>
                  </a:txBody>
                  <a:tcPr>
                    <a:solidFill>
                      <a:schemeClr val="bg2">
                        <a:lumMod val="40000"/>
                        <a:lumOff val="60000"/>
                      </a:schemeClr>
                    </a:solidFill>
                  </a:tcPr>
                </a:tc>
                <a:extLst>
                  <a:ext uri="{0D108BD9-81ED-4DB2-BD59-A6C34878D82A}">
                    <a16:rowId xmlns:a16="http://schemas.microsoft.com/office/drawing/2014/main" val="2935845699"/>
                  </a:ext>
                </a:extLst>
              </a:tr>
              <a:tr h="470681">
                <a:tc>
                  <a:txBody>
                    <a:bodyPr/>
                    <a:lstStyle/>
                    <a:p>
                      <a:pPr algn="ctr"/>
                      <a:r>
                        <a:rPr lang="en-US" dirty="0" err="1">
                          <a:solidFill>
                            <a:srgbClr val="FFC000"/>
                          </a:solidFill>
                        </a:rPr>
                        <a:t>a+b</a:t>
                      </a:r>
                      <a:endParaRPr lang="en-US" dirty="0">
                        <a:solidFill>
                          <a:srgbClr val="FFC000"/>
                        </a:solidFill>
                      </a:endParaRPr>
                    </a:p>
                  </a:txBody>
                  <a:tcPr>
                    <a:solidFill>
                      <a:schemeClr val="bg2">
                        <a:lumMod val="40000"/>
                        <a:lumOff val="60000"/>
                      </a:schemeClr>
                    </a:solidFill>
                  </a:tcPr>
                </a:tc>
                <a:tc>
                  <a:txBody>
                    <a:bodyPr/>
                    <a:lstStyle/>
                    <a:p>
                      <a:pPr algn="ctr"/>
                      <a:endParaRPr lang="en-US" dirty="0">
                        <a:solidFill>
                          <a:srgbClr val="FFC000"/>
                        </a:solidFill>
                      </a:endParaRPr>
                    </a:p>
                  </a:txBody>
                  <a:tcPr>
                    <a:solidFill>
                      <a:schemeClr val="bg2">
                        <a:lumMod val="40000"/>
                        <a:lumOff val="60000"/>
                      </a:schemeClr>
                    </a:solidFill>
                  </a:tcPr>
                </a:tc>
                <a:extLst>
                  <a:ext uri="{0D108BD9-81ED-4DB2-BD59-A6C34878D82A}">
                    <a16:rowId xmlns:a16="http://schemas.microsoft.com/office/drawing/2014/main" val="4080814270"/>
                  </a:ext>
                </a:extLst>
              </a:tr>
              <a:tr h="470681">
                <a:tc>
                  <a:txBody>
                    <a:bodyPr/>
                    <a:lstStyle/>
                    <a:p>
                      <a:pPr algn="ctr"/>
                      <a:r>
                        <a:rPr lang="en-US" dirty="0">
                          <a:solidFill>
                            <a:srgbClr val="FFC000"/>
                          </a:solidFill>
                        </a:rPr>
                        <a:t>a+(b-c)</a:t>
                      </a:r>
                    </a:p>
                  </a:txBody>
                  <a:tcPr>
                    <a:solidFill>
                      <a:schemeClr val="bg2">
                        <a:lumMod val="40000"/>
                        <a:lumOff val="60000"/>
                      </a:schemeClr>
                    </a:solidFill>
                  </a:tcPr>
                </a:tc>
                <a:tc>
                  <a:txBody>
                    <a:bodyPr/>
                    <a:lstStyle/>
                    <a:p>
                      <a:endParaRPr lang="en-US" dirty="0">
                        <a:solidFill>
                          <a:srgbClr val="FFC000"/>
                        </a:solidFill>
                      </a:endParaRPr>
                    </a:p>
                  </a:txBody>
                  <a:tcPr>
                    <a:solidFill>
                      <a:schemeClr val="bg2">
                        <a:lumMod val="40000"/>
                        <a:lumOff val="60000"/>
                      </a:schemeClr>
                    </a:solidFill>
                  </a:tcPr>
                </a:tc>
                <a:extLst>
                  <a:ext uri="{0D108BD9-81ED-4DB2-BD59-A6C34878D82A}">
                    <a16:rowId xmlns:a16="http://schemas.microsoft.com/office/drawing/2014/main" val="4180351939"/>
                  </a:ext>
                </a:extLst>
              </a:tr>
              <a:tr h="470681">
                <a:tc>
                  <a:txBody>
                    <a:bodyPr/>
                    <a:lstStyle/>
                    <a:p>
                      <a:pPr algn="ctr"/>
                      <a:r>
                        <a:rPr lang="en-US" dirty="0">
                          <a:solidFill>
                            <a:srgbClr val="FFC000"/>
                          </a:solidFill>
                        </a:rPr>
                        <a:t>a+(b-c)*d</a:t>
                      </a:r>
                    </a:p>
                  </a:txBody>
                  <a:tcPr>
                    <a:solidFill>
                      <a:schemeClr val="bg2">
                        <a:lumMod val="40000"/>
                        <a:lumOff val="60000"/>
                      </a:schemeClr>
                    </a:solidFill>
                  </a:tcPr>
                </a:tc>
                <a:tc>
                  <a:txBody>
                    <a:bodyPr/>
                    <a:lstStyle/>
                    <a:p>
                      <a:endParaRPr lang="en-US">
                        <a:solidFill>
                          <a:srgbClr val="FFC000"/>
                        </a:solidFill>
                      </a:endParaRPr>
                    </a:p>
                  </a:txBody>
                  <a:tcPr>
                    <a:solidFill>
                      <a:schemeClr val="bg2">
                        <a:lumMod val="40000"/>
                        <a:lumOff val="60000"/>
                      </a:schemeClr>
                    </a:solidFill>
                  </a:tcPr>
                </a:tc>
                <a:extLst>
                  <a:ext uri="{0D108BD9-81ED-4DB2-BD59-A6C34878D82A}">
                    <a16:rowId xmlns:a16="http://schemas.microsoft.com/office/drawing/2014/main" val="2135744209"/>
                  </a:ext>
                </a:extLst>
              </a:tr>
              <a:tr h="470681">
                <a:tc>
                  <a:txBody>
                    <a:bodyPr/>
                    <a:lstStyle/>
                    <a:p>
                      <a:pPr algn="ctr"/>
                      <a:r>
                        <a:rPr lang="en-US" dirty="0" err="1">
                          <a:solidFill>
                            <a:srgbClr val="FFC000"/>
                          </a:solidFill>
                        </a:rPr>
                        <a:t>a+d</a:t>
                      </a:r>
                      <a:r>
                        <a:rPr lang="en-US" dirty="0">
                          <a:solidFill>
                            <a:srgbClr val="FFC000"/>
                          </a:solidFill>
                        </a:rPr>
                        <a:t>*(b-c)</a:t>
                      </a:r>
                    </a:p>
                  </a:txBody>
                  <a:tcPr>
                    <a:solidFill>
                      <a:schemeClr val="bg2">
                        <a:lumMod val="40000"/>
                        <a:lumOff val="60000"/>
                      </a:schemeClr>
                    </a:solidFill>
                  </a:tcPr>
                </a:tc>
                <a:tc>
                  <a:txBody>
                    <a:bodyPr/>
                    <a:lstStyle/>
                    <a:p>
                      <a:endParaRPr lang="en-US" dirty="0">
                        <a:solidFill>
                          <a:srgbClr val="FFC000"/>
                        </a:solidFill>
                      </a:endParaRPr>
                    </a:p>
                  </a:txBody>
                  <a:tcPr>
                    <a:solidFill>
                      <a:schemeClr val="bg2">
                        <a:lumMod val="40000"/>
                        <a:lumOff val="60000"/>
                      </a:schemeClr>
                    </a:solidFill>
                  </a:tcPr>
                </a:tc>
                <a:extLst>
                  <a:ext uri="{0D108BD9-81ED-4DB2-BD59-A6C34878D82A}">
                    <a16:rowId xmlns:a16="http://schemas.microsoft.com/office/drawing/2014/main" val="1751404835"/>
                  </a:ext>
                </a:extLst>
              </a:tr>
              <a:tr h="470681">
                <a:tc>
                  <a:txBody>
                    <a:bodyPr/>
                    <a:lstStyle/>
                    <a:p>
                      <a:pPr algn="ctr"/>
                      <a:r>
                        <a:rPr lang="en-US" dirty="0">
                          <a:solidFill>
                            <a:srgbClr val="FFC000"/>
                          </a:solidFill>
                        </a:rPr>
                        <a:t>a=1+3</a:t>
                      </a:r>
                    </a:p>
                  </a:txBody>
                  <a:tcPr>
                    <a:solidFill>
                      <a:schemeClr val="bg2">
                        <a:lumMod val="40000"/>
                        <a:lumOff val="60000"/>
                      </a:schemeClr>
                    </a:solidFill>
                  </a:tcPr>
                </a:tc>
                <a:tc>
                  <a:txBody>
                    <a:bodyPr/>
                    <a:lstStyle/>
                    <a:p>
                      <a:endParaRPr lang="en-US" dirty="0">
                        <a:solidFill>
                          <a:srgbClr val="FFC000"/>
                        </a:solidFill>
                      </a:endParaRPr>
                    </a:p>
                  </a:txBody>
                  <a:tcPr>
                    <a:solidFill>
                      <a:schemeClr val="bg2">
                        <a:lumMod val="40000"/>
                        <a:lumOff val="60000"/>
                      </a:schemeClr>
                    </a:solidFill>
                  </a:tcPr>
                </a:tc>
                <a:extLst>
                  <a:ext uri="{0D108BD9-81ED-4DB2-BD59-A6C34878D82A}">
                    <a16:rowId xmlns:a16="http://schemas.microsoft.com/office/drawing/2014/main" val="2620390555"/>
                  </a:ext>
                </a:extLst>
              </a:tr>
            </a:tbl>
          </a:graphicData>
        </a:graphic>
      </p:graphicFrame>
      <p:sp>
        <p:nvSpPr>
          <p:cNvPr id="4" name="文本框 3">
            <a:extLst>
              <a:ext uri="{FF2B5EF4-FFF2-40B4-BE49-F238E27FC236}">
                <a16:creationId xmlns:a16="http://schemas.microsoft.com/office/drawing/2014/main" id="{1AEEB218-17B2-2CB7-2710-F8BFD553A463}"/>
              </a:ext>
            </a:extLst>
          </p:cNvPr>
          <p:cNvSpPr txBox="1"/>
          <p:nvPr/>
        </p:nvSpPr>
        <p:spPr>
          <a:xfrm>
            <a:off x="5220072" y="3275692"/>
            <a:ext cx="575799" cy="369332"/>
          </a:xfrm>
          <a:prstGeom prst="rect">
            <a:avLst/>
          </a:prstGeom>
          <a:noFill/>
        </p:spPr>
        <p:txBody>
          <a:bodyPr wrap="none" rtlCol="0">
            <a:spAutoFit/>
          </a:bodyPr>
          <a:lstStyle/>
          <a:p>
            <a:r>
              <a:rPr lang="en-US" dirty="0"/>
              <a:t>ab+</a:t>
            </a:r>
          </a:p>
        </p:txBody>
      </p:sp>
      <p:sp>
        <p:nvSpPr>
          <p:cNvPr id="6" name="文本框 5">
            <a:extLst>
              <a:ext uri="{FF2B5EF4-FFF2-40B4-BE49-F238E27FC236}">
                <a16:creationId xmlns:a16="http://schemas.microsoft.com/office/drawing/2014/main" id="{A71AE0BA-7F1B-8BDF-3CE7-5E0D8D62A52A}"/>
              </a:ext>
            </a:extLst>
          </p:cNvPr>
          <p:cNvSpPr txBox="1"/>
          <p:nvPr/>
        </p:nvSpPr>
        <p:spPr>
          <a:xfrm>
            <a:off x="5215218" y="3725338"/>
            <a:ext cx="768159" cy="369332"/>
          </a:xfrm>
          <a:prstGeom prst="rect">
            <a:avLst/>
          </a:prstGeom>
          <a:noFill/>
        </p:spPr>
        <p:txBody>
          <a:bodyPr wrap="none" rtlCol="0">
            <a:spAutoFit/>
          </a:bodyPr>
          <a:lstStyle/>
          <a:p>
            <a:r>
              <a:rPr lang="en-US" dirty="0" err="1"/>
              <a:t>abc</a:t>
            </a:r>
            <a:r>
              <a:rPr lang="en-US" dirty="0"/>
              <a:t>-+</a:t>
            </a:r>
          </a:p>
        </p:txBody>
      </p:sp>
      <p:sp>
        <p:nvSpPr>
          <p:cNvPr id="8" name="文本框 7">
            <a:extLst>
              <a:ext uri="{FF2B5EF4-FFF2-40B4-BE49-F238E27FC236}">
                <a16:creationId xmlns:a16="http://schemas.microsoft.com/office/drawing/2014/main" id="{7FB993F4-CF23-EE3B-D158-98D70EE13137}"/>
              </a:ext>
            </a:extLst>
          </p:cNvPr>
          <p:cNvSpPr txBox="1"/>
          <p:nvPr/>
        </p:nvSpPr>
        <p:spPr>
          <a:xfrm>
            <a:off x="5183557" y="4207976"/>
            <a:ext cx="986167" cy="369332"/>
          </a:xfrm>
          <a:prstGeom prst="rect">
            <a:avLst/>
          </a:prstGeom>
          <a:noFill/>
        </p:spPr>
        <p:txBody>
          <a:bodyPr wrap="none" rtlCol="0">
            <a:spAutoFit/>
          </a:bodyPr>
          <a:lstStyle/>
          <a:p>
            <a:r>
              <a:rPr lang="en-US" dirty="0" err="1"/>
              <a:t>abc</a:t>
            </a:r>
            <a:r>
              <a:rPr lang="en-US" dirty="0"/>
              <a:t>-d*+</a:t>
            </a:r>
          </a:p>
        </p:txBody>
      </p:sp>
      <p:sp>
        <p:nvSpPr>
          <p:cNvPr id="10" name="文本框 9">
            <a:extLst>
              <a:ext uri="{FF2B5EF4-FFF2-40B4-BE49-F238E27FC236}">
                <a16:creationId xmlns:a16="http://schemas.microsoft.com/office/drawing/2014/main" id="{FE7FAB33-7174-B065-AEC0-E7B6D2EF55A5}"/>
              </a:ext>
            </a:extLst>
          </p:cNvPr>
          <p:cNvSpPr txBox="1"/>
          <p:nvPr/>
        </p:nvSpPr>
        <p:spPr>
          <a:xfrm>
            <a:off x="5215218" y="4690614"/>
            <a:ext cx="986167" cy="369332"/>
          </a:xfrm>
          <a:prstGeom prst="rect">
            <a:avLst/>
          </a:prstGeom>
          <a:noFill/>
        </p:spPr>
        <p:txBody>
          <a:bodyPr wrap="none" rtlCol="0">
            <a:spAutoFit/>
          </a:bodyPr>
          <a:lstStyle/>
          <a:p>
            <a:r>
              <a:rPr lang="en-US" dirty="0" err="1"/>
              <a:t>adbc</a:t>
            </a:r>
            <a:r>
              <a:rPr lang="en-US" dirty="0"/>
              <a:t>-*+</a:t>
            </a:r>
          </a:p>
        </p:txBody>
      </p:sp>
      <p:sp>
        <p:nvSpPr>
          <p:cNvPr id="12" name="文本框 11">
            <a:extLst>
              <a:ext uri="{FF2B5EF4-FFF2-40B4-BE49-F238E27FC236}">
                <a16:creationId xmlns:a16="http://schemas.microsoft.com/office/drawing/2014/main" id="{1956C6CC-E490-619F-7F4D-AA2BD9721C49}"/>
              </a:ext>
            </a:extLst>
          </p:cNvPr>
          <p:cNvSpPr txBox="1"/>
          <p:nvPr/>
        </p:nvSpPr>
        <p:spPr>
          <a:xfrm>
            <a:off x="5227029" y="5185378"/>
            <a:ext cx="838691" cy="369332"/>
          </a:xfrm>
          <a:prstGeom prst="rect">
            <a:avLst/>
          </a:prstGeom>
          <a:noFill/>
        </p:spPr>
        <p:txBody>
          <a:bodyPr wrap="none" rtlCol="0">
            <a:spAutoFit/>
          </a:bodyPr>
          <a:lstStyle/>
          <a:p>
            <a:r>
              <a:rPr lang="en-US" dirty="0" err="1"/>
              <a:t>a13</a:t>
            </a:r>
            <a:r>
              <a:rPr lang="en-US" dirty="0"/>
              <a:t>+=</a:t>
            </a:r>
          </a:p>
        </p:txBody>
      </p:sp>
    </p:spTree>
    <p:extLst>
      <p:ext uri="{BB962C8B-B14F-4D97-AF65-F5344CB8AC3E}">
        <p14:creationId xmlns:p14="http://schemas.microsoft.com/office/powerpoint/2010/main" val="66702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4"/>
          <p:cNvSpPr txBox="1">
            <a:spLocks noChangeArrowheads="1"/>
          </p:cNvSpPr>
          <p:nvPr/>
        </p:nvSpPr>
        <p:spPr bwMode="auto">
          <a:xfrm>
            <a:off x="838200" y="1583055"/>
            <a:ext cx="5600700" cy="2007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r>
              <a:rPr kumimoji="1" lang="zh-CN" altLang="en-US" sz="2800" b="1" dirty="0">
                <a:latin typeface="Songti SC Regular" panose="02010800040101010101" charset="-122"/>
                <a:ea typeface="Songti SC Regular" panose="02010800040101010101" charset="-122"/>
                <a:cs typeface="Songti SC Regular" panose="02010800040101010101" charset="-122"/>
              </a:rPr>
              <a:t>例如</a:t>
            </a:r>
            <a:r>
              <a:rPr kumimoji="1" lang="en-US" altLang="zh-CN" sz="2800" b="1" dirty="0">
                <a:latin typeface="Songti SC Regular" panose="02010800040101010101" charset="-122"/>
                <a:ea typeface="Songti SC Regular" panose="02010800040101010101" charset="-122"/>
                <a:cs typeface="Songti SC Regular" panose="02010800040101010101" charset="-122"/>
              </a:rPr>
              <a:t>:</a:t>
            </a:r>
            <a:r>
              <a:rPr kumimoji="1" lang="en-US" altLang="zh-CN" sz="2800" b="1" u="sng" dirty="0">
                <a:solidFill>
                  <a:srgbClr val="FFFF00"/>
                </a:solidFill>
                <a:latin typeface="Songti SC Regular" panose="02010800040101010101" charset="-122"/>
                <a:ea typeface="Songti SC Regular" panose="02010800040101010101" charset="-122"/>
                <a:cs typeface="Songti SC Regular" panose="02010800040101010101" charset="-122"/>
              </a:rPr>
              <a:t>a </a:t>
            </a:r>
            <a:r>
              <a:rPr kumimoji="1" lang="zh-CN" altLang="en-US" sz="2800" b="1" u="sng" dirty="0">
                <a:solidFill>
                  <a:srgbClr val="FFFF00"/>
                </a:solidFill>
                <a:latin typeface="Songti SC Regular" panose="02010800040101010101" charset="-122"/>
                <a:ea typeface="Songti SC Regular" panose="02010800040101010101" charset="-122"/>
                <a:cs typeface="Songti SC Regular" panose="02010800040101010101" charset="-122"/>
              </a:rPr>
              <a:t>*</a:t>
            </a:r>
            <a:r>
              <a:rPr kumimoji="1" lang="en-US" altLang="zh-CN" sz="2800" b="1" u="sng" dirty="0">
                <a:solidFill>
                  <a:srgbClr val="FFFF00"/>
                </a:solidFill>
                <a:latin typeface="Songti SC Regular" panose="02010800040101010101" charset="-122"/>
                <a:ea typeface="Songti SC Regular" panose="02010800040101010101" charset="-122"/>
                <a:cs typeface="Songti SC Regular" panose="02010800040101010101" charset="-122"/>
              </a:rPr>
              <a:t> b</a:t>
            </a:r>
            <a:r>
              <a:rPr kumimoji="1" lang="en-US" altLang="zh-CN" sz="2800" b="1" dirty="0">
                <a:latin typeface="Songti SC Regular" panose="02010800040101010101" charset="-122"/>
                <a:ea typeface="Songti SC Regular" panose="02010800040101010101" charset="-122"/>
                <a:cs typeface="Songti SC Regular" panose="02010800040101010101" charset="-122"/>
              </a:rPr>
              <a:t> </a:t>
            </a:r>
            <a:r>
              <a:rPr kumimoji="1" lang="en-US" altLang="zh-CN" sz="2800" b="1" dirty="0">
                <a:solidFill>
                  <a:srgbClr val="FF0000"/>
                </a:solidFill>
                <a:latin typeface="Songti SC Regular" panose="02010800040101010101" charset="-122"/>
                <a:ea typeface="Songti SC Regular" panose="02010800040101010101" charset="-122"/>
                <a:cs typeface="Songti SC Regular" panose="02010800040101010101" charset="-122"/>
              </a:rPr>
              <a:t>+</a:t>
            </a:r>
            <a:r>
              <a:rPr kumimoji="1" lang="en-US" altLang="zh-CN" sz="2800" b="1" dirty="0">
                <a:latin typeface="Songti SC Regular" panose="02010800040101010101" charset="-122"/>
                <a:ea typeface="Songti SC Regular" panose="02010800040101010101" charset="-122"/>
                <a:cs typeface="Songti SC Regular" panose="02010800040101010101" charset="-122"/>
              </a:rPr>
              <a:t> </a:t>
            </a:r>
            <a:r>
              <a:rPr kumimoji="1" lang="en-US" altLang="zh-CN" sz="2800" b="1" u="sng" dirty="0">
                <a:latin typeface="Songti SC Regular" panose="02010800040101010101" charset="-122"/>
                <a:ea typeface="Songti SC Regular" panose="02010800040101010101" charset="-122"/>
                <a:cs typeface="Songti SC Regular" panose="02010800040101010101" charset="-122"/>
              </a:rPr>
              <a:t>(c </a:t>
            </a:r>
            <a:r>
              <a:rPr kumimoji="1" lang="en-US" altLang="zh-CN" sz="2800" b="1" u="sng" dirty="0">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a:t>
            </a:r>
            <a:r>
              <a:rPr kumimoji="1" lang="en-US" altLang="zh-CN" sz="2800" b="1" u="sng" dirty="0">
                <a:latin typeface="Songti SC Regular" panose="02010800040101010101" charset="-122"/>
                <a:ea typeface="Songti SC Regular" panose="02010800040101010101" charset="-122"/>
                <a:cs typeface="Songti SC Regular" panose="02010800040101010101" charset="-122"/>
              </a:rPr>
              <a:t> d / e) </a:t>
            </a:r>
            <a:r>
              <a:rPr kumimoji="1" lang="zh-CN" altLang="en-US" sz="2800" b="1" u="sng" dirty="0">
                <a:latin typeface="Songti SC Regular" panose="02010800040101010101" charset="-122"/>
                <a:ea typeface="Songti SC Regular" panose="02010800040101010101" charset="-122"/>
                <a:cs typeface="Songti SC Regular" panose="02010800040101010101" charset="-122"/>
              </a:rPr>
              <a:t>*</a:t>
            </a:r>
            <a:r>
              <a:rPr kumimoji="1" lang="en-US" altLang="zh-CN" sz="2800" b="1" u="sng" dirty="0">
                <a:latin typeface="Songti SC Regular" panose="02010800040101010101" charset="-122"/>
                <a:ea typeface="Songti SC Regular" panose="02010800040101010101" charset="-122"/>
                <a:cs typeface="Songti SC Regular" panose="02010800040101010101" charset="-122"/>
              </a:rPr>
              <a:t> f</a:t>
            </a:r>
          </a:p>
          <a:p>
            <a:pPr>
              <a:lnSpc>
                <a:spcPct val="115000"/>
              </a:lnSpc>
            </a:pPr>
            <a:r>
              <a:rPr kumimoji="1" lang="zh-CN" altLang="en-US" sz="2800" b="1" dirty="0">
                <a:latin typeface="Songti SC Regular" panose="02010800040101010101" charset="-122"/>
                <a:ea typeface="Songti SC Regular" panose="02010800040101010101" charset="-122"/>
                <a:cs typeface="Songti SC Regular" panose="02010800040101010101" charset="-122"/>
              </a:rPr>
              <a:t>前缀式</a:t>
            </a:r>
            <a:r>
              <a:rPr kumimoji="1" lang="en-US" altLang="zh-CN" sz="2800" b="1" dirty="0">
                <a:latin typeface="Songti SC Regular" panose="02010800040101010101" charset="-122"/>
                <a:ea typeface="Songti SC Regular" panose="02010800040101010101" charset="-122"/>
                <a:cs typeface="Songti SC Regular" panose="02010800040101010101" charset="-122"/>
              </a:rPr>
              <a:t>: </a:t>
            </a:r>
            <a:r>
              <a:rPr kumimoji="1" lang="en-US" altLang="zh-CN" sz="2800" b="1" dirty="0">
                <a:solidFill>
                  <a:srgbClr val="FF0000"/>
                </a:solidFill>
                <a:latin typeface="Songti SC Regular" panose="02010800040101010101" charset="-122"/>
                <a:ea typeface="Songti SC Regular" panose="02010800040101010101" charset="-122"/>
                <a:cs typeface="Songti SC Regular" panose="02010800040101010101" charset="-122"/>
              </a:rPr>
              <a:t>+</a:t>
            </a:r>
            <a:r>
              <a:rPr kumimoji="1" lang="en-US" altLang="zh-CN" sz="2800" b="1" dirty="0">
                <a:latin typeface="Songti SC Regular" panose="02010800040101010101" charset="-122"/>
                <a:ea typeface="Songti SC Regular" panose="02010800040101010101" charset="-122"/>
                <a:cs typeface="Songti SC Regular" panose="02010800040101010101" charset="-122"/>
              </a:rPr>
              <a:t> </a:t>
            </a:r>
            <a:r>
              <a:rPr kumimoji="1" lang="zh-CN" altLang="en-US" sz="2800" b="1" u="sng" dirty="0">
                <a:solidFill>
                  <a:srgbClr val="FFFF00"/>
                </a:solidFill>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a:t>
            </a:r>
            <a:r>
              <a:rPr kumimoji="1" lang="en-US" altLang="zh-CN" sz="2800" b="1" u="sng" dirty="0">
                <a:solidFill>
                  <a:srgbClr val="FFFF00"/>
                </a:solidFill>
                <a:latin typeface="Songti SC Regular" panose="02010800040101010101" charset="-122"/>
                <a:ea typeface="Songti SC Regular" panose="02010800040101010101" charset="-122"/>
                <a:cs typeface="Songti SC Regular" panose="02010800040101010101" charset="-122"/>
              </a:rPr>
              <a:t> a b</a:t>
            </a:r>
            <a:r>
              <a:rPr kumimoji="1" lang="en-US" altLang="zh-CN" sz="2800" b="1" dirty="0">
                <a:latin typeface="Songti SC Regular" panose="02010800040101010101" charset="-122"/>
                <a:ea typeface="Songti SC Regular" panose="02010800040101010101" charset="-122"/>
                <a:cs typeface="Songti SC Regular" panose="02010800040101010101" charset="-122"/>
              </a:rPr>
              <a:t> </a:t>
            </a:r>
            <a:r>
              <a:rPr kumimoji="1" lang="zh-CN" altLang="en-US" sz="2800" b="1" u="sng" dirty="0">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a:t>
            </a:r>
            <a:r>
              <a:rPr kumimoji="1" lang="en-US" altLang="zh-CN" sz="2800" b="1" u="sng" dirty="0">
                <a:latin typeface="Songti SC Regular" panose="02010800040101010101" charset="-122"/>
                <a:ea typeface="Songti SC Regular" panose="02010800040101010101" charset="-122"/>
                <a:cs typeface="Songti SC Regular" panose="02010800040101010101" charset="-122"/>
              </a:rPr>
              <a:t> </a:t>
            </a:r>
            <a:r>
              <a:rPr kumimoji="1" lang="en-US" altLang="zh-CN" sz="2800" b="1" u="sng" dirty="0">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a:t>
            </a:r>
            <a:r>
              <a:rPr kumimoji="1" lang="en-US" altLang="zh-CN" sz="2800" b="1" u="sng" dirty="0">
                <a:latin typeface="Songti SC Regular" panose="02010800040101010101" charset="-122"/>
                <a:ea typeface="Songti SC Regular" panose="02010800040101010101" charset="-122"/>
                <a:cs typeface="Songti SC Regular" panose="02010800040101010101" charset="-122"/>
              </a:rPr>
              <a:t> c / d e f</a:t>
            </a:r>
            <a:endParaRPr kumimoji="1" lang="en-US" altLang="zh-CN" sz="2800" b="1" dirty="0">
              <a:latin typeface="Songti SC Regular" panose="02010800040101010101" charset="-122"/>
              <a:ea typeface="Songti SC Regular" panose="02010800040101010101" charset="-122"/>
              <a:cs typeface="Songti SC Regular" panose="02010800040101010101" charset="-122"/>
            </a:endParaRPr>
          </a:p>
          <a:p>
            <a:pPr>
              <a:lnSpc>
                <a:spcPct val="115000"/>
              </a:lnSpc>
            </a:pPr>
            <a:r>
              <a:rPr kumimoji="1" lang="zh-CN" altLang="en-US" sz="2800" b="1" dirty="0">
                <a:latin typeface="Songti SC Regular" panose="02010800040101010101" charset="-122"/>
                <a:ea typeface="Songti SC Regular" panose="02010800040101010101" charset="-122"/>
                <a:cs typeface="Songti SC Regular" panose="02010800040101010101" charset="-122"/>
              </a:rPr>
              <a:t>中缀式</a:t>
            </a:r>
            <a:r>
              <a:rPr kumimoji="1" lang="en-US" altLang="zh-CN" sz="2800" b="1" dirty="0">
                <a:latin typeface="Songti SC Regular" panose="02010800040101010101" charset="-122"/>
                <a:ea typeface="Songti SC Regular" panose="02010800040101010101" charset="-122"/>
                <a:cs typeface="Songti SC Regular" panose="02010800040101010101" charset="-122"/>
              </a:rPr>
              <a:t>: </a:t>
            </a:r>
            <a:r>
              <a:rPr kumimoji="1" lang="en-US" altLang="zh-CN" sz="2800" b="1" u="sng" dirty="0">
                <a:solidFill>
                  <a:srgbClr val="FFFF00"/>
                </a:solidFill>
                <a:latin typeface="Songti SC Regular" panose="02010800040101010101" charset="-122"/>
                <a:ea typeface="Songti SC Regular" panose="02010800040101010101" charset="-122"/>
                <a:cs typeface="Songti SC Regular" panose="02010800040101010101" charset="-122"/>
              </a:rPr>
              <a:t>a </a:t>
            </a:r>
            <a:r>
              <a:rPr kumimoji="1" lang="zh-CN" altLang="en-US" sz="2800" b="1" u="sng" dirty="0">
                <a:solidFill>
                  <a:srgbClr val="FFFF00"/>
                </a:solidFill>
                <a:latin typeface="Songti SC Regular" panose="02010800040101010101" charset="-122"/>
                <a:ea typeface="Songti SC Regular" panose="02010800040101010101" charset="-122"/>
                <a:cs typeface="Songti SC Regular" panose="02010800040101010101" charset="-122"/>
              </a:rPr>
              <a:t>*</a:t>
            </a:r>
            <a:r>
              <a:rPr kumimoji="1" lang="en-US" altLang="zh-CN" sz="2800" b="1" u="sng" dirty="0">
                <a:solidFill>
                  <a:srgbClr val="FFFF00"/>
                </a:solidFill>
                <a:latin typeface="Songti SC Regular" panose="02010800040101010101" charset="-122"/>
                <a:ea typeface="Songti SC Regular" panose="02010800040101010101" charset="-122"/>
                <a:cs typeface="Songti SC Regular" panose="02010800040101010101" charset="-122"/>
              </a:rPr>
              <a:t> b</a:t>
            </a:r>
            <a:r>
              <a:rPr kumimoji="1" lang="en-US" altLang="zh-CN" sz="2800" b="1" dirty="0">
                <a:latin typeface="Songti SC Regular" panose="02010800040101010101" charset="-122"/>
                <a:ea typeface="Songti SC Regular" panose="02010800040101010101" charset="-122"/>
                <a:cs typeface="Songti SC Regular" panose="02010800040101010101" charset="-122"/>
              </a:rPr>
              <a:t> </a:t>
            </a:r>
            <a:r>
              <a:rPr kumimoji="1" lang="en-US" altLang="zh-CN" sz="2800" b="1" dirty="0">
                <a:solidFill>
                  <a:srgbClr val="FF0000"/>
                </a:solidFill>
                <a:latin typeface="Songti SC Regular" panose="02010800040101010101" charset="-122"/>
                <a:ea typeface="Songti SC Regular" panose="02010800040101010101" charset="-122"/>
                <a:cs typeface="Songti SC Regular" panose="02010800040101010101" charset="-122"/>
              </a:rPr>
              <a:t>+</a:t>
            </a:r>
            <a:r>
              <a:rPr kumimoji="1" lang="en-US" altLang="zh-CN" sz="2800" b="1" dirty="0">
                <a:latin typeface="Songti SC Regular" panose="02010800040101010101" charset="-122"/>
                <a:ea typeface="Songti SC Regular" panose="02010800040101010101" charset="-122"/>
                <a:cs typeface="Songti SC Regular" panose="02010800040101010101" charset="-122"/>
              </a:rPr>
              <a:t> </a:t>
            </a:r>
            <a:r>
              <a:rPr kumimoji="1" lang="en-US" altLang="zh-CN" sz="2800" b="1" u="sng" dirty="0">
                <a:latin typeface="Songti SC Regular" panose="02010800040101010101" charset="-122"/>
                <a:ea typeface="Songti SC Regular" panose="02010800040101010101" charset="-122"/>
                <a:cs typeface="Songti SC Regular" panose="02010800040101010101" charset="-122"/>
              </a:rPr>
              <a:t>c </a:t>
            </a:r>
            <a:r>
              <a:rPr kumimoji="1" lang="en-US" altLang="zh-CN" sz="2800" b="1" u="sng" dirty="0">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a:t>
            </a:r>
            <a:r>
              <a:rPr kumimoji="1" lang="en-US" altLang="zh-CN" sz="2800" b="1" u="sng" dirty="0">
                <a:latin typeface="Songti SC Regular" panose="02010800040101010101" charset="-122"/>
                <a:ea typeface="Songti SC Regular" panose="02010800040101010101" charset="-122"/>
                <a:cs typeface="Songti SC Regular" panose="02010800040101010101" charset="-122"/>
              </a:rPr>
              <a:t> d / e </a:t>
            </a:r>
            <a:r>
              <a:rPr kumimoji="1" lang="zh-CN" altLang="en-US" sz="2800" b="1" u="sng" dirty="0">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a:t>
            </a:r>
            <a:r>
              <a:rPr kumimoji="1" lang="en-US" altLang="zh-CN" sz="2800" b="1" u="sng" dirty="0">
                <a:latin typeface="Songti SC Regular" panose="02010800040101010101" charset="-122"/>
                <a:ea typeface="Songti SC Regular" panose="02010800040101010101" charset="-122"/>
                <a:cs typeface="Songti SC Regular" panose="02010800040101010101" charset="-122"/>
              </a:rPr>
              <a:t> f</a:t>
            </a:r>
            <a:endParaRPr kumimoji="1" lang="en-US" altLang="zh-CN" sz="2800" b="1" dirty="0">
              <a:latin typeface="Songti SC Regular" panose="02010800040101010101" charset="-122"/>
              <a:ea typeface="Songti SC Regular" panose="02010800040101010101" charset="-122"/>
              <a:cs typeface="Songti SC Regular" panose="02010800040101010101" charset="-122"/>
            </a:endParaRPr>
          </a:p>
          <a:p>
            <a:pPr>
              <a:lnSpc>
                <a:spcPct val="115000"/>
              </a:lnSpc>
            </a:pPr>
            <a:r>
              <a:rPr kumimoji="1" lang="zh-CN" altLang="en-US" sz="2800" b="1" dirty="0">
                <a:latin typeface="Songti SC Regular" panose="02010800040101010101" charset="-122"/>
                <a:ea typeface="Songti SC Regular" panose="02010800040101010101" charset="-122"/>
                <a:cs typeface="Songti SC Regular" panose="02010800040101010101" charset="-122"/>
              </a:rPr>
              <a:t>后缀式</a:t>
            </a:r>
            <a:r>
              <a:rPr kumimoji="1" lang="en-US" altLang="zh-CN" sz="2800" b="1" dirty="0">
                <a:latin typeface="Songti SC Regular" panose="02010800040101010101" charset="-122"/>
                <a:ea typeface="Songti SC Regular" panose="02010800040101010101" charset="-122"/>
                <a:cs typeface="Songti SC Regular" panose="02010800040101010101" charset="-122"/>
              </a:rPr>
              <a:t>: </a:t>
            </a:r>
            <a:r>
              <a:rPr kumimoji="1" lang="en-US" altLang="zh-CN" sz="2800" b="1" u="sng" dirty="0">
                <a:solidFill>
                  <a:srgbClr val="FFFF00"/>
                </a:solidFill>
                <a:latin typeface="Songti SC Regular" panose="02010800040101010101" charset="-122"/>
                <a:ea typeface="Songti SC Regular" panose="02010800040101010101" charset="-122"/>
                <a:cs typeface="Songti SC Regular" panose="02010800040101010101" charset="-122"/>
              </a:rPr>
              <a:t>a b </a:t>
            </a:r>
            <a:r>
              <a:rPr kumimoji="1" lang="zh-CN" altLang="en-US" sz="2800" b="1" u="sng" dirty="0">
                <a:solidFill>
                  <a:srgbClr val="FFFF00"/>
                </a:solidFill>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a:t>
            </a:r>
            <a:r>
              <a:rPr kumimoji="1" lang="en-US" altLang="zh-CN" sz="2800" b="1" dirty="0">
                <a:latin typeface="Songti SC Regular" panose="02010800040101010101" charset="-122"/>
                <a:ea typeface="Songti SC Regular" panose="02010800040101010101" charset="-122"/>
                <a:cs typeface="Songti SC Regular" panose="02010800040101010101" charset="-122"/>
              </a:rPr>
              <a:t> </a:t>
            </a:r>
            <a:r>
              <a:rPr kumimoji="1" lang="en-US" altLang="zh-CN" sz="2800" b="1" u="sng" dirty="0">
                <a:latin typeface="Songti SC Regular" panose="02010800040101010101" charset="-122"/>
                <a:ea typeface="Songti SC Regular" panose="02010800040101010101" charset="-122"/>
                <a:cs typeface="Songti SC Regular" panose="02010800040101010101" charset="-122"/>
              </a:rPr>
              <a:t>c d e / </a:t>
            </a:r>
            <a:r>
              <a:rPr kumimoji="1" lang="en-US" altLang="zh-CN" sz="2800" b="1" u="sng" dirty="0">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a:t>
            </a:r>
            <a:r>
              <a:rPr kumimoji="1" lang="en-US" altLang="zh-CN" sz="2800" b="1" u="sng" dirty="0">
                <a:latin typeface="Songti SC Regular" panose="02010800040101010101" charset="-122"/>
                <a:ea typeface="Songti SC Regular" panose="02010800040101010101" charset="-122"/>
                <a:cs typeface="Songti SC Regular" panose="02010800040101010101" charset="-122"/>
              </a:rPr>
              <a:t> f </a:t>
            </a:r>
            <a:r>
              <a:rPr kumimoji="1" lang="zh-CN" altLang="en-US" sz="2800" b="1" u="sng" dirty="0">
                <a:latin typeface="Songti SC Regular" panose="02010800040101010101" charset="-122"/>
                <a:ea typeface="Songti SC Regular" panose="02010800040101010101" charset="-122"/>
                <a:cs typeface="Songti SC Regular" panose="02010800040101010101" charset="-122"/>
              </a:rPr>
              <a:t>*</a:t>
            </a:r>
            <a:r>
              <a:rPr kumimoji="1" lang="en-US" altLang="zh-CN" sz="2800" b="1" dirty="0">
                <a:latin typeface="Songti SC Regular" panose="02010800040101010101" charset="-122"/>
                <a:ea typeface="Songti SC Regular" panose="02010800040101010101" charset="-122"/>
                <a:cs typeface="Songti SC Regular" panose="02010800040101010101" charset="-122"/>
              </a:rPr>
              <a:t> </a:t>
            </a:r>
            <a:r>
              <a:rPr kumimoji="1" lang="en-US" altLang="zh-CN" sz="2800" b="1" dirty="0">
                <a:solidFill>
                  <a:srgbClr val="FF0000"/>
                </a:solidFill>
                <a:latin typeface="Songti SC Regular" panose="02010800040101010101" charset="-122"/>
                <a:ea typeface="Songti SC Regular" panose="02010800040101010101" charset="-122"/>
                <a:cs typeface="Songti SC Regular" panose="02010800040101010101" charset="-122"/>
              </a:rPr>
              <a:t>+ </a:t>
            </a:r>
          </a:p>
        </p:txBody>
      </p:sp>
      <p:sp>
        <p:nvSpPr>
          <p:cNvPr id="37892" name="Text Box 5"/>
          <p:cNvSpPr txBox="1">
            <a:spLocks noChangeArrowheads="1"/>
          </p:cNvSpPr>
          <p:nvPr/>
        </p:nvSpPr>
        <p:spPr bwMode="auto">
          <a:xfrm>
            <a:off x="279400" y="731838"/>
            <a:ext cx="379095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buClr>
                <a:srgbClr val="FF3300"/>
              </a:buClr>
              <a:buFont typeface="Wingdings" panose="05000000000000000000" pitchFamily="2" charset="2"/>
              <a:buChar char="v"/>
            </a:pPr>
            <a:r>
              <a:rPr kumimoji="1" lang="zh-CN" altLang="en-US" sz="3600" dirty="0">
                <a:solidFill>
                  <a:srgbClr val="FFFF00"/>
                </a:solidFill>
                <a:latin typeface="Songti SC Regular" panose="02010800040101010101" charset="-122"/>
                <a:ea typeface="Songti SC Regular" panose="02010800040101010101" charset="-122"/>
              </a:rPr>
              <a:t>表达式表示方法</a:t>
            </a:r>
          </a:p>
        </p:txBody>
      </p:sp>
      <p:grpSp>
        <p:nvGrpSpPr>
          <p:cNvPr id="37893" name="Group 6"/>
          <p:cNvGrpSpPr/>
          <p:nvPr/>
        </p:nvGrpSpPr>
        <p:grpSpPr bwMode="auto">
          <a:xfrm>
            <a:off x="6503521" y="1052706"/>
            <a:ext cx="2417763" cy="2912538"/>
            <a:chOff x="1344" y="2064"/>
            <a:chExt cx="1523" cy="2081"/>
          </a:xfrm>
        </p:grpSpPr>
        <p:sp>
          <p:nvSpPr>
            <p:cNvPr id="37894" name="Oval 7"/>
            <p:cNvSpPr>
              <a:spLocks noChangeArrowheads="1"/>
            </p:cNvSpPr>
            <p:nvPr/>
          </p:nvSpPr>
          <p:spPr bwMode="auto">
            <a:xfrm>
              <a:off x="1776" y="2856"/>
              <a:ext cx="227" cy="257"/>
            </a:xfrm>
            <a:prstGeom prst="ellipse">
              <a:avLst/>
            </a:prstGeom>
            <a:solidFill>
              <a:schemeClr val="tx1">
                <a:lumMod val="95000"/>
              </a:schemeClr>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003366"/>
                  </a:solidFill>
                  <a:latin typeface="Times New Roman" panose="02020603050405020304" pitchFamily="18" charset="0"/>
                  <a:ea typeface="宋体" panose="02010600030101010101" pitchFamily="2" charset="-122"/>
                </a:rPr>
                <a:t>b</a:t>
              </a:r>
            </a:p>
          </p:txBody>
        </p:sp>
        <p:sp>
          <p:nvSpPr>
            <p:cNvPr id="37895" name="Oval 8"/>
            <p:cNvSpPr>
              <a:spLocks noChangeArrowheads="1"/>
            </p:cNvSpPr>
            <p:nvPr/>
          </p:nvSpPr>
          <p:spPr bwMode="auto">
            <a:xfrm>
              <a:off x="2115" y="2856"/>
              <a:ext cx="227" cy="257"/>
            </a:xfrm>
            <a:prstGeom prst="ellipse">
              <a:avLst/>
            </a:prstGeom>
            <a:solidFill>
              <a:srgbClr val="FFCC99"/>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003366"/>
                  </a:solidFill>
                  <a:latin typeface="Times New Roman" panose="02020603050405020304" pitchFamily="18" charset="0"/>
                  <a:ea typeface="宋体" panose="02010600030101010101" pitchFamily="2" charset="-122"/>
                </a:rPr>
                <a:t>-</a:t>
              </a:r>
            </a:p>
          </p:txBody>
        </p:sp>
        <p:sp>
          <p:nvSpPr>
            <p:cNvPr id="37896" name="Oval 9"/>
            <p:cNvSpPr>
              <a:spLocks noChangeArrowheads="1"/>
            </p:cNvSpPr>
            <p:nvPr/>
          </p:nvSpPr>
          <p:spPr bwMode="auto">
            <a:xfrm>
              <a:off x="1920" y="3408"/>
              <a:ext cx="227" cy="257"/>
            </a:xfrm>
            <a:prstGeom prst="ellipse">
              <a:avLst/>
            </a:prstGeom>
            <a:solidFill>
              <a:schemeClr val="tx1">
                <a:lumMod val="95000"/>
              </a:schemeClr>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003366"/>
                  </a:solidFill>
                  <a:latin typeface="Times New Roman" panose="02020603050405020304" pitchFamily="18" charset="0"/>
                  <a:ea typeface="宋体" panose="02010600030101010101" pitchFamily="2" charset="-122"/>
                </a:rPr>
                <a:t>c</a:t>
              </a:r>
            </a:p>
          </p:txBody>
        </p:sp>
        <p:sp>
          <p:nvSpPr>
            <p:cNvPr id="37897" name="Oval 10"/>
            <p:cNvSpPr>
              <a:spLocks noChangeArrowheads="1"/>
            </p:cNvSpPr>
            <p:nvPr/>
          </p:nvSpPr>
          <p:spPr bwMode="auto">
            <a:xfrm>
              <a:off x="1344" y="2856"/>
              <a:ext cx="227" cy="257"/>
            </a:xfrm>
            <a:prstGeom prst="ellipse">
              <a:avLst/>
            </a:prstGeom>
            <a:solidFill>
              <a:schemeClr val="tx1">
                <a:lumMod val="95000"/>
              </a:schemeClr>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003366"/>
                  </a:solidFill>
                  <a:latin typeface="Times New Roman" panose="02020603050405020304" pitchFamily="18" charset="0"/>
                  <a:ea typeface="宋体" panose="02010600030101010101" pitchFamily="2" charset="-122"/>
                </a:rPr>
                <a:t>a</a:t>
              </a:r>
            </a:p>
          </p:txBody>
        </p:sp>
        <p:sp>
          <p:nvSpPr>
            <p:cNvPr id="37898" name="Oval 11"/>
            <p:cNvSpPr>
              <a:spLocks noChangeArrowheads="1"/>
            </p:cNvSpPr>
            <p:nvPr/>
          </p:nvSpPr>
          <p:spPr bwMode="auto">
            <a:xfrm>
              <a:off x="2352" y="3408"/>
              <a:ext cx="227" cy="257"/>
            </a:xfrm>
            <a:prstGeom prst="ellipse">
              <a:avLst/>
            </a:prstGeom>
            <a:solidFill>
              <a:srgbClr val="FFCC99"/>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003366"/>
                  </a:solidFill>
                  <a:latin typeface="Times New Roman" panose="02020603050405020304" pitchFamily="18" charset="0"/>
                  <a:ea typeface="宋体" panose="02010600030101010101" pitchFamily="2" charset="-122"/>
                </a:rPr>
                <a:t>/</a:t>
              </a:r>
            </a:p>
          </p:txBody>
        </p:sp>
        <p:sp>
          <p:nvSpPr>
            <p:cNvPr id="37900" name="Oval 13"/>
            <p:cNvSpPr>
              <a:spLocks noChangeArrowheads="1"/>
            </p:cNvSpPr>
            <p:nvPr/>
          </p:nvSpPr>
          <p:spPr bwMode="auto">
            <a:xfrm>
              <a:off x="2112" y="3888"/>
              <a:ext cx="227" cy="257"/>
            </a:xfrm>
            <a:prstGeom prst="ellipse">
              <a:avLst/>
            </a:prstGeom>
            <a:solidFill>
              <a:schemeClr val="tx1">
                <a:lumMod val="95000"/>
              </a:schemeClr>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003366"/>
                  </a:solidFill>
                  <a:latin typeface="Times New Roman" panose="02020603050405020304" pitchFamily="18" charset="0"/>
                  <a:ea typeface="宋体" panose="02010600030101010101" pitchFamily="2" charset="-122"/>
                </a:rPr>
                <a:t>d</a:t>
              </a:r>
            </a:p>
          </p:txBody>
        </p:sp>
        <p:sp>
          <p:nvSpPr>
            <p:cNvPr id="37906" name="Line 19"/>
            <p:cNvSpPr>
              <a:spLocks noChangeShapeType="1"/>
            </p:cNvSpPr>
            <p:nvPr/>
          </p:nvSpPr>
          <p:spPr bwMode="auto">
            <a:xfrm>
              <a:off x="2064" y="2256"/>
              <a:ext cx="192" cy="19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1" name="Oval 14"/>
            <p:cNvSpPr>
              <a:spLocks noChangeArrowheads="1"/>
            </p:cNvSpPr>
            <p:nvPr/>
          </p:nvSpPr>
          <p:spPr bwMode="auto">
            <a:xfrm>
              <a:off x="2592" y="3888"/>
              <a:ext cx="227" cy="257"/>
            </a:xfrm>
            <a:prstGeom prst="ellipse">
              <a:avLst/>
            </a:prstGeom>
            <a:solidFill>
              <a:schemeClr val="tx1">
                <a:lumMod val="95000"/>
              </a:schemeClr>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003366"/>
                  </a:solidFill>
                  <a:latin typeface="Times New Roman" panose="02020603050405020304" pitchFamily="18" charset="0"/>
                  <a:ea typeface="宋体" panose="02010600030101010101" pitchFamily="2" charset="-122"/>
                </a:rPr>
                <a:t>e</a:t>
              </a:r>
            </a:p>
          </p:txBody>
        </p:sp>
        <p:sp>
          <p:nvSpPr>
            <p:cNvPr id="37904" name="Oval 17"/>
            <p:cNvSpPr>
              <a:spLocks noChangeArrowheads="1"/>
            </p:cNvSpPr>
            <p:nvPr/>
          </p:nvSpPr>
          <p:spPr bwMode="auto">
            <a:xfrm>
              <a:off x="1896" y="2064"/>
              <a:ext cx="227" cy="257"/>
            </a:xfrm>
            <a:prstGeom prst="ellipse">
              <a:avLst/>
            </a:prstGeom>
            <a:solidFill>
              <a:srgbClr val="FFCC99"/>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003366"/>
                  </a:solidFill>
                  <a:latin typeface="Times New Roman" panose="02020603050405020304" pitchFamily="18" charset="0"/>
                  <a:ea typeface="宋体" panose="02010600030101010101" pitchFamily="2" charset="-122"/>
                </a:rPr>
                <a:t>+</a:t>
              </a:r>
            </a:p>
          </p:txBody>
        </p:sp>
        <p:sp>
          <p:nvSpPr>
            <p:cNvPr id="37905" name="Line 18"/>
            <p:cNvSpPr>
              <a:spLocks noChangeShapeType="1"/>
            </p:cNvSpPr>
            <p:nvPr/>
          </p:nvSpPr>
          <p:spPr bwMode="auto">
            <a:xfrm flipH="1">
              <a:off x="1752" y="2256"/>
              <a:ext cx="168" cy="16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7" name="Line 20"/>
            <p:cNvSpPr>
              <a:spLocks noChangeShapeType="1"/>
            </p:cNvSpPr>
            <p:nvPr/>
          </p:nvSpPr>
          <p:spPr bwMode="auto">
            <a:xfrm flipH="1">
              <a:off x="1457" y="2640"/>
              <a:ext cx="175" cy="21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8" name="Line 21"/>
            <p:cNvSpPr>
              <a:spLocks noChangeShapeType="1"/>
            </p:cNvSpPr>
            <p:nvPr/>
          </p:nvSpPr>
          <p:spPr bwMode="auto">
            <a:xfrm>
              <a:off x="1751" y="2592"/>
              <a:ext cx="138" cy="26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9" name="Line 22"/>
            <p:cNvSpPr>
              <a:spLocks noChangeShapeType="1"/>
            </p:cNvSpPr>
            <p:nvPr/>
          </p:nvSpPr>
          <p:spPr bwMode="auto">
            <a:xfrm flipH="1">
              <a:off x="2205" y="2661"/>
              <a:ext cx="96" cy="19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0" name="Line 23"/>
            <p:cNvSpPr>
              <a:spLocks noChangeShapeType="1"/>
            </p:cNvSpPr>
            <p:nvPr/>
          </p:nvSpPr>
          <p:spPr bwMode="auto">
            <a:xfrm>
              <a:off x="2400" y="2592"/>
              <a:ext cx="288" cy="3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9" name="Oval 12"/>
            <p:cNvSpPr>
              <a:spLocks noChangeArrowheads="1"/>
            </p:cNvSpPr>
            <p:nvPr/>
          </p:nvSpPr>
          <p:spPr bwMode="auto">
            <a:xfrm>
              <a:off x="1584" y="2400"/>
              <a:ext cx="227" cy="257"/>
            </a:xfrm>
            <a:prstGeom prst="ellipse">
              <a:avLst/>
            </a:prstGeom>
            <a:solidFill>
              <a:srgbClr val="FFCC99"/>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003366"/>
                  </a:solidFill>
                  <a:latin typeface="Times New Roman" panose="02020603050405020304" pitchFamily="18" charset="0"/>
                  <a:ea typeface="宋体" panose="02010600030101010101" pitchFamily="2" charset="-122"/>
                </a:rPr>
                <a:t>*</a:t>
              </a:r>
            </a:p>
          </p:txBody>
        </p:sp>
        <p:sp>
          <p:nvSpPr>
            <p:cNvPr id="37911" name="Line 24"/>
            <p:cNvSpPr>
              <a:spLocks noChangeShapeType="1"/>
            </p:cNvSpPr>
            <p:nvPr/>
          </p:nvSpPr>
          <p:spPr bwMode="auto">
            <a:xfrm flipH="1">
              <a:off x="2064" y="3093"/>
              <a:ext cx="119" cy="31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3" name="Oval 16"/>
            <p:cNvSpPr>
              <a:spLocks noChangeArrowheads="1"/>
            </p:cNvSpPr>
            <p:nvPr/>
          </p:nvSpPr>
          <p:spPr bwMode="auto">
            <a:xfrm>
              <a:off x="2208" y="2400"/>
              <a:ext cx="227" cy="257"/>
            </a:xfrm>
            <a:prstGeom prst="ellipse">
              <a:avLst/>
            </a:prstGeom>
            <a:solidFill>
              <a:srgbClr val="FFCC99"/>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3366"/>
                  </a:solidFill>
                  <a:latin typeface="Times New Roman" panose="02020603050405020304" pitchFamily="18" charset="0"/>
                  <a:ea typeface="宋体" panose="02010600030101010101" pitchFamily="2" charset="-122"/>
                </a:rPr>
                <a:t>*</a:t>
              </a:r>
            </a:p>
          </p:txBody>
        </p:sp>
        <p:sp>
          <p:nvSpPr>
            <p:cNvPr id="37902" name="Oval 15"/>
            <p:cNvSpPr>
              <a:spLocks noChangeArrowheads="1"/>
            </p:cNvSpPr>
            <p:nvPr/>
          </p:nvSpPr>
          <p:spPr bwMode="auto">
            <a:xfrm>
              <a:off x="2640" y="2856"/>
              <a:ext cx="227" cy="257"/>
            </a:xfrm>
            <a:prstGeom prst="ellipse">
              <a:avLst/>
            </a:prstGeom>
            <a:solidFill>
              <a:schemeClr val="tx1">
                <a:lumMod val="95000"/>
              </a:schemeClr>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3366"/>
                  </a:solidFill>
                  <a:latin typeface="Times New Roman" panose="02020603050405020304" pitchFamily="18" charset="0"/>
                  <a:ea typeface="宋体" panose="02010600030101010101" pitchFamily="2" charset="-122"/>
                </a:rPr>
                <a:t>f</a:t>
              </a:r>
            </a:p>
          </p:txBody>
        </p:sp>
        <p:sp>
          <p:nvSpPr>
            <p:cNvPr id="37912" name="Line 25"/>
            <p:cNvSpPr>
              <a:spLocks noChangeShapeType="1"/>
            </p:cNvSpPr>
            <p:nvPr/>
          </p:nvSpPr>
          <p:spPr bwMode="auto">
            <a:xfrm>
              <a:off x="2297" y="3093"/>
              <a:ext cx="127" cy="31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3" name="Line 26"/>
            <p:cNvSpPr>
              <a:spLocks noChangeShapeType="1"/>
            </p:cNvSpPr>
            <p:nvPr/>
          </p:nvSpPr>
          <p:spPr bwMode="auto">
            <a:xfrm flipH="1">
              <a:off x="2256" y="3648"/>
              <a:ext cx="144" cy="24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4" name="Line 27"/>
            <p:cNvSpPr>
              <a:spLocks noChangeShapeType="1"/>
            </p:cNvSpPr>
            <p:nvPr/>
          </p:nvSpPr>
          <p:spPr bwMode="auto">
            <a:xfrm>
              <a:off x="2544" y="3648"/>
              <a:ext cx="144" cy="24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Text Box 5"/>
          <p:cNvSpPr txBox="1">
            <a:spLocks noChangeArrowheads="1"/>
          </p:cNvSpPr>
          <p:nvPr/>
        </p:nvSpPr>
        <p:spPr bwMode="auto">
          <a:xfrm>
            <a:off x="279400" y="4160838"/>
            <a:ext cx="424815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buClr>
                <a:srgbClr val="FF3300"/>
              </a:buClr>
              <a:buFont typeface="Wingdings" panose="05000000000000000000" pitchFamily="2" charset="2"/>
              <a:buChar char="v"/>
            </a:pPr>
            <a:r>
              <a:rPr kumimoji="1" lang="zh-CN" altLang="en-US" sz="3600" dirty="0">
                <a:solidFill>
                  <a:srgbClr val="FFFF00"/>
                </a:solidFill>
                <a:latin typeface="Songti SC Regular" panose="02010800040101010101" charset="-122"/>
                <a:ea typeface="Songti SC Regular" panose="02010800040101010101" charset="-122"/>
              </a:rPr>
              <a:t>中缀表达式的计算</a:t>
            </a:r>
          </a:p>
        </p:txBody>
      </p:sp>
      <p:sp>
        <p:nvSpPr>
          <p:cNvPr id="3" name="Text Box 4"/>
          <p:cNvSpPr txBox="1">
            <a:spLocks noChangeArrowheads="1"/>
          </p:cNvSpPr>
          <p:nvPr/>
        </p:nvSpPr>
        <p:spPr bwMode="auto">
          <a:xfrm>
            <a:off x="279400" y="4806315"/>
            <a:ext cx="8011160" cy="1383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marL="457200" lvl="2" indent="-457200" algn="just" eaLnBrk="1" latinLnBrk="0" hangingPunct="1">
              <a:buFont typeface="Arial" panose="020B0604020202020204" pitchFamily="34" charset="0"/>
              <a:buChar char="•"/>
              <a:defRPr/>
            </a:pPr>
            <a:r>
              <a:rPr lang="zh-CN" altLang="en-US" sz="2800" b="1" dirty="0">
                <a:effectLst/>
                <a:latin typeface="Times New Roman" panose="02020603050405020304" pitchFamily="18" charset="0"/>
                <a:cs typeface="Times New Roman" panose="02020603050405020304" pitchFamily="18" charset="0"/>
                <a:sym typeface="+mn-ea"/>
              </a:rPr>
              <a:t>括号的优先级最高，对括号内的各种运算符有</a:t>
            </a:r>
            <a:r>
              <a:rPr lang="en-US" altLang="zh-CN" sz="2800" b="1" dirty="0">
                <a:effectLst/>
                <a:latin typeface="Times New Roman" panose="02020603050405020304" pitchFamily="18" charset="0"/>
                <a:cs typeface="Times New Roman" panose="02020603050405020304" pitchFamily="18" charset="0"/>
                <a:sym typeface="+mn-ea"/>
              </a:rPr>
              <a:t>:</a:t>
            </a:r>
            <a:r>
              <a:rPr lang="zh-CN" altLang="en-US" sz="2800" b="1" dirty="0">
                <a:effectLst/>
                <a:latin typeface="Times New Roman" panose="02020603050405020304" pitchFamily="18" charset="0"/>
                <a:cs typeface="Times New Roman" panose="02020603050405020304" pitchFamily="18" charset="0"/>
                <a:sym typeface="+mn-ea"/>
              </a:rPr>
              <a:t>先乘除、再加减，同级运算从左至右。</a:t>
            </a:r>
            <a:endParaRPr lang="zh-CN" altLang="en-US" sz="2800" b="1" dirty="0">
              <a:effectLst/>
              <a:latin typeface="Times New Roman" panose="02020603050405020304" pitchFamily="18" charset="0"/>
              <a:cs typeface="Times New Roman" panose="02020603050405020304" pitchFamily="18" charset="0"/>
            </a:endParaRPr>
          </a:p>
          <a:p>
            <a:pPr marL="457200" lvl="2" indent="-457200" eaLnBrk="1" latinLnBrk="0" hangingPunct="1">
              <a:buFont typeface="Arial" panose="020B0604020202020204" pitchFamily="34" charset="0"/>
              <a:buChar char="•"/>
              <a:defRPr/>
            </a:pPr>
            <a:r>
              <a:rPr lang="zh-CN" altLang="en-US" sz="2800" b="1" dirty="0">
                <a:effectLst/>
                <a:latin typeface="Times New Roman" panose="02020603050405020304" pitchFamily="18" charset="0"/>
                <a:cs typeface="Times New Roman" panose="02020603050405020304" pitchFamily="18" charset="0"/>
                <a:sym typeface="+mn-ea"/>
              </a:rPr>
              <a:t>先括号内，后括号外，多层括号，由内向外。</a:t>
            </a:r>
            <a:endParaRPr kumimoji="1" lang="zh-CN" altLang="en-US" sz="2800" b="1" dirty="0">
              <a:solidFill>
                <a:schemeClr val="tx1"/>
              </a:solidFill>
              <a:latin typeface="Songti SC Bold" panose="02010800040101010101" charset="-122"/>
              <a:ea typeface="Songti SC Bold" panose="02010800040101010101" charset="-122"/>
              <a:cs typeface="Songti SC Bold" panose="02010800040101010101" charset="-122"/>
            </a:endParaRPr>
          </a:p>
        </p:txBody>
      </p:sp>
      <p:sp>
        <p:nvSpPr>
          <p:cNvPr id="4" name="文本框 3">
            <a:extLst>
              <a:ext uri="{FF2B5EF4-FFF2-40B4-BE49-F238E27FC236}">
                <a16:creationId xmlns:a16="http://schemas.microsoft.com/office/drawing/2014/main" id="{428D4A5C-F42B-18D6-0DBF-9EA15D751E82}"/>
              </a:ext>
            </a:extLst>
          </p:cNvPr>
          <p:cNvSpPr txBox="1"/>
          <p:nvPr/>
        </p:nvSpPr>
        <p:spPr>
          <a:xfrm>
            <a:off x="5854445" y="339697"/>
            <a:ext cx="3010155" cy="646331"/>
          </a:xfrm>
          <a:prstGeom prst="rect">
            <a:avLst/>
          </a:prstGeom>
          <a:noFill/>
        </p:spPr>
        <p:txBody>
          <a:bodyPr wrap="square">
            <a:spAutoFit/>
          </a:bodyPr>
          <a:lstStyle/>
          <a:p>
            <a:r>
              <a:rPr kumimoji="1" lang="zh-CN" altLang="en-US" dirty="0">
                <a:solidFill>
                  <a:srgbClr val="66FF33"/>
                </a:solidFill>
                <a:latin typeface="Times New Roman" panose="02020603050405020304" pitchFamily="18" charset="0"/>
                <a:ea typeface="宋体" panose="02010600030101010101" pitchFamily="2" charset="-122"/>
              </a:rPr>
              <a:t>对应二叉树的先、中、后序</a:t>
            </a:r>
            <a:endParaRPr kumimoji="1" lang="en-US" altLang="zh-CN" dirty="0">
              <a:solidFill>
                <a:srgbClr val="66FF33"/>
              </a:solidFill>
              <a:latin typeface="Times New Roman" panose="02020603050405020304" pitchFamily="18" charset="0"/>
              <a:ea typeface="宋体" panose="02010600030101010101" pitchFamily="2" charset="-122"/>
            </a:endParaRPr>
          </a:p>
          <a:p>
            <a:r>
              <a:rPr kumimoji="1" lang="zh-CN" altLang="en-US" dirty="0">
                <a:solidFill>
                  <a:srgbClr val="66FF33"/>
                </a:solidFill>
                <a:latin typeface="Times New Roman" panose="02020603050405020304" pitchFamily="18" charset="0"/>
                <a:ea typeface="宋体" panose="02010600030101010101" pitchFamily="2" charset="-122"/>
              </a:rPr>
              <a:t>遍历（</a:t>
            </a:r>
            <a:r>
              <a:rPr kumimoji="1" lang="en-US" altLang="zh-CN" dirty="0" err="1">
                <a:solidFill>
                  <a:srgbClr val="66FF33"/>
                </a:solidFill>
                <a:latin typeface="Times New Roman" panose="02020603050405020304" pitchFamily="18" charset="0"/>
                <a:ea typeface="宋体" panose="02010600030101010101" pitchFamily="2" charset="-122"/>
              </a:rPr>
              <a:t>DLR</a:t>
            </a:r>
            <a:r>
              <a:rPr kumimoji="1" lang="zh-CN" altLang="en-US" dirty="0">
                <a:solidFill>
                  <a:srgbClr val="66FF33"/>
                </a:solidFill>
                <a:latin typeface="Times New Roman" panose="02020603050405020304" pitchFamily="18" charset="0"/>
                <a:ea typeface="宋体" panose="02010600030101010101" pitchFamily="2" charset="-122"/>
              </a:rPr>
              <a:t>，</a:t>
            </a:r>
            <a:r>
              <a:rPr kumimoji="1" lang="en-US" altLang="zh-CN" dirty="0" err="1">
                <a:solidFill>
                  <a:srgbClr val="66FF33"/>
                </a:solidFill>
                <a:latin typeface="Times New Roman" panose="02020603050405020304" pitchFamily="18" charset="0"/>
                <a:ea typeface="宋体" panose="02010600030101010101" pitchFamily="2" charset="-122"/>
              </a:rPr>
              <a:t>LDR</a:t>
            </a:r>
            <a:r>
              <a:rPr kumimoji="1" lang="zh-CN" altLang="en-US" dirty="0">
                <a:solidFill>
                  <a:srgbClr val="66FF33"/>
                </a:solidFill>
                <a:latin typeface="Times New Roman" panose="02020603050405020304" pitchFamily="18" charset="0"/>
                <a:ea typeface="宋体" panose="02010600030101010101" pitchFamily="2" charset="-122"/>
              </a:rPr>
              <a:t>，</a:t>
            </a:r>
            <a:r>
              <a:rPr kumimoji="1" lang="en-US" altLang="zh-CN" dirty="0">
                <a:solidFill>
                  <a:srgbClr val="66FF33"/>
                </a:solidFill>
                <a:latin typeface="Times New Roman" panose="02020603050405020304" pitchFamily="18" charset="0"/>
                <a:ea typeface="宋体" panose="02010600030101010101" pitchFamily="2" charset="-122"/>
              </a:rPr>
              <a:t>LRD</a:t>
            </a:r>
            <a:r>
              <a:rPr kumimoji="1" lang="zh-CN" altLang="en-US" dirty="0">
                <a:solidFill>
                  <a:srgbClr val="66FF33"/>
                </a:solidFill>
                <a:latin typeface="Times New Roman" panose="02020603050405020304" pitchFamily="18" charset="0"/>
                <a:ea typeface="宋体" panose="02010600030101010101" pitchFamily="2" charset="-122"/>
              </a:rPr>
              <a:t>）</a:t>
            </a:r>
            <a:endParaRPr lang="en-US" dirty="0"/>
          </a:p>
        </p:txBody>
      </p:sp>
      <p:sp>
        <p:nvSpPr>
          <p:cNvPr id="5" name="箭头: 右 4">
            <a:extLst>
              <a:ext uri="{FF2B5EF4-FFF2-40B4-BE49-F238E27FC236}">
                <a16:creationId xmlns:a16="http://schemas.microsoft.com/office/drawing/2014/main" id="{08BA87BF-6CDD-6B84-BF63-85FFB6CD9198}"/>
              </a:ext>
            </a:extLst>
          </p:cNvPr>
          <p:cNvSpPr/>
          <p:nvPr/>
        </p:nvSpPr>
        <p:spPr>
          <a:xfrm>
            <a:off x="5854758" y="3133301"/>
            <a:ext cx="893568" cy="2726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D53FCC4C-327B-5737-AD11-C2C36AE6D0BF}"/>
              </a:ext>
            </a:extLst>
          </p:cNvPr>
          <p:cNvSpPr txBox="1"/>
          <p:nvPr/>
        </p:nvSpPr>
        <p:spPr>
          <a:xfrm>
            <a:off x="4587947" y="3559602"/>
            <a:ext cx="3010155" cy="646331"/>
          </a:xfrm>
          <a:prstGeom prst="rect">
            <a:avLst/>
          </a:prstGeom>
          <a:noFill/>
        </p:spPr>
        <p:txBody>
          <a:bodyPr wrap="square">
            <a:spAutoFit/>
          </a:bodyPr>
          <a:lstStyle/>
          <a:p>
            <a:r>
              <a:rPr kumimoji="1" lang="zh-CN" altLang="en-US" dirty="0">
                <a:solidFill>
                  <a:srgbClr val="66FF33"/>
                </a:solidFill>
                <a:latin typeface="Times New Roman" panose="02020603050405020304" pitchFamily="18" charset="0"/>
                <a:ea typeface="宋体" panose="02010600030101010101" pitchFamily="2" charset="-122"/>
              </a:rPr>
              <a:t>通过前缀</a:t>
            </a:r>
            <a:r>
              <a:rPr kumimoji="1" lang="en-US" altLang="zh-CN" dirty="0">
                <a:solidFill>
                  <a:srgbClr val="66FF33"/>
                </a:solidFill>
                <a:latin typeface="Times New Roman" panose="02020603050405020304" pitchFamily="18" charset="0"/>
                <a:ea typeface="宋体" panose="02010600030101010101" pitchFamily="2" charset="-122"/>
              </a:rPr>
              <a:t>+</a:t>
            </a:r>
            <a:r>
              <a:rPr kumimoji="1" lang="zh-CN" altLang="en-US" dirty="0">
                <a:solidFill>
                  <a:srgbClr val="66FF33"/>
                </a:solidFill>
                <a:latin typeface="Times New Roman" panose="02020603050405020304" pitchFamily="18" charset="0"/>
                <a:ea typeface="宋体" panose="02010600030101010101" pitchFamily="2" charset="-122"/>
              </a:rPr>
              <a:t>中缀，或者中缀</a:t>
            </a:r>
            <a:r>
              <a:rPr kumimoji="1" lang="en-US" altLang="zh-CN" dirty="0">
                <a:solidFill>
                  <a:srgbClr val="66FF33"/>
                </a:solidFill>
                <a:latin typeface="Times New Roman" panose="02020603050405020304" pitchFamily="18" charset="0"/>
                <a:ea typeface="宋体" panose="02010600030101010101" pitchFamily="2" charset="-122"/>
              </a:rPr>
              <a:t>+</a:t>
            </a:r>
            <a:r>
              <a:rPr kumimoji="1" lang="zh-CN" altLang="en-US" dirty="0">
                <a:solidFill>
                  <a:srgbClr val="66FF33"/>
                </a:solidFill>
                <a:latin typeface="Times New Roman" panose="02020603050405020304" pitchFamily="18" charset="0"/>
                <a:ea typeface="宋体" panose="02010600030101010101" pitchFamily="2" charset="-122"/>
              </a:rPr>
              <a:t>后缀把这棵树构造出来。</a:t>
            </a:r>
            <a:endParaRPr kumimoji="1" lang="en-US" altLang="zh-CN" dirty="0">
              <a:solidFill>
                <a:srgbClr val="66FF33"/>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animEffect transition="in" filter="fade">
                                      <p:cBhvr>
                                        <p:cTn id="7" dur="500"/>
                                        <p:tgtEl>
                                          <p:spTgt spid="3789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1">
                                            <p:txEl>
                                              <p:pRg st="3" end="3"/>
                                            </p:txEl>
                                          </p:spTgt>
                                        </p:tgtEl>
                                        <p:attrNameLst>
                                          <p:attrName>style.visibility</p:attrName>
                                        </p:attrNameLst>
                                      </p:cBhvr>
                                      <p:to>
                                        <p:strVal val="visible"/>
                                      </p:to>
                                    </p:set>
                                    <p:animEffect transition="in" filter="fade">
                                      <p:cBhvr>
                                        <p:cTn id="12" dur="500"/>
                                        <p:tgtEl>
                                          <p:spTgt spid="3789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1">
                                            <p:txEl>
                                              <p:pRg st="1" end="1"/>
                                            </p:txEl>
                                          </p:spTgt>
                                        </p:tgtEl>
                                        <p:attrNameLst>
                                          <p:attrName>style.visibility</p:attrName>
                                        </p:attrNameLst>
                                      </p:cBhvr>
                                      <p:to>
                                        <p:strVal val="visible"/>
                                      </p:to>
                                    </p:set>
                                    <p:animEffect transition="in" filter="fade">
                                      <p:cBhvr>
                                        <p:cTn id="17" dur="500"/>
                                        <p:tgtEl>
                                          <p:spTgt spid="3789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3"/>
                                        </p:tgtEl>
                                        <p:attrNameLst>
                                          <p:attrName>style.visibility</p:attrName>
                                        </p:attrNameLst>
                                      </p:cBhvr>
                                      <p:to>
                                        <p:strVal val="visible"/>
                                      </p:to>
                                    </p:set>
                                    <p:animEffect transition="in" filter="fade">
                                      <p:cBhvr>
                                        <p:cTn id="22" dur="500"/>
                                        <p:tgtEl>
                                          <p:spTgt spid="3789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3"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204470" y="363538"/>
            <a:ext cx="873442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buClr>
                <a:srgbClr val="FF3300"/>
              </a:buClr>
              <a:buFont typeface="Wingdings" panose="05000000000000000000" pitchFamily="2" charset="2"/>
              <a:buChar char="v"/>
            </a:pPr>
            <a:r>
              <a:rPr kumimoji="1" lang="zh-CN" altLang="en-US" sz="3600" dirty="0">
                <a:solidFill>
                  <a:srgbClr val="FFFF00"/>
                </a:solidFill>
                <a:latin typeface="Songti SC Regular" panose="02010800040101010101" charset="-122"/>
                <a:ea typeface="Songti SC Regular" panose="02010800040101010101" charset="-122"/>
              </a:rPr>
              <a:t>中缀表达式的计算 </a:t>
            </a:r>
            <a:r>
              <a:rPr kumimoji="1" lang="en-US" altLang="zh-CN" sz="3600" dirty="0">
                <a:solidFill>
                  <a:srgbClr val="FFFF00"/>
                </a:solidFill>
                <a:latin typeface="Songti SC Regular" panose="02010800040101010101" charset="-122"/>
                <a:ea typeface="Songti SC Regular" panose="02010800040101010101" charset="-122"/>
              </a:rPr>
              <a:t>- </a:t>
            </a:r>
            <a:r>
              <a:rPr kumimoji="1" lang="zh-CN" altLang="en-US" sz="3600" dirty="0">
                <a:solidFill>
                  <a:srgbClr val="FFFF00"/>
                </a:solidFill>
                <a:latin typeface="Songti SC Regular" panose="02010800040101010101" charset="-122"/>
                <a:ea typeface="Songti SC Regular" panose="02010800040101010101" charset="-122"/>
              </a:rPr>
              <a:t>判断相邻符号优先级</a:t>
            </a:r>
          </a:p>
        </p:txBody>
      </p:sp>
      <p:sp>
        <p:nvSpPr>
          <p:cNvPr id="3" name="Text Box 4"/>
          <p:cNvSpPr txBox="1">
            <a:spLocks noChangeArrowheads="1"/>
          </p:cNvSpPr>
          <p:nvPr/>
        </p:nvSpPr>
        <p:spPr bwMode="auto">
          <a:xfrm>
            <a:off x="735965" y="1123315"/>
            <a:ext cx="4568825" cy="953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r>
              <a:rPr kumimoji="1" lang="zh-CN" altLang="en-US" sz="2800" b="1" dirty="0">
                <a:solidFill>
                  <a:schemeClr val="tx1"/>
                </a:solidFill>
                <a:latin typeface="Songti SC Bold" panose="02010800040101010101" charset="-122"/>
                <a:ea typeface="Songti SC Bold" panose="02010800040101010101" charset="-122"/>
                <a:cs typeface="Songti SC Bold" panose="02010800040101010101" charset="-122"/>
              </a:rPr>
              <a:t>无括号：</a:t>
            </a:r>
            <a:r>
              <a:rPr kumimoji="1" lang="en-US" altLang="zh-CN" sz="2800" b="1" dirty="0">
                <a:latin typeface="Songti SC Bold" panose="02010800040101010101" charset="-122"/>
                <a:ea typeface="Songti SC Bold" panose="02010800040101010101" charset="-122"/>
                <a:cs typeface="Songti SC Bold" panose="02010800040101010101" charset="-122"/>
                <a:sym typeface="+mn-ea"/>
              </a:rPr>
              <a:t>3*2+3/4</a:t>
            </a:r>
            <a:endParaRPr kumimoji="1" lang="en-US" altLang="zh-CN" sz="2800" b="1" dirty="0">
              <a:solidFill>
                <a:schemeClr val="tx1"/>
              </a:solidFill>
              <a:latin typeface="Songti SC Bold" panose="02010800040101010101" charset="-122"/>
              <a:ea typeface="Songti SC Bold" panose="02010800040101010101" charset="-122"/>
              <a:cs typeface="Songti SC Bold" panose="02010800040101010101" charset="-122"/>
            </a:endParaRPr>
          </a:p>
          <a:p>
            <a:r>
              <a:rPr kumimoji="1" lang="zh-CN" altLang="en-US" sz="2800" b="1" dirty="0">
                <a:solidFill>
                  <a:schemeClr val="tx1"/>
                </a:solidFill>
                <a:latin typeface="Songti SC Bold" panose="02010800040101010101" charset="-122"/>
                <a:ea typeface="Songti SC Bold" panose="02010800040101010101" charset="-122"/>
                <a:cs typeface="Songti SC Bold" panose="02010800040101010101" charset="-122"/>
              </a:rPr>
              <a:t>有括号：</a:t>
            </a:r>
            <a:r>
              <a:rPr kumimoji="1" lang="en-US" altLang="zh-CN" sz="2800" b="1" dirty="0">
                <a:solidFill>
                  <a:schemeClr val="tx1"/>
                </a:solidFill>
                <a:latin typeface="Songti SC Bold" panose="02010800040101010101" charset="-122"/>
                <a:ea typeface="Songti SC Bold" panose="02010800040101010101" charset="-122"/>
                <a:cs typeface="Songti SC Bold" panose="02010800040101010101" charset="-122"/>
              </a:rPr>
              <a:t>3*(2+3)/4</a:t>
            </a:r>
            <a:endParaRPr kumimoji="1" lang="zh-CN" altLang="en-US" sz="2800" b="1" dirty="0">
              <a:solidFill>
                <a:schemeClr val="tx1"/>
              </a:solidFill>
              <a:latin typeface="Songti SC Bold" panose="02010800040101010101" charset="-122"/>
              <a:ea typeface="Songti SC Bold" panose="02010800040101010101" charset="-122"/>
              <a:cs typeface="Songti SC Bold" panose="02010800040101010101" charset="-122"/>
            </a:endParaRPr>
          </a:p>
        </p:txBody>
      </p:sp>
      <p:sp>
        <p:nvSpPr>
          <p:cNvPr id="4" name="Rectangle 4"/>
          <p:cNvSpPr>
            <a:spLocks noGrp="1" noChangeArrowheads="1"/>
          </p:cNvSpPr>
          <p:nvPr>
            <p:ph type="body" idx="1"/>
          </p:nvPr>
        </p:nvSpPr>
        <p:spPr>
          <a:xfrm>
            <a:off x="12700" y="2329180"/>
            <a:ext cx="8547100" cy="3836670"/>
          </a:xfrm>
        </p:spPr>
        <p:txBody>
          <a:bodyPr/>
          <a:lstStyle/>
          <a:p>
            <a:pPr marL="457200" lvl="1" indent="0" eaLnBrk="1" latinLnBrk="0" hangingPunct="1">
              <a:spcBef>
                <a:spcPts val="0"/>
              </a:spcBef>
              <a:buNone/>
              <a:defRPr/>
            </a:pPr>
            <a:endParaRPr lang="zh-CN" altLang="en-US" b="1" dirty="0">
              <a:effectLst/>
              <a:latin typeface="Times New Roman" panose="02020603050405020304" pitchFamily="18" charset="0"/>
              <a:cs typeface="Times New Roman" panose="02020603050405020304" pitchFamily="18" charset="0"/>
            </a:endParaRPr>
          </a:p>
          <a:p>
            <a:pPr lvl="1" indent="0" eaLnBrk="1" latinLnBrk="0" hangingPunct="1">
              <a:spcBef>
                <a:spcPts val="0"/>
              </a:spcBef>
              <a:buNone/>
              <a:defRPr/>
            </a:pPr>
            <a:r>
              <a:rPr lang="zh-CN" altLang="en-US" b="1" dirty="0">
                <a:effectLst/>
                <a:latin typeface="Times New Roman" panose="02020603050405020304" pitchFamily="18" charset="0"/>
                <a:cs typeface="Times New Roman" panose="02020603050405020304" pitchFamily="18" charset="0"/>
              </a:rPr>
              <a:t>在算符集中，在每一个运算步，相邻的算符</a:t>
            </a:r>
            <a:r>
              <a:rPr lang="en-US" altLang="zh-CN" b="1" i="1" dirty="0" err="1">
                <a:effectLst/>
                <a:latin typeface="Times New Roman" panose="02020603050405020304" pitchFamily="18" charset="0"/>
                <a:cs typeface="Times New Roman" panose="02020603050405020304" pitchFamily="18" charset="0"/>
              </a:rPr>
              <a:t>c</a:t>
            </a:r>
            <a:r>
              <a:rPr lang="en-US" altLang="zh-CN" b="1" baseline="-25000" dirty="0" err="1">
                <a:effectLst/>
                <a:latin typeface="Times New Roman" panose="02020603050405020304" pitchFamily="18" charset="0"/>
                <a:cs typeface="Times New Roman" panose="02020603050405020304" pitchFamily="18" charset="0"/>
              </a:rPr>
              <a:t>1</a:t>
            </a:r>
            <a:r>
              <a:rPr lang="en-US" altLang="zh-CN" b="1" dirty="0">
                <a:effectLst/>
                <a:latin typeface="Times New Roman" panose="02020603050405020304" pitchFamily="18" charset="0"/>
                <a:cs typeface="Times New Roman" panose="02020603050405020304" pitchFamily="18" charset="0"/>
              </a:rPr>
              <a:t> </a:t>
            </a:r>
            <a:r>
              <a:rPr lang="zh-CN" altLang="en-US" b="1" dirty="0">
                <a:effectLst/>
                <a:latin typeface="Times New Roman" panose="02020603050405020304" pitchFamily="18" charset="0"/>
                <a:cs typeface="Times New Roman" panose="02020603050405020304" pitchFamily="18" charset="0"/>
              </a:rPr>
              <a:t>和</a:t>
            </a:r>
            <a:r>
              <a:rPr lang="en-US" altLang="zh-CN" b="1" i="1" dirty="0" err="1">
                <a:effectLst/>
                <a:latin typeface="Times New Roman" panose="02020603050405020304" pitchFamily="18" charset="0"/>
                <a:cs typeface="Times New Roman" panose="02020603050405020304" pitchFamily="18" charset="0"/>
              </a:rPr>
              <a:t>c</a:t>
            </a:r>
            <a:r>
              <a:rPr lang="en-US" altLang="zh-CN" b="1" baseline="-25000" dirty="0" err="1">
                <a:effectLst/>
                <a:latin typeface="Times New Roman" panose="02020603050405020304" pitchFamily="18" charset="0"/>
                <a:cs typeface="Times New Roman" panose="02020603050405020304" pitchFamily="18" charset="0"/>
              </a:rPr>
              <a:t>2</a:t>
            </a:r>
            <a:r>
              <a:rPr lang="zh-CN" altLang="en-US" b="1" dirty="0">
                <a:effectLst/>
                <a:latin typeface="Times New Roman" panose="02020603050405020304" pitchFamily="18" charset="0"/>
                <a:cs typeface="Times New Roman" panose="02020603050405020304" pitchFamily="18" charset="0"/>
              </a:rPr>
              <a:t>之间的关系是如下三种情况（</a:t>
            </a:r>
            <a:r>
              <a:rPr lang="en-US" altLang="zh-CN" b="1" i="1" dirty="0">
                <a:solidFill>
                  <a:srgbClr val="FFFF00"/>
                </a:solidFill>
                <a:effectLst/>
                <a:latin typeface="Times New Roman" panose="02020603050405020304" pitchFamily="18" charset="0"/>
                <a:cs typeface="Times New Roman" panose="02020603050405020304" pitchFamily="18" charset="0"/>
              </a:rPr>
              <a:t>c</a:t>
            </a:r>
            <a:r>
              <a:rPr lang="en-US" altLang="zh-CN" b="1" baseline="-25000" dirty="0">
                <a:solidFill>
                  <a:srgbClr val="FFFF00"/>
                </a:solidFill>
                <a:effectLst/>
                <a:latin typeface="Times New Roman" panose="02020603050405020304" pitchFamily="18" charset="0"/>
                <a:cs typeface="Times New Roman" panose="02020603050405020304" pitchFamily="18" charset="0"/>
              </a:rPr>
              <a:t>1</a:t>
            </a:r>
            <a:r>
              <a:rPr lang="zh-CN" altLang="en-US" b="1" dirty="0">
                <a:solidFill>
                  <a:srgbClr val="FFFF00"/>
                </a:solidFill>
                <a:effectLst/>
                <a:latin typeface="Times New Roman" panose="02020603050405020304" pitchFamily="18" charset="0"/>
                <a:cs typeface="Times New Roman" panose="02020603050405020304" pitchFamily="18" charset="0"/>
              </a:rPr>
              <a:t>出现在</a:t>
            </a:r>
            <a:r>
              <a:rPr lang="en-US" altLang="zh-CN" b="1" i="1" dirty="0">
                <a:solidFill>
                  <a:srgbClr val="FFFF00"/>
                </a:solidFill>
                <a:effectLst/>
                <a:latin typeface="Times New Roman" panose="02020603050405020304" pitchFamily="18" charset="0"/>
                <a:cs typeface="Times New Roman" panose="02020603050405020304" pitchFamily="18" charset="0"/>
              </a:rPr>
              <a:t>c</a:t>
            </a:r>
            <a:r>
              <a:rPr lang="en-US" altLang="zh-CN" b="1" baseline="-25000" dirty="0">
                <a:solidFill>
                  <a:srgbClr val="FFFF00"/>
                </a:solidFill>
                <a:effectLst/>
                <a:latin typeface="Times New Roman" panose="02020603050405020304" pitchFamily="18" charset="0"/>
                <a:cs typeface="Times New Roman" panose="02020603050405020304" pitchFamily="18" charset="0"/>
              </a:rPr>
              <a:t>2</a:t>
            </a:r>
            <a:r>
              <a:rPr lang="zh-CN" altLang="en-US" b="1" dirty="0">
                <a:solidFill>
                  <a:srgbClr val="FFFF00"/>
                </a:solidFill>
                <a:effectLst/>
                <a:latin typeface="Times New Roman" panose="02020603050405020304" pitchFamily="18" charset="0"/>
                <a:cs typeface="Times New Roman" panose="02020603050405020304" pitchFamily="18" charset="0"/>
              </a:rPr>
              <a:t>之前</a:t>
            </a:r>
            <a:r>
              <a:rPr lang="zh-CN" altLang="en-US" b="1" dirty="0">
                <a:effectLst/>
                <a:latin typeface="Times New Roman" panose="02020603050405020304" pitchFamily="18" charset="0"/>
                <a:cs typeface="Times New Roman" panose="02020603050405020304" pitchFamily="18" charset="0"/>
              </a:rPr>
              <a:t>）：</a:t>
            </a:r>
          </a:p>
          <a:p>
            <a:pPr lvl="2" indent="0" eaLnBrk="1" latinLnBrk="0" hangingPunct="1">
              <a:spcBef>
                <a:spcPts val="600"/>
              </a:spcBef>
              <a:defRPr/>
            </a:pPr>
            <a:r>
              <a:rPr lang="en-US" altLang="zh-CN" sz="2800" b="1" i="1" dirty="0" err="1">
                <a:effectLst/>
                <a:latin typeface="Times New Roman" panose="02020603050405020304" pitchFamily="18" charset="0"/>
                <a:cs typeface="Times New Roman" panose="02020603050405020304" pitchFamily="18" charset="0"/>
              </a:rPr>
              <a:t>c</a:t>
            </a:r>
            <a:r>
              <a:rPr lang="en-US" altLang="zh-CN" sz="2800" b="1" baseline="-25000" dirty="0" err="1">
                <a:effectLst/>
                <a:latin typeface="Times New Roman" panose="02020603050405020304" pitchFamily="18" charset="0"/>
                <a:cs typeface="Times New Roman" panose="02020603050405020304" pitchFamily="18" charset="0"/>
              </a:rPr>
              <a:t>1</a:t>
            </a:r>
            <a:r>
              <a:rPr lang="en-US" altLang="zh-CN" sz="2800" b="1" i="1" dirty="0">
                <a:effectLst/>
                <a:latin typeface="Times New Roman" panose="02020603050405020304" pitchFamily="18" charset="0"/>
                <a:cs typeface="Times New Roman" panose="02020603050405020304" pitchFamily="18" charset="0"/>
              </a:rPr>
              <a:t>&lt;</a:t>
            </a:r>
            <a:r>
              <a:rPr lang="en-US" altLang="zh-CN" sz="2800" b="1" i="1" dirty="0" err="1">
                <a:effectLst/>
                <a:latin typeface="Times New Roman" panose="02020603050405020304" pitchFamily="18" charset="0"/>
                <a:cs typeface="Times New Roman" panose="02020603050405020304" pitchFamily="18" charset="0"/>
              </a:rPr>
              <a:t>c</a:t>
            </a:r>
            <a:r>
              <a:rPr lang="en-US" altLang="zh-CN" sz="2800" b="1" baseline="-25000" dirty="0" err="1">
                <a:effectLst/>
                <a:latin typeface="Times New Roman" panose="02020603050405020304" pitchFamily="18" charset="0"/>
                <a:cs typeface="Times New Roman" panose="02020603050405020304" pitchFamily="18" charset="0"/>
              </a:rPr>
              <a:t>2</a:t>
            </a:r>
            <a:r>
              <a:rPr lang="en-US" altLang="zh-CN" sz="2800" b="1" i="1" dirty="0">
                <a:effectLst/>
                <a:latin typeface="Times New Roman" panose="02020603050405020304" pitchFamily="18" charset="0"/>
                <a:cs typeface="Times New Roman" panose="02020603050405020304" pitchFamily="18" charset="0"/>
              </a:rPr>
              <a:t>, </a:t>
            </a:r>
            <a:r>
              <a:rPr lang="en-US" altLang="zh-CN" sz="2800" b="1" i="1" dirty="0" err="1">
                <a:effectLst/>
                <a:latin typeface="Times New Roman" panose="02020603050405020304" pitchFamily="18" charset="0"/>
                <a:cs typeface="Times New Roman" panose="02020603050405020304" pitchFamily="18" charset="0"/>
              </a:rPr>
              <a:t>c</a:t>
            </a:r>
            <a:r>
              <a:rPr lang="en-US" altLang="zh-CN" sz="2800" b="1" baseline="-25000" dirty="0" err="1">
                <a:effectLst/>
                <a:latin typeface="Times New Roman" panose="02020603050405020304" pitchFamily="18" charset="0"/>
                <a:cs typeface="Times New Roman" panose="02020603050405020304" pitchFamily="18" charset="0"/>
              </a:rPr>
              <a:t>1</a:t>
            </a:r>
            <a:r>
              <a:rPr lang="zh-CN" altLang="en-US" sz="2800" b="1" i="1" dirty="0">
                <a:effectLst/>
                <a:latin typeface="Times New Roman" panose="02020603050405020304" pitchFamily="18" charset="0"/>
                <a:cs typeface="Times New Roman" panose="02020603050405020304" pitchFamily="18" charset="0"/>
              </a:rPr>
              <a:t>的优先级低于</a:t>
            </a:r>
            <a:r>
              <a:rPr lang="en-US" altLang="zh-CN" sz="2800" b="1" i="1" dirty="0" err="1">
                <a:effectLst/>
                <a:latin typeface="Times New Roman" panose="02020603050405020304" pitchFamily="18" charset="0"/>
                <a:cs typeface="Times New Roman" panose="02020603050405020304" pitchFamily="18" charset="0"/>
              </a:rPr>
              <a:t>c</a:t>
            </a:r>
            <a:r>
              <a:rPr lang="en-US" altLang="zh-CN" sz="2800" b="1" baseline="-25000" dirty="0" err="1">
                <a:effectLst/>
                <a:latin typeface="Times New Roman" panose="02020603050405020304" pitchFamily="18" charset="0"/>
                <a:cs typeface="Times New Roman" panose="02020603050405020304" pitchFamily="18" charset="0"/>
              </a:rPr>
              <a:t>2</a:t>
            </a:r>
            <a:endParaRPr lang="en-US" altLang="zh-CN" sz="2800" b="1" i="1" dirty="0">
              <a:effectLst/>
              <a:latin typeface="Times New Roman" panose="02020603050405020304" pitchFamily="18" charset="0"/>
              <a:cs typeface="Times New Roman" panose="02020603050405020304" pitchFamily="18" charset="0"/>
            </a:endParaRPr>
          </a:p>
          <a:p>
            <a:pPr lvl="2" indent="0" eaLnBrk="1" latinLnBrk="0" hangingPunct="1">
              <a:spcBef>
                <a:spcPts val="600"/>
              </a:spcBef>
              <a:defRPr/>
            </a:pPr>
            <a:r>
              <a:rPr lang="en-US" altLang="zh-CN" sz="2800" b="1" i="1" dirty="0" err="1">
                <a:effectLst/>
                <a:latin typeface="Times New Roman" panose="02020603050405020304" pitchFamily="18" charset="0"/>
                <a:cs typeface="Times New Roman" panose="02020603050405020304" pitchFamily="18" charset="0"/>
              </a:rPr>
              <a:t>c</a:t>
            </a:r>
            <a:r>
              <a:rPr lang="en-US" altLang="zh-CN" sz="2800" b="1" baseline="-25000" dirty="0" err="1">
                <a:effectLst/>
                <a:latin typeface="Times New Roman" panose="02020603050405020304" pitchFamily="18" charset="0"/>
                <a:cs typeface="Times New Roman" panose="02020603050405020304" pitchFamily="18" charset="0"/>
              </a:rPr>
              <a:t>1</a:t>
            </a:r>
            <a:r>
              <a:rPr lang="en-US" altLang="zh-CN" sz="2800" b="1" i="1" dirty="0">
                <a:effectLst/>
                <a:latin typeface="Times New Roman" panose="02020603050405020304" pitchFamily="18" charset="0"/>
                <a:cs typeface="Times New Roman" panose="02020603050405020304" pitchFamily="18" charset="0"/>
              </a:rPr>
              <a:t>=</a:t>
            </a:r>
            <a:r>
              <a:rPr lang="en-US" altLang="zh-CN" sz="2800" b="1" i="1" dirty="0" err="1">
                <a:effectLst/>
                <a:latin typeface="Times New Roman" panose="02020603050405020304" pitchFamily="18" charset="0"/>
                <a:cs typeface="Times New Roman" panose="02020603050405020304" pitchFamily="18" charset="0"/>
              </a:rPr>
              <a:t>c</a:t>
            </a:r>
            <a:r>
              <a:rPr lang="en-US" altLang="zh-CN" sz="2800" b="1" baseline="-25000" dirty="0" err="1">
                <a:effectLst/>
                <a:latin typeface="Times New Roman" panose="02020603050405020304" pitchFamily="18" charset="0"/>
                <a:cs typeface="Times New Roman" panose="02020603050405020304" pitchFamily="18" charset="0"/>
              </a:rPr>
              <a:t>2</a:t>
            </a:r>
            <a:r>
              <a:rPr lang="en-US" altLang="zh-CN" sz="2800" b="1" i="1" dirty="0">
                <a:effectLst/>
                <a:latin typeface="Times New Roman" panose="02020603050405020304" pitchFamily="18" charset="0"/>
                <a:cs typeface="Times New Roman" panose="02020603050405020304" pitchFamily="18" charset="0"/>
              </a:rPr>
              <a:t>, </a:t>
            </a:r>
            <a:r>
              <a:rPr lang="en-US" altLang="zh-CN" sz="2800" b="1" i="1" dirty="0" err="1">
                <a:effectLst/>
                <a:latin typeface="Times New Roman" panose="02020603050405020304" pitchFamily="18" charset="0"/>
                <a:cs typeface="Times New Roman" panose="02020603050405020304" pitchFamily="18" charset="0"/>
              </a:rPr>
              <a:t>c</a:t>
            </a:r>
            <a:r>
              <a:rPr lang="en-US" altLang="zh-CN" sz="2800" b="1" baseline="-25000" dirty="0" err="1">
                <a:effectLst/>
                <a:latin typeface="Times New Roman" panose="02020603050405020304" pitchFamily="18" charset="0"/>
                <a:cs typeface="Times New Roman" panose="02020603050405020304" pitchFamily="18" charset="0"/>
              </a:rPr>
              <a:t>1</a:t>
            </a:r>
            <a:r>
              <a:rPr lang="zh-CN" altLang="en-US" sz="2800" b="1" i="1" dirty="0">
                <a:effectLst/>
                <a:latin typeface="Times New Roman" panose="02020603050405020304" pitchFamily="18" charset="0"/>
                <a:cs typeface="Times New Roman" panose="02020603050405020304" pitchFamily="18" charset="0"/>
              </a:rPr>
              <a:t>的优先级等于</a:t>
            </a:r>
            <a:r>
              <a:rPr lang="en-US" altLang="zh-CN" sz="2800" b="1" i="1" dirty="0" err="1">
                <a:effectLst/>
                <a:latin typeface="Times New Roman" panose="02020603050405020304" pitchFamily="18" charset="0"/>
                <a:cs typeface="Times New Roman" panose="02020603050405020304" pitchFamily="18" charset="0"/>
              </a:rPr>
              <a:t>c</a:t>
            </a:r>
            <a:r>
              <a:rPr lang="en-US" altLang="zh-CN" sz="2800" b="1" baseline="-25000" dirty="0" err="1">
                <a:effectLst/>
                <a:latin typeface="Times New Roman" panose="02020603050405020304" pitchFamily="18" charset="0"/>
                <a:cs typeface="Times New Roman" panose="02020603050405020304" pitchFamily="18" charset="0"/>
              </a:rPr>
              <a:t>2</a:t>
            </a:r>
            <a:endParaRPr lang="en-US" altLang="zh-CN" sz="2800" b="1" i="1" dirty="0">
              <a:effectLst/>
              <a:latin typeface="Times New Roman" panose="02020603050405020304" pitchFamily="18" charset="0"/>
              <a:cs typeface="Times New Roman" panose="02020603050405020304" pitchFamily="18" charset="0"/>
            </a:endParaRPr>
          </a:p>
          <a:p>
            <a:pPr lvl="2" indent="0" eaLnBrk="1" latinLnBrk="0" hangingPunct="1">
              <a:spcBef>
                <a:spcPts val="600"/>
              </a:spcBef>
              <a:defRPr/>
            </a:pPr>
            <a:r>
              <a:rPr lang="en-US" altLang="zh-CN" sz="2800" b="1" i="1" dirty="0" err="1">
                <a:effectLst/>
                <a:latin typeface="Times New Roman" panose="02020603050405020304" pitchFamily="18" charset="0"/>
                <a:cs typeface="Times New Roman" panose="02020603050405020304" pitchFamily="18" charset="0"/>
              </a:rPr>
              <a:t>c</a:t>
            </a:r>
            <a:r>
              <a:rPr lang="en-US" altLang="zh-CN" sz="2800" b="1" baseline="-25000" dirty="0" err="1">
                <a:effectLst/>
                <a:latin typeface="Times New Roman" panose="02020603050405020304" pitchFamily="18" charset="0"/>
                <a:cs typeface="Times New Roman" panose="02020603050405020304" pitchFamily="18" charset="0"/>
              </a:rPr>
              <a:t>1</a:t>
            </a:r>
            <a:r>
              <a:rPr lang="en-US" altLang="zh-CN" sz="2800" b="1" i="1" dirty="0">
                <a:effectLst/>
                <a:latin typeface="Times New Roman" panose="02020603050405020304" pitchFamily="18" charset="0"/>
                <a:cs typeface="Times New Roman" panose="02020603050405020304" pitchFamily="18" charset="0"/>
              </a:rPr>
              <a:t>&gt;</a:t>
            </a:r>
            <a:r>
              <a:rPr lang="en-US" altLang="zh-CN" sz="2800" b="1" i="1" dirty="0" err="1">
                <a:effectLst/>
                <a:latin typeface="Times New Roman" panose="02020603050405020304" pitchFamily="18" charset="0"/>
                <a:cs typeface="Times New Roman" panose="02020603050405020304" pitchFamily="18" charset="0"/>
              </a:rPr>
              <a:t>c</a:t>
            </a:r>
            <a:r>
              <a:rPr lang="en-US" altLang="zh-CN" sz="2800" b="1" baseline="-25000" dirty="0" err="1">
                <a:effectLst/>
                <a:latin typeface="Times New Roman" panose="02020603050405020304" pitchFamily="18" charset="0"/>
                <a:cs typeface="Times New Roman" panose="02020603050405020304" pitchFamily="18" charset="0"/>
              </a:rPr>
              <a:t>2</a:t>
            </a:r>
            <a:r>
              <a:rPr lang="en-US" altLang="zh-CN" sz="2800" b="1" i="1" dirty="0">
                <a:effectLst/>
                <a:latin typeface="Times New Roman" panose="02020603050405020304" pitchFamily="18" charset="0"/>
                <a:cs typeface="Times New Roman" panose="02020603050405020304" pitchFamily="18" charset="0"/>
              </a:rPr>
              <a:t>, </a:t>
            </a:r>
            <a:r>
              <a:rPr lang="en-US" altLang="zh-CN" sz="2800" b="1" i="1" dirty="0" err="1">
                <a:effectLst/>
                <a:latin typeface="Times New Roman" panose="02020603050405020304" pitchFamily="18" charset="0"/>
                <a:cs typeface="Times New Roman" panose="02020603050405020304" pitchFamily="18" charset="0"/>
              </a:rPr>
              <a:t>c</a:t>
            </a:r>
            <a:r>
              <a:rPr lang="en-US" altLang="zh-CN" sz="2800" b="1" baseline="-25000" dirty="0" err="1">
                <a:effectLst/>
                <a:latin typeface="Times New Roman" panose="02020603050405020304" pitchFamily="18" charset="0"/>
                <a:cs typeface="Times New Roman" panose="02020603050405020304" pitchFamily="18" charset="0"/>
              </a:rPr>
              <a:t>1</a:t>
            </a:r>
            <a:r>
              <a:rPr lang="zh-CN" altLang="en-US" sz="2800" b="1" i="1" dirty="0">
                <a:effectLst/>
                <a:latin typeface="Times New Roman" panose="02020603050405020304" pitchFamily="18" charset="0"/>
                <a:cs typeface="Times New Roman" panose="02020603050405020304" pitchFamily="18" charset="0"/>
              </a:rPr>
              <a:t>的优先级大于</a:t>
            </a:r>
            <a:r>
              <a:rPr lang="en-US" altLang="zh-CN" sz="2800" b="1" i="1" dirty="0" err="1">
                <a:effectLst/>
                <a:latin typeface="Times New Roman" panose="02020603050405020304" pitchFamily="18" charset="0"/>
                <a:cs typeface="Times New Roman" panose="02020603050405020304" pitchFamily="18" charset="0"/>
              </a:rPr>
              <a:t>c</a:t>
            </a:r>
            <a:r>
              <a:rPr lang="en-US" altLang="zh-CN" sz="2800" b="1" baseline="-25000" dirty="0" err="1">
                <a:effectLst/>
                <a:latin typeface="Times New Roman" panose="02020603050405020304" pitchFamily="18" charset="0"/>
                <a:cs typeface="Times New Roman" panose="02020603050405020304" pitchFamily="18" charset="0"/>
              </a:rPr>
              <a:t>2</a:t>
            </a:r>
            <a:endParaRPr lang="en-US" altLang="zh-CN" b="1" i="1" dirty="0">
              <a:effectLst/>
              <a:latin typeface="Times New Roman" panose="02020603050405020304" pitchFamily="18" charset="0"/>
              <a:cs typeface="Times New Roman" panose="02020603050405020304" pitchFamily="18" charset="0"/>
            </a:endParaRPr>
          </a:p>
          <a:p>
            <a:pPr lvl="3" indent="0" eaLnBrk="1" latinLnBrk="0" hangingPunct="1">
              <a:spcBef>
                <a:spcPts val="0"/>
              </a:spcBef>
              <a:buClr>
                <a:schemeClr val="accent1"/>
              </a:buClr>
              <a:buFont typeface="Wingdings" panose="05000000000000000000" pitchFamily="2" charset="2"/>
              <a:buChar char="Ø"/>
              <a:defRPr/>
            </a:pPr>
            <a:endParaRPr lang="en-US" altLang="zh-CN" b="1"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5"/>
          <p:cNvSpPr>
            <a:spLocks noGrp="1" noChangeArrowheads="1"/>
          </p:cNvSpPr>
          <p:nvPr>
            <p:ph type="title"/>
          </p:nvPr>
        </p:nvSpPr>
        <p:spPr>
          <a:xfrm>
            <a:off x="685800" y="754063"/>
            <a:ext cx="7772400" cy="803275"/>
          </a:xfrm>
          <a:noFill/>
        </p:spPr>
        <p:txBody>
          <a:bodyPr anchorCtr="0"/>
          <a:lstStyle/>
          <a:p>
            <a:pPr eaLnBrk="1" hangingPunct="1"/>
            <a:r>
              <a:rPr lang="zh-CN" altLang="en-US" b="0" dirty="0"/>
              <a:t>算符间优先级</a:t>
            </a:r>
          </a:p>
        </p:txBody>
      </p:sp>
      <p:graphicFrame>
        <p:nvGraphicFramePr>
          <p:cNvPr id="226310" name="Group 6"/>
          <p:cNvGraphicFramePr>
            <a:graphicFrameLocks noGrp="1"/>
          </p:cNvGraphicFramePr>
          <p:nvPr/>
        </p:nvGraphicFramePr>
        <p:xfrm>
          <a:off x="611188" y="1700213"/>
          <a:ext cx="7772400" cy="4621212"/>
        </p:xfrm>
        <a:graphic>
          <a:graphicData uri="http://schemas.openxmlformats.org/drawingml/2006/table">
            <a:tbl>
              <a:tblPr/>
              <a:tblGrid>
                <a:gridCol w="646112">
                  <a:extLst>
                    <a:ext uri="{9D8B030D-6E8A-4147-A177-3AD203B41FA5}">
                      <a16:colId xmlns:a16="http://schemas.microsoft.com/office/drawing/2014/main" val="20000"/>
                    </a:ext>
                  </a:extLst>
                </a:gridCol>
                <a:gridCol w="7126288">
                  <a:extLst>
                    <a:ext uri="{9D8B030D-6E8A-4147-A177-3AD203B41FA5}">
                      <a16:colId xmlns:a16="http://schemas.microsoft.com/office/drawing/2014/main" val="20001"/>
                    </a:ext>
                  </a:extLst>
                </a:gridCol>
              </a:tblGrid>
              <a:tr h="51821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a:t>
                      </a:r>
                      <a:r>
                        <a:rPr kumimoji="0" lang="en-US" altLang="zh-CN"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a:t>
                      </a:r>
                      <a:r>
                        <a:rPr kumimoji="0" lang="zh-CN" altLang="en-US"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a:t>
                      </a:r>
                      <a:r>
                        <a:rPr kumimoji="0" lang="en-US" altLang="zh-CN"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a:t>
                      </a:r>
                      <a:r>
                        <a:rPr kumimoji="0" lang="zh-CN" altLang="en-US"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         </a:t>
                      </a:r>
                      <a:r>
                        <a:rPr kumimoji="0" lang="en-US" altLang="zh-CN"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         )        #</a:t>
                      </a:r>
                      <a:endParaRPr kumimoji="0" lang="zh-CN" altLang="en-US"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030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a:t>
                      </a:r>
                      <a:endParaRPr kumimoji="0" lang="zh-CN" altLang="en-US"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a:t>
                      </a:r>
                      <a:endParaRPr kumimoji="0" lang="zh-CN" altLang="en-US"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a:t>
                      </a:r>
                      <a:r>
                        <a:rPr kumimoji="0" lang="en-US" altLang="zh-CN"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a:t>
                      </a:r>
                      <a:endParaRPr kumimoji="0" lang="zh-CN" altLang="en-US"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a:t>
                      </a:r>
                      <a:endParaRPr kumimoji="0" lang="zh-CN" altLang="en-US"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a:t>
                      </a:r>
                      <a:endParaRPr kumimoji="0" lang="zh-CN" altLang="en-US"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a:t>
                      </a:r>
                      <a:endParaRPr kumimoji="0" lang="zh-CN" altLang="en-US"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a:t>
                      </a:r>
                      <a:endParaRPr kumimoji="0" lang="zh-CN" altLang="en-US"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&gt;        &gt;        &lt;        &lt;        &lt;        &gt;        &gt;</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&gt;        &gt;        &lt;        &lt;        &lt;        &gt;        &gt;</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&gt;        &gt;        &gt;        &gt;        &lt;        &gt;        &gt;</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&gt;        &gt;        &gt;        &gt;        &lt;        &gt;        &gt;</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&lt;        &lt;        &lt;        &lt;        &lt;        </a:t>
                      </a:r>
                      <a:r>
                        <a:rPr kumimoji="0" lang="en-US" altLang="zh-CN" sz="2800" b="1" i="0" u="none" strike="noStrike" cap="none" normalizeH="0" baseline="0" dirty="0">
                          <a:ln>
                            <a:noFill/>
                          </a:ln>
                          <a:solidFill>
                            <a:srgbClr val="FFFF00"/>
                          </a:solidFill>
                          <a:effectLst>
                            <a:outerShdw blurRad="38100" dist="38100" dir="2700000" algn="tl">
                              <a:srgbClr val="010199"/>
                            </a:outerShdw>
                          </a:effectLst>
                          <a:latin typeface="Arial" panose="020B0604020202020204" pitchFamily="34" charset="0"/>
                          <a:ea typeface="幼圆" panose="02010509060101010101" pitchFamily="49" charset="-122"/>
                        </a:rPr>
                        <a:t>=</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&gt;        &gt;        &gt;        &gt;                  &gt;        &gt;</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&lt;        &lt;        &lt;        &lt;        &lt;                  </a:t>
                      </a:r>
                      <a:r>
                        <a:rPr kumimoji="0" lang="en-US" altLang="zh-CN" sz="2800" b="1" i="0" u="none" strike="noStrike" cap="none" normalizeH="0" baseline="0" dirty="0">
                          <a:ln>
                            <a:noFill/>
                          </a:ln>
                          <a:solidFill>
                            <a:srgbClr val="FFFF00"/>
                          </a:solidFill>
                          <a:effectLst>
                            <a:outerShdw blurRad="38100" dist="38100" dir="2700000" algn="tl">
                              <a:srgbClr val="010199"/>
                            </a:outerShdw>
                          </a:effectLst>
                          <a:latin typeface="Arial" panose="020B0604020202020204" pitchFamily="34" charset="0"/>
                          <a:ea typeface="幼圆" panose="02010509060101010101" pitchFamily="49" charset="-122"/>
                        </a:rPr>
                        <a:t>=</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en-US" altLang="zh-CN" sz="2800" b="0"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9951" name="Line 17"/>
          <p:cNvSpPr>
            <a:spLocks noChangeShapeType="1"/>
          </p:cNvSpPr>
          <p:nvPr/>
        </p:nvSpPr>
        <p:spPr bwMode="auto">
          <a:xfrm>
            <a:off x="611188" y="1700213"/>
            <a:ext cx="64770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2" name="Text Box 18"/>
          <p:cNvSpPr txBox="1">
            <a:spLocks noChangeArrowheads="1"/>
          </p:cNvSpPr>
          <p:nvPr/>
        </p:nvSpPr>
        <p:spPr bwMode="auto">
          <a:xfrm>
            <a:off x="898377" y="1588135"/>
            <a:ext cx="649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kumimoji="1" lang="en-US" altLang="zh-CN" sz="2400" i="1" dirty="0" err="1">
                <a:latin typeface="Times New Roman" panose="02020603050405020304" pitchFamily="18" charset="0"/>
                <a:ea typeface="宋体" panose="02010600030101010101" pitchFamily="2" charset="-122"/>
              </a:rPr>
              <a:t>c</a:t>
            </a:r>
            <a:r>
              <a:rPr kumimoji="1" lang="en-US" altLang="zh-CN" sz="2400" baseline="-25000" dirty="0" err="1">
                <a:latin typeface="Times New Roman" panose="02020603050405020304" pitchFamily="18" charset="0"/>
                <a:ea typeface="宋体" panose="02010600030101010101" pitchFamily="2" charset="-122"/>
              </a:rPr>
              <a:t>2</a:t>
            </a:r>
            <a:endParaRPr kumimoji="1" lang="en-US" altLang="zh-CN" sz="2400" baseline="-25000" dirty="0">
              <a:latin typeface="Times New Roman" panose="02020603050405020304" pitchFamily="18" charset="0"/>
              <a:ea typeface="宋体" panose="02010600030101010101" pitchFamily="2" charset="-122"/>
            </a:endParaRPr>
          </a:p>
        </p:txBody>
      </p:sp>
      <p:sp>
        <p:nvSpPr>
          <p:cNvPr id="39953" name="Text Box 19"/>
          <p:cNvSpPr txBox="1">
            <a:spLocks noChangeArrowheads="1"/>
          </p:cNvSpPr>
          <p:nvPr/>
        </p:nvSpPr>
        <p:spPr bwMode="auto">
          <a:xfrm>
            <a:off x="611188" y="1772816"/>
            <a:ext cx="649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kumimoji="1" lang="en-US" altLang="zh-CN" sz="2400" i="1" dirty="0">
                <a:latin typeface="Times New Roman" panose="02020603050405020304" pitchFamily="18" charset="0"/>
                <a:ea typeface="宋体" panose="02010600030101010101" pitchFamily="2" charset="-122"/>
              </a:rPr>
              <a:t>c</a:t>
            </a:r>
            <a:r>
              <a:rPr kumimoji="1" lang="en-US" altLang="zh-CN" sz="2400" baseline="-25000" dirty="0">
                <a:latin typeface="Times New Roman" panose="02020603050405020304" pitchFamily="18" charset="0"/>
                <a:ea typeface="宋体" panose="02010600030101010101" pitchFamily="2" charset="-122"/>
              </a:rPr>
              <a:t>1</a:t>
            </a:r>
          </a:p>
        </p:txBody>
      </p:sp>
      <p:sp>
        <p:nvSpPr>
          <p:cNvPr id="6" name="矩形 5"/>
          <p:cNvSpPr/>
          <p:nvPr/>
        </p:nvSpPr>
        <p:spPr>
          <a:xfrm>
            <a:off x="321310" y="4220845"/>
            <a:ext cx="8353425" cy="1083310"/>
          </a:xfrm>
          <a:prstGeom prst="rect">
            <a:avLst/>
          </a:prstGeom>
          <a:noFill/>
          <a:ln>
            <a:solidFill>
              <a:schemeClr val="accent1">
                <a:lumMod val="40000"/>
                <a:lumOff val="6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317490" y="1550670"/>
            <a:ext cx="1782445" cy="4913630"/>
          </a:xfrm>
          <a:prstGeom prst="rect">
            <a:avLst/>
          </a:prstGeom>
          <a:noFill/>
          <a:ln>
            <a:solidFill>
              <a:schemeClr val="accent1">
                <a:lumMod val="40000"/>
                <a:lumOff val="6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bldLvl="0" animBg="1"/>
      <p:bldP spid="7" grpId="0" bldLvl="0" animBg="1"/>
      <p:bldP spid="7" grpId="1"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a:t>3.1 Stack and its ADT</a:t>
            </a:r>
          </a:p>
        </p:txBody>
      </p:sp>
      <p:sp>
        <p:nvSpPr>
          <p:cNvPr id="7172" name="Rectangle 3"/>
          <p:cNvSpPr>
            <a:spLocks noGrp="1" noChangeArrowheads="1"/>
          </p:cNvSpPr>
          <p:nvPr>
            <p:ph type="body" idx="1"/>
          </p:nvPr>
        </p:nvSpPr>
        <p:spPr/>
        <p:txBody>
          <a:bodyPr/>
          <a:lstStyle/>
          <a:p>
            <a:pPr eaLnBrk="1" hangingPunct="1"/>
            <a:r>
              <a:rPr lang="en-US" altLang="zh-CN" dirty="0">
                <a:effectLst/>
              </a:rPr>
              <a:t>Definition</a:t>
            </a:r>
          </a:p>
          <a:p>
            <a:pPr lvl="1" eaLnBrk="1" hangingPunct="1"/>
            <a:r>
              <a:rPr lang="en-US" altLang="zh-CN" sz="2400" dirty="0">
                <a:effectLst/>
              </a:rPr>
              <a:t>A stack is a special linear list in which all insertions and removals of entries are made at one end, called the </a:t>
            </a:r>
            <a:r>
              <a:rPr lang="en-US" altLang="zh-CN" sz="2400" dirty="0">
                <a:solidFill>
                  <a:srgbClr val="FFFF00"/>
                </a:solidFill>
                <a:effectLst/>
              </a:rPr>
              <a:t>top</a:t>
            </a:r>
            <a:r>
              <a:rPr lang="en-US" altLang="zh-CN" sz="2400" dirty="0">
                <a:solidFill>
                  <a:schemeClr val="tx1"/>
                </a:solidFill>
                <a:effectLst/>
              </a:rPr>
              <a:t> of the stack</a:t>
            </a:r>
            <a:r>
              <a:rPr lang="en-US" altLang="zh-CN" sz="2400" dirty="0">
                <a:effectLst/>
              </a:rPr>
              <a:t>.</a:t>
            </a:r>
          </a:p>
          <a:p>
            <a:pPr lvl="1" eaLnBrk="1" hangingPunct="1"/>
            <a:r>
              <a:rPr lang="en-US" altLang="zh-CN" sz="2400" dirty="0">
                <a:solidFill>
                  <a:schemeClr val="tx1"/>
                </a:solidFill>
                <a:effectLst/>
                <a:latin typeface="Arial" panose="020B0604020202020204" pitchFamily="34" charset="0"/>
                <a:cs typeface="Arial" panose="020B0604020202020204" pitchFamily="34" charset="0"/>
              </a:rPr>
              <a:t>LIFO </a:t>
            </a:r>
            <a:r>
              <a:rPr lang="en-US" altLang="zh-CN" sz="2400" dirty="0">
                <a:effectLst/>
                <a:sym typeface="+mn-ea"/>
              </a:rPr>
              <a:t>(</a:t>
            </a:r>
            <a:r>
              <a:rPr lang="en-US" altLang="zh-CN" sz="2400" b="1" dirty="0">
                <a:solidFill>
                  <a:srgbClr val="FFFF00"/>
                </a:solidFill>
                <a:effectLst/>
                <a:sym typeface="+mn-ea"/>
              </a:rPr>
              <a:t>L</a:t>
            </a:r>
            <a:r>
              <a:rPr lang="en-US" altLang="zh-CN" sz="2400" dirty="0">
                <a:effectLst/>
                <a:sym typeface="+mn-ea"/>
              </a:rPr>
              <a:t>ast </a:t>
            </a:r>
            <a:r>
              <a:rPr lang="en-US" altLang="zh-CN" sz="2400" b="1" dirty="0">
                <a:solidFill>
                  <a:srgbClr val="FFFF00"/>
                </a:solidFill>
                <a:effectLst/>
                <a:sym typeface="+mn-ea"/>
              </a:rPr>
              <a:t>I</a:t>
            </a:r>
            <a:r>
              <a:rPr lang="en-US" altLang="zh-CN" sz="2400" dirty="0">
                <a:effectLst/>
                <a:sym typeface="+mn-ea"/>
              </a:rPr>
              <a:t>n </a:t>
            </a:r>
            <a:r>
              <a:rPr lang="en-US" altLang="zh-CN" sz="2400" b="1" dirty="0">
                <a:solidFill>
                  <a:srgbClr val="FFFF00"/>
                </a:solidFill>
                <a:effectLst/>
                <a:sym typeface="+mn-ea"/>
              </a:rPr>
              <a:t>F</a:t>
            </a:r>
            <a:r>
              <a:rPr lang="en-US" altLang="zh-CN" sz="2400" dirty="0">
                <a:effectLst/>
                <a:sym typeface="+mn-ea"/>
              </a:rPr>
              <a:t>irst </a:t>
            </a:r>
            <a:r>
              <a:rPr lang="en-US" altLang="zh-CN" sz="2400" b="1" dirty="0">
                <a:solidFill>
                  <a:srgbClr val="FFFF00"/>
                </a:solidFill>
                <a:effectLst/>
                <a:sym typeface="+mn-ea"/>
              </a:rPr>
              <a:t>O</a:t>
            </a:r>
            <a:r>
              <a:rPr lang="en-US" altLang="zh-CN" sz="2400" dirty="0">
                <a:effectLst/>
                <a:sym typeface="+mn-ea"/>
              </a:rPr>
              <a:t>ut)</a:t>
            </a:r>
            <a:r>
              <a:rPr lang="en-US" altLang="zh-CN" sz="2400" dirty="0">
                <a:effectLst/>
              </a:rPr>
              <a:t>: The last entry which was inserted is the first one that will be removed.</a:t>
            </a:r>
          </a:p>
          <a:p>
            <a:pPr lvl="1" eaLnBrk="1" hangingPunct="1">
              <a:buFont typeface="Wingdings" panose="05000000000000000000" pitchFamily="2" charset="2"/>
              <a:buNone/>
            </a:pPr>
            <a:r>
              <a:rPr lang="en-US" altLang="zh-CN" sz="2400" dirty="0">
                <a:effectLst/>
              </a:rPr>
              <a:t>  </a:t>
            </a:r>
          </a:p>
          <a:p>
            <a:pPr lvl="1" eaLnBrk="1" hangingPunct="1">
              <a:buFont typeface="Wingdings" panose="05000000000000000000" pitchFamily="2" charset="2"/>
              <a:buNone/>
            </a:pPr>
            <a:endParaRPr lang="en-US" altLang="zh-CN" sz="2000" dirty="0">
              <a:effectLst/>
            </a:endParaRPr>
          </a:p>
          <a:p>
            <a:pPr lvl="1" eaLnBrk="1" hangingPunct="1">
              <a:buFont typeface="Wingdings" panose="05000000000000000000" pitchFamily="2" charset="2"/>
              <a:buNone/>
            </a:pPr>
            <a:r>
              <a:rPr lang="en-US" altLang="zh-CN" sz="3200" dirty="0">
                <a:effectLst/>
                <a:cs typeface="+mn-cs"/>
              </a:rPr>
              <a:t>Examples</a:t>
            </a:r>
            <a:endParaRPr lang="en-US" altLang="zh-CN" sz="2000" dirty="0">
              <a:effectLst/>
            </a:endParaRPr>
          </a:p>
          <a:p>
            <a:pPr lvl="1" algn="l" eaLnBrk="1" hangingPunct="1">
              <a:buFont typeface="Wingdings" panose="05000000000000000000" pitchFamily="2" charset="2"/>
            </a:pPr>
            <a:r>
              <a:rPr lang="en-US" altLang="zh-CN" sz="2400" b="1" dirty="0">
                <a:effectLst/>
                <a:cs typeface="+mn-ea"/>
              </a:rPr>
              <a:t>桌子上的一摞书</a:t>
            </a:r>
          </a:p>
          <a:p>
            <a:pPr lvl="1" algn="l" eaLnBrk="1" hangingPunct="1">
              <a:buFont typeface="Wingdings" panose="05000000000000000000" pitchFamily="2" charset="2"/>
            </a:pPr>
            <a:r>
              <a:rPr lang="en-US" altLang="zh-CN" sz="2400" b="1" dirty="0">
                <a:effectLst/>
                <a:cs typeface="+mn-ea"/>
              </a:rPr>
              <a:t>货车装车与卸车</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323528" y="764704"/>
            <a:ext cx="8640960" cy="4959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spcBef>
                <a:spcPct val="10000"/>
              </a:spcBef>
            </a:pPr>
            <a:r>
              <a:rPr kumimoji="1" lang="zh-CN" altLang="en-US" sz="2800" b="1" dirty="0">
                <a:solidFill>
                  <a:srgbClr val="FFFF00"/>
                </a:solidFill>
                <a:latin typeface="Songti SC Regular" panose="02010800040101010101" charset="-122"/>
                <a:ea typeface="Songti SC Regular" panose="02010800040101010101" charset="-122"/>
                <a:cs typeface="Songti SC Regular" panose="02010800040101010101" charset="-122"/>
              </a:rPr>
              <a:t>说明：</a:t>
            </a:r>
            <a:endParaRPr kumimoji="1" lang="en-US" altLang="zh-CN" sz="2800" b="1" dirty="0">
              <a:solidFill>
                <a:srgbClr val="FFFF00"/>
              </a:solidFill>
              <a:latin typeface="Songti SC Regular" panose="02010800040101010101" charset="-122"/>
              <a:ea typeface="Songti SC Regular" panose="02010800040101010101" charset="-122"/>
              <a:cs typeface="Songti SC Regular" panose="02010800040101010101" charset="-122"/>
            </a:endParaRPr>
          </a:p>
          <a:p>
            <a:pPr algn="just" eaLnBrk="0" hangingPunct="0">
              <a:spcBef>
                <a:spcPct val="10000"/>
              </a:spcBef>
            </a:pPr>
            <a:r>
              <a:rPr kumimoji="1" lang="en-US" altLang="zh-CN" sz="2800" b="1" dirty="0">
                <a:latin typeface="Songti SC Regular" panose="02010800040101010101" charset="-122"/>
                <a:ea typeface="Songti SC Regular" panose="02010800040101010101" charset="-122"/>
                <a:cs typeface="Songti SC Regular" panose="02010800040101010101" charset="-122"/>
              </a:rPr>
              <a:t>        1. </a:t>
            </a:r>
            <a:r>
              <a:rPr kumimoji="1" lang="zh-CN" altLang="en-US" sz="2800" b="1" dirty="0">
                <a:latin typeface="Songti SC Regular" panose="02010800040101010101" charset="-122"/>
                <a:ea typeface="Songti SC Regular" panose="02010800040101010101" charset="-122"/>
                <a:cs typeface="Songti SC Regular" panose="02010800040101010101" charset="-122"/>
              </a:rPr>
              <a:t>计算表达式</a:t>
            </a:r>
            <a:r>
              <a:rPr kumimoji="1" lang="en-US" altLang="zh-CN" sz="2800" b="1" dirty="0">
                <a:latin typeface="Songti SC Regular" panose="02010800040101010101" charset="-122"/>
                <a:ea typeface="Songti SC Regular" panose="02010800040101010101" charset="-122"/>
                <a:cs typeface="Songti SC Regular" panose="02010800040101010101" charset="-122"/>
              </a:rPr>
              <a:t>3-(6/2)</a:t>
            </a:r>
            <a:r>
              <a:rPr kumimoji="1" lang="en-US" altLang="zh-CN" sz="2800" b="1" dirty="0">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4</a:t>
            </a:r>
            <a:r>
              <a:rPr kumimoji="1" lang="zh-CN" altLang="en-US" sz="2800" b="1" dirty="0">
                <a:latin typeface="Songti SC Regular" panose="02010800040101010101" charset="-122"/>
                <a:ea typeface="Songti SC Regular" panose="02010800040101010101" charset="-122"/>
                <a:cs typeface="Songti SC Regular" panose="02010800040101010101" charset="-122"/>
              </a:rPr>
              <a:t>，</a:t>
            </a:r>
            <a:r>
              <a:rPr kumimoji="1" lang="en-US" altLang="zh-CN" sz="2800" b="1" dirty="0">
                <a:latin typeface="Songti SC Regular" panose="02010800040101010101" charset="-122"/>
                <a:ea typeface="Songti SC Regular" panose="02010800040101010101" charset="-122"/>
                <a:cs typeface="Songti SC Regular" panose="02010800040101010101" charset="-122"/>
              </a:rPr>
              <a:t>‘#’</a:t>
            </a:r>
            <a:r>
              <a:rPr kumimoji="1" lang="zh-CN" altLang="en-US" sz="2800" b="1" dirty="0">
                <a:latin typeface="Songti SC Regular" panose="02010800040101010101" charset="-122"/>
                <a:ea typeface="Songti SC Regular" panose="02010800040101010101" charset="-122"/>
                <a:cs typeface="Songti SC Regular" panose="02010800040101010101" charset="-122"/>
              </a:rPr>
              <a:t>是表达式的结束符。为了算法简洁，在表达式的最左边也虚设一个</a:t>
            </a:r>
            <a:r>
              <a:rPr kumimoji="1" lang="en-US" altLang="zh-CN" sz="2800" b="1" dirty="0">
                <a:latin typeface="Songti SC Regular" panose="02010800040101010101" charset="-122"/>
                <a:ea typeface="Songti SC Regular" panose="02010800040101010101" charset="-122"/>
                <a:cs typeface="Songti SC Regular" panose="02010800040101010101" charset="-122"/>
              </a:rPr>
              <a:t>‘#’</a:t>
            </a:r>
            <a:r>
              <a:rPr kumimoji="1" lang="zh-CN" altLang="en-US" sz="2800" b="1" dirty="0">
                <a:latin typeface="Songti SC Regular" panose="02010800040101010101" charset="-122"/>
                <a:ea typeface="Songti SC Regular" panose="02010800040101010101" charset="-122"/>
                <a:cs typeface="Songti SC Regular" panose="02010800040101010101" charset="-122"/>
              </a:rPr>
              <a:t>构成整个表达式的一对括号。表中的</a:t>
            </a:r>
            <a:r>
              <a:rPr kumimoji="1" lang="en-US" altLang="zh-CN" sz="2800" b="1" dirty="0">
                <a:latin typeface="Songti SC Regular" panose="02010800040101010101" charset="-122"/>
                <a:ea typeface="Songti SC Regular" panose="02010800040101010101" charset="-122"/>
                <a:cs typeface="Songti SC Regular" panose="02010800040101010101" charset="-122"/>
              </a:rPr>
              <a:t>‘(’=‘)’</a:t>
            </a:r>
            <a:r>
              <a:rPr kumimoji="1" lang="zh-CN" altLang="en-US" sz="2800" b="1" dirty="0">
                <a:latin typeface="Songti SC Regular" panose="02010800040101010101" charset="-122"/>
                <a:ea typeface="Songti SC Regular" panose="02010800040101010101" charset="-122"/>
                <a:cs typeface="Songti SC Regular" panose="02010800040101010101" charset="-122"/>
              </a:rPr>
              <a:t>表示当左右括号相遇时，括号内的运算已经完成。同理，</a:t>
            </a:r>
            <a:r>
              <a:rPr kumimoji="1" lang="en-US" altLang="zh-CN" sz="2800" b="1" dirty="0">
                <a:latin typeface="Songti SC Regular" panose="02010800040101010101" charset="-122"/>
                <a:ea typeface="Songti SC Regular" panose="02010800040101010101" charset="-122"/>
                <a:cs typeface="Songti SC Regular" panose="02010800040101010101" charset="-122"/>
              </a:rPr>
              <a:t>‘#’=‘#’</a:t>
            </a:r>
            <a:r>
              <a:rPr kumimoji="1" lang="zh-CN" altLang="en-US" sz="2800" b="1" dirty="0">
                <a:solidFill>
                  <a:srgbClr val="FFFF00"/>
                </a:solidFill>
                <a:latin typeface="Songti SC Regular" panose="02010800040101010101" charset="-122"/>
                <a:ea typeface="Songti SC Regular" panose="02010800040101010101" charset="-122"/>
                <a:cs typeface="Songti SC Regular" panose="02010800040101010101" charset="-122"/>
              </a:rPr>
              <a:t>表示整个表达式求值完毕</a:t>
            </a:r>
            <a:r>
              <a:rPr kumimoji="1" lang="zh-CN" altLang="en-US" sz="2800" b="1" dirty="0">
                <a:latin typeface="Songti SC Regular" panose="02010800040101010101" charset="-122"/>
                <a:ea typeface="Songti SC Regular" panose="02010800040101010101" charset="-122"/>
                <a:cs typeface="Songti SC Regular" panose="02010800040101010101" charset="-122"/>
              </a:rPr>
              <a:t>。</a:t>
            </a:r>
            <a:endParaRPr kumimoji="1" lang="en-US" altLang="zh-CN" sz="2800" b="1" dirty="0">
              <a:latin typeface="Songti SC Regular" panose="02010800040101010101" charset="-122"/>
              <a:ea typeface="Songti SC Regular" panose="02010800040101010101" charset="-122"/>
              <a:cs typeface="Songti SC Regular" panose="02010800040101010101" charset="-122"/>
            </a:endParaRPr>
          </a:p>
          <a:p>
            <a:pPr algn="just" eaLnBrk="0" hangingPunct="0">
              <a:spcBef>
                <a:spcPct val="10000"/>
              </a:spcBef>
            </a:pPr>
            <a:endParaRPr kumimoji="1" lang="zh-CN" altLang="en-US" sz="2800" b="1" dirty="0">
              <a:latin typeface="Songti SC Regular" panose="02010800040101010101" charset="-122"/>
              <a:ea typeface="Songti SC Regular" panose="02010800040101010101" charset="-122"/>
              <a:cs typeface="Songti SC Regular" panose="02010800040101010101" charset="-122"/>
            </a:endParaRPr>
          </a:p>
          <a:p>
            <a:pPr algn="just" eaLnBrk="0" hangingPunct="0">
              <a:spcBef>
                <a:spcPct val="10000"/>
              </a:spcBef>
            </a:pPr>
            <a:r>
              <a:rPr kumimoji="1" lang="zh-CN" altLang="en-US" sz="2800" b="1" dirty="0">
                <a:latin typeface="Songti SC Regular" panose="02010800040101010101" charset="-122"/>
                <a:ea typeface="Songti SC Regular" panose="02010800040101010101" charset="-122"/>
                <a:cs typeface="Songti SC Regular" panose="02010800040101010101" charset="-122"/>
              </a:rPr>
              <a:t>        </a:t>
            </a:r>
            <a:r>
              <a:rPr kumimoji="1" lang="en-US" altLang="zh-CN" sz="2800" b="1" dirty="0">
                <a:latin typeface="Songti SC Regular" panose="02010800040101010101" charset="-122"/>
                <a:ea typeface="Songti SC Regular" panose="02010800040101010101" charset="-122"/>
                <a:cs typeface="Songti SC Regular" panose="02010800040101010101" charset="-122"/>
              </a:rPr>
              <a:t>2. </a:t>
            </a:r>
            <a:r>
              <a:rPr kumimoji="1" lang="en-US" altLang="zh-CN" sz="2800" b="1" dirty="0">
                <a:solidFill>
                  <a:srgbClr val="FFFF00"/>
                </a:solidFill>
                <a:latin typeface="Songti SC Regular" panose="02010800040101010101" charset="-122"/>
                <a:ea typeface="Songti SC Regular" panose="02010800040101010101" charset="-122"/>
                <a:cs typeface="Songti SC Regular" panose="02010800040101010101" charset="-122"/>
              </a:rPr>
              <a:t>‘)’</a:t>
            </a:r>
            <a:r>
              <a:rPr kumimoji="1" lang="zh-CN" altLang="en-US" sz="2800" b="1" dirty="0">
                <a:solidFill>
                  <a:srgbClr val="FFFF00"/>
                </a:solidFill>
                <a:latin typeface="Songti SC Regular" panose="02010800040101010101" charset="-122"/>
                <a:ea typeface="Songti SC Regular" panose="02010800040101010101" charset="-122"/>
                <a:cs typeface="Songti SC Regular" panose="02010800040101010101" charset="-122"/>
              </a:rPr>
              <a:t>与</a:t>
            </a:r>
            <a:r>
              <a:rPr kumimoji="1" lang="en-US" altLang="zh-CN" sz="2800" b="1" dirty="0">
                <a:solidFill>
                  <a:srgbClr val="FFFF00"/>
                </a:solidFill>
                <a:latin typeface="Songti SC Regular" panose="02010800040101010101" charset="-122"/>
                <a:ea typeface="Songti SC Regular" panose="02010800040101010101" charset="-122"/>
                <a:cs typeface="Songti SC Regular" panose="02010800040101010101" charset="-122"/>
              </a:rPr>
              <a:t>‘(’</a:t>
            </a:r>
            <a:r>
              <a:rPr kumimoji="1" lang="zh-CN" altLang="en-US" sz="2800" b="1" dirty="0">
                <a:solidFill>
                  <a:srgbClr val="FFFF00"/>
                </a:solidFill>
                <a:latin typeface="Songti SC Regular" panose="02010800040101010101" charset="-122"/>
                <a:ea typeface="Songti SC Regular" panose="02010800040101010101" charset="-122"/>
                <a:cs typeface="Songti SC Regular" panose="02010800040101010101" charset="-122"/>
              </a:rPr>
              <a:t>、</a:t>
            </a:r>
            <a:r>
              <a:rPr kumimoji="1" lang="en-US" altLang="zh-CN" sz="2800" b="1" dirty="0">
                <a:solidFill>
                  <a:srgbClr val="FFFF00"/>
                </a:solidFill>
                <a:latin typeface="Songti SC Regular" panose="02010800040101010101" charset="-122"/>
                <a:ea typeface="Songti SC Regular" panose="02010800040101010101" charset="-122"/>
                <a:cs typeface="Songti SC Regular" panose="02010800040101010101" charset="-122"/>
              </a:rPr>
              <a:t>‘#’</a:t>
            </a:r>
            <a:r>
              <a:rPr kumimoji="1" lang="zh-CN" altLang="en-US" sz="2800" b="1" dirty="0">
                <a:solidFill>
                  <a:srgbClr val="FFFF00"/>
                </a:solidFill>
                <a:latin typeface="Songti SC Regular" panose="02010800040101010101" charset="-122"/>
                <a:ea typeface="Songti SC Regular" panose="02010800040101010101" charset="-122"/>
                <a:cs typeface="Songti SC Regular" panose="02010800040101010101" charset="-122"/>
              </a:rPr>
              <a:t>与</a:t>
            </a:r>
            <a:r>
              <a:rPr kumimoji="1" lang="en-US" altLang="zh-CN" sz="2800" b="1" dirty="0">
                <a:solidFill>
                  <a:srgbClr val="FFFF00"/>
                </a:solidFill>
                <a:latin typeface="Songti SC Regular" panose="02010800040101010101" charset="-122"/>
                <a:ea typeface="Songti SC Regular" panose="02010800040101010101" charset="-122"/>
                <a:cs typeface="Songti SC Regular" panose="02010800040101010101" charset="-122"/>
              </a:rPr>
              <a:t>‘)’</a:t>
            </a:r>
            <a:r>
              <a:rPr kumimoji="1" lang="zh-CN" altLang="en-US" sz="2800" b="1" dirty="0">
                <a:solidFill>
                  <a:srgbClr val="FFFF00"/>
                </a:solidFill>
                <a:latin typeface="Songti SC Regular" panose="02010800040101010101" charset="-122"/>
                <a:ea typeface="Songti SC Regular" panose="02010800040101010101" charset="-122"/>
                <a:cs typeface="Songti SC Regular" panose="02010800040101010101" charset="-122"/>
              </a:rPr>
              <a:t>以及</a:t>
            </a:r>
            <a:r>
              <a:rPr kumimoji="1" lang="en-US" altLang="zh-CN" sz="2800" b="1" dirty="0">
                <a:solidFill>
                  <a:srgbClr val="FFFF00"/>
                </a:solidFill>
                <a:latin typeface="Songti SC Regular" panose="02010800040101010101" charset="-122"/>
                <a:ea typeface="Songti SC Regular" panose="02010800040101010101" charset="-122"/>
                <a:cs typeface="Songti SC Regular" panose="02010800040101010101" charset="-122"/>
              </a:rPr>
              <a:t>‘(’ </a:t>
            </a:r>
            <a:r>
              <a:rPr kumimoji="1" lang="zh-CN" altLang="en-US" sz="2800" b="1" dirty="0">
                <a:solidFill>
                  <a:srgbClr val="FFFF00"/>
                </a:solidFill>
                <a:latin typeface="Songti SC Regular" panose="02010800040101010101" charset="-122"/>
                <a:ea typeface="Songti SC Regular" panose="02010800040101010101" charset="-122"/>
                <a:cs typeface="Songti SC Regular" panose="02010800040101010101" charset="-122"/>
              </a:rPr>
              <a:t>与</a:t>
            </a:r>
            <a:r>
              <a:rPr kumimoji="1" lang="en-US" altLang="zh-CN" sz="2800" b="1" dirty="0">
                <a:solidFill>
                  <a:srgbClr val="FFFF00"/>
                </a:solidFill>
                <a:latin typeface="Songti SC Regular" panose="02010800040101010101" charset="-122"/>
                <a:ea typeface="Songti SC Regular" panose="02010800040101010101" charset="-122"/>
                <a:cs typeface="Songti SC Regular" panose="02010800040101010101" charset="-122"/>
              </a:rPr>
              <a:t>‘#’</a:t>
            </a:r>
            <a:r>
              <a:rPr kumimoji="1" lang="zh-CN" altLang="en-US" sz="2800" b="1" dirty="0">
                <a:solidFill>
                  <a:srgbClr val="FFFF00"/>
                </a:solidFill>
                <a:latin typeface="Songti SC Regular" panose="02010800040101010101" charset="-122"/>
                <a:ea typeface="Songti SC Regular" panose="02010800040101010101" charset="-122"/>
                <a:cs typeface="Songti SC Regular" panose="02010800040101010101" charset="-122"/>
              </a:rPr>
              <a:t>之间</a:t>
            </a:r>
            <a:r>
              <a:rPr kumimoji="1" lang="zh-CN" altLang="en-US" sz="2800" b="1" dirty="0">
                <a:latin typeface="Songti SC Regular" panose="02010800040101010101" charset="-122"/>
                <a:ea typeface="Songti SC Regular" panose="02010800040101010101" charset="-122"/>
                <a:cs typeface="Songti SC Regular" panose="02010800040101010101" charset="-122"/>
              </a:rPr>
              <a:t>无优先关系，这是因为表达式中</a:t>
            </a:r>
            <a:r>
              <a:rPr kumimoji="1" lang="zh-CN" altLang="en-US" sz="2800" b="1" dirty="0">
                <a:solidFill>
                  <a:srgbClr val="FFFF00"/>
                </a:solidFill>
                <a:latin typeface="Songti SC Regular" panose="02010800040101010101" charset="-122"/>
                <a:ea typeface="Songti SC Regular" panose="02010800040101010101" charset="-122"/>
                <a:cs typeface="Songti SC Regular" panose="02010800040101010101" charset="-122"/>
              </a:rPr>
              <a:t>不允许它们相继出现</a:t>
            </a:r>
            <a:r>
              <a:rPr kumimoji="1" lang="zh-CN" altLang="en-US" sz="2800" b="1" dirty="0">
                <a:latin typeface="Songti SC Regular" panose="02010800040101010101" charset="-122"/>
                <a:ea typeface="Songti SC Regular" panose="02010800040101010101" charset="-122"/>
                <a:cs typeface="Songti SC Regular" panose="02010800040101010101" charset="-122"/>
              </a:rPr>
              <a:t>，一旦遇到这种情况，则可以认为出现了语法错误。在下面的讨论中，我们暂假定所输入的表达式不会出现语法错误。</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7"/>
          <p:cNvSpPr>
            <a:spLocks noGrp="1" noChangeArrowheads="1"/>
          </p:cNvSpPr>
          <p:nvPr>
            <p:ph type="body" idx="1"/>
          </p:nvPr>
        </p:nvSpPr>
        <p:spPr>
          <a:xfrm>
            <a:off x="685800" y="1050627"/>
            <a:ext cx="7772400" cy="5546725"/>
          </a:xfrm>
          <a:noFill/>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FF9900"/>
              </a:buClr>
            </a:pPr>
            <a:r>
              <a:rPr lang="zh-CN" altLang="en-US" sz="2800" b="1" dirty="0">
                <a:effectLst/>
                <a:latin typeface="Songti SC Regular" panose="02010800040101010101" charset="-122"/>
                <a:ea typeface="Songti SC Regular" panose="02010800040101010101" charset="-122"/>
                <a:cs typeface="Songti SC Regular" panose="02010800040101010101" charset="-122"/>
              </a:rPr>
              <a:t>为实现算符优先算法，在这里用了两个工作栈。一个存放算符</a:t>
            </a:r>
            <a:r>
              <a:rPr lang="en-US" altLang="zh-CN" sz="2800" b="1" dirty="0" err="1">
                <a:effectLst/>
                <a:latin typeface="Songti SC Regular" panose="02010800040101010101" charset="-122"/>
                <a:ea typeface="Songti SC Regular" panose="02010800040101010101" charset="-122"/>
                <a:cs typeface="Songti SC Regular" panose="02010800040101010101" charset="-122"/>
              </a:rPr>
              <a:t>OPTR</a:t>
            </a:r>
            <a:r>
              <a:rPr lang="zh-CN" altLang="en-US" sz="2800" b="1" dirty="0">
                <a:effectLst/>
                <a:latin typeface="Songti SC Regular" panose="02010800040101010101" charset="-122"/>
                <a:ea typeface="Songti SC Regular" panose="02010800040101010101" charset="-122"/>
                <a:cs typeface="Songti SC Regular" panose="02010800040101010101" charset="-122"/>
              </a:rPr>
              <a:t>，另一个存放数据</a:t>
            </a:r>
            <a:r>
              <a:rPr lang="en-US" altLang="zh-CN" sz="2800" b="1" dirty="0" err="1">
                <a:effectLst/>
                <a:latin typeface="Songti SC Regular" panose="02010800040101010101" charset="-122"/>
                <a:ea typeface="Songti SC Regular" panose="02010800040101010101" charset="-122"/>
                <a:cs typeface="Songti SC Regular" panose="02010800040101010101" charset="-122"/>
              </a:rPr>
              <a:t>OPND</a:t>
            </a:r>
            <a:r>
              <a:rPr lang="zh-CN" altLang="en-US" sz="2800" b="1" dirty="0">
                <a:effectLst/>
                <a:latin typeface="Songti SC Regular" panose="02010800040101010101" charset="-122"/>
                <a:ea typeface="Songti SC Regular" panose="02010800040101010101" charset="-122"/>
                <a:cs typeface="Songti SC Regular" panose="02010800040101010101" charset="-122"/>
              </a:rPr>
              <a:t>。算法思想是：</a:t>
            </a:r>
          </a:p>
          <a:p>
            <a:pPr lvl="1" eaLnBrk="1" hangingPunct="1">
              <a:buClr>
                <a:schemeClr val="tx1"/>
              </a:buClr>
            </a:pPr>
            <a:r>
              <a:rPr lang="zh-CN" altLang="en-US" sz="2400" b="1" dirty="0">
                <a:effectLst/>
                <a:latin typeface="Songti SC Regular" panose="02010800040101010101" charset="-122"/>
                <a:ea typeface="Songti SC Regular" panose="02010800040101010101" charset="-122"/>
                <a:cs typeface="Songti SC Regular" panose="02010800040101010101" charset="-122"/>
              </a:rPr>
              <a:t>首先置数据栈为空栈，表达式起始符“＃”为算符栈的栈底元素</a:t>
            </a:r>
          </a:p>
          <a:p>
            <a:pPr lvl="1" eaLnBrk="1" hangingPunct="1">
              <a:buClr>
                <a:schemeClr val="tx1"/>
              </a:buClr>
            </a:pPr>
            <a:r>
              <a:rPr lang="zh-CN" altLang="en-US" sz="2400" b="1" dirty="0">
                <a:effectLst/>
                <a:latin typeface="Songti SC Regular" panose="02010800040101010101" charset="-122"/>
                <a:ea typeface="Songti SC Regular" panose="02010800040101010101" charset="-122"/>
                <a:cs typeface="Songti SC Regular" panose="02010800040101010101" charset="-122"/>
              </a:rPr>
              <a:t>自左向右扫描表达式，读到操作数进</a:t>
            </a:r>
            <a:r>
              <a:rPr lang="en-US" altLang="zh-CN" sz="2400" b="1" dirty="0" err="1">
                <a:effectLst/>
                <a:latin typeface="Songti SC Regular" panose="02010800040101010101" charset="-122"/>
                <a:ea typeface="Songti SC Regular" panose="02010800040101010101" charset="-122"/>
                <a:cs typeface="Songti SC Regular" panose="02010800040101010101" charset="-122"/>
              </a:rPr>
              <a:t>OPND</a:t>
            </a:r>
            <a:r>
              <a:rPr lang="zh-CN" altLang="en-US" sz="2400" b="1" dirty="0">
                <a:effectLst/>
                <a:latin typeface="Songti SC Regular" panose="02010800040101010101" charset="-122"/>
                <a:ea typeface="Songti SC Regular" panose="02010800040101010101" charset="-122"/>
                <a:cs typeface="Songti SC Regular" panose="02010800040101010101" charset="-122"/>
              </a:rPr>
              <a:t>栈，读到运算符，则和</a:t>
            </a:r>
            <a:r>
              <a:rPr lang="en-US" altLang="zh-CN" sz="2400" b="1" dirty="0" err="1">
                <a:effectLst/>
                <a:latin typeface="Songti SC Regular" panose="02010800040101010101" charset="-122"/>
                <a:ea typeface="Songti SC Regular" panose="02010800040101010101" charset="-122"/>
                <a:cs typeface="Songti SC Regular" panose="02010800040101010101" charset="-122"/>
              </a:rPr>
              <a:t>OPTR</a:t>
            </a:r>
            <a:r>
              <a:rPr lang="zh-CN" altLang="en-US" sz="2400" b="1" dirty="0">
                <a:effectLst/>
                <a:latin typeface="Songti SC Regular" panose="02010800040101010101" charset="-122"/>
                <a:ea typeface="Songti SC Regular" panose="02010800040101010101" charset="-122"/>
                <a:cs typeface="Songti SC Regular" panose="02010800040101010101" charset="-122"/>
              </a:rPr>
              <a:t>栈顶元素比较（栈顶元素为</a:t>
            </a:r>
            <a:r>
              <a:rPr lang="en-US" altLang="zh-CN" sz="2400" b="1" i="1" dirty="0" err="1">
                <a:effectLst/>
                <a:latin typeface="Songti SC Regular" panose="02010800040101010101" charset="-122"/>
                <a:ea typeface="Songti SC Regular" panose="02010800040101010101" charset="-122"/>
                <a:cs typeface="Songti SC Regular" panose="02010800040101010101" charset="-122"/>
              </a:rPr>
              <a:t>c</a:t>
            </a:r>
            <a:r>
              <a:rPr lang="en-US" altLang="zh-CN" sz="2400" b="1" baseline="-25000" dirty="0" err="1">
                <a:effectLst/>
                <a:latin typeface="Songti SC Regular" panose="02010800040101010101" charset="-122"/>
                <a:ea typeface="Songti SC Regular" panose="02010800040101010101" charset="-122"/>
                <a:cs typeface="Songti SC Regular" panose="02010800040101010101" charset="-122"/>
              </a:rPr>
              <a:t>1</a:t>
            </a:r>
            <a:r>
              <a:rPr lang="zh-CN" altLang="en-US" sz="2400" b="1" dirty="0">
                <a:effectLst/>
                <a:latin typeface="Songti SC Regular" panose="02010800040101010101" charset="-122"/>
                <a:ea typeface="Songti SC Regular" panose="02010800040101010101" charset="-122"/>
                <a:cs typeface="Songti SC Regular" panose="02010800040101010101" charset="-122"/>
              </a:rPr>
              <a:t>，读到的算符为</a:t>
            </a:r>
            <a:r>
              <a:rPr lang="en-US" altLang="zh-CN" sz="2400" b="1" i="1" dirty="0" err="1">
                <a:effectLst/>
                <a:latin typeface="Songti SC Regular" panose="02010800040101010101" charset="-122"/>
                <a:ea typeface="Songti SC Regular" panose="02010800040101010101" charset="-122"/>
                <a:cs typeface="Songti SC Regular" panose="02010800040101010101" charset="-122"/>
              </a:rPr>
              <a:t>c</a:t>
            </a:r>
            <a:r>
              <a:rPr lang="en-US" altLang="zh-CN" sz="2400" b="1" baseline="-25000" dirty="0" err="1">
                <a:effectLst/>
                <a:latin typeface="Songti SC Regular" panose="02010800040101010101" charset="-122"/>
                <a:ea typeface="Songti SC Regular" panose="02010800040101010101" charset="-122"/>
                <a:cs typeface="Songti SC Regular" panose="02010800040101010101" charset="-122"/>
              </a:rPr>
              <a:t>2</a:t>
            </a:r>
            <a:r>
              <a:rPr lang="en-US" altLang="zh-CN" sz="2400" b="1" dirty="0">
                <a:effectLst/>
                <a:latin typeface="Songti SC Regular" panose="02010800040101010101" charset="-122"/>
                <a:ea typeface="Songti SC Regular" panose="02010800040101010101" charset="-122"/>
                <a:cs typeface="Songti SC Regular" panose="02010800040101010101" charset="-122"/>
              </a:rPr>
              <a:t>)</a:t>
            </a:r>
          </a:p>
          <a:p>
            <a:pPr lvl="2" eaLnBrk="1" hangingPunct="1">
              <a:buClr>
                <a:schemeClr val="tx1"/>
              </a:buClr>
              <a:buFont typeface="Wingdings" panose="05000000000000000000" pitchFamily="2" charset="2"/>
              <a:buChar char="Ø"/>
            </a:pPr>
            <a:r>
              <a:rPr lang="zh-CN" altLang="en-US" sz="2000" b="1" dirty="0">
                <a:effectLst/>
                <a:latin typeface="Songti SC Regular" panose="02010800040101010101" charset="-122"/>
                <a:ea typeface="Songti SC Regular" panose="02010800040101010101" charset="-122"/>
                <a:cs typeface="Songti SC Regular" panose="02010800040101010101" charset="-122"/>
              </a:rPr>
              <a:t>若</a:t>
            </a:r>
            <a:r>
              <a:rPr lang="en-US" altLang="zh-CN" sz="2000" b="1" i="1" dirty="0" err="1">
                <a:effectLst/>
                <a:latin typeface="Songti SC Regular" panose="02010800040101010101" charset="-122"/>
                <a:ea typeface="Songti SC Regular" panose="02010800040101010101" charset="-122"/>
                <a:cs typeface="Songti SC Regular" panose="02010800040101010101" charset="-122"/>
              </a:rPr>
              <a:t>c</a:t>
            </a:r>
            <a:r>
              <a:rPr lang="en-US" altLang="zh-CN" sz="2000" b="1" baseline="-25000" dirty="0" err="1">
                <a:effectLst/>
                <a:latin typeface="Songti SC Regular" panose="02010800040101010101" charset="-122"/>
                <a:ea typeface="Songti SC Regular" panose="02010800040101010101" charset="-122"/>
                <a:cs typeface="Songti SC Regular" panose="02010800040101010101" charset="-122"/>
              </a:rPr>
              <a:t>1</a:t>
            </a:r>
            <a:r>
              <a:rPr lang="en-US" altLang="zh-CN" sz="2000" b="1" dirty="0">
                <a:effectLst/>
                <a:latin typeface="Songti SC Regular" panose="02010800040101010101" charset="-122"/>
                <a:ea typeface="Songti SC Regular" panose="02010800040101010101" charset="-122"/>
                <a:cs typeface="Songti SC Regular" panose="02010800040101010101" charset="-122"/>
              </a:rPr>
              <a:t>&lt;</a:t>
            </a:r>
            <a:r>
              <a:rPr lang="en-US" altLang="zh-CN" sz="2000" b="1" i="1" dirty="0" err="1">
                <a:effectLst/>
                <a:latin typeface="Songti SC Regular" panose="02010800040101010101" charset="-122"/>
                <a:ea typeface="Songti SC Regular" panose="02010800040101010101" charset="-122"/>
                <a:cs typeface="Songti SC Regular" panose="02010800040101010101" charset="-122"/>
              </a:rPr>
              <a:t>c</a:t>
            </a:r>
            <a:r>
              <a:rPr lang="en-US" altLang="zh-CN" sz="2000" b="1" baseline="-25000" dirty="0" err="1">
                <a:effectLst/>
                <a:latin typeface="Songti SC Regular" panose="02010800040101010101" charset="-122"/>
                <a:ea typeface="Songti SC Regular" panose="02010800040101010101" charset="-122"/>
                <a:cs typeface="Songti SC Regular" panose="02010800040101010101" charset="-122"/>
              </a:rPr>
              <a:t>2</a:t>
            </a:r>
            <a:r>
              <a:rPr lang="zh-CN" altLang="en-US" sz="2000" b="1" dirty="0">
                <a:effectLst/>
                <a:latin typeface="Songti SC Regular" panose="02010800040101010101" charset="-122"/>
                <a:ea typeface="Songti SC Regular" panose="02010800040101010101" charset="-122"/>
                <a:cs typeface="Songti SC Regular" panose="02010800040101010101" charset="-122"/>
              </a:rPr>
              <a:t>，则</a:t>
            </a:r>
            <a:r>
              <a:rPr lang="en-US" altLang="zh-CN" sz="2000" b="1" i="1" dirty="0" err="1">
                <a:effectLst/>
                <a:latin typeface="Songti SC Regular" panose="02010800040101010101" charset="-122"/>
                <a:ea typeface="Songti SC Regular" panose="02010800040101010101" charset="-122"/>
                <a:cs typeface="Songti SC Regular" panose="02010800040101010101" charset="-122"/>
              </a:rPr>
              <a:t>c</a:t>
            </a:r>
            <a:r>
              <a:rPr lang="en-US" altLang="zh-CN" sz="2000" b="1" baseline="-25000" dirty="0" err="1">
                <a:effectLst/>
                <a:latin typeface="Songti SC Regular" panose="02010800040101010101" charset="-122"/>
                <a:ea typeface="Songti SC Regular" panose="02010800040101010101" charset="-122"/>
                <a:cs typeface="Songti SC Regular" panose="02010800040101010101" charset="-122"/>
              </a:rPr>
              <a:t>2</a:t>
            </a:r>
            <a:r>
              <a:rPr lang="zh-CN" altLang="en-US" sz="2000" b="1" dirty="0">
                <a:effectLst/>
                <a:latin typeface="Songti SC Regular" panose="02010800040101010101" charset="-122"/>
                <a:ea typeface="Songti SC Regular" panose="02010800040101010101" charset="-122"/>
                <a:cs typeface="Songti SC Regular" panose="02010800040101010101" charset="-122"/>
              </a:rPr>
              <a:t>进栈继续扫描后面表达式；</a:t>
            </a:r>
          </a:p>
          <a:p>
            <a:pPr lvl="2" eaLnBrk="1" hangingPunct="1">
              <a:buClr>
                <a:schemeClr val="tx1"/>
              </a:buClr>
              <a:buFont typeface="Wingdings" panose="05000000000000000000" pitchFamily="2" charset="2"/>
              <a:buChar char="Ø"/>
            </a:pPr>
            <a:r>
              <a:rPr lang="zh-CN" altLang="en-US" sz="2000" b="1" dirty="0">
                <a:effectLst/>
                <a:latin typeface="Songti SC Regular" panose="02010800040101010101" charset="-122"/>
                <a:ea typeface="Songti SC Regular" panose="02010800040101010101" charset="-122"/>
                <a:cs typeface="Songti SC Regular" panose="02010800040101010101" charset="-122"/>
              </a:rPr>
              <a:t>若</a:t>
            </a:r>
            <a:r>
              <a:rPr lang="en-US" altLang="zh-CN" sz="2000" b="1" i="1" dirty="0" err="1">
                <a:effectLst/>
                <a:latin typeface="Songti SC Regular" panose="02010800040101010101" charset="-122"/>
                <a:ea typeface="Songti SC Regular" panose="02010800040101010101" charset="-122"/>
                <a:cs typeface="Songti SC Regular" panose="02010800040101010101" charset="-122"/>
              </a:rPr>
              <a:t>c</a:t>
            </a:r>
            <a:r>
              <a:rPr lang="en-US" altLang="zh-CN" sz="2000" b="1" baseline="-25000" dirty="0" err="1">
                <a:effectLst/>
                <a:latin typeface="Songti SC Regular" panose="02010800040101010101" charset="-122"/>
                <a:ea typeface="Songti SC Regular" panose="02010800040101010101" charset="-122"/>
                <a:cs typeface="Songti SC Regular" panose="02010800040101010101" charset="-122"/>
              </a:rPr>
              <a:t>1</a:t>
            </a:r>
            <a:r>
              <a:rPr lang="zh-CN" altLang="en-US" sz="2000" b="1" dirty="0">
                <a:effectLst/>
                <a:latin typeface="Songti SC Regular" panose="02010800040101010101" charset="-122"/>
                <a:ea typeface="Songti SC Regular" panose="02010800040101010101" charset="-122"/>
                <a:cs typeface="Songti SC Regular" panose="02010800040101010101" charset="-122"/>
              </a:rPr>
              <a:t>＝</a:t>
            </a:r>
            <a:r>
              <a:rPr lang="en-US" altLang="zh-CN" sz="2000" b="1" i="1" dirty="0" err="1">
                <a:effectLst/>
                <a:latin typeface="Songti SC Regular" panose="02010800040101010101" charset="-122"/>
                <a:ea typeface="Songti SC Regular" panose="02010800040101010101" charset="-122"/>
                <a:cs typeface="Songti SC Regular" panose="02010800040101010101" charset="-122"/>
              </a:rPr>
              <a:t>c</a:t>
            </a:r>
            <a:r>
              <a:rPr lang="en-US" altLang="zh-CN" sz="2000" b="1" baseline="-25000" dirty="0" err="1">
                <a:effectLst/>
                <a:latin typeface="Songti SC Regular" panose="02010800040101010101" charset="-122"/>
                <a:ea typeface="Songti SC Regular" panose="02010800040101010101" charset="-122"/>
                <a:cs typeface="Songti SC Regular" panose="02010800040101010101" charset="-122"/>
              </a:rPr>
              <a:t>2</a:t>
            </a:r>
            <a:r>
              <a:rPr lang="zh-CN" altLang="en-US" sz="2000" b="1" dirty="0">
                <a:effectLst/>
                <a:latin typeface="Songti SC Regular" panose="02010800040101010101" charset="-122"/>
                <a:ea typeface="Songti SC Regular" panose="02010800040101010101" charset="-122"/>
                <a:cs typeface="Songti SC Regular" panose="02010800040101010101" charset="-122"/>
              </a:rPr>
              <a:t>，则（“＝”），即括号内运算结束，将</a:t>
            </a:r>
            <a:r>
              <a:rPr lang="en-US" altLang="zh-CN" sz="2000" b="1" i="1" dirty="0" err="1">
                <a:effectLst/>
                <a:latin typeface="Songti SC Regular" panose="02010800040101010101" charset="-122"/>
                <a:ea typeface="Songti SC Regular" panose="02010800040101010101" charset="-122"/>
                <a:cs typeface="Songti SC Regular" panose="02010800040101010101" charset="-122"/>
              </a:rPr>
              <a:t>c</a:t>
            </a:r>
            <a:r>
              <a:rPr lang="en-US" altLang="zh-CN" sz="2000" b="1" baseline="-25000" dirty="0" err="1">
                <a:effectLst/>
                <a:latin typeface="Songti SC Regular" panose="02010800040101010101" charset="-122"/>
                <a:ea typeface="Songti SC Regular" panose="02010800040101010101" charset="-122"/>
                <a:cs typeface="Songti SC Regular" panose="02010800040101010101" charset="-122"/>
              </a:rPr>
              <a:t>1</a:t>
            </a:r>
            <a:r>
              <a:rPr lang="zh-CN" altLang="en-US" sz="2000" b="1" dirty="0">
                <a:effectLst/>
                <a:latin typeface="Songti SC Regular" panose="02010800040101010101" charset="-122"/>
                <a:ea typeface="Songti SC Regular" panose="02010800040101010101" charset="-122"/>
                <a:cs typeface="Songti SC Regular" panose="02010800040101010101" charset="-122"/>
              </a:rPr>
              <a:t>出栈，并且</a:t>
            </a:r>
            <a:r>
              <a:rPr lang="en-US" altLang="zh-CN" sz="2000" b="1" i="1" dirty="0" err="1">
                <a:effectLst/>
                <a:latin typeface="Songti SC Regular" panose="02010800040101010101" charset="-122"/>
                <a:ea typeface="Songti SC Regular" panose="02010800040101010101" charset="-122"/>
                <a:cs typeface="Songti SC Regular" panose="02010800040101010101" charset="-122"/>
              </a:rPr>
              <a:t>c</a:t>
            </a:r>
            <a:r>
              <a:rPr lang="en-US" altLang="zh-CN" sz="2000" b="1" baseline="-25000" dirty="0" err="1">
                <a:effectLst/>
                <a:latin typeface="Songti SC Regular" panose="02010800040101010101" charset="-122"/>
                <a:ea typeface="Songti SC Regular" panose="02010800040101010101" charset="-122"/>
                <a:cs typeface="Songti SC Regular" panose="02010800040101010101" charset="-122"/>
              </a:rPr>
              <a:t>2</a:t>
            </a:r>
            <a:r>
              <a:rPr lang="zh-CN" altLang="en-US" sz="2000" b="1" dirty="0">
                <a:effectLst/>
                <a:latin typeface="Songti SC Regular" panose="02010800040101010101" charset="-122"/>
                <a:ea typeface="Songti SC Regular" panose="02010800040101010101" charset="-122"/>
                <a:cs typeface="Songti SC Regular" panose="02010800040101010101" charset="-122"/>
              </a:rPr>
              <a:t>放弃，继续扫描后面表达式；</a:t>
            </a:r>
          </a:p>
          <a:p>
            <a:pPr lvl="2" eaLnBrk="1" hangingPunct="1">
              <a:buClr>
                <a:schemeClr val="tx1"/>
              </a:buClr>
              <a:buFont typeface="Wingdings" panose="05000000000000000000" pitchFamily="2" charset="2"/>
              <a:buChar char="Ø"/>
            </a:pPr>
            <a:r>
              <a:rPr lang="zh-CN" altLang="en-US" sz="2000" b="1" dirty="0">
                <a:effectLst/>
                <a:latin typeface="Songti SC Regular" panose="02010800040101010101" charset="-122"/>
                <a:ea typeface="Songti SC Regular" panose="02010800040101010101" charset="-122"/>
                <a:cs typeface="Songti SC Regular" panose="02010800040101010101" charset="-122"/>
              </a:rPr>
              <a:t>若</a:t>
            </a:r>
            <a:r>
              <a:rPr lang="en-US" altLang="zh-CN" sz="2000" b="1" i="1" dirty="0" err="1">
                <a:effectLst/>
                <a:latin typeface="Songti SC Regular" panose="02010800040101010101" charset="-122"/>
                <a:ea typeface="Songti SC Regular" panose="02010800040101010101" charset="-122"/>
                <a:cs typeface="Songti SC Regular" panose="02010800040101010101" charset="-122"/>
              </a:rPr>
              <a:t>c</a:t>
            </a:r>
            <a:r>
              <a:rPr lang="en-US" altLang="zh-CN" sz="2000" b="1" baseline="-25000" dirty="0" err="1">
                <a:effectLst/>
                <a:latin typeface="Songti SC Regular" panose="02010800040101010101" charset="-122"/>
                <a:ea typeface="Songti SC Regular" panose="02010800040101010101" charset="-122"/>
                <a:cs typeface="Songti SC Regular" panose="02010800040101010101" charset="-122"/>
              </a:rPr>
              <a:t>1</a:t>
            </a:r>
            <a:r>
              <a:rPr lang="en-US" altLang="zh-CN" sz="2000" b="1" dirty="0">
                <a:effectLst/>
                <a:latin typeface="Songti SC Regular" panose="02010800040101010101" charset="-122"/>
                <a:ea typeface="Songti SC Regular" panose="02010800040101010101" charset="-122"/>
                <a:cs typeface="Songti SC Regular" panose="02010800040101010101" charset="-122"/>
              </a:rPr>
              <a:t>&gt;</a:t>
            </a:r>
            <a:r>
              <a:rPr lang="en-US" altLang="zh-CN" sz="2000" b="1" i="1" dirty="0" err="1">
                <a:effectLst/>
                <a:latin typeface="Songti SC Regular" panose="02010800040101010101" charset="-122"/>
                <a:ea typeface="Songti SC Regular" panose="02010800040101010101" charset="-122"/>
                <a:cs typeface="Songti SC Regular" panose="02010800040101010101" charset="-122"/>
              </a:rPr>
              <a:t>c</a:t>
            </a:r>
            <a:r>
              <a:rPr lang="en-US" altLang="zh-CN" sz="2000" b="1" baseline="-25000" dirty="0" err="1">
                <a:effectLst/>
                <a:latin typeface="Songti SC Regular" panose="02010800040101010101" charset="-122"/>
                <a:ea typeface="Songti SC Regular" panose="02010800040101010101" charset="-122"/>
                <a:cs typeface="Songti SC Regular" panose="02010800040101010101" charset="-122"/>
              </a:rPr>
              <a:t>2</a:t>
            </a:r>
            <a:r>
              <a:rPr lang="zh-CN" altLang="en-US" sz="2000" b="1" dirty="0">
                <a:effectLst/>
                <a:latin typeface="Songti SC Regular" panose="02010800040101010101" charset="-122"/>
                <a:ea typeface="Songti SC Regular" panose="02010800040101010101" charset="-122"/>
                <a:cs typeface="Songti SC Regular" panose="02010800040101010101" charset="-122"/>
              </a:rPr>
              <a:t>，则将</a:t>
            </a:r>
            <a:r>
              <a:rPr lang="en-US" altLang="zh-CN" sz="2000" b="1" i="1" dirty="0" err="1">
                <a:effectLst/>
                <a:latin typeface="Songti SC Regular" panose="02010800040101010101" charset="-122"/>
                <a:ea typeface="Songti SC Regular" panose="02010800040101010101" charset="-122"/>
                <a:cs typeface="Songti SC Regular" panose="02010800040101010101" charset="-122"/>
              </a:rPr>
              <a:t>c</a:t>
            </a:r>
            <a:r>
              <a:rPr lang="en-US" altLang="zh-CN" sz="2000" b="1" baseline="-25000" dirty="0" err="1">
                <a:effectLst/>
                <a:latin typeface="Songti SC Regular" panose="02010800040101010101" charset="-122"/>
                <a:ea typeface="Songti SC Regular" panose="02010800040101010101" charset="-122"/>
                <a:cs typeface="Songti SC Regular" panose="02010800040101010101" charset="-122"/>
              </a:rPr>
              <a:t>1</a:t>
            </a:r>
            <a:r>
              <a:rPr lang="zh-CN" altLang="en-US" sz="2000" b="1" dirty="0">
                <a:effectLst/>
                <a:latin typeface="Songti SC Regular" panose="02010800040101010101" charset="-122"/>
                <a:ea typeface="Songti SC Regular" panose="02010800040101010101" charset="-122"/>
                <a:cs typeface="Songti SC Regular" panose="02010800040101010101" charset="-122"/>
              </a:rPr>
              <a:t>出栈，并在操作数栈取出两个元素</a:t>
            </a:r>
            <a:r>
              <a:rPr lang="en-US" altLang="zh-CN" sz="2000" b="1" i="1" dirty="0">
                <a:effectLst/>
                <a:latin typeface="Songti SC Regular" panose="02010800040101010101" charset="-122"/>
                <a:ea typeface="Songti SC Regular" panose="02010800040101010101" charset="-122"/>
                <a:cs typeface="Songti SC Regular" panose="02010800040101010101" charset="-122"/>
              </a:rPr>
              <a:t>a</a:t>
            </a:r>
            <a:r>
              <a:rPr lang="zh-CN" altLang="en-US" sz="2000" b="1" dirty="0">
                <a:effectLst/>
                <a:latin typeface="Songti SC Regular" panose="02010800040101010101" charset="-122"/>
                <a:ea typeface="Songti SC Regular" panose="02010800040101010101" charset="-122"/>
                <a:cs typeface="Songti SC Regular" panose="02010800040101010101" charset="-122"/>
              </a:rPr>
              <a:t>和</a:t>
            </a:r>
            <a:r>
              <a:rPr lang="en-US" altLang="zh-CN" sz="2000" b="1" i="1" dirty="0">
                <a:effectLst/>
                <a:latin typeface="Songti SC Regular" panose="02010800040101010101" charset="-122"/>
                <a:ea typeface="Songti SC Regular" panose="02010800040101010101" charset="-122"/>
                <a:cs typeface="Songti SC Regular" panose="02010800040101010101" charset="-122"/>
              </a:rPr>
              <a:t>b</a:t>
            </a:r>
            <a:r>
              <a:rPr lang="zh-CN" altLang="en-US" sz="2000" b="1" dirty="0">
                <a:effectLst/>
                <a:latin typeface="Songti SC Regular" panose="02010800040101010101" charset="-122"/>
                <a:ea typeface="Songti SC Regular" panose="02010800040101010101" charset="-122"/>
                <a:cs typeface="Songti SC Regular" panose="02010800040101010101" charset="-122"/>
              </a:rPr>
              <a:t>按</a:t>
            </a:r>
            <a:r>
              <a:rPr lang="en-US" altLang="zh-CN" sz="2000" b="1" i="1" dirty="0" err="1">
                <a:effectLst/>
                <a:latin typeface="Songti SC Regular" panose="02010800040101010101" charset="-122"/>
                <a:ea typeface="Songti SC Regular" panose="02010800040101010101" charset="-122"/>
                <a:cs typeface="Songti SC Regular" panose="02010800040101010101" charset="-122"/>
              </a:rPr>
              <a:t>c</a:t>
            </a:r>
            <a:r>
              <a:rPr lang="en-US" altLang="zh-CN" sz="2000" b="1" baseline="-25000" dirty="0" err="1">
                <a:effectLst/>
                <a:latin typeface="Songti SC Regular" panose="02010800040101010101" charset="-122"/>
                <a:ea typeface="Songti SC Regular" panose="02010800040101010101" charset="-122"/>
                <a:cs typeface="Songti SC Regular" panose="02010800040101010101" charset="-122"/>
              </a:rPr>
              <a:t>1</a:t>
            </a:r>
            <a:r>
              <a:rPr lang="zh-CN" altLang="en-US" sz="2000" b="1" dirty="0">
                <a:effectLst/>
                <a:latin typeface="Songti SC Regular" panose="02010800040101010101" charset="-122"/>
                <a:ea typeface="Songti SC Regular" panose="02010800040101010101" charset="-122"/>
                <a:cs typeface="Songti SC Regular" panose="02010800040101010101" charset="-122"/>
              </a:rPr>
              <a:t>做运算，运算结果进</a:t>
            </a:r>
            <a:r>
              <a:rPr lang="en-US" altLang="zh-CN" sz="2000" b="1" dirty="0" err="1">
                <a:effectLst/>
                <a:latin typeface="Songti SC Regular" panose="02010800040101010101" charset="-122"/>
                <a:ea typeface="Songti SC Regular" panose="02010800040101010101" charset="-122"/>
                <a:cs typeface="Songti SC Regular" panose="02010800040101010101" charset="-122"/>
              </a:rPr>
              <a:t>OPND</a:t>
            </a:r>
            <a:r>
              <a:rPr lang="zh-CN" altLang="en-US" sz="2000" b="1" dirty="0">
                <a:effectLst/>
                <a:latin typeface="Songti SC Regular" panose="02010800040101010101" charset="-122"/>
                <a:ea typeface="Songti SC Regular" panose="02010800040101010101" charset="-122"/>
                <a:cs typeface="Songti SC Regular" panose="02010800040101010101" charset="-122"/>
              </a:rPr>
              <a:t>。</a:t>
            </a:r>
            <a:endParaRPr lang="en-US" altLang="zh-CN" sz="2000" b="1" dirty="0">
              <a:effectLst/>
              <a:latin typeface="Songti SC Regular" panose="02010800040101010101" charset="-122"/>
              <a:ea typeface="Songti SC Regular" panose="02010800040101010101" charset="-122"/>
              <a:cs typeface="Songti SC Regular" panose="02010800040101010101" charset="-122"/>
            </a:endParaRPr>
          </a:p>
          <a:p>
            <a:pPr lvl="2" eaLnBrk="1" hangingPunct="1">
              <a:buClr>
                <a:schemeClr val="tx1"/>
              </a:buClr>
              <a:buFont typeface="Wingdings" panose="05000000000000000000" pitchFamily="2" charset="2"/>
              <a:buChar char="Ø"/>
            </a:pPr>
            <a:r>
              <a:rPr lang="zh-CN" altLang="en-US" sz="2000" b="1" dirty="0">
                <a:effectLst/>
                <a:latin typeface="Songti SC Regular" panose="02010800040101010101" charset="-122"/>
                <a:ea typeface="Songti SC Regular" panose="02010800040101010101" charset="-122"/>
                <a:cs typeface="Songti SC Regular" panose="02010800040101010101" charset="-122"/>
              </a:rPr>
              <a:t>重复直到表达式求值完毕。</a:t>
            </a:r>
          </a:p>
        </p:txBody>
      </p:sp>
      <p:sp>
        <p:nvSpPr>
          <p:cNvPr id="5" name="Rectangle 5"/>
          <p:cNvSpPr>
            <a:spLocks noGrp="1" noChangeArrowheads="1"/>
          </p:cNvSpPr>
          <p:nvPr>
            <p:ph type="title"/>
          </p:nvPr>
        </p:nvSpPr>
        <p:spPr>
          <a:xfrm>
            <a:off x="685800" y="260648"/>
            <a:ext cx="7772400" cy="803275"/>
          </a:xfrm>
          <a:noFill/>
        </p:spPr>
        <p:txBody>
          <a:bodyPr anchorCtr="0"/>
          <a:lstStyle/>
          <a:p>
            <a:pPr eaLnBrk="1" hangingPunct="1"/>
            <a:r>
              <a:rPr lang="zh-CN" altLang="en-US" b="0" dirty="0"/>
              <a:t>算法核心步骤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fade">
                                      <p:cBhvr>
                                        <p:cTn id="7" dur="500"/>
                                        <p:tgtEl>
                                          <p:spTgt spid="419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987">
                                            <p:txEl>
                                              <p:pRg st="2" end="2"/>
                                            </p:txEl>
                                          </p:spTgt>
                                        </p:tgtEl>
                                        <p:attrNameLst>
                                          <p:attrName>style.visibility</p:attrName>
                                        </p:attrNameLst>
                                      </p:cBhvr>
                                      <p:to>
                                        <p:strVal val="visible"/>
                                      </p:to>
                                    </p:set>
                                    <p:animEffect transition="in" filter="fade">
                                      <p:cBhvr>
                                        <p:cTn id="12" dur="500"/>
                                        <p:tgtEl>
                                          <p:spTgt spid="41987">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1987">
                                            <p:txEl>
                                              <p:pRg st="6" end="6"/>
                                            </p:txEl>
                                          </p:spTgt>
                                        </p:tgtEl>
                                        <p:attrNameLst>
                                          <p:attrName>style.visibility</p:attrName>
                                        </p:attrNameLst>
                                      </p:cBhvr>
                                      <p:to>
                                        <p:strVal val="visible"/>
                                      </p:to>
                                    </p:set>
                                    <p:animEffect transition="in" filter="fade">
                                      <p:cBhvr>
                                        <p:cTn id="15" dur="500"/>
                                        <p:tgtEl>
                                          <p:spTgt spid="41987">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987">
                                            <p:txEl>
                                              <p:pRg st="3" end="3"/>
                                            </p:txEl>
                                          </p:spTgt>
                                        </p:tgtEl>
                                        <p:attrNameLst>
                                          <p:attrName>style.visibility</p:attrName>
                                        </p:attrNameLst>
                                      </p:cBhvr>
                                      <p:to>
                                        <p:strVal val="visible"/>
                                      </p:to>
                                    </p:set>
                                    <p:animEffect transition="in" filter="fade">
                                      <p:cBhvr>
                                        <p:cTn id="20" dur="500"/>
                                        <p:tgtEl>
                                          <p:spTgt spid="4198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1987">
                                            <p:txEl>
                                              <p:pRg st="4" end="4"/>
                                            </p:txEl>
                                          </p:spTgt>
                                        </p:tgtEl>
                                        <p:attrNameLst>
                                          <p:attrName>style.visibility</p:attrName>
                                        </p:attrNameLst>
                                      </p:cBhvr>
                                      <p:to>
                                        <p:strVal val="visible"/>
                                      </p:to>
                                    </p:set>
                                    <p:animEffect transition="in" filter="fade">
                                      <p:cBhvr>
                                        <p:cTn id="25" dur="500"/>
                                        <p:tgtEl>
                                          <p:spTgt spid="4198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1987">
                                            <p:txEl>
                                              <p:pRg st="5" end="5"/>
                                            </p:txEl>
                                          </p:spTgt>
                                        </p:tgtEl>
                                        <p:attrNameLst>
                                          <p:attrName>style.visibility</p:attrName>
                                        </p:attrNameLst>
                                      </p:cBhvr>
                                      <p:to>
                                        <p:strVal val="visible"/>
                                      </p:to>
                                    </p:set>
                                    <p:animEffect transition="in" filter="fade">
                                      <p:cBhvr>
                                        <p:cTn id="30" dur="500"/>
                                        <p:tgtEl>
                                          <p:spTgt spid="41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210"/>
          <p:cNvSpPr txBox="1">
            <a:spLocks noChangeArrowheads="1"/>
          </p:cNvSpPr>
          <p:nvPr/>
        </p:nvSpPr>
        <p:spPr bwMode="auto">
          <a:xfrm>
            <a:off x="2270125" y="1792288"/>
            <a:ext cx="6119813" cy="3667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endParaRPr lang="zh-CN" altLang="zh-CN"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012" name="Text Box 211"/>
          <p:cNvSpPr txBox="1">
            <a:spLocks noChangeArrowheads="1"/>
          </p:cNvSpPr>
          <p:nvPr/>
        </p:nvSpPr>
        <p:spPr bwMode="auto">
          <a:xfrm>
            <a:off x="1809750" y="621030"/>
            <a:ext cx="4724400" cy="4603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表达式求值示意图：</a:t>
            </a: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5+6</a:t>
            </a: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(1+2)-4 </a:t>
            </a:r>
          </a:p>
        </p:txBody>
      </p:sp>
      <p:grpSp>
        <p:nvGrpSpPr>
          <p:cNvPr id="229588" name="Group 212"/>
          <p:cNvGrpSpPr/>
          <p:nvPr/>
        </p:nvGrpSpPr>
        <p:grpSpPr bwMode="auto">
          <a:xfrm>
            <a:off x="1123950" y="1895475"/>
            <a:ext cx="2211388" cy="4130675"/>
            <a:chOff x="720" y="864"/>
            <a:chExt cx="1392" cy="2602"/>
          </a:xfrm>
        </p:grpSpPr>
        <p:grpSp>
          <p:nvGrpSpPr>
            <p:cNvPr id="43200" name="Group 213"/>
            <p:cNvGrpSpPr/>
            <p:nvPr/>
          </p:nvGrpSpPr>
          <p:grpSpPr bwMode="auto">
            <a:xfrm>
              <a:off x="720" y="2966"/>
              <a:ext cx="528" cy="250"/>
              <a:chOff x="2640" y="1872"/>
              <a:chExt cx="528" cy="250"/>
            </a:xfrm>
          </p:grpSpPr>
          <p:sp>
            <p:nvSpPr>
              <p:cNvPr id="43215" name="Text Box 214"/>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216" name="Line 215"/>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43201" name="Group 216"/>
            <p:cNvGrpSpPr/>
            <p:nvPr/>
          </p:nvGrpSpPr>
          <p:grpSpPr bwMode="auto">
            <a:xfrm>
              <a:off x="720" y="3206"/>
              <a:ext cx="541" cy="250"/>
              <a:chOff x="2592" y="3216"/>
              <a:chExt cx="541" cy="250"/>
            </a:xfrm>
          </p:grpSpPr>
          <p:sp>
            <p:nvSpPr>
              <p:cNvPr id="43213" name="Text Box 217"/>
              <p:cNvSpPr txBox="1">
                <a:spLocks noChangeArrowheads="1"/>
              </p:cNvSpPr>
              <p:nvPr/>
            </p:nvSpPr>
            <p:spPr bwMode="auto">
              <a:xfrm>
                <a:off x="2609" y="3216"/>
                <a:ext cx="52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base</a:t>
                </a:r>
              </a:p>
            </p:txBody>
          </p:sp>
          <p:sp>
            <p:nvSpPr>
              <p:cNvPr id="43214" name="Line 218"/>
              <p:cNvSpPr>
                <a:spLocks noChangeShapeType="1"/>
              </p:cNvSpPr>
              <p:nvPr/>
            </p:nvSpPr>
            <p:spPr bwMode="auto">
              <a:xfrm>
                <a:off x="2592" y="3456"/>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43202" name="Group 219"/>
            <p:cNvGrpSpPr/>
            <p:nvPr/>
          </p:nvGrpSpPr>
          <p:grpSpPr bwMode="auto">
            <a:xfrm>
              <a:off x="1248" y="864"/>
              <a:ext cx="864" cy="2602"/>
              <a:chOff x="1248" y="864"/>
              <a:chExt cx="864" cy="2602"/>
            </a:xfrm>
          </p:grpSpPr>
          <p:sp>
            <p:nvSpPr>
              <p:cNvPr id="43203" name="Text Box 220"/>
              <p:cNvSpPr txBox="1">
                <a:spLocks noChangeArrowheads="1"/>
              </p:cNvSpPr>
              <p:nvPr/>
            </p:nvSpPr>
            <p:spPr bwMode="auto">
              <a:xfrm>
                <a:off x="1248" y="864"/>
                <a:ext cx="86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OPTR</a:t>
                </a:r>
                <a:r>
                  <a:rPr kumimoji="1" lang="zh-CN" altLang="en-US" sz="2000" b="1">
                    <a:latin typeface="Times New Roman" panose="02020603050405020304" pitchFamily="18" charset="0"/>
                    <a:ea typeface="宋体" panose="02010600030101010101" pitchFamily="2" charset="-122"/>
                    <a:cs typeface="Times New Roman" panose="02020603050405020304" pitchFamily="18" charset="0"/>
                  </a:rPr>
                  <a:t>栈</a:t>
                </a:r>
              </a:p>
            </p:txBody>
          </p:sp>
          <p:grpSp>
            <p:nvGrpSpPr>
              <p:cNvPr id="43204" name="Group 221"/>
              <p:cNvGrpSpPr/>
              <p:nvPr/>
            </p:nvGrpSpPr>
            <p:grpSpPr bwMode="auto">
              <a:xfrm>
                <a:off x="1248" y="1162"/>
                <a:ext cx="672" cy="2304"/>
                <a:chOff x="1248" y="1152"/>
                <a:chExt cx="672" cy="2304"/>
              </a:xfrm>
            </p:grpSpPr>
            <p:sp>
              <p:nvSpPr>
                <p:cNvPr id="43205" name="Rectangle 222"/>
                <p:cNvSpPr>
                  <a:spLocks noChangeArrowheads="1"/>
                </p:cNvSpPr>
                <p:nvPr/>
              </p:nvSpPr>
              <p:spPr bwMode="auto">
                <a:xfrm>
                  <a:off x="1248" y="1152"/>
                  <a:ext cx="672" cy="2304"/>
                </a:xfrm>
                <a:prstGeom prst="rect">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3206" name="Line 223"/>
                <p:cNvSpPr>
                  <a:spLocks noChangeShapeType="1"/>
                </p:cNvSpPr>
                <p:nvPr/>
              </p:nvSpPr>
              <p:spPr bwMode="auto">
                <a:xfrm>
                  <a:off x="1248" y="3168"/>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207" name="Line 224"/>
                <p:cNvSpPr>
                  <a:spLocks noChangeShapeType="1"/>
                </p:cNvSpPr>
                <p:nvPr/>
              </p:nvSpPr>
              <p:spPr bwMode="auto">
                <a:xfrm>
                  <a:off x="1248" y="2880"/>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208" name="Line 225"/>
                <p:cNvSpPr>
                  <a:spLocks noChangeShapeType="1"/>
                </p:cNvSpPr>
                <p:nvPr/>
              </p:nvSpPr>
              <p:spPr bwMode="auto">
                <a:xfrm>
                  <a:off x="1248" y="2592"/>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209" name="Line 226"/>
                <p:cNvSpPr>
                  <a:spLocks noChangeShapeType="1"/>
                </p:cNvSpPr>
                <p:nvPr/>
              </p:nvSpPr>
              <p:spPr bwMode="auto">
                <a:xfrm>
                  <a:off x="1248" y="2304"/>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210" name="Line 227"/>
                <p:cNvSpPr>
                  <a:spLocks noChangeShapeType="1"/>
                </p:cNvSpPr>
                <p:nvPr/>
              </p:nvSpPr>
              <p:spPr bwMode="auto">
                <a:xfrm>
                  <a:off x="1248" y="2016"/>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211" name="Line 228"/>
                <p:cNvSpPr>
                  <a:spLocks noChangeShapeType="1"/>
                </p:cNvSpPr>
                <p:nvPr/>
              </p:nvSpPr>
              <p:spPr bwMode="auto">
                <a:xfrm>
                  <a:off x="1248" y="1728"/>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212" name="Line 229"/>
                <p:cNvSpPr>
                  <a:spLocks noChangeShapeType="1"/>
                </p:cNvSpPr>
                <p:nvPr/>
              </p:nvSpPr>
              <p:spPr bwMode="auto">
                <a:xfrm>
                  <a:off x="1248" y="1440"/>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grpSp>
      <p:sp>
        <p:nvSpPr>
          <p:cNvPr id="229606" name="Text Box 230"/>
          <p:cNvSpPr txBox="1">
            <a:spLocks noChangeArrowheads="1"/>
          </p:cNvSpPr>
          <p:nvPr/>
        </p:nvSpPr>
        <p:spPr bwMode="auto">
          <a:xfrm>
            <a:off x="2344738" y="5553075"/>
            <a:ext cx="684212"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a:t>
            </a:r>
          </a:p>
        </p:txBody>
      </p:sp>
      <p:grpSp>
        <p:nvGrpSpPr>
          <p:cNvPr id="229607" name="Group 231"/>
          <p:cNvGrpSpPr/>
          <p:nvPr/>
        </p:nvGrpSpPr>
        <p:grpSpPr bwMode="auto">
          <a:xfrm>
            <a:off x="4248150" y="1895475"/>
            <a:ext cx="2230438" cy="4130675"/>
            <a:chOff x="3395" y="864"/>
            <a:chExt cx="1405" cy="2602"/>
          </a:xfrm>
        </p:grpSpPr>
        <p:grpSp>
          <p:nvGrpSpPr>
            <p:cNvPr id="43183" name="Group 232"/>
            <p:cNvGrpSpPr/>
            <p:nvPr/>
          </p:nvGrpSpPr>
          <p:grpSpPr bwMode="auto">
            <a:xfrm>
              <a:off x="3936" y="864"/>
              <a:ext cx="864" cy="2592"/>
              <a:chOff x="3936" y="864"/>
              <a:chExt cx="864" cy="2592"/>
            </a:xfrm>
          </p:grpSpPr>
          <p:grpSp>
            <p:nvGrpSpPr>
              <p:cNvPr id="43190" name="Group 233"/>
              <p:cNvGrpSpPr/>
              <p:nvPr/>
            </p:nvGrpSpPr>
            <p:grpSpPr bwMode="auto">
              <a:xfrm>
                <a:off x="3936" y="1152"/>
                <a:ext cx="672" cy="2304"/>
                <a:chOff x="1248" y="1152"/>
                <a:chExt cx="672" cy="2304"/>
              </a:xfrm>
            </p:grpSpPr>
            <p:sp>
              <p:nvSpPr>
                <p:cNvPr id="43192" name="Rectangle 234"/>
                <p:cNvSpPr>
                  <a:spLocks noChangeArrowheads="1"/>
                </p:cNvSpPr>
                <p:nvPr/>
              </p:nvSpPr>
              <p:spPr bwMode="auto">
                <a:xfrm>
                  <a:off x="1248" y="1152"/>
                  <a:ext cx="672" cy="2304"/>
                </a:xfrm>
                <a:prstGeom prst="rect">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3193" name="Line 235"/>
                <p:cNvSpPr>
                  <a:spLocks noChangeShapeType="1"/>
                </p:cNvSpPr>
                <p:nvPr/>
              </p:nvSpPr>
              <p:spPr bwMode="auto">
                <a:xfrm>
                  <a:off x="1248" y="3168"/>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194" name="Line 236"/>
                <p:cNvSpPr>
                  <a:spLocks noChangeShapeType="1"/>
                </p:cNvSpPr>
                <p:nvPr/>
              </p:nvSpPr>
              <p:spPr bwMode="auto">
                <a:xfrm>
                  <a:off x="1248" y="2880"/>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195" name="Line 237"/>
                <p:cNvSpPr>
                  <a:spLocks noChangeShapeType="1"/>
                </p:cNvSpPr>
                <p:nvPr/>
              </p:nvSpPr>
              <p:spPr bwMode="auto">
                <a:xfrm>
                  <a:off x="1248" y="2592"/>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196" name="Line 238"/>
                <p:cNvSpPr>
                  <a:spLocks noChangeShapeType="1"/>
                </p:cNvSpPr>
                <p:nvPr/>
              </p:nvSpPr>
              <p:spPr bwMode="auto">
                <a:xfrm>
                  <a:off x="1248" y="2304"/>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197" name="Line 239"/>
                <p:cNvSpPr>
                  <a:spLocks noChangeShapeType="1"/>
                </p:cNvSpPr>
                <p:nvPr/>
              </p:nvSpPr>
              <p:spPr bwMode="auto">
                <a:xfrm>
                  <a:off x="1248" y="2016"/>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198" name="Line 240"/>
                <p:cNvSpPr>
                  <a:spLocks noChangeShapeType="1"/>
                </p:cNvSpPr>
                <p:nvPr/>
              </p:nvSpPr>
              <p:spPr bwMode="auto">
                <a:xfrm>
                  <a:off x="1248" y="1728"/>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199" name="Line 241"/>
                <p:cNvSpPr>
                  <a:spLocks noChangeShapeType="1"/>
                </p:cNvSpPr>
                <p:nvPr/>
              </p:nvSpPr>
              <p:spPr bwMode="auto">
                <a:xfrm>
                  <a:off x="1248" y="1440"/>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43191" name="Text Box 242"/>
              <p:cNvSpPr txBox="1">
                <a:spLocks noChangeArrowheads="1"/>
              </p:cNvSpPr>
              <p:nvPr/>
            </p:nvSpPr>
            <p:spPr bwMode="auto">
              <a:xfrm>
                <a:off x="3936" y="864"/>
                <a:ext cx="86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OPND</a:t>
                </a: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栈</a:t>
                </a:r>
              </a:p>
            </p:txBody>
          </p:sp>
        </p:grpSp>
        <p:grpSp>
          <p:nvGrpSpPr>
            <p:cNvPr id="43184" name="Group 243"/>
            <p:cNvGrpSpPr/>
            <p:nvPr/>
          </p:nvGrpSpPr>
          <p:grpSpPr bwMode="auto">
            <a:xfrm>
              <a:off x="3408" y="2966"/>
              <a:ext cx="528" cy="250"/>
              <a:chOff x="2640" y="1872"/>
              <a:chExt cx="528" cy="250"/>
            </a:xfrm>
          </p:grpSpPr>
          <p:sp>
            <p:nvSpPr>
              <p:cNvPr id="43188" name="Text Box 244"/>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89" name="Line 245"/>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43185" name="Group 246"/>
            <p:cNvGrpSpPr/>
            <p:nvPr/>
          </p:nvGrpSpPr>
          <p:grpSpPr bwMode="auto">
            <a:xfrm>
              <a:off x="3395" y="3216"/>
              <a:ext cx="541" cy="250"/>
              <a:chOff x="3984" y="480"/>
              <a:chExt cx="541" cy="250"/>
            </a:xfrm>
          </p:grpSpPr>
          <p:sp>
            <p:nvSpPr>
              <p:cNvPr id="43186" name="Text Box 247"/>
              <p:cNvSpPr txBox="1">
                <a:spLocks noChangeArrowheads="1"/>
              </p:cNvSpPr>
              <p:nvPr/>
            </p:nvSpPr>
            <p:spPr bwMode="auto">
              <a:xfrm>
                <a:off x="4001" y="480"/>
                <a:ext cx="52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base</a:t>
                </a:r>
              </a:p>
            </p:txBody>
          </p:sp>
          <p:sp>
            <p:nvSpPr>
              <p:cNvPr id="43187" name="Line 248"/>
              <p:cNvSpPr>
                <a:spLocks noChangeShapeType="1"/>
              </p:cNvSpPr>
              <p:nvPr/>
            </p:nvSpPr>
            <p:spPr bwMode="auto">
              <a:xfrm>
                <a:off x="3984" y="720"/>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sp>
        <p:nvSpPr>
          <p:cNvPr id="229625" name="Text Box 249"/>
          <p:cNvSpPr txBox="1">
            <a:spLocks noChangeArrowheads="1"/>
          </p:cNvSpPr>
          <p:nvPr/>
        </p:nvSpPr>
        <p:spPr bwMode="auto">
          <a:xfrm>
            <a:off x="5467350" y="5553075"/>
            <a:ext cx="68580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5</a:t>
            </a:r>
          </a:p>
        </p:txBody>
      </p:sp>
      <p:sp useBgFill="1">
        <p:nvSpPr>
          <p:cNvPr id="229626" name="Rectangle 250"/>
          <p:cNvSpPr>
            <a:spLocks noChangeArrowheads="1"/>
          </p:cNvSpPr>
          <p:nvPr/>
        </p:nvSpPr>
        <p:spPr bwMode="auto">
          <a:xfrm>
            <a:off x="4171950" y="5324475"/>
            <a:ext cx="914400" cy="3810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27" name="Group 251"/>
          <p:cNvGrpSpPr/>
          <p:nvPr/>
        </p:nvGrpSpPr>
        <p:grpSpPr bwMode="auto">
          <a:xfrm>
            <a:off x="4248150" y="4927600"/>
            <a:ext cx="838200" cy="396875"/>
            <a:chOff x="2640" y="1872"/>
            <a:chExt cx="528" cy="250"/>
          </a:xfrm>
        </p:grpSpPr>
        <p:sp>
          <p:nvSpPr>
            <p:cNvPr id="43181" name="Text Box 252"/>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82" name="Line 253"/>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useBgFill="1">
        <p:nvSpPr>
          <p:cNvPr id="229630" name="Rectangle 254"/>
          <p:cNvSpPr>
            <a:spLocks noChangeArrowheads="1"/>
          </p:cNvSpPr>
          <p:nvPr/>
        </p:nvSpPr>
        <p:spPr bwMode="auto">
          <a:xfrm>
            <a:off x="1047750" y="5248275"/>
            <a:ext cx="914400" cy="4572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31" name="Group 255"/>
          <p:cNvGrpSpPr/>
          <p:nvPr/>
        </p:nvGrpSpPr>
        <p:grpSpPr bwMode="auto">
          <a:xfrm>
            <a:off x="1123950" y="4943475"/>
            <a:ext cx="838200" cy="396875"/>
            <a:chOff x="2640" y="1872"/>
            <a:chExt cx="528" cy="250"/>
          </a:xfrm>
        </p:grpSpPr>
        <p:sp>
          <p:nvSpPr>
            <p:cNvPr id="43179" name="Text Box 256"/>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80" name="Line 257"/>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34" name="Text Box 258"/>
          <p:cNvSpPr txBox="1">
            <a:spLocks noChangeArrowheads="1"/>
          </p:cNvSpPr>
          <p:nvPr/>
        </p:nvSpPr>
        <p:spPr bwMode="auto">
          <a:xfrm>
            <a:off x="2344738" y="5095875"/>
            <a:ext cx="608012"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a:t>
            </a:r>
          </a:p>
        </p:txBody>
      </p:sp>
      <p:sp useBgFill="1">
        <p:nvSpPr>
          <p:cNvPr id="229635" name="Rectangle 259"/>
          <p:cNvSpPr>
            <a:spLocks noChangeArrowheads="1"/>
          </p:cNvSpPr>
          <p:nvPr/>
        </p:nvSpPr>
        <p:spPr bwMode="auto">
          <a:xfrm>
            <a:off x="1047750" y="4943475"/>
            <a:ext cx="9144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36" name="Group 260"/>
          <p:cNvGrpSpPr/>
          <p:nvPr/>
        </p:nvGrpSpPr>
        <p:grpSpPr bwMode="auto">
          <a:xfrm>
            <a:off x="1123950" y="4486275"/>
            <a:ext cx="838200" cy="396875"/>
            <a:chOff x="2640" y="1872"/>
            <a:chExt cx="528" cy="250"/>
          </a:xfrm>
        </p:grpSpPr>
        <p:sp>
          <p:nvSpPr>
            <p:cNvPr id="43177" name="Text Box 261"/>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78" name="Line 262"/>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39" name="Text Box 263"/>
          <p:cNvSpPr txBox="1">
            <a:spLocks noChangeArrowheads="1"/>
          </p:cNvSpPr>
          <p:nvPr/>
        </p:nvSpPr>
        <p:spPr bwMode="auto">
          <a:xfrm>
            <a:off x="5467350" y="5095875"/>
            <a:ext cx="533400" cy="4320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6</a:t>
            </a:r>
          </a:p>
        </p:txBody>
      </p:sp>
      <p:sp useBgFill="1">
        <p:nvSpPr>
          <p:cNvPr id="229640" name="Rectangle 264"/>
          <p:cNvSpPr>
            <a:spLocks noChangeArrowheads="1"/>
          </p:cNvSpPr>
          <p:nvPr/>
        </p:nvSpPr>
        <p:spPr bwMode="auto">
          <a:xfrm>
            <a:off x="4095750" y="4943475"/>
            <a:ext cx="990600" cy="4572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41" name="Group 265"/>
          <p:cNvGrpSpPr/>
          <p:nvPr/>
        </p:nvGrpSpPr>
        <p:grpSpPr bwMode="auto">
          <a:xfrm>
            <a:off x="4248150" y="4470400"/>
            <a:ext cx="838200" cy="396875"/>
            <a:chOff x="2640" y="1872"/>
            <a:chExt cx="528" cy="250"/>
          </a:xfrm>
        </p:grpSpPr>
        <p:sp>
          <p:nvSpPr>
            <p:cNvPr id="43175" name="Text Box 266"/>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76" name="Line 267"/>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44" name="Text Box 268"/>
          <p:cNvSpPr txBox="1">
            <a:spLocks noChangeArrowheads="1"/>
          </p:cNvSpPr>
          <p:nvPr/>
        </p:nvSpPr>
        <p:spPr bwMode="auto">
          <a:xfrm>
            <a:off x="2266950" y="4695823"/>
            <a:ext cx="609600"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a:t>
            </a:r>
          </a:p>
        </p:txBody>
      </p:sp>
      <p:sp useBgFill="1">
        <p:nvSpPr>
          <p:cNvPr id="229645" name="Rectangle 269"/>
          <p:cNvSpPr>
            <a:spLocks noChangeArrowheads="1"/>
          </p:cNvSpPr>
          <p:nvPr/>
        </p:nvSpPr>
        <p:spPr bwMode="auto">
          <a:xfrm>
            <a:off x="1047750" y="4486275"/>
            <a:ext cx="914400" cy="4572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46" name="Group 270"/>
          <p:cNvGrpSpPr/>
          <p:nvPr/>
        </p:nvGrpSpPr>
        <p:grpSpPr bwMode="auto">
          <a:xfrm>
            <a:off x="1123950" y="4029075"/>
            <a:ext cx="838200" cy="396875"/>
            <a:chOff x="2640" y="1872"/>
            <a:chExt cx="528" cy="250"/>
          </a:xfrm>
        </p:grpSpPr>
        <p:sp>
          <p:nvSpPr>
            <p:cNvPr id="43173" name="Text Box 271"/>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74" name="Line 272"/>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49" name="Text Box 273"/>
          <p:cNvSpPr txBox="1">
            <a:spLocks noChangeArrowheads="1"/>
          </p:cNvSpPr>
          <p:nvPr/>
        </p:nvSpPr>
        <p:spPr bwMode="auto">
          <a:xfrm>
            <a:off x="2388196" y="4181475"/>
            <a:ext cx="455612"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a:t>
            </a:r>
          </a:p>
        </p:txBody>
      </p:sp>
      <p:grpSp>
        <p:nvGrpSpPr>
          <p:cNvPr id="229650" name="Group 274"/>
          <p:cNvGrpSpPr/>
          <p:nvPr/>
        </p:nvGrpSpPr>
        <p:grpSpPr bwMode="auto">
          <a:xfrm>
            <a:off x="1123950" y="3495675"/>
            <a:ext cx="838200" cy="396875"/>
            <a:chOff x="2640" y="1872"/>
            <a:chExt cx="528" cy="250"/>
          </a:xfrm>
        </p:grpSpPr>
        <p:sp>
          <p:nvSpPr>
            <p:cNvPr id="43171" name="Text Box 275"/>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72" name="Line 276"/>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53" name="Text Box 277"/>
          <p:cNvSpPr txBox="1">
            <a:spLocks noChangeArrowheads="1"/>
          </p:cNvSpPr>
          <p:nvPr/>
        </p:nvSpPr>
        <p:spPr bwMode="auto">
          <a:xfrm>
            <a:off x="5467350" y="4638675"/>
            <a:ext cx="53340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1</a:t>
            </a:r>
          </a:p>
        </p:txBody>
      </p:sp>
      <p:sp useBgFill="1">
        <p:nvSpPr>
          <p:cNvPr id="229654" name="Rectangle 278"/>
          <p:cNvSpPr>
            <a:spLocks noChangeArrowheads="1"/>
          </p:cNvSpPr>
          <p:nvPr/>
        </p:nvSpPr>
        <p:spPr bwMode="auto">
          <a:xfrm>
            <a:off x="1047750" y="4105275"/>
            <a:ext cx="914400" cy="3810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655" name="Rectangle 279"/>
          <p:cNvSpPr>
            <a:spLocks noChangeArrowheads="1"/>
          </p:cNvSpPr>
          <p:nvPr/>
        </p:nvSpPr>
        <p:spPr bwMode="auto">
          <a:xfrm>
            <a:off x="4095750" y="44862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56" name="Group 280"/>
          <p:cNvGrpSpPr/>
          <p:nvPr/>
        </p:nvGrpSpPr>
        <p:grpSpPr bwMode="auto">
          <a:xfrm>
            <a:off x="4248150" y="4029075"/>
            <a:ext cx="838200" cy="396875"/>
            <a:chOff x="2640" y="1872"/>
            <a:chExt cx="528" cy="250"/>
          </a:xfrm>
        </p:grpSpPr>
        <p:sp>
          <p:nvSpPr>
            <p:cNvPr id="43169" name="Text Box 281"/>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70" name="Line 282"/>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59" name="Text Box 283"/>
          <p:cNvSpPr txBox="1">
            <a:spLocks noChangeArrowheads="1"/>
          </p:cNvSpPr>
          <p:nvPr/>
        </p:nvSpPr>
        <p:spPr bwMode="auto">
          <a:xfrm>
            <a:off x="2344738" y="3724275"/>
            <a:ext cx="455612"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a:t>
            </a:r>
          </a:p>
        </p:txBody>
      </p:sp>
      <p:sp useBgFill="1">
        <p:nvSpPr>
          <p:cNvPr id="229660" name="Rectangle 284"/>
          <p:cNvSpPr>
            <a:spLocks noChangeArrowheads="1"/>
          </p:cNvSpPr>
          <p:nvPr/>
        </p:nvSpPr>
        <p:spPr bwMode="auto">
          <a:xfrm>
            <a:off x="971550" y="34956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61" name="Group 285"/>
          <p:cNvGrpSpPr/>
          <p:nvPr/>
        </p:nvGrpSpPr>
        <p:grpSpPr bwMode="auto">
          <a:xfrm>
            <a:off x="1123950" y="3098800"/>
            <a:ext cx="838200" cy="396875"/>
            <a:chOff x="2640" y="1872"/>
            <a:chExt cx="528" cy="250"/>
          </a:xfrm>
        </p:grpSpPr>
        <p:sp>
          <p:nvSpPr>
            <p:cNvPr id="43167" name="Text Box 286"/>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68" name="Line 287"/>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64" name="Text Box 288"/>
          <p:cNvSpPr txBox="1">
            <a:spLocks noChangeArrowheads="1"/>
          </p:cNvSpPr>
          <p:nvPr/>
        </p:nvSpPr>
        <p:spPr bwMode="auto">
          <a:xfrm>
            <a:off x="5467350" y="4181475"/>
            <a:ext cx="45720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2</a:t>
            </a:r>
          </a:p>
        </p:txBody>
      </p:sp>
      <p:sp useBgFill="1">
        <p:nvSpPr>
          <p:cNvPr id="229665" name="Rectangle 289"/>
          <p:cNvSpPr>
            <a:spLocks noChangeArrowheads="1"/>
          </p:cNvSpPr>
          <p:nvPr/>
        </p:nvSpPr>
        <p:spPr bwMode="auto">
          <a:xfrm>
            <a:off x="4095750" y="40290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66" name="Group 290"/>
          <p:cNvGrpSpPr/>
          <p:nvPr/>
        </p:nvGrpSpPr>
        <p:grpSpPr bwMode="auto">
          <a:xfrm>
            <a:off x="4248150" y="3556000"/>
            <a:ext cx="838200" cy="396875"/>
            <a:chOff x="2640" y="1872"/>
            <a:chExt cx="528" cy="250"/>
          </a:xfrm>
        </p:grpSpPr>
        <p:sp>
          <p:nvSpPr>
            <p:cNvPr id="43165" name="Text Box 291"/>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66" name="Line 292"/>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69" name="Rectangle 293"/>
          <p:cNvSpPr>
            <a:spLocks noChangeArrowheads="1"/>
          </p:cNvSpPr>
          <p:nvPr/>
        </p:nvSpPr>
        <p:spPr bwMode="auto">
          <a:xfrm>
            <a:off x="2266950" y="3800475"/>
            <a:ext cx="533400"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670" name="Rectangle 294"/>
          <p:cNvSpPr>
            <a:spLocks noChangeArrowheads="1"/>
          </p:cNvSpPr>
          <p:nvPr/>
        </p:nvSpPr>
        <p:spPr bwMode="auto">
          <a:xfrm>
            <a:off x="971550" y="30384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71" name="Group 295"/>
          <p:cNvGrpSpPr/>
          <p:nvPr/>
        </p:nvGrpSpPr>
        <p:grpSpPr bwMode="auto">
          <a:xfrm>
            <a:off x="1123950" y="3571875"/>
            <a:ext cx="838200" cy="396875"/>
            <a:chOff x="2640" y="1872"/>
            <a:chExt cx="528" cy="250"/>
          </a:xfrm>
        </p:grpSpPr>
        <p:sp>
          <p:nvSpPr>
            <p:cNvPr id="43163" name="Text Box 296"/>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64" name="Line 297"/>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74" name="Rectangle 298"/>
          <p:cNvSpPr>
            <a:spLocks noChangeArrowheads="1"/>
          </p:cNvSpPr>
          <p:nvPr/>
        </p:nvSpPr>
        <p:spPr bwMode="auto">
          <a:xfrm>
            <a:off x="5391150" y="4243386"/>
            <a:ext cx="533400"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675" name="Rectangle 299"/>
          <p:cNvSpPr>
            <a:spLocks noChangeArrowheads="1"/>
          </p:cNvSpPr>
          <p:nvPr/>
        </p:nvSpPr>
        <p:spPr bwMode="auto">
          <a:xfrm>
            <a:off x="4095750" y="36480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76" name="Group 300"/>
          <p:cNvGrpSpPr/>
          <p:nvPr/>
        </p:nvGrpSpPr>
        <p:grpSpPr bwMode="auto">
          <a:xfrm>
            <a:off x="4248150" y="4029075"/>
            <a:ext cx="838200" cy="396875"/>
            <a:chOff x="2640" y="1872"/>
            <a:chExt cx="528" cy="250"/>
          </a:xfrm>
        </p:grpSpPr>
        <p:sp>
          <p:nvSpPr>
            <p:cNvPr id="43161" name="Text Box 301"/>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62" name="Line 302"/>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79" name="Rectangle 303"/>
          <p:cNvSpPr>
            <a:spLocks noChangeArrowheads="1"/>
          </p:cNvSpPr>
          <p:nvPr/>
        </p:nvSpPr>
        <p:spPr bwMode="auto">
          <a:xfrm>
            <a:off x="5391150" y="4697944"/>
            <a:ext cx="533400"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680" name="Rectangle 304"/>
          <p:cNvSpPr>
            <a:spLocks noChangeArrowheads="1"/>
          </p:cNvSpPr>
          <p:nvPr/>
        </p:nvSpPr>
        <p:spPr bwMode="auto">
          <a:xfrm>
            <a:off x="4095750" y="41814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81" name="Group 305"/>
          <p:cNvGrpSpPr/>
          <p:nvPr/>
        </p:nvGrpSpPr>
        <p:grpSpPr bwMode="auto">
          <a:xfrm>
            <a:off x="4248150" y="4470400"/>
            <a:ext cx="838200" cy="396875"/>
            <a:chOff x="2640" y="1872"/>
            <a:chExt cx="528" cy="250"/>
          </a:xfrm>
        </p:grpSpPr>
        <p:sp>
          <p:nvSpPr>
            <p:cNvPr id="43159" name="Text Box 306"/>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60" name="Line 307"/>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84" name="Text Box 308"/>
          <p:cNvSpPr txBox="1">
            <a:spLocks noChangeArrowheads="1"/>
          </p:cNvSpPr>
          <p:nvPr/>
        </p:nvSpPr>
        <p:spPr bwMode="auto">
          <a:xfrm>
            <a:off x="5467350" y="4638675"/>
            <a:ext cx="457200" cy="4320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3</a:t>
            </a:r>
          </a:p>
        </p:txBody>
      </p:sp>
      <p:sp useBgFill="1">
        <p:nvSpPr>
          <p:cNvPr id="229685" name="Rectangle 309"/>
          <p:cNvSpPr>
            <a:spLocks noChangeArrowheads="1"/>
          </p:cNvSpPr>
          <p:nvPr/>
        </p:nvSpPr>
        <p:spPr bwMode="auto">
          <a:xfrm>
            <a:off x="4095750" y="44862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86" name="Group 310"/>
          <p:cNvGrpSpPr/>
          <p:nvPr/>
        </p:nvGrpSpPr>
        <p:grpSpPr bwMode="auto">
          <a:xfrm>
            <a:off x="4248150" y="3952875"/>
            <a:ext cx="838200" cy="396875"/>
            <a:chOff x="2640" y="1872"/>
            <a:chExt cx="528" cy="250"/>
          </a:xfrm>
        </p:grpSpPr>
        <p:sp>
          <p:nvSpPr>
            <p:cNvPr id="43157" name="Text Box 311"/>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58" name="Line 312"/>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89" name="Rectangle 313"/>
          <p:cNvSpPr>
            <a:spLocks noChangeArrowheads="1"/>
          </p:cNvSpPr>
          <p:nvPr/>
        </p:nvSpPr>
        <p:spPr bwMode="auto">
          <a:xfrm>
            <a:off x="2190750" y="4257675"/>
            <a:ext cx="533400"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690" name="Rectangle 314"/>
          <p:cNvSpPr>
            <a:spLocks noChangeArrowheads="1"/>
          </p:cNvSpPr>
          <p:nvPr/>
        </p:nvSpPr>
        <p:spPr bwMode="auto">
          <a:xfrm>
            <a:off x="971550" y="35718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91" name="Group 315"/>
          <p:cNvGrpSpPr/>
          <p:nvPr/>
        </p:nvGrpSpPr>
        <p:grpSpPr bwMode="auto">
          <a:xfrm>
            <a:off x="1123950" y="4029075"/>
            <a:ext cx="838200" cy="396875"/>
            <a:chOff x="2640" y="1872"/>
            <a:chExt cx="528" cy="250"/>
          </a:xfrm>
        </p:grpSpPr>
        <p:sp>
          <p:nvSpPr>
            <p:cNvPr id="43155" name="Text Box 316"/>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56" name="Line 317"/>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94" name="Rectangle 318"/>
          <p:cNvSpPr>
            <a:spLocks noChangeArrowheads="1"/>
          </p:cNvSpPr>
          <p:nvPr/>
        </p:nvSpPr>
        <p:spPr bwMode="auto">
          <a:xfrm>
            <a:off x="5391150" y="4714875"/>
            <a:ext cx="533400" cy="29845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695" name="Rectangle 319"/>
          <p:cNvSpPr>
            <a:spLocks noChangeArrowheads="1"/>
          </p:cNvSpPr>
          <p:nvPr/>
        </p:nvSpPr>
        <p:spPr bwMode="auto">
          <a:xfrm>
            <a:off x="4095750" y="40290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96" name="Group 320"/>
          <p:cNvGrpSpPr/>
          <p:nvPr/>
        </p:nvGrpSpPr>
        <p:grpSpPr bwMode="auto">
          <a:xfrm>
            <a:off x="4248150" y="4486275"/>
            <a:ext cx="838200" cy="396875"/>
            <a:chOff x="2640" y="1872"/>
            <a:chExt cx="528" cy="250"/>
          </a:xfrm>
        </p:grpSpPr>
        <p:sp>
          <p:nvSpPr>
            <p:cNvPr id="43153" name="Text Box 321"/>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54" name="Line 322"/>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99" name="Rectangle 323"/>
          <p:cNvSpPr>
            <a:spLocks noChangeArrowheads="1"/>
          </p:cNvSpPr>
          <p:nvPr/>
        </p:nvSpPr>
        <p:spPr bwMode="auto">
          <a:xfrm>
            <a:off x="5391150" y="5114919"/>
            <a:ext cx="533400" cy="4191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700" name="Rectangle 324"/>
          <p:cNvSpPr>
            <a:spLocks noChangeArrowheads="1"/>
          </p:cNvSpPr>
          <p:nvPr/>
        </p:nvSpPr>
        <p:spPr bwMode="auto">
          <a:xfrm>
            <a:off x="4095750" y="44862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01" name="Group 325"/>
          <p:cNvGrpSpPr/>
          <p:nvPr/>
        </p:nvGrpSpPr>
        <p:grpSpPr bwMode="auto">
          <a:xfrm>
            <a:off x="4248150" y="4943475"/>
            <a:ext cx="838200" cy="396875"/>
            <a:chOff x="2640" y="1872"/>
            <a:chExt cx="528" cy="250"/>
          </a:xfrm>
        </p:grpSpPr>
        <p:sp>
          <p:nvSpPr>
            <p:cNvPr id="43151" name="Text Box 326"/>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52" name="Line 327"/>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useBgFill="1">
        <p:nvSpPr>
          <p:cNvPr id="229704" name="Rectangle 328"/>
          <p:cNvSpPr>
            <a:spLocks noChangeArrowheads="1"/>
          </p:cNvSpPr>
          <p:nvPr/>
        </p:nvSpPr>
        <p:spPr bwMode="auto">
          <a:xfrm>
            <a:off x="971550" y="41052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05" name="Group 329"/>
          <p:cNvGrpSpPr/>
          <p:nvPr/>
        </p:nvGrpSpPr>
        <p:grpSpPr bwMode="auto">
          <a:xfrm>
            <a:off x="1123950" y="4470400"/>
            <a:ext cx="838200" cy="396875"/>
            <a:chOff x="2640" y="1872"/>
            <a:chExt cx="528" cy="250"/>
          </a:xfrm>
        </p:grpSpPr>
        <p:sp>
          <p:nvSpPr>
            <p:cNvPr id="43149" name="Text Box 330"/>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50" name="Line 331"/>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08" name="Text Box 332"/>
          <p:cNvSpPr txBox="1">
            <a:spLocks noChangeArrowheads="1"/>
          </p:cNvSpPr>
          <p:nvPr/>
        </p:nvSpPr>
        <p:spPr bwMode="auto">
          <a:xfrm>
            <a:off x="5327948" y="5095875"/>
            <a:ext cx="684212" cy="4320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18</a:t>
            </a:r>
          </a:p>
        </p:txBody>
      </p:sp>
      <p:sp useBgFill="1">
        <p:nvSpPr>
          <p:cNvPr id="229709" name="Rectangle 333"/>
          <p:cNvSpPr>
            <a:spLocks noChangeArrowheads="1"/>
          </p:cNvSpPr>
          <p:nvPr/>
        </p:nvSpPr>
        <p:spPr bwMode="auto">
          <a:xfrm>
            <a:off x="4095750" y="50196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10" name="Group 334"/>
          <p:cNvGrpSpPr/>
          <p:nvPr/>
        </p:nvGrpSpPr>
        <p:grpSpPr bwMode="auto">
          <a:xfrm>
            <a:off x="4248150" y="4486275"/>
            <a:ext cx="838200" cy="396875"/>
            <a:chOff x="2640" y="1872"/>
            <a:chExt cx="528" cy="250"/>
          </a:xfrm>
        </p:grpSpPr>
        <p:sp>
          <p:nvSpPr>
            <p:cNvPr id="43147" name="Text Box 335"/>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48" name="Line 336"/>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13" name="Rectangle 337"/>
          <p:cNvSpPr>
            <a:spLocks noChangeArrowheads="1"/>
          </p:cNvSpPr>
          <p:nvPr/>
        </p:nvSpPr>
        <p:spPr bwMode="auto">
          <a:xfrm>
            <a:off x="5316538" y="5153023"/>
            <a:ext cx="531812"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714" name="Rectangle 338"/>
          <p:cNvSpPr>
            <a:spLocks noChangeArrowheads="1"/>
          </p:cNvSpPr>
          <p:nvPr/>
        </p:nvSpPr>
        <p:spPr bwMode="auto">
          <a:xfrm>
            <a:off x="4095750" y="45624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15" name="Group 339"/>
          <p:cNvGrpSpPr/>
          <p:nvPr/>
        </p:nvGrpSpPr>
        <p:grpSpPr bwMode="auto">
          <a:xfrm>
            <a:off x="4248150" y="4943475"/>
            <a:ext cx="838200" cy="396875"/>
            <a:chOff x="2640" y="1872"/>
            <a:chExt cx="528" cy="250"/>
          </a:xfrm>
        </p:grpSpPr>
        <p:sp>
          <p:nvSpPr>
            <p:cNvPr id="43145" name="Text Box 340"/>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46" name="Line 341"/>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18" name="Rectangle 342"/>
          <p:cNvSpPr>
            <a:spLocks noChangeArrowheads="1"/>
          </p:cNvSpPr>
          <p:nvPr/>
        </p:nvSpPr>
        <p:spPr bwMode="auto">
          <a:xfrm>
            <a:off x="5316538" y="5629275"/>
            <a:ext cx="531812"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719" name="Rectangle 343"/>
          <p:cNvSpPr>
            <a:spLocks noChangeArrowheads="1"/>
          </p:cNvSpPr>
          <p:nvPr/>
        </p:nvSpPr>
        <p:spPr bwMode="auto">
          <a:xfrm>
            <a:off x="4095750" y="49434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20" name="Group 344"/>
          <p:cNvGrpSpPr/>
          <p:nvPr/>
        </p:nvGrpSpPr>
        <p:grpSpPr bwMode="auto">
          <a:xfrm>
            <a:off x="4248150" y="5232400"/>
            <a:ext cx="838200" cy="396875"/>
            <a:chOff x="2640" y="1872"/>
            <a:chExt cx="528" cy="250"/>
          </a:xfrm>
        </p:grpSpPr>
        <p:sp>
          <p:nvSpPr>
            <p:cNvPr id="43143" name="Text Box 345"/>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44" name="Line 346"/>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23" name="Rectangle 347"/>
          <p:cNvSpPr>
            <a:spLocks noChangeArrowheads="1"/>
          </p:cNvSpPr>
          <p:nvPr/>
        </p:nvSpPr>
        <p:spPr bwMode="auto">
          <a:xfrm>
            <a:off x="2190750" y="5172075"/>
            <a:ext cx="533400"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724" name="Rectangle 348"/>
          <p:cNvSpPr>
            <a:spLocks noChangeArrowheads="1"/>
          </p:cNvSpPr>
          <p:nvPr/>
        </p:nvSpPr>
        <p:spPr bwMode="auto">
          <a:xfrm>
            <a:off x="971550" y="45624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25" name="Group 349"/>
          <p:cNvGrpSpPr/>
          <p:nvPr/>
        </p:nvGrpSpPr>
        <p:grpSpPr bwMode="auto">
          <a:xfrm>
            <a:off x="1123950" y="4943475"/>
            <a:ext cx="838200" cy="396875"/>
            <a:chOff x="2640" y="1872"/>
            <a:chExt cx="528" cy="250"/>
          </a:xfrm>
        </p:grpSpPr>
        <p:sp>
          <p:nvSpPr>
            <p:cNvPr id="43141" name="Text Box 350"/>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42" name="Line 351"/>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28" name="Text Box 352"/>
          <p:cNvSpPr txBox="1">
            <a:spLocks noChangeArrowheads="1"/>
          </p:cNvSpPr>
          <p:nvPr/>
        </p:nvSpPr>
        <p:spPr bwMode="auto">
          <a:xfrm>
            <a:off x="5391150" y="5553075"/>
            <a:ext cx="53340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23</a:t>
            </a:r>
          </a:p>
        </p:txBody>
      </p:sp>
      <p:sp useBgFill="1">
        <p:nvSpPr>
          <p:cNvPr id="229729" name="Rectangle 353"/>
          <p:cNvSpPr>
            <a:spLocks noChangeArrowheads="1"/>
          </p:cNvSpPr>
          <p:nvPr/>
        </p:nvSpPr>
        <p:spPr bwMode="auto">
          <a:xfrm>
            <a:off x="4095750" y="51720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30" name="Group 354"/>
          <p:cNvGrpSpPr/>
          <p:nvPr/>
        </p:nvGrpSpPr>
        <p:grpSpPr bwMode="auto">
          <a:xfrm>
            <a:off x="4248150" y="4927600"/>
            <a:ext cx="838200" cy="396875"/>
            <a:chOff x="2640" y="1872"/>
            <a:chExt cx="528" cy="250"/>
          </a:xfrm>
        </p:grpSpPr>
        <p:sp>
          <p:nvSpPr>
            <p:cNvPr id="43139" name="Text Box 355"/>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40" name="Line 356"/>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33" name="Rectangle 357"/>
          <p:cNvSpPr>
            <a:spLocks noChangeArrowheads="1"/>
          </p:cNvSpPr>
          <p:nvPr/>
        </p:nvSpPr>
        <p:spPr bwMode="auto">
          <a:xfrm>
            <a:off x="2190750" y="4714875"/>
            <a:ext cx="533400"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29734" name="Text Box 358"/>
          <p:cNvSpPr txBox="1">
            <a:spLocks noChangeArrowheads="1"/>
          </p:cNvSpPr>
          <p:nvPr/>
        </p:nvSpPr>
        <p:spPr bwMode="auto">
          <a:xfrm>
            <a:off x="2344738" y="5172075"/>
            <a:ext cx="455612"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a:t>
            </a:r>
          </a:p>
        </p:txBody>
      </p:sp>
      <p:sp useBgFill="1">
        <p:nvSpPr>
          <p:cNvPr id="229735" name="Rectangle 359"/>
          <p:cNvSpPr>
            <a:spLocks noChangeArrowheads="1"/>
          </p:cNvSpPr>
          <p:nvPr/>
        </p:nvSpPr>
        <p:spPr bwMode="auto">
          <a:xfrm>
            <a:off x="971550" y="50196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36" name="Group 360"/>
          <p:cNvGrpSpPr/>
          <p:nvPr/>
        </p:nvGrpSpPr>
        <p:grpSpPr bwMode="auto">
          <a:xfrm>
            <a:off x="1123950" y="4470400"/>
            <a:ext cx="838200" cy="396875"/>
            <a:chOff x="2640" y="1872"/>
            <a:chExt cx="528" cy="250"/>
          </a:xfrm>
        </p:grpSpPr>
        <p:sp>
          <p:nvSpPr>
            <p:cNvPr id="43137" name="Text Box 361"/>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38" name="Line 362"/>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39" name="Text Box 363"/>
          <p:cNvSpPr txBox="1">
            <a:spLocks noChangeArrowheads="1"/>
          </p:cNvSpPr>
          <p:nvPr/>
        </p:nvSpPr>
        <p:spPr bwMode="auto">
          <a:xfrm>
            <a:off x="5391150" y="5095875"/>
            <a:ext cx="38100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4</a:t>
            </a:r>
          </a:p>
        </p:txBody>
      </p:sp>
      <p:sp useBgFill="1">
        <p:nvSpPr>
          <p:cNvPr id="229740" name="Rectangle 364"/>
          <p:cNvSpPr>
            <a:spLocks noChangeArrowheads="1"/>
          </p:cNvSpPr>
          <p:nvPr/>
        </p:nvSpPr>
        <p:spPr bwMode="auto">
          <a:xfrm>
            <a:off x="4095750" y="49434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41" name="Group 365"/>
          <p:cNvGrpSpPr/>
          <p:nvPr/>
        </p:nvGrpSpPr>
        <p:grpSpPr bwMode="auto">
          <a:xfrm>
            <a:off x="4248150" y="4486275"/>
            <a:ext cx="838200" cy="396875"/>
            <a:chOff x="2640" y="1872"/>
            <a:chExt cx="528" cy="250"/>
          </a:xfrm>
        </p:grpSpPr>
        <p:sp>
          <p:nvSpPr>
            <p:cNvPr id="43135" name="Text Box 366"/>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36" name="Line 367"/>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44" name="Rectangle 368"/>
          <p:cNvSpPr>
            <a:spLocks noChangeArrowheads="1"/>
          </p:cNvSpPr>
          <p:nvPr/>
        </p:nvSpPr>
        <p:spPr bwMode="auto">
          <a:xfrm>
            <a:off x="2266950" y="5172075"/>
            <a:ext cx="533400"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745" name="Rectangle 369"/>
          <p:cNvSpPr>
            <a:spLocks noChangeArrowheads="1"/>
          </p:cNvSpPr>
          <p:nvPr/>
        </p:nvSpPr>
        <p:spPr bwMode="auto">
          <a:xfrm>
            <a:off x="971550" y="44862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46" name="Group 370"/>
          <p:cNvGrpSpPr/>
          <p:nvPr/>
        </p:nvGrpSpPr>
        <p:grpSpPr bwMode="auto">
          <a:xfrm>
            <a:off x="1123950" y="4943475"/>
            <a:ext cx="838200" cy="396875"/>
            <a:chOff x="2640" y="1872"/>
            <a:chExt cx="528" cy="250"/>
          </a:xfrm>
        </p:grpSpPr>
        <p:sp>
          <p:nvSpPr>
            <p:cNvPr id="43133" name="Text Box 371"/>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34" name="Line 372"/>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49" name="Rectangle 373"/>
          <p:cNvSpPr>
            <a:spLocks noChangeArrowheads="1"/>
          </p:cNvSpPr>
          <p:nvPr/>
        </p:nvSpPr>
        <p:spPr bwMode="auto">
          <a:xfrm>
            <a:off x="5238750" y="5172075"/>
            <a:ext cx="533400" cy="309563"/>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750" name="Rectangle 374"/>
          <p:cNvSpPr>
            <a:spLocks noChangeArrowheads="1"/>
          </p:cNvSpPr>
          <p:nvPr/>
        </p:nvSpPr>
        <p:spPr bwMode="auto">
          <a:xfrm>
            <a:off x="4095750" y="44862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51" name="Group 375"/>
          <p:cNvGrpSpPr/>
          <p:nvPr/>
        </p:nvGrpSpPr>
        <p:grpSpPr bwMode="auto">
          <a:xfrm>
            <a:off x="4248150" y="4943475"/>
            <a:ext cx="838200" cy="396875"/>
            <a:chOff x="2640" y="1872"/>
            <a:chExt cx="528" cy="250"/>
          </a:xfrm>
        </p:grpSpPr>
        <p:sp>
          <p:nvSpPr>
            <p:cNvPr id="43131" name="Text Box 376"/>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32" name="Line 377"/>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54" name="Rectangle 378"/>
          <p:cNvSpPr>
            <a:spLocks noChangeArrowheads="1"/>
          </p:cNvSpPr>
          <p:nvPr/>
        </p:nvSpPr>
        <p:spPr bwMode="auto">
          <a:xfrm>
            <a:off x="5316538" y="5629275"/>
            <a:ext cx="531812"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755" name="Rectangle 379"/>
          <p:cNvSpPr>
            <a:spLocks noChangeArrowheads="1"/>
          </p:cNvSpPr>
          <p:nvPr/>
        </p:nvSpPr>
        <p:spPr bwMode="auto">
          <a:xfrm>
            <a:off x="4086514" y="50958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56" name="Group 380"/>
          <p:cNvGrpSpPr/>
          <p:nvPr/>
        </p:nvGrpSpPr>
        <p:grpSpPr bwMode="auto">
          <a:xfrm>
            <a:off x="4248150" y="5248275"/>
            <a:ext cx="838200" cy="396875"/>
            <a:chOff x="2640" y="1872"/>
            <a:chExt cx="528" cy="250"/>
          </a:xfrm>
        </p:grpSpPr>
        <p:sp>
          <p:nvSpPr>
            <p:cNvPr id="43129" name="Text Box 381"/>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30" name="Line 382"/>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59" name="Text Box 383"/>
          <p:cNvSpPr txBox="1">
            <a:spLocks noChangeArrowheads="1"/>
          </p:cNvSpPr>
          <p:nvPr/>
        </p:nvSpPr>
        <p:spPr bwMode="auto">
          <a:xfrm>
            <a:off x="5391150" y="5553075"/>
            <a:ext cx="60960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19</a:t>
            </a:r>
          </a:p>
        </p:txBody>
      </p:sp>
      <p:sp useBgFill="1">
        <p:nvSpPr>
          <p:cNvPr id="229760" name="Rectangle 384"/>
          <p:cNvSpPr>
            <a:spLocks noChangeArrowheads="1"/>
          </p:cNvSpPr>
          <p:nvPr/>
        </p:nvSpPr>
        <p:spPr bwMode="auto">
          <a:xfrm>
            <a:off x="4205667" y="5172075"/>
            <a:ext cx="900545"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61" name="Group 385"/>
          <p:cNvGrpSpPr/>
          <p:nvPr/>
        </p:nvGrpSpPr>
        <p:grpSpPr bwMode="auto">
          <a:xfrm>
            <a:off x="4248150" y="4927600"/>
            <a:ext cx="838200" cy="396875"/>
            <a:chOff x="2640" y="1872"/>
            <a:chExt cx="528" cy="250"/>
          </a:xfrm>
        </p:grpSpPr>
        <p:sp>
          <p:nvSpPr>
            <p:cNvPr id="43127" name="Text Box 386"/>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28" name="Line 387"/>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64" name="Rectangle 388"/>
          <p:cNvSpPr>
            <a:spLocks noChangeArrowheads="1"/>
          </p:cNvSpPr>
          <p:nvPr/>
        </p:nvSpPr>
        <p:spPr bwMode="auto">
          <a:xfrm>
            <a:off x="5391150" y="5629275"/>
            <a:ext cx="533400"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765" name="Rectangle 389"/>
          <p:cNvSpPr>
            <a:spLocks noChangeArrowheads="1"/>
          </p:cNvSpPr>
          <p:nvPr/>
        </p:nvSpPr>
        <p:spPr bwMode="auto">
          <a:xfrm>
            <a:off x="4095750" y="50196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66" name="Group 390"/>
          <p:cNvGrpSpPr/>
          <p:nvPr/>
        </p:nvGrpSpPr>
        <p:grpSpPr bwMode="auto">
          <a:xfrm>
            <a:off x="3303712" y="5624413"/>
            <a:ext cx="838200" cy="396875"/>
            <a:chOff x="2640" y="1872"/>
            <a:chExt cx="528" cy="250"/>
          </a:xfrm>
        </p:grpSpPr>
        <p:sp>
          <p:nvSpPr>
            <p:cNvPr id="43125" name="Text Box 391"/>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26" name="Line 392"/>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69" name="Rectangle 393"/>
          <p:cNvSpPr>
            <a:spLocks noChangeArrowheads="1"/>
          </p:cNvSpPr>
          <p:nvPr/>
        </p:nvSpPr>
        <p:spPr bwMode="auto">
          <a:xfrm>
            <a:off x="2190750" y="5629275"/>
            <a:ext cx="533400"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770" name="Rectangle 394"/>
          <p:cNvSpPr>
            <a:spLocks noChangeArrowheads="1"/>
          </p:cNvSpPr>
          <p:nvPr/>
        </p:nvSpPr>
        <p:spPr bwMode="auto">
          <a:xfrm>
            <a:off x="971550" y="50196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71" name="Group 395"/>
          <p:cNvGrpSpPr/>
          <p:nvPr/>
        </p:nvGrpSpPr>
        <p:grpSpPr bwMode="auto">
          <a:xfrm>
            <a:off x="179512" y="5624413"/>
            <a:ext cx="838200" cy="396875"/>
            <a:chOff x="2640" y="1872"/>
            <a:chExt cx="528" cy="250"/>
          </a:xfrm>
        </p:grpSpPr>
        <p:sp>
          <p:nvSpPr>
            <p:cNvPr id="43123" name="Text Box 396"/>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p>
          </p:txBody>
        </p:sp>
        <p:sp>
          <p:nvSpPr>
            <p:cNvPr id="43124" name="Line 397"/>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74" name="Text Box 398"/>
          <p:cNvSpPr txBox="1">
            <a:spLocks noChangeArrowheads="1"/>
          </p:cNvSpPr>
          <p:nvPr/>
        </p:nvSpPr>
        <p:spPr bwMode="auto">
          <a:xfrm>
            <a:off x="4567555" y="1127602"/>
            <a:ext cx="381000"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43106" name="Text Box 399"/>
          <p:cNvSpPr txBox="1">
            <a:spLocks noChangeArrowheads="1"/>
          </p:cNvSpPr>
          <p:nvPr/>
        </p:nvSpPr>
        <p:spPr bwMode="auto">
          <a:xfrm>
            <a:off x="1809750" y="1064260"/>
            <a:ext cx="2672715"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读入表达式过程：</a:t>
            </a:r>
          </a:p>
        </p:txBody>
      </p:sp>
      <p:sp>
        <p:nvSpPr>
          <p:cNvPr id="229776" name="Text Box 400"/>
          <p:cNvSpPr txBox="1">
            <a:spLocks noChangeArrowheads="1"/>
          </p:cNvSpPr>
          <p:nvPr/>
        </p:nvSpPr>
        <p:spPr bwMode="auto">
          <a:xfrm>
            <a:off x="4719955" y="1127602"/>
            <a:ext cx="382588"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29777" name="Text Box 401"/>
          <p:cNvSpPr txBox="1">
            <a:spLocks noChangeArrowheads="1"/>
          </p:cNvSpPr>
          <p:nvPr/>
        </p:nvSpPr>
        <p:spPr bwMode="auto">
          <a:xfrm>
            <a:off x="4872355" y="1127602"/>
            <a:ext cx="381000"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229778" name="Text Box 402"/>
          <p:cNvSpPr txBox="1">
            <a:spLocks noChangeArrowheads="1"/>
          </p:cNvSpPr>
          <p:nvPr/>
        </p:nvSpPr>
        <p:spPr bwMode="auto">
          <a:xfrm>
            <a:off x="4988565" y="1173639"/>
            <a:ext cx="381000" cy="3048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1400" b="1">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29779" name="Text Box 403"/>
          <p:cNvSpPr txBox="1">
            <a:spLocks noChangeArrowheads="1"/>
          </p:cNvSpPr>
          <p:nvPr/>
        </p:nvSpPr>
        <p:spPr bwMode="auto">
          <a:xfrm>
            <a:off x="5177155" y="1127602"/>
            <a:ext cx="457200" cy="396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29780" name="Text Box 404"/>
          <p:cNvSpPr txBox="1">
            <a:spLocks noChangeArrowheads="1"/>
          </p:cNvSpPr>
          <p:nvPr/>
        </p:nvSpPr>
        <p:spPr bwMode="auto">
          <a:xfrm>
            <a:off x="5276597" y="1127602"/>
            <a:ext cx="457200" cy="396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29781" name="Text Box 405"/>
          <p:cNvSpPr txBox="1">
            <a:spLocks noChangeArrowheads="1"/>
          </p:cNvSpPr>
          <p:nvPr/>
        </p:nvSpPr>
        <p:spPr bwMode="auto">
          <a:xfrm>
            <a:off x="5420613" y="1127602"/>
            <a:ext cx="457200" cy="396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29782" name="Text Box 406"/>
          <p:cNvSpPr txBox="1">
            <a:spLocks noChangeArrowheads="1"/>
          </p:cNvSpPr>
          <p:nvPr/>
        </p:nvSpPr>
        <p:spPr bwMode="auto">
          <a:xfrm>
            <a:off x="5634355" y="1127602"/>
            <a:ext cx="458788" cy="396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29783" name="Text Box 407"/>
          <p:cNvSpPr txBox="1">
            <a:spLocks noChangeArrowheads="1"/>
          </p:cNvSpPr>
          <p:nvPr/>
        </p:nvSpPr>
        <p:spPr bwMode="auto">
          <a:xfrm>
            <a:off x="5786755" y="1127602"/>
            <a:ext cx="457200" cy="396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29784" name="Text Box 408"/>
          <p:cNvSpPr txBox="1">
            <a:spLocks noChangeArrowheads="1"/>
          </p:cNvSpPr>
          <p:nvPr/>
        </p:nvSpPr>
        <p:spPr bwMode="auto">
          <a:xfrm>
            <a:off x="5939155" y="1127602"/>
            <a:ext cx="457200" cy="396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29785" name="Text Box 409"/>
          <p:cNvSpPr txBox="1">
            <a:spLocks noChangeArrowheads="1"/>
          </p:cNvSpPr>
          <p:nvPr/>
        </p:nvSpPr>
        <p:spPr bwMode="auto">
          <a:xfrm>
            <a:off x="6093143" y="1127602"/>
            <a:ext cx="455612" cy="396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229786" name="Text Box 410"/>
          <p:cNvSpPr txBox="1">
            <a:spLocks noChangeArrowheads="1"/>
          </p:cNvSpPr>
          <p:nvPr/>
        </p:nvSpPr>
        <p:spPr bwMode="auto">
          <a:xfrm>
            <a:off x="6243955" y="1127602"/>
            <a:ext cx="457200" cy="396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29787" name="Text Box 411"/>
          <p:cNvSpPr txBox="1">
            <a:spLocks noChangeArrowheads="1"/>
          </p:cNvSpPr>
          <p:nvPr/>
        </p:nvSpPr>
        <p:spPr bwMode="auto">
          <a:xfrm>
            <a:off x="6500733" y="1125984"/>
            <a:ext cx="936848" cy="40011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  19</a:t>
            </a:r>
          </a:p>
        </p:txBody>
      </p:sp>
      <p:sp>
        <p:nvSpPr>
          <p:cNvPr id="229788" name="Text Box 412"/>
          <p:cNvSpPr txBox="1">
            <a:spLocks noChangeArrowheads="1"/>
          </p:cNvSpPr>
          <p:nvPr/>
        </p:nvSpPr>
        <p:spPr bwMode="auto">
          <a:xfrm>
            <a:off x="7372350" y="2336800"/>
            <a:ext cx="1371600"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1+2=3</a:t>
            </a:r>
          </a:p>
        </p:txBody>
      </p:sp>
      <p:sp>
        <p:nvSpPr>
          <p:cNvPr id="229789" name="Text Box 413"/>
          <p:cNvSpPr txBox="1">
            <a:spLocks noChangeArrowheads="1"/>
          </p:cNvSpPr>
          <p:nvPr/>
        </p:nvSpPr>
        <p:spPr bwMode="auto">
          <a:xfrm>
            <a:off x="7372350" y="2733675"/>
            <a:ext cx="1219200" cy="396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6</a:t>
            </a:r>
            <a:r>
              <a:rPr kumimoji="1" lang="en-US" altLang="zh-CN" sz="1600" b="1"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3=18</a:t>
            </a:r>
            <a:endParaRPr kumimoji="1"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9790" name="Text Box 414"/>
          <p:cNvSpPr txBox="1">
            <a:spLocks noChangeArrowheads="1"/>
          </p:cNvSpPr>
          <p:nvPr/>
        </p:nvSpPr>
        <p:spPr bwMode="auto">
          <a:xfrm>
            <a:off x="7372350" y="3175000"/>
            <a:ext cx="1219200" cy="396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5+18=23</a:t>
            </a:r>
            <a:endParaRPr kumimoji="1" lang="en-US" altLang="zh-CN" sz="16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9791" name="Text Box 415"/>
          <p:cNvSpPr txBox="1">
            <a:spLocks noChangeArrowheads="1"/>
          </p:cNvSpPr>
          <p:nvPr/>
        </p:nvSpPr>
        <p:spPr bwMode="auto">
          <a:xfrm>
            <a:off x="7372350" y="3648075"/>
            <a:ext cx="1219200" cy="396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23-4=19</a:t>
            </a:r>
            <a:endParaRPr kumimoji="1" lang="en-US" altLang="zh-CN" sz="16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AC053D61-9604-055C-20D0-59EA5C306DB9}"/>
              </a:ext>
            </a:extLst>
          </p:cNvPr>
          <p:cNvSpPr txBox="1"/>
          <p:nvPr/>
        </p:nvSpPr>
        <p:spPr>
          <a:xfrm>
            <a:off x="6251576" y="3789040"/>
            <a:ext cx="2772576" cy="3108543"/>
          </a:xfrm>
          <a:prstGeom prst="rect">
            <a:avLst/>
          </a:prstGeom>
          <a:noFill/>
        </p:spPr>
        <p:txBody>
          <a:bodyPr wrap="square">
            <a:spAutoFit/>
          </a:bodyPr>
          <a:lstStyle/>
          <a:p>
            <a:r>
              <a:rPr kumimoji="1" lang="zh-CN" altLang="en-US" sz="1400" dirty="0">
                <a:solidFill>
                  <a:srgbClr val="66FF33"/>
                </a:solidFill>
                <a:latin typeface="Times New Roman" panose="02020603050405020304" pitchFamily="18" charset="0"/>
                <a:ea typeface="宋体" panose="02010600030101010101" pitchFamily="2" charset="-122"/>
              </a:rPr>
              <a:t>注意：</a:t>
            </a:r>
            <a:endParaRPr kumimoji="1" lang="en-US" altLang="zh-CN" sz="1400" dirty="0">
              <a:solidFill>
                <a:srgbClr val="66FF33"/>
              </a:solidFill>
              <a:latin typeface="Times New Roman" panose="02020603050405020304" pitchFamily="18" charset="0"/>
              <a:ea typeface="宋体" panose="02010600030101010101" pitchFamily="2" charset="-122"/>
            </a:endParaRPr>
          </a:p>
          <a:p>
            <a:r>
              <a:rPr kumimoji="1" lang="en-US" altLang="zh-CN" sz="1400" dirty="0">
                <a:solidFill>
                  <a:srgbClr val="66FF33"/>
                </a:solidFill>
                <a:latin typeface="Times New Roman" panose="02020603050405020304" pitchFamily="18" charset="0"/>
                <a:ea typeface="宋体" panose="02010600030101010101" pitchFamily="2" charset="-122"/>
              </a:rPr>
              <a:t>1</a:t>
            </a:r>
            <a:r>
              <a:rPr kumimoji="1" lang="zh-CN" altLang="en-US" sz="1400" dirty="0">
                <a:solidFill>
                  <a:srgbClr val="66FF33"/>
                </a:solidFill>
                <a:latin typeface="Times New Roman" panose="02020603050405020304" pitchFamily="18" charset="0"/>
                <a:ea typeface="宋体" panose="02010600030101010101" pitchFamily="2" charset="-122"/>
              </a:rPr>
              <a:t>、优先级高的算符直接入栈（此时能压住栈内的操作符）；</a:t>
            </a:r>
            <a:endParaRPr kumimoji="1" lang="en-US" altLang="zh-CN" sz="1400" dirty="0">
              <a:solidFill>
                <a:srgbClr val="66FF33"/>
              </a:solidFill>
              <a:latin typeface="Times New Roman" panose="02020603050405020304" pitchFamily="18" charset="0"/>
              <a:ea typeface="宋体" panose="02010600030101010101" pitchFamily="2" charset="-122"/>
            </a:endParaRPr>
          </a:p>
          <a:p>
            <a:endParaRPr kumimoji="1" lang="en-US" altLang="zh-CN" sz="1400" dirty="0">
              <a:solidFill>
                <a:srgbClr val="66FF33"/>
              </a:solidFill>
              <a:latin typeface="Times New Roman" panose="02020603050405020304" pitchFamily="18" charset="0"/>
              <a:ea typeface="宋体" panose="02010600030101010101" pitchFamily="2" charset="-122"/>
            </a:endParaRPr>
          </a:p>
          <a:p>
            <a:r>
              <a:rPr kumimoji="1" lang="en-US" altLang="zh-CN" sz="1400" dirty="0">
                <a:solidFill>
                  <a:srgbClr val="66FF33"/>
                </a:solidFill>
                <a:latin typeface="Times New Roman" panose="02020603050405020304" pitchFamily="18" charset="0"/>
                <a:ea typeface="宋体" panose="02010600030101010101" pitchFamily="2" charset="-122"/>
              </a:rPr>
              <a:t>2</a:t>
            </a:r>
            <a:r>
              <a:rPr kumimoji="1" lang="zh-CN" altLang="en-US" sz="1400" dirty="0">
                <a:solidFill>
                  <a:srgbClr val="66FF33"/>
                </a:solidFill>
                <a:latin typeface="Times New Roman" panose="02020603050405020304" pitchFamily="18" charset="0"/>
                <a:ea typeface="宋体" panose="02010600030101010101" pitchFamily="2" charset="-122"/>
              </a:rPr>
              <a:t>、左括号入栈后，一定等到右括号出现时才将整个括号内部计算完成并出站，其结果入栈（去括号）。</a:t>
            </a:r>
            <a:endParaRPr kumimoji="1" lang="en-US" altLang="zh-CN" sz="1400" dirty="0">
              <a:solidFill>
                <a:srgbClr val="66FF33"/>
              </a:solidFill>
              <a:latin typeface="Times New Roman" panose="02020603050405020304" pitchFamily="18" charset="0"/>
              <a:ea typeface="宋体" panose="02010600030101010101" pitchFamily="2" charset="-122"/>
            </a:endParaRPr>
          </a:p>
          <a:p>
            <a:endParaRPr kumimoji="1" lang="en-US" altLang="zh-CN" sz="1400" dirty="0">
              <a:solidFill>
                <a:srgbClr val="66FF33"/>
              </a:solidFill>
              <a:latin typeface="Times New Roman" panose="02020603050405020304" pitchFamily="18" charset="0"/>
              <a:ea typeface="宋体" panose="02010600030101010101" pitchFamily="2" charset="-122"/>
            </a:endParaRPr>
          </a:p>
          <a:p>
            <a:r>
              <a:rPr kumimoji="1" lang="en-US" altLang="zh-CN" sz="1400" dirty="0">
                <a:solidFill>
                  <a:srgbClr val="66FF33"/>
                </a:solidFill>
                <a:latin typeface="Times New Roman" panose="02020603050405020304" pitchFamily="18" charset="0"/>
                <a:ea typeface="宋体" panose="02010600030101010101" pitchFamily="2" charset="-122"/>
              </a:rPr>
              <a:t>3</a:t>
            </a:r>
            <a:r>
              <a:rPr kumimoji="1" lang="zh-CN" altLang="en-US" sz="1400" dirty="0">
                <a:solidFill>
                  <a:srgbClr val="66FF33"/>
                </a:solidFill>
                <a:latin typeface="Times New Roman" panose="02020603050405020304" pitchFamily="18" charset="0"/>
                <a:ea typeface="宋体" panose="02010600030101010101" pitchFamily="2" charset="-122"/>
              </a:rPr>
              <a:t>、若栈顶元素优先级高于输入算符，则输入算符先不入栈，待栈内计算完成，栈顶元素优先级低时再入栈。（</a:t>
            </a:r>
            <a:r>
              <a:rPr kumimoji="1" lang="en-US" altLang="zh-CN" sz="1400" dirty="0" err="1">
                <a:solidFill>
                  <a:srgbClr val="66FF33"/>
                </a:solidFill>
                <a:latin typeface="Times New Roman" panose="02020603050405020304" pitchFamily="18" charset="0"/>
                <a:ea typeface="宋体" panose="02010600030101010101" pitchFamily="2" charset="-122"/>
              </a:rPr>
              <a:t>c1</a:t>
            </a:r>
            <a:r>
              <a:rPr kumimoji="1" lang="zh-CN" altLang="en-US" sz="1400" dirty="0">
                <a:solidFill>
                  <a:srgbClr val="66FF33"/>
                </a:solidFill>
                <a:latin typeface="Times New Roman" panose="02020603050405020304" pitchFamily="18" charset="0"/>
                <a:ea typeface="宋体" panose="02010600030101010101" pitchFamily="2" charset="-122"/>
              </a:rPr>
              <a:t>为‘</a:t>
            </a:r>
            <a:r>
              <a:rPr kumimoji="1" lang="en-US" altLang="zh-CN" sz="1400" dirty="0">
                <a:solidFill>
                  <a:srgbClr val="66FF33"/>
                </a:solidFill>
                <a:latin typeface="Times New Roman" panose="02020603050405020304" pitchFamily="18" charset="0"/>
                <a:ea typeface="宋体" panose="02010600030101010101" pitchFamily="2" charset="-122"/>
              </a:rPr>
              <a:t>+</a:t>
            </a:r>
            <a:r>
              <a:rPr kumimoji="1" lang="zh-CN" altLang="en-US" sz="1400" dirty="0">
                <a:solidFill>
                  <a:srgbClr val="66FF33"/>
                </a:solidFill>
                <a:latin typeface="Times New Roman" panose="02020603050405020304" pitchFamily="18" charset="0"/>
                <a:ea typeface="宋体" panose="02010600030101010101" pitchFamily="2" charset="-122"/>
              </a:rPr>
              <a:t>’</a:t>
            </a:r>
            <a:r>
              <a:rPr kumimoji="1" lang="en-US" altLang="zh-CN" sz="1400" b="1" dirty="0">
                <a:solidFill>
                  <a:srgbClr val="66FF33"/>
                </a:solidFill>
                <a:latin typeface="Times New Roman" panose="02020603050405020304" pitchFamily="18" charset="0"/>
                <a:ea typeface="宋体" panose="02010600030101010101" pitchFamily="2" charset="-122"/>
              </a:rPr>
              <a:t>&gt;</a:t>
            </a:r>
            <a:r>
              <a:rPr kumimoji="1" lang="en-US" altLang="zh-CN" sz="1400" dirty="0">
                <a:solidFill>
                  <a:srgbClr val="66FF33"/>
                </a:solidFill>
                <a:latin typeface="Times New Roman" panose="02020603050405020304" pitchFamily="18" charset="0"/>
                <a:ea typeface="宋体" panose="02010600030101010101" pitchFamily="2" charset="-122"/>
              </a:rPr>
              <a:t> </a:t>
            </a:r>
            <a:r>
              <a:rPr kumimoji="1" lang="en-US" altLang="zh-CN" sz="1400" dirty="0" err="1">
                <a:solidFill>
                  <a:srgbClr val="66FF33"/>
                </a:solidFill>
                <a:latin typeface="Times New Roman" panose="02020603050405020304" pitchFamily="18" charset="0"/>
                <a:ea typeface="宋体" panose="02010600030101010101" pitchFamily="2" charset="-122"/>
              </a:rPr>
              <a:t>c2</a:t>
            </a:r>
            <a:r>
              <a:rPr kumimoji="1" lang="zh-CN" altLang="en-US" sz="1400" dirty="0">
                <a:solidFill>
                  <a:srgbClr val="66FF33"/>
                </a:solidFill>
                <a:latin typeface="Times New Roman" panose="02020603050405020304" pitchFamily="18" charset="0"/>
                <a:ea typeface="宋体" panose="02010600030101010101" pitchFamily="2" charset="-122"/>
              </a:rPr>
              <a:t>为‘</a:t>
            </a:r>
            <a:r>
              <a:rPr kumimoji="1" lang="en-US" altLang="zh-CN" sz="1400" dirty="0">
                <a:solidFill>
                  <a:srgbClr val="66FF33"/>
                </a:solidFill>
                <a:latin typeface="Times New Roman" panose="02020603050405020304" pitchFamily="18" charset="0"/>
                <a:ea typeface="宋体" panose="02010600030101010101" pitchFamily="2" charset="-122"/>
              </a:rPr>
              <a:t>-</a:t>
            </a:r>
            <a:r>
              <a:rPr kumimoji="1" lang="zh-CN" altLang="en-US" sz="1400" dirty="0">
                <a:solidFill>
                  <a:srgbClr val="66FF33"/>
                </a:solidFill>
                <a:latin typeface="Times New Roman" panose="02020603050405020304" pitchFamily="18" charset="0"/>
                <a:ea typeface="宋体" panose="02010600030101010101" pitchFamily="2" charset="-122"/>
              </a:rPr>
              <a:t>’）</a:t>
            </a:r>
            <a:endParaRPr kumimoji="1" lang="en-US" altLang="zh-CN" sz="1400" dirty="0">
              <a:solidFill>
                <a:srgbClr val="66FF33"/>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9588"/>
                                        </p:tgtEl>
                                        <p:attrNameLst>
                                          <p:attrName>style.visibility</p:attrName>
                                        </p:attrNameLst>
                                      </p:cBhvr>
                                      <p:to>
                                        <p:strVal val="visible"/>
                                      </p:to>
                                    </p:set>
                                  </p:childTnLst>
                                </p:cTn>
                              </p:par>
                            </p:childTnLst>
                          </p:cTn>
                        </p:par>
                        <p:par>
                          <p:cTn id="7" fill="hold">
                            <p:stCondLst>
                              <p:cond delay="500"/>
                            </p:stCondLst>
                            <p:childTnLst>
                              <p:par>
                                <p:cTn id="8" presetID="12" presetClass="entr" presetSubtype="2" fill="hold" grpId="0" nodeType="afterEffect">
                                  <p:stCondLst>
                                    <p:cond delay="0"/>
                                  </p:stCondLst>
                                  <p:childTnLst>
                                    <p:set>
                                      <p:cBhvr>
                                        <p:cTn id="9" dur="1" fill="hold">
                                          <p:stCondLst>
                                            <p:cond delay="0"/>
                                          </p:stCondLst>
                                        </p:cTn>
                                        <p:tgtEl>
                                          <p:spTgt spid="229606"/>
                                        </p:tgtEl>
                                        <p:attrNameLst>
                                          <p:attrName>style.visibility</p:attrName>
                                        </p:attrNameLst>
                                      </p:cBhvr>
                                      <p:to>
                                        <p:strVal val="visible"/>
                                      </p:to>
                                    </p:set>
                                    <p:animEffect transition="in" filter="slide(fromRight)">
                                      <p:cBhvr>
                                        <p:cTn id="10" dur="500"/>
                                        <p:tgtEl>
                                          <p:spTgt spid="22960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Par">
                                  <p:stCondLst>
                                    <p:cond delay="0"/>
                                  </p:stCondLst>
                                  <p:childTnLst>
                                    <p:set>
                                      <p:cBhvr>
                                        <p:cTn id="14" dur="1" fill="hold">
                                          <p:stCondLst>
                                            <p:cond delay="499"/>
                                          </p:stCondLst>
                                        </p:cTn>
                                        <p:tgtEl>
                                          <p:spTgt spid="229630"/>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499"/>
                                          </p:stCondLst>
                                        </p:cTn>
                                        <p:tgtEl>
                                          <p:spTgt spid="22963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2960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229774"/>
                                        </p:tgtEl>
                                        <p:attrNameLst>
                                          <p:attrName>style.visibility</p:attrName>
                                        </p:attrNameLst>
                                      </p:cBhvr>
                                      <p:to>
                                        <p:strVal val="visible"/>
                                      </p:to>
                                    </p:set>
                                    <p:anim calcmode="lin" valueType="num">
                                      <p:cBhvr additive="base">
                                        <p:cTn id="26" dur="500" fill="hold"/>
                                        <p:tgtEl>
                                          <p:spTgt spid="229774"/>
                                        </p:tgtEl>
                                        <p:attrNameLst>
                                          <p:attrName>ppt_x</p:attrName>
                                        </p:attrNameLst>
                                      </p:cBhvr>
                                      <p:tavLst>
                                        <p:tav tm="0">
                                          <p:val>
                                            <p:strVal val="1+#ppt_w/2"/>
                                          </p:val>
                                        </p:tav>
                                        <p:tav tm="100000">
                                          <p:val>
                                            <p:strVal val="#ppt_x"/>
                                          </p:val>
                                        </p:tav>
                                      </p:tavLst>
                                    </p:anim>
                                    <p:anim calcmode="lin" valueType="num">
                                      <p:cBhvr additive="base">
                                        <p:cTn id="27" dur="500" fill="hold"/>
                                        <p:tgtEl>
                                          <p:spTgt spid="229774"/>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2" presetClass="entr" presetSubtype="2" fill="hold" grpId="0" nodeType="afterEffect">
                                  <p:stCondLst>
                                    <p:cond delay="1000"/>
                                  </p:stCondLst>
                                  <p:childTnLst>
                                    <p:set>
                                      <p:cBhvr>
                                        <p:cTn id="30" dur="1" fill="hold">
                                          <p:stCondLst>
                                            <p:cond delay="0"/>
                                          </p:stCondLst>
                                        </p:cTn>
                                        <p:tgtEl>
                                          <p:spTgt spid="229625"/>
                                        </p:tgtEl>
                                        <p:attrNameLst>
                                          <p:attrName>style.visibility</p:attrName>
                                        </p:attrNameLst>
                                      </p:cBhvr>
                                      <p:to>
                                        <p:strVal val="visible"/>
                                      </p:to>
                                    </p:set>
                                    <p:anim calcmode="lin" valueType="num">
                                      <p:cBhvr additive="base">
                                        <p:cTn id="31" dur="500" fill="hold"/>
                                        <p:tgtEl>
                                          <p:spTgt spid="229625"/>
                                        </p:tgtEl>
                                        <p:attrNameLst>
                                          <p:attrName>ppt_x</p:attrName>
                                        </p:attrNameLst>
                                      </p:cBhvr>
                                      <p:tavLst>
                                        <p:tav tm="0">
                                          <p:val>
                                            <p:strVal val="1+#ppt_w/2"/>
                                          </p:val>
                                        </p:tav>
                                        <p:tav tm="100000">
                                          <p:val>
                                            <p:strVal val="#ppt_x"/>
                                          </p:val>
                                        </p:tav>
                                      </p:tavLst>
                                    </p:anim>
                                    <p:anim calcmode="lin" valueType="num">
                                      <p:cBhvr additive="base">
                                        <p:cTn id="32" dur="500" fill="hold"/>
                                        <p:tgtEl>
                                          <p:spTgt spid="229625"/>
                                        </p:tgtEl>
                                        <p:attrNameLst>
                                          <p:attrName>ppt_y</p:attrName>
                                        </p:attrNameLst>
                                      </p:cBhvr>
                                      <p:tavLst>
                                        <p:tav tm="0">
                                          <p:val>
                                            <p:strVal val="#ppt_y"/>
                                          </p:val>
                                        </p:tav>
                                        <p:tav tm="100000">
                                          <p:val>
                                            <p:strVal val="#ppt_y"/>
                                          </p:val>
                                        </p:tav>
                                      </p:tavLst>
                                    </p:anim>
                                  </p:childTnLst>
                                </p:cTn>
                              </p:par>
                            </p:childTnLst>
                          </p:cTn>
                        </p:par>
                        <p:par>
                          <p:cTn id="33" fill="hold">
                            <p:stCondLst>
                              <p:cond delay="2000"/>
                            </p:stCondLst>
                            <p:childTnLst>
                              <p:par>
                                <p:cTn id="34" presetID="1" presetClass="entr" presetSubtype="0" fill="hold" grpId="0" nodeType="afterEffect">
                                  <p:stCondLst>
                                    <p:cond delay="0"/>
                                  </p:stCondLst>
                                  <p:childTnLst>
                                    <p:set>
                                      <p:cBhvr>
                                        <p:cTn id="35" dur="1" fill="hold">
                                          <p:stCondLst>
                                            <p:cond delay="499"/>
                                          </p:stCondLst>
                                        </p:cTn>
                                        <p:tgtEl>
                                          <p:spTgt spid="229626"/>
                                        </p:tgtEl>
                                        <p:attrNameLst>
                                          <p:attrName>style.visibility</p:attrName>
                                        </p:attrNameLst>
                                      </p:cBhvr>
                                      <p:to>
                                        <p:strVal val="visible"/>
                                      </p:to>
                                    </p:set>
                                  </p:childTnLst>
                                </p:cTn>
                              </p:par>
                            </p:childTnLst>
                          </p:cTn>
                        </p:par>
                        <p:par>
                          <p:cTn id="36" fill="hold">
                            <p:stCondLst>
                              <p:cond delay="2500"/>
                            </p:stCondLst>
                            <p:childTnLst>
                              <p:par>
                                <p:cTn id="37" presetID="1" presetClass="entr" presetSubtype="0" fill="hold" nodeType="afterEffect">
                                  <p:stCondLst>
                                    <p:cond delay="0"/>
                                  </p:stCondLst>
                                  <p:childTnLst>
                                    <p:set>
                                      <p:cBhvr>
                                        <p:cTn id="38" dur="1" fill="hold">
                                          <p:stCondLst>
                                            <p:cond delay="499"/>
                                          </p:stCondLst>
                                        </p:cTn>
                                        <p:tgtEl>
                                          <p:spTgt spid="2296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29776"/>
                                        </p:tgtEl>
                                        <p:attrNameLst>
                                          <p:attrName>style.visibility</p:attrName>
                                        </p:attrNameLst>
                                      </p:cBhvr>
                                      <p:to>
                                        <p:strVal val="visible"/>
                                      </p:to>
                                    </p:set>
                                    <p:anim calcmode="lin" valueType="num">
                                      <p:cBhvr additive="base">
                                        <p:cTn id="43" dur="500" fill="hold"/>
                                        <p:tgtEl>
                                          <p:spTgt spid="229776"/>
                                        </p:tgtEl>
                                        <p:attrNameLst>
                                          <p:attrName>ppt_x</p:attrName>
                                        </p:attrNameLst>
                                      </p:cBhvr>
                                      <p:tavLst>
                                        <p:tav tm="0">
                                          <p:val>
                                            <p:strVal val="1+#ppt_w/2"/>
                                          </p:val>
                                        </p:tav>
                                        <p:tav tm="100000">
                                          <p:val>
                                            <p:strVal val="#ppt_x"/>
                                          </p:val>
                                        </p:tav>
                                      </p:tavLst>
                                    </p:anim>
                                    <p:anim calcmode="lin" valueType="num">
                                      <p:cBhvr additive="base">
                                        <p:cTn id="44" dur="500" fill="hold"/>
                                        <p:tgtEl>
                                          <p:spTgt spid="229776"/>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2" presetClass="entr" presetSubtype="2" fill="hold" grpId="0" nodeType="afterEffect">
                                  <p:stCondLst>
                                    <p:cond delay="1000"/>
                                  </p:stCondLst>
                                  <p:childTnLst>
                                    <p:set>
                                      <p:cBhvr>
                                        <p:cTn id="47" dur="1" fill="hold">
                                          <p:stCondLst>
                                            <p:cond delay="0"/>
                                          </p:stCondLst>
                                        </p:cTn>
                                        <p:tgtEl>
                                          <p:spTgt spid="229634"/>
                                        </p:tgtEl>
                                        <p:attrNameLst>
                                          <p:attrName>style.visibility</p:attrName>
                                        </p:attrNameLst>
                                      </p:cBhvr>
                                      <p:to>
                                        <p:strVal val="visible"/>
                                      </p:to>
                                    </p:set>
                                    <p:anim calcmode="lin" valueType="num">
                                      <p:cBhvr additive="base">
                                        <p:cTn id="48" dur="500" fill="hold"/>
                                        <p:tgtEl>
                                          <p:spTgt spid="229634"/>
                                        </p:tgtEl>
                                        <p:attrNameLst>
                                          <p:attrName>ppt_x</p:attrName>
                                        </p:attrNameLst>
                                      </p:cBhvr>
                                      <p:tavLst>
                                        <p:tav tm="0">
                                          <p:val>
                                            <p:strVal val="1+#ppt_w/2"/>
                                          </p:val>
                                        </p:tav>
                                        <p:tav tm="100000">
                                          <p:val>
                                            <p:strVal val="#ppt_x"/>
                                          </p:val>
                                        </p:tav>
                                      </p:tavLst>
                                    </p:anim>
                                    <p:anim calcmode="lin" valueType="num">
                                      <p:cBhvr additive="base">
                                        <p:cTn id="49" dur="500" fill="hold"/>
                                        <p:tgtEl>
                                          <p:spTgt spid="229634"/>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1" presetClass="entr" presetSubtype="0" fill="hold" grpId="0" nodeType="afterEffect">
                                  <p:stCondLst>
                                    <p:cond delay="0"/>
                                  </p:stCondLst>
                                  <p:childTnLst>
                                    <p:set>
                                      <p:cBhvr>
                                        <p:cTn id="52" dur="1" fill="hold">
                                          <p:stCondLst>
                                            <p:cond delay="499"/>
                                          </p:stCondLst>
                                        </p:cTn>
                                        <p:tgtEl>
                                          <p:spTgt spid="229635"/>
                                        </p:tgtEl>
                                        <p:attrNameLst>
                                          <p:attrName>style.visibility</p:attrName>
                                        </p:attrNameLst>
                                      </p:cBhvr>
                                      <p:to>
                                        <p:strVal val="visible"/>
                                      </p:to>
                                    </p:set>
                                  </p:childTnLst>
                                </p:cTn>
                              </p:par>
                            </p:childTnLst>
                          </p:cTn>
                        </p:par>
                        <p:par>
                          <p:cTn id="53" fill="hold">
                            <p:stCondLst>
                              <p:cond delay="2500"/>
                            </p:stCondLst>
                            <p:childTnLst>
                              <p:par>
                                <p:cTn id="54" presetID="1" presetClass="entr" presetSubtype="0" fill="hold" nodeType="afterEffect">
                                  <p:stCondLst>
                                    <p:cond delay="0"/>
                                  </p:stCondLst>
                                  <p:childTnLst>
                                    <p:set>
                                      <p:cBhvr>
                                        <p:cTn id="55" dur="1" fill="hold">
                                          <p:stCondLst>
                                            <p:cond delay="499"/>
                                          </p:stCondLst>
                                        </p:cTn>
                                        <p:tgtEl>
                                          <p:spTgt spid="22963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229777"/>
                                        </p:tgtEl>
                                        <p:attrNameLst>
                                          <p:attrName>style.visibility</p:attrName>
                                        </p:attrNameLst>
                                      </p:cBhvr>
                                      <p:to>
                                        <p:strVal val="visible"/>
                                      </p:to>
                                    </p:set>
                                    <p:anim calcmode="lin" valueType="num">
                                      <p:cBhvr additive="base">
                                        <p:cTn id="60" dur="500" fill="hold"/>
                                        <p:tgtEl>
                                          <p:spTgt spid="229777"/>
                                        </p:tgtEl>
                                        <p:attrNameLst>
                                          <p:attrName>ppt_x</p:attrName>
                                        </p:attrNameLst>
                                      </p:cBhvr>
                                      <p:tavLst>
                                        <p:tav tm="0">
                                          <p:val>
                                            <p:strVal val="1+#ppt_w/2"/>
                                          </p:val>
                                        </p:tav>
                                        <p:tav tm="100000">
                                          <p:val>
                                            <p:strVal val="#ppt_x"/>
                                          </p:val>
                                        </p:tav>
                                      </p:tavLst>
                                    </p:anim>
                                    <p:anim calcmode="lin" valueType="num">
                                      <p:cBhvr additive="base">
                                        <p:cTn id="61" dur="500" fill="hold"/>
                                        <p:tgtEl>
                                          <p:spTgt spid="229777"/>
                                        </p:tgtEl>
                                        <p:attrNameLst>
                                          <p:attrName>ppt_y</p:attrName>
                                        </p:attrNameLst>
                                      </p:cBhvr>
                                      <p:tavLst>
                                        <p:tav tm="0">
                                          <p:val>
                                            <p:strVal val="#ppt_y"/>
                                          </p:val>
                                        </p:tav>
                                        <p:tav tm="100000">
                                          <p:val>
                                            <p:strVal val="#ppt_y"/>
                                          </p:val>
                                        </p:tav>
                                      </p:tavLst>
                                    </p:anim>
                                  </p:childTnLst>
                                </p:cTn>
                              </p:par>
                            </p:childTnLst>
                          </p:cTn>
                        </p:par>
                        <p:par>
                          <p:cTn id="62" fill="hold">
                            <p:stCondLst>
                              <p:cond delay="500"/>
                            </p:stCondLst>
                            <p:childTnLst>
                              <p:par>
                                <p:cTn id="63" presetID="2" presetClass="entr" presetSubtype="2" fill="hold" grpId="0" nodeType="afterEffect">
                                  <p:stCondLst>
                                    <p:cond delay="1000"/>
                                  </p:stCondLst>
                                  <p:childTnLst>
                                    <p:set>
                                      <p:cBhvr>
                                        <p:cTn id="64" dur="1" fill="hold">
                                          <p:stCondLst>
                                            <p:cond delay="0"/>
                                          </p:stCondLst>
                                        </p:cTn>
                                        <p:tgtEl>
                                          <p:spTgt spid="229639"/>
                                        </p:tgtEl>
                                        <p:attrNameLst>
                                          <p:attrName>style.visibility</p:attrName>
                                        </p:attrNameLst>
                                      </p:cBhvr>
                                      <p:to>
                                        <p:strVal val="visible"/>
                                      </p:to>
                                    </p:set>
                                    <p:anim calcmode="lin" valueType="num">
                                      <p:cBhvr additive="base">
                                        <p:cTn id="65" dur="500" fill="hold"/>
                                        <p:tgtEl>
                                          <p:spTgt spid="229639"/>
                                        </p:tgtEl>
                                        <p:attrNameLst>
                                          <p:attrName>ppt_x</p:attrName>
                                        </p:attrNameLst>
                                      </p:cBhvr>
                                      <p:tavLst>
                                        <p:tav tm="0">
                                          <p:val>
                                            <p:strVal val="1+#ppt_w/2"/>
                                          </p:val>
                                        </p:tav>
                                        <p:tav tm="100000">
                                          <p:val>
                                            <p:strVal val="#ppt_x"/>
                                          </p:val>
                                        </p:tav>
                                      </p:tavLst>
                                    </p:anim>
                                    <p:anim calcmode="lin" valueType="num">
                                      <p:cBhvr additive="base">
                                        <p:cTn id="66" dur="500" fill="hold"/>
                                        <p:tgtEl>
                                          <p:spTgt spid="229639"/>
                                        </p:tgtEl>
                                        <p:attrNameLst>
                                          <p:attrName>ppt_y</p:attrName>
                                        </p:attrNameLst>
                                      </p:cBhvr>
                                      <p:tavLst>
                                        <p:tav tm="0">
                                          <p:val>
                                            <p:strVal val="#ppt_y"/>
                                          </p:val>
                                        </p:tav>
                                        <p:tav tm="100000">
                                          <p:val>
                                            <p:strVal val="#ppt_y"/>
                                          </p:val>
                                        </p:tav>
                                      </p:tavLst>
                                    </p:anim>
                                  </p:childTnLst>
                                </p:cTn>
                              </p:par>
                            </p:childTnLst>
                          </p:cTn>
                        </p:par>
                        <p:par>
                          <p:cTn id="67" fill="hold">
                            <p:stCondLst>
                              <p:cond delay="2000"/>
                            </p:stCondLst>
                            <p:childTnLst>
                              <p:par>
                                <p:cTn id="68" presetID="1" presetClass="entr" presetSubtype="0" fill="hold" grpId="0" nodeType="afterEffect">
                                  <p:stCondLst>
                                    <p:cond delay="0"/>
                                  </p:stCondLst>
                                  <p:childTnLst>
                                    <p:set>
                                      <p:cBhvr>
                                        <p:cTn id="69" dur="1" fill="hold">
                                          <p:stCondLst>
                                            <p:cond delay="499"/>
                                          </p:stCondLst>
                                        </p:cTn>
                                        <p:tgtEl>
                                          <p:spTgt spid="229640"/>
                                        </p:tgtEl>
                                        <p:attrNameLst>
                                          <p:attrName>style.visibility</p:attrName>
                                        </p:attrNameLst>
                                      </p:cBhvr>
                                      <p:to>
                                        <p:strVal val="visible"/>
                                      </p:to>
                                    </p:set>
                                  </p:childTnLst>
                                </p:cTn>
                              </p:par>
                            </p:childTnLst>
                          </p:cTn>
                        </p:par>
                        <p:par>
                          <p:cTn id="70" fill="hold">
                            <p:stCondLst>
                              <p:cond delay="2500"/>
                            </p:stCondLst>
                            <p:childTnLst>
                              <p:par>
                                <p:cTn id="71" presetID="1" presetClass="entr" presetSubtype="0" fill="hold" nodeType="afterEffect">
                                  <p:stCondLst>
                                    <p:cond delay="0"/>
                                  </p:stCondLst>
                                  <p:childTnLst>
                                    <p:set>
                                      <p:cBhvr>
                                        <p:cTn id="72" dur="1" fill="hold">
                                          <p:stCondLst>
                                            <p:cond delay="499"/>
                                          </p:stCondLst>
                                        </p:cTn>
                                        <p:tgtEl>
                                          <p:spTgt spid="22964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229778"/>
                                        </p:tgtEl>
                                        <p:attrNameLst>
                                          <p:attrName>style.visibility</p:attrName>
                                        </p:attrNameLst>
                                      </p:cBhvr>
                                      <p:to>
                                        <p:strVal val="visible"/>
                                      </p:to>
                                    </p:set>
                                    <p:anim calcmode="lin" valueType="num">
                                      <p:cBhvr additive="base">
                                        <p:cTn id="77" dur="500" fill="hold"/>
                                        <p:tgtEl>
                                          <p:spTgt spid="229778"/>
                                        </p:tgtEl>
                                        <p:attrNameLst>
                                          <p:attrName>ppt_x</p:attrName>
                                        </p:attrNameLst>
                                      </p:cBhvr>
                                      <p:tavLst>
                                        <p:tav tm="0">
                                          <p:val>
                                            <p:strVal val="1+#ppt_w/2"/>
                                          </p:val>
                                        </p:tav>
                                        <p:tav tm="100000">
                                          <p:val>
                                            <p:strVal val="#ppt_x"/>
                                          </p:val>
                                        </p:tav>
                                      </p:tavLst>
                                    </p:anim>
                                    <p:anim calcmode="lin" valueType="num">
                                      <p:cBhvr additive="base">
                                        <p:cTn id="78" dur="500" fill="hold"/>
                                        <p:tgtEl>
                                          <p:spTgt spid="229778"/>
                                        </p:tgtEl>
                                        <p:attrNameLst>
                                          <p:attrName>ppt_y</p:attrName>
                                        </p:attrNameLst>
                                      </p:cBhvr>
                                      <p:tavLst>
                                        <p:tav tm="0">
                                          <p:val>
                                            <p:strVal val="#ppt_y"/>
                                          </p:val>
                                        </p:tav>
                                        <p:tav tm="100000">
                                          <p:val>
                                            <p:strVal val="#ppt_y"/>
                                          </p:val>
                                        </p:tav>
                                      </p:tavLst>
                                    </p:anim>
                                  </p:childTnLst>
                                </p:cTn>
                              </p:par>
                            </p:childTnLst>
                          </p:cTn>
                        </p:par>
                        <p:par>
                          <p:cTn id="79" fill="hold">
                            <p:stCondLst>
                              <p:cond delay="500"/>
                            </p:stCondLst>
                            <p:childTnLst>
                              <p:par>
                                <p:cTn id="80" presetID="2" presetClass="entr" presetSubtype="2" fill="hold" grpId="0" nodeType="afterEffect">
                                  <p:stCondLst>
                                    <p:cond delay="1000"/>
                                  </p:stCondLst>
                                  <p:childTnLst>
                                    <p:set>
                                      <p:cBhvr>
                                        <p:cTn id="81" dur="1" fill="hold">
                                          <p:stCondLst>
                                            <p:cond delay="0"/>
                                          </p:stCondLst>
                                        </p:cTn>
                                        <p:tgtEl>
                                          <p:spTgt spid="229644"/>
                                        </p:tgtEl>
                                        <p:attrNameLst>
                                          <p:attrName>style.visibility</p:attrName>
                                        </p:attrNameLst>
                                      </p:cBhvr>
                                      <p:to>
                                        <p:strVal val="visible"/>
                                      </p:to>
                                    </p:set>
                                    <p:anim calcmode="lin" valueType="num">
                                      <p:cBhvr additive="base">
                                        <p:cTn id="82" dur="500" fill="hold"/>
                                        <p:tgtEl>
                                          <p:spTgt spid="229644"/>
                                        </p:tgtEl>
                                        <p:attrNameLst>
                                          <p:attrName>ppt_x</p:attrName>
                                        </p:attrNameLst>
                                      </p:cBhvr>
                                      <p:tavLst>
                                        <p:tav tm="0">
                                          <p:val>
                                            <p:strVal val="1+#ppt_w/2"/>
                                          </p:val>
                                        </p:tav>
                                        <p:tav tm="100000">
                                          <p:val>
                                            <p:strVal val="#ppt_x"/>
                                          </p:val>
                                        </p:tav>
                                      </p:tavLst>
                                    </p:anim>
                                    <p:anim calcmode="lin" valueType="num">
                                      <p:cBhvr additive="base">
                                        <p:cTn id="83" dur="500" fill="hold"/>
                                        <p:tgtEl>
                                          <p:spTgt spid="229644"/>
                                        </p:tgtEl>
                                        <p:attrNameLst>
                                          <p:attrName>ppt_y</p:attrName>
                                        </p:attrNameLst>
                                      </p:cBhvr>
                                      <p:tavLst>
                                        <p:tav tm="0">
                                          <p:val>
                                            <p:strVal val="#ppt_y"/>
                                          </p:val>
                                        </p:tav>
                                        <p:tav tm="100000">
                                          <p:val>
                                            <p:strVal val="#ppt_y"/>
                                          </p:val>
                                        </p:tav>
                                      </p:tavLst>
                                    </p:anim>
                                  </p:childTnLst>
                                </p:cTn>
                              </p:par>
                            </p:childTnLst>
                          </p:cTn>
                        </p:par>
                        <p:par>
                          <p:cTn id="84" fill="hold">
                            <p:stCondLst>
                              <p:cond delay="2000"/>
                            </p:stCondLst>
                            <p:childTnLst>
                              <p:par>
                                <p:cTn id="85" presetID="1" presetClass="entr" presetSubtype="0" fill="hold" grpId="0" nodeType="afterEffect">
                                  <p:stCondLst>
                                    <p:cond delay="0"/>
                                  </p:stCondLst>
                                  <p:childTnLst>
                                    <p:set>
                                      <p:cBhvr>
                                        <p:cTn id="86" dur="1" fill="hold">
                                          <p:stCondLst>
                                            <p:cond delay="499"/>
                                          </p:stCondLst>
                                        </p:cTn>
                                        <p:tgtEl>
                                          <p:spTgt spid="229645"/>
                                        </p:tgtEl>
                                        <p:attrNameLst>
                                          <p:attrName>style.visibility</p:attrName>
                                        </p:attrNameLst>
                                      </p:cBhvr>
                                      <p:to>
                                        <p:strVal val="visible"/>
                                      </p:to>
                                    </p:set>
                                  </p:childTnLst>
                                </p:cTn>
                              </p:par>
                            </p:childTnLst>
                          </p:cTn>
                        </p:par>
                        <p:par>
                          <p:cTn id="87" fill="hold">
                            <p:stCondLst>
                              <p:cond delay="2500"/>
                            </p:stCondLst>
                            <p:childTnLst>
                              <p:par>
                                <p:cTn id="88" presetID="1" presetClass="entr" presetSubtype="0" fill="hold" nodeType="afterEffect">
                                  <p:stCondLst>
                                    <p:cond delay="0"/>
                                  </p:stCondLst>
                                  <p:childTnLst>
                                    <p:set>
                                      <p:cBhvr>
                                        <p:cTn id="89" dur="1" fill="hold">
                                          <p:stCondLst>
                                            <p:cond delay="499"/>
                                          </p:stCondLst>
                                        </p:cTn>
                                        <p:tgtEl>
                                          <p:spTgt spid="22964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 presetClass="entr" presetSubtype="2" fill="hold" grpId="0" nodeType="clickEffect">
                                  <p:stCondLst>
                                    <p:cond delay="0"/>
                                  </p:stCondLst>
                                  <p:childTnLst>
                                    <p:set>
                                      <p:cBhvr>
                                        <p:cTn id="93" dur="1" fill="hold">
                                          <p:stCondLst>
                                            <p:cond delay="0"/>
                                          </p:stCondLst>
                                        </p:cTn>
                                        <p:tgtEl>
                                          <p:spTgt spid="229779"/>
                                        </p:tgtEl>
                                        <p:attrNameLst>
                                          <p:attrName>style.visibility</p:attrName>
                                        </p:attrNameLst>
                                      </p:cBhvr>
                                      <p:to>
                                        <p:strVal val="visible"/>
                                      </p:to>
                                    </p:set>
                                    <p:anim calcmode="lin" valueType="num">
                                      <p:cBhvr additive="base">
                                        <p:cTn id="94" dur="500" fill="hold"/>
                                        <p:tgtEl>
                                          <p:spTgt spid="229779"/>
                                        </p:tgtEl>
                                        <p:attrNameLst>
                                          <p:attrName>ppt_x</p:attrName>
                                        </p:attrNameLst>
                                      </p:cBhvr>
                                      <p:tavLst>
                                        <p:tav tm="0">
                                          <p:val>
                                            <p:strVal val="1+#ppt_w/2"/>
                                          </p:val>
                                        </p:tav>
                                        <p:tav tm="100000">
                                          <p:val>
                                            <p:strVal val="#ppt_x"/>
                                          </p:val>
                                        </p:tav>
                                      </p:tavLst>
                                    </p:anim>
                                    <p:anim calcmode="lin" valueType="num">
                                      <p:cBhvr additive="base">
                                        <p:cTn id="95" dur="500" fill="hold"/>
                                        <p:tgtEl>
                                          <p:spTgt spid="229779"/>
                                        </p:tgtEl>
                                        <p:attrNameLst>
                                          <p:attrName>ppt_y</p:attrName>
                                        </p:attrNameLst>
                                      </p:cBhvr>
                                      <p:tavLst>
                                        <p:tav tm="0">
                                          <p:val>
                                            <p:strVal val="#ppt_y"/>
                                          </p:val>
                                        </p:tav>
                                        <p:tav tm="100000">
                                          <p:val>
                                            <p:strVal val="#ppt_y"/>
                                          </p:val>
                                        </p:tav>
                                      </p:tavLst>
                                    </p:anim>
                                  </p:childTnLst>
                                </p:cTn>
                              </p:par>
                            </p:childTnLst>
                          </p:cTn>
                        </p:par>
                        <p:par>
                          <p:cTn id="96" fill="hold">
                            <p:stCondLst>
                              <p:cond delay="500"/>
                            </p:stCondLst>
                            <p:childTnLst>
                              <p:par>
                                <p:cTn id="97" presetID="2" presetClass="entr" presetSubtype="2" fill="hold" grpId="0" nodeType="afterEffect">
                                  <p:stCondLst>
                                    <p:cond delay="1000"/>
                                  </p:stCondLst>
                                  <p:childTnLst>
                                    <p:set>
                                      <p:cBhvr>
                                        <p:cTn id="98" dur="1" fill="hold">
                                          <p:stCondLst>
                                            <p:cond delay="0"/>
                                          </p:stCondLst>
                                        </p:cTn>
                                        <p:tgtEl>
                                          <p:spTgt spid="229649"/>
                                        </p:tgtEl>
                                        <p:attrNameLst>
                                          <p:attrName>style.visibility</p:attrName>
                                        </p:attrNameLst>
                                      </p:cBhvr>
                                      <p:to>
                                        <p:strVal val="visible"/>
                                      </p:to>
                                    </p:set>
                                    <p:anim calcmode="lin" valueType="num">
                                      <p:cBhvr additive="base">
                                        <p:cTn id="99" dur="500" fill="hold"/>
                                        <p:tgtEl>
                                          <p:spTgt spid="229649"/>
                                        </p:tgtEl>
                                        <p:attrNameLst>
                                          <p:attrName>ppt_x</p:attrName>
                                        </p:attrNameLst>
                                      </p:cBhvr>
                                      <p:tavLst>
                                        <p:tav tm="0">
                                          <p:val>
                                            <p:strVal val="1+#ppt_w/2"/>
                                          </p:val>
                                        </p:tav>
                                        <p:tav tm="100000">
                                          <p:val>
                                            <p:strVal val="#ppt_x"/>
                                          </p:val>
                                        </p:tav>
                                      </p:tavLst>
                                    </p:anim>
                                    <p:anim calcmode="lin" valueType="num">
                                      <p:cBhvr additive="base">
                                        <p:cTn id="100" dur="500" fill="hold"/>
                                        <p:tgtEl>
                                          <p:spTgt spid="229649"/>
                                        </p:tgtEl>
                                        <p:attrNameLst>
                                          <p:attrName>ppt_y</p:attrName>
                                        </p:attrNameLst>
                                      </p:cBhvr>
                                      <p:tavLst>
                                        <p:tav tm="0">
                                          <p:val>
                                            <p:strVal val="#ppt_y"/>
                                          </p:val>
                                        </p:tav>
                                        <p:tav tm="100000">
                                          <p:val>
                                            <p:strVal val="#ppt_y"/>
                                          </p:val>
                                        </p:tav>
                                      </p:tavLst>
                                    </p:anim>
                                  </p:childTnLst>
                                </p:cTn>
                              </p:par>
                            </p:childTnLst>
                          </p:cTn>
                        </p:par>
                        <p:par>
                          <p:cTn id="101" fill="hold">
                            <p:stCondLst>
                              <p:cond delay="2000"/>
                            </p:stCondLst>
                            <p:childTnLst>
                              <p:par>
                                <p:cTn id="102" presetID="1" presetClass="entr" presetSubtype="0" fill="hold" grpId="0" nodeType="afterEffect">
                                  <p:stCondLst>
                                    <p:cond delay="0"/>
                                  </p:stCondLst>
                                  <p:childTnLst>
                                    <p:set>
                                      <p:cBhvr>
                                        <p:cTn id="103" dur="1" fill="hold">
                                          <p:stCondLst>
                                            <p:cond delay="499"/>
                                          </p:stCondLst>
                                        </p:cTn>
                                        <p:tgtEl>
                                          <p:spTgt spid="229654"/>
                                        </p:tgtEl>
                                        <p:attrNameLst>
                                          <p:attrName>style.visibility</p:attrName>
                                        </p:attrNameLst>
                                      </p:cBhvr>
                                      <p:to>
                                        <p:strVal val="visible"/>
                                      </p:to>
                                    </p:set>
                                  </p:childTnLst>
                                </p:cTn>
                              </p:par>
                            </p:childTnLst>
                          </p:cTn>
                        </p:par>
                        <p:par>
                          <p:cTn id="104" fill="hold">
                            <p:stCondLst>
                              <p:cond delay="2500"/>
                            </p:stCondLst>
                            <p:childTnLst>
                              <p:par>
                                <p:cTn id="105" presetID="1" presetClass="entr" presetSubtype="0" fill="hold" nodeType="afterEffect">
                                  <p:stCondLst>
                                    <p:cond delay="0"/>
                                  </p:stCondLst>
                                  <p:childTnLst>
                                    <p:set>
                                      <p:cBhvr>
                                        <p:cTn id="106" dur="1" fill="hold">
                                          <p:stCondLst>
                                            <p:cond delay="499"/>
                                          </p:stCondLst>
                                        </p:cTn>
                                        <p:tgtEl>
                                          <p:spTgt spid="22965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 presetClass="entr" presetSubtype="2" fill="hold" grpId="0" nodeType="clickEffect">
                                  <p:stCondLst>
                                    <p:cond delay="0"/>
                                  </p:stCondLst>
                                  <p:childTnLst>
                                    <p:set>
                                      <p:cBhvr>
                                        <p:cTn id="110" dur="1" fill="hold">
                                          <p:stCondLst>
                                            <p:cond delay="0"/>
                                          </p:stCondLst>
                                        </p:cTn>
                                        <p:tgtEl>
                                          <p:spTgt spid="229780"/>
                                        </p:tgtEl>
                                        <p:attrNameLst>
                                          <p:attrName>style.visibility</p:attrName>
                                        </p:attrNameLst>
                                      </p:cBhvr>
                                      <p:to>
                                        <p:strVal val="visible"/>
                                      </p:to>
                                    </p:set>
                                    <p:anim calcmode="lin" valueType="num">
                                      <p:cBhvr additive="base">
                                        <p:cTn id="111" dur="500" fill="hold"/>
                                        <p:tgtEl>
                                          <p:spTgt spid="229780"/>
                                        </p:tgtEl>
                                        <p:attrNameLst>
                                          <p:attrName>ppt_x</p:attrName>
                                        </p:attrNameLst>
                                      </p:cBhvr>
                                      <p:tavLst>
                                        <p:tav tm="0">
                                          <p:val>
                                            <p:strVal val="1+#ppt_w/2"/>
                                          </p:val>
                                        </p:tav>
                                        <p:tav tm="100000">
                                          <p:val>
                                            <p:strVal val="#ppt_x"/>
                                          </p:val>
                                        </p:tav>
                                      </p:tavLst>
                                    </p:anim>
                                    <p:anim calcmode="lin" valueType="num">
                                      <p:cBhvr additive="base">
                                        <p:cTn id="112" dur="500" fill="hold"/>
                                        <p:tgtEl>
                                          <p:spTgt spid="229780"/>
                                        </p:tgtEl>
                                        <p:attrNameLst>
                                          <p:attrName>ppt_y</p:attrName>
                                        </p:attrNameLst>
                                      </p:cBhvr>
                                      <p:tavLst>
                                        <p:tav tm="0">
                                          <p:val>
                                            <p:strVal val="#ppt_y"/>
                                          </p:val>
                                        </p:tav>
                                        <p:tav tm="100000">
                                          <p:val>
                                            <p:strVal val="#ppt_y"/>
                                          </p:val>
                                        </p:tav>
                                      </p:tavLst>
                                    </p:anim>
                                  </p:childTnLst>
                                </p:cTn>
                              </p:par>
                            </p:childTnLst>
                          </p:cTn>
                        </p:par>
                        <p:par>
                          <p:cTn id="113" fill="hold">
                            <p:stCondLst>
                              <p:cond delay="500"/>
                            </p:stCondLst>
                            <p:childTnLst>
                              <p:par>
                                <p:cTn id="114" presetID="2" presetClass="entr" presetSubtype="2" fill="hold" grpId="0" nodeType="afterEffect">
                                  <p:stCondLst>
                                    <p:cond delay="1000"/>
                                  </p:stCondLst>
                                  <p:childTnLst>
                                    <p:set>
                                      <p:cBhvr>
                                        <p:cTn id="115" dur="1" fill="hold">
                                          <p:stCondLst>
                                            <p:cond delay="0"/>
                                          </p:stCondLst>
                                        </p:cTn>
                                        <p:tgtEl>
                                          <p:spTgt spid="229653"/>
                                        </p:tgtEl>
                                        <p:attrNameLst>
                                          <p:attrName>style.visibility</p:attrName>
                                        </p:attrNameLst>
                                      </p:cBhvr>
                                      <p:to>
                                        <p:strVal val="visible"/>
                                      </p:to>
                                    </p:set>
                                    <p:anim calcmode="lin" valueType="num">
                                      <p:cBhvr additive="base">
                                        <p:cTn id="116" dur="500" fill="hold"/>
                                        <p:tgtEl>
                                          <p:spTgt spid="229653"/>
                                        </p:tgtEl>
                                        <p:attrNameLst>
                                          <p:attrName>ppt_x</p:attrName>
                                        </p:attrNameLst>
                                      </p:cBhvr>
                                      <p:tavLst>
                                        <p:tav tm="0">
                                          <p:val>
                                            <p:strVal val="1+#ppt_w/2"/>
                                          </p:val>
                                        </p:tav>
                                        <p:tav tm="100000">
                                          <p:val>
                                            <p:strVal val="#ppt_x"/>
                                          </p:val>
                                        </p:tav>
                                      </p:tavLst>
                                    </p:anim>
                                    <p:anim calcmode="lin" valueType="num">
                                      <p:cBhvr additive="base">
                                        <p:cTn id="117" dur="500" fill="hold"/>
                                        <p:tgtEl>
                                          <p:spTgt spid="229653"/>
                                        </p:tgtEl>
                                        <p:attrNameLst>
                                          <p:attrName>ppt_y</p:attrName>
                                        </p:attrNameLst>
                                      </p:cBhvr>
                                      <p:tavLst>
                                        <p:tav tm="0">
                                          <p:val>
                                            <p:strVal val="#ppt_y"/>
                                          </p:val>
                                        </p:tav>
                                        <p:tav tm="100000">
                                          <p:val>
                                            <p:strVal val="#ppt_y"/>
                                          </p:val>
                                        </p:tav>
                                      </p:tavLst>
                                    </p:anim>
                                  </p:childTnLst>
                                </p:cTn>
                              </p:par>
                            </p:childTnLst>
                          </p:cTn>
                        </p:par>
                        <p:par>
                          <p:cTn id="118" fill="hold">
                            <p:stCondLst>
                              <p:cond delay="2000"/>
                            </p:stCondLst>
                            <p:childTnLst>
                              <p:par>
                                <p:cTn id="119" presetID="1" presetClass="entr" presetSubtype="0" fill="hold" grpId="0" nodeType="afterEffect">
                                  <p:stCondLst>
                                    <p:cond delay="0"/>
                                  </p:stCondLst>
                                  <p:childTnLst>
                                    <p:set>
                                      <p:cBhvr>
                                        <p:cTn id="120" dur="1" fill="hold">
                                          <p:stCondLst>
                                            <p:cond delay="499"/>
                                          </p:stCondLst>
                                        </p:cTn>
                                        <p:tgtEl>
                                          <p:spTgt spid="229655"/>
                                        </p:tgtEl>
                                        <p:attrNameLst>
                                          <p:attrName>style.visibility</p:attrName>
                                        </p:attrNameLst>
                                      </p:cBhvr>
                                      <p:to>
                                        <p:strVal val="visible"/>
                                      </p:to>
                                    </p:set>
                                  </p:childTnLst>
                                </p:cTn>
                              </p:par>
                            </p:childTnLst>
                          </p:cTn>
                        </p:par>
                        <p:par>
                          <p:cTn id="121" fill="hold">
                            <p:stCondLst>
                              <p:cond delay="2500"/>
                            </p:stCondLst>
                            <p:childTnLst>
                              <p:par>
                                <p:cTn id="122" presetID="1" presetClass="entr" presetSubtype="0" fill="hold" nodeType="afterEffect">
                                  <p:stCondLst>
                                    <p:cond delay="0"/>
                                  </p:stCondLst>
                                  <p:childTnLst>
                                    <p:set>
                                      <p:cBhvr>
                                        <p:cTn id="123" dur="1" fill="hold">
                                          <p:stCondLst>
                                            <p:cond delay="499"/>
                                          </p:stCondLst>
                                        </p:cTn>
                                        <p:tgtEl>
                                          <p:spTgt spid="22965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 presetClass="entr" presetSubtype="2" fill="hold" grpId="0" nodeType="clickEffect">
                                  <p:stCondLst>
                                    <p:cond delay="0"/>
                                  </p:stCondLst>
                                  <p:childTnLst>
                                    <p:set>
                                      <p:cBhvr>
                                        <p:cTn id="127" dur="1" fill="hold">
                                          <p:stCondLst>
                                            <p:cond delay="0"/>
                                          </p:stCondLst>
                                        </p:cTn>
                                        <p:tgtEl>
                                          <p:spTgt spid="229781"/>
                                        </p:tgtEl>
                                        <p:attrNameLst>
                                          <p:attrName>style.visibility</p:attrName>
                                        </p:attrNameLst>
                                      </p:cBhvr>
                                      <p:to>
                                        <p:strVal val="visible"/>
                                      </p:to>
                                    </p:set>
                                    <p:anim calcmode="lin" valueType="num">
                                      <p:cBhvr additive="base">
                                        <p:cTn id="128" dur="500" fill="hold"/>
                                        <p:tgtEl>
                                          <p:spTgt spid="229781"/>
                                        </p:tgtEl>
                                        <p:attrNameLst>
                                          <p:attrName>ppt_x</p:attrName>
                                        </p:attrNameLst>
                                      </p:cBhvr>
                                      <p:tavLst>
                                        <p:tav tm="0">
                                          <p:val>
                                            <p:strVal val="1+#ppt_w/2"/>
                                          </p:val>
                                        </p:tav>
                                        <p:tav tm="100000">
                                          <p:val>
                                            <p:strVal val="#ppt_x"/>
                                          </p:val>
                                        </p:tav>
                                      </p:tavLst>
                                    </p:anim>
                                    <p:anim calcmode="lin" valueType="num">
                                      <p:cBhvr additive="base">
                                        <p:cTn id="129" dur="500" fill="hold"/>
                                        <p:tgtEl>
                                          <p:spTgt spid="229781"/>
                                        </p:tgtEl>
                                        <p:attrNameLst>
                                          <p:attrName>ppt_y</p:attrName>
                                        </p:attrNameLst>
                                      </p:cBhvr>
                                      <p:tavLst>
                                        <p:tav tm="0">
                                          <p:val>
                                            <p:strVal val="#ppt_y"/>
                                          </p:val>
                                        </p:tav>
                                        <p:tav tm="100000">
                                          <p:val>
                                            <p:strVal val="#ppt_y"/>
                                          </p:val>
                                        </p:tav>
                                      </p:tavLst>
                                    </p:anim>
                                  </p:childTnLst>
                                </p:cTn>
                              </p:par>
                            </p:childTnLst>
                          </p:cTn>
                        </p:par>
                        <p:par>
                          <p:cTn id="130" fill="hold">
                            <p:stCondLst>
                              <p:cond delay="500"/>
                            </p:stCondLst>
                            <p:childTnLst>
                              <p:par>
                                <p:cTn id="131" presetID="2" presetClass="entr" presetSubtype="2" fill="hold" grpId="0" nodeType="afterEffect">
                                  <p:stCondLst>
                                    <p:cond delay="1000"/>
                                  </p:stCondLst>
                                  <p:childTnLst>
                                    <p:set>
                                      <p:cBhvr>
                                        <p:cTn id="132" dur="1" fill="hold">
                                          <p:stCondLst>
                                            <p:cond delay="0"/>
                                          </p:stCondLst>
                                        </p:cTn>
                                        <p:tgtEl>
                                          <p:spTgt spid="229659"/>
                                        </p:tgtEl>
                                        <p:attrNameLst>
                                          <p:attrName>style.visibility</p:attrName>
                                        </p:attrNameLst>
                                      </p:cBhvr>
                                      <p:to>
                                        <p:strVal val="visible"/>
                                      </p:to>
                                    </p:set>
                                    <p:anim calcmode="lin" valueType="num">
                                      <p:cBhvr additive="base">
                                        <p:cTn id="133" dur="500" fill="hold"/>
                                        <p:tgtEl>
                                          <p:spTgt spid="229659"/>
                                        </p:tgtEl>
                                        <p:attrNameLst>
                                          <p:attrName>ppt_x</p:attrName>
                                        </p:attrNameLst>
                                      </p:cBhvr>
                                      <p:tavLst>
                                        <p:tav tm="0">
                                          <p:val>
                                            <p:strVal val="1+#ppt_w/2"/>
                                          </p:val>
                                        </p:tav>
                                        <p:tav tm="100000">
                                          <p:val>
                                            <p:strVal val="#ppt_x"/>
                                          </p:val>
                                        </p:tav>
                                      </p:tavLst>
                                    </p:anim>
                                    <p:anim calcmode="lin" valueType="num">
                                      <p:cBhvr additive="base">
                                        <p:cTn id="134" dur="500" fill="hold"/>
                                        <p:tgtEl>
                                          <p:spTgt spid="229659"/>
                                        </p:tgtEl>
                                        <p:attrNameLst>
                                          <p:attrName>ppt_y</p:attrName>
                                        </p:attrNameLst>
                                      </p:cBhvr>
                                      <p:tavLst>
                                        <p:tav tm="0">
                                          <p:val>
                                            <p:strVal val="#ppt_y"/>
                                          </p:val>
                                        </p:tav>
                                        <p:tav tm="100000">
                                          <p:val>
                                            <p:strVal val="#ppt_y"/>
                                          </p:val>
                                        </p:tav>
                                      </p:tavLst>
                                    </p:anim>
                                  </p:childTnLst>
                                </p:cTn>
                              </p:par>
                            </p:childTnLst>
                          </p:cTn>
                        </p:par>
                        <p:par>
                          <p:cTn id="135" fill="hold">
                            <p:stCondLst>
                              <p:cond delay="2000"/>
                            </p:stCondLst>
                            <p:childTnLst>
                              <p:par>
                                <p:cTn id="136" presetID="1" presetClass="entr" presetSubtype="0" fill="hold" grpId="0" nodeType="afterEffect">
                                  <p:stCondLst>
                                    <p:cond delay="0"/>
                                  </p:stCondLst>
                                  <p:childTnLst>
                                    <p:set>
                                      <p:cBhvr>
                                        <p:cTn id="137" dur="1" fill="hold">
                                          <p:stCondLst>
                                            <p:cond delay="499"/>
                                          </p:stCondLst>
                                        </p:cTn>
                                        <p:tgtEl>
                                          <p:spTgt spid="229660"/>
                                        </p:tgtEl>
                                        <p:attrNameLst>
                                          <p:attrName>style.visibility</p:attrName>
                                        </p:attrNameLst>
                                      </p:cBhvr>
                                      <p:to>
                                        <p:strVal val="visible"/>
                                      </p:to>
                                    </p:set>
                                  </p:childTnLst>
                                </p:cTn>
                              </p:par>
                            </p:childTnLst>
                          </p:cTn>
                        </p:par>
                        <p:par>
                          <p:cTn id="138" fill="hold">
                            <p:stCondLst>
                              <p:cond delay="2500"/>
                            </p:stCondLst>
                            <p:childTnLst>
                              <p:par>
                                <p:cTn id="139" presetID="1" presetClass="entr" presetSubtype="0" fill="hold" nodeType="afterEffect">
                                  <p:stCondLst>
                                    <p:cond delay="0"/>
                                  </p:stCondLst>
                                  <p:childTnLst>
                                    <p:set>
                                      <p:cBhvr>
                                        <p:cTn id="140" dur="1" fill="hold">
                                          <p:stCondLst>
                                            <p:cond delay="499"/>
                                          </p:stCondLst>
                                        </p:cTn>
                                        <p:tgtEl>
                                          <p:spTgt spid="229661"/>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2" presetClass="entr" presetSubtype="2" fill="hold" grpId="0" nodeType="clickEffect">
                                  <p:stCondLst>
                                    <p:cond delay="0"/>
                                  </p:stCondLst>
                                  <p:childTnLst>
                                    <p:set>
                                      <p:cBhvr>
                                        <p:cTn id="144" dur="1" fill="hold">
                                          <p:stCondLst>
                                            <p:cond delay="0"/>
                                          </p:stCondLst>
                                        </p:cTn>
                                        <p:tgtEl>
                                          <p:spTgt spid="229782"/>
                                        </p:tgtEl>
                                        <p:attrNameLst>
                                          <p:attrName>style.visibility</p:attrName>
                                        </p:attrNameLst>
                                      </p:cBhvr>
                                      <p:to>
                                        <p:strVal val="visible"/>
                                      </p:to>
                                    </p:set>
                                    <p:anim calcmode="lin" valueType="num">
                                      <p:cBhvr additive="base">
                                        <p:cTn id="145" dur="500" fill="hold"/>
                                        <p:tgtEl>
                                          <p:spTgt spid="229782"/>
                                        </p:tgtEl>
                                        <p:attrNameLst>
                                          <p:attrName>ppt_x</p:attrName>
                                        </p:attrNameLst>
                                      </p:cBhvr>
                                      <p:tavLst>
                                        <p:tav tm="0">
                                          <p:val>
                                            <p:strVal val="1+#ppt_w/2"/>
                                          </p:val>
                                        </p:tav>
                                        <p:tav tm="100000">
                                          <p:val>
                                            <p:strVal val="#ppt_x"/>
                                          </p:val>
                                        </p:tav>
                                      </p:tavLst>
                                    </p:anim>
                                    <p:anim calcmode="lin" valueType="num">
                                      <p:cBhvr additive="base">
                                        <p:cTn id="146" dur="500" fill="hold"/>
                                        <p:tgtEl>
                                          <p:spTgt spid="229782"/>
                                        </p:tgtEl>
                                        <p:attrNameLst>
                                          <p:attrName>ppt_y</p:attrName>
                                        </p:attrNameLst>
                                      </p:cBhvr>
                                      <p:tavLst>
                                        <p:tav tm="0">
                                          <p:val>
                                            <p:strVal val="#ppt_y"/>
                                          </p:val>
                                        </p:tav>
                                        <p:tav tm="100000">
                                          <p:val>
                                            <p:strVal val="#ppt_y"/>
                                          </p:val>
                                        </p:tav>
                                      </p:tavLst>
                                    </p:anim>
                                  </p:childTnLst>
                                </p:cTn>
                              </p:par>
                            </p:childTnLst>
                          </p:cTn>
                        </p:par>
                        <p:par>
                          <p:cTn id="147" fill="hold">
                            <p:stCondLst>
                              <p:cond delay="500"/>
                            </p:stCondLst>
                            <p:childTnLst>
                              <p:par>
                                <p:cTn id="148" presetID="2" presetClass="entr" presetSubtype="2" fill="hold" grpId="0" nodeType="afterEffect">
                                  <p:stCondLst>
                                    <p:cond delay="1000"/>
                                  </p:stCondLst>
                                  <p:childTnLst>
                                    <p:set>
                                      <p:cBhvr>
                                        <p:cTn id="149" dur="1" fill="hold">
                                          <p:stCondLst>
                                            <p:cond delay="0"/>
                                          </p:stCondLst>
                                        </p:cTn>
                                        <p:tgtEl>
                                          <p:spTgt spid="229664"/>
                                        </p:tgtEl>
                                        <p:attrNameLst>
                                          <p:attrName>style.visibility</p:attrName>
                                        </p:attrNameLst>
                                      </p:cBhvr>
                                      <p:to>
                                        <p:strVal val="visible"/>
                                      </p:to>
                                    </p:set>
                                    <p:anim calcmode="lin" valueType="num">
                                      <p:cBhvr additive="base">
                                        <p:cTn id="150" dur="500" fill="hold"/>
                                        <p:tgtEl>
                                          <p:spTgt spid="229664"/>
                                        </p:tgtEl>
                                        <p:attrNameLst>
                                          <p:attrName>ppt_x</p:attrName>
                                        </p:attrNameLst>
                                      </p:cBhvr>
                                      <p:tavLst>
                                        <p:tav tm="0">
                                          <p:val>
                                            <p:strVal val="1+#ppt_w/2"/>
                                          </p:val>
                                        </p:tav>
                                        <p:tav tm="100000">
                                          <p:val>
                                            <p:strVal val="#ppt_x"/>
                                          </p:val>
                                        </p:tav>
                                      </p:tavLst>
                                    </p:anim>
                                    <p:anim calcmode="lin" valueType="num">
                                      <p:cBhvr additive="base">
                                        <p:cTn id="151" dur="500" fill="hold"/>
                                        <p:tgtEl>
                                          <p:spTgt spid="229664"/>
                                        </p:tgtEl>
                                        <p:attrNameLst>
                                          <p:attrName>ppt_y</p:attrName>
                                        </p:attrNameLst>
                                      </p:cBhvr>
                                      <p:tavLst>
                                        <p:tav tm="0">
                                          <p:val>
                                            <p:strVal val="#ppt_y"/>
                                          </p:val>
                                        </p:tav>
                                        <p:tav tm="100000">
                                          <p:val>
                                            <p:strVal val="#ppt_y"/>
                                          </p:val>
                                        </p:tav>
                                      </p:tavLst>
                                    </p:anim>
                                  </p:childTnLst>
                                </p:cTn>
                              </p:par>
                            </p:childTnLst>
                          </p:cTn>
                        </p:par>
                        <p:par>
                          <p:cTn id="152" fill="hold">
                            <p:stCondLst>
                              <p:cond delay="2000"/>
                            </p:stCondLst>
                            <p:childTnLst>
                              <p:par>
                                <p:cTn id="153" presetID="1" presetClass="entr" presetSubtype="0" fill="hold" grpId="0" nodeType="afterEffect">
                                  <p:stCondLst>
                                    <p:cond delay="0"/>
                                  </p:stCondLst>
                                  <p:childTnLst>
                                    <p:set>
                                      <p:cBhvr>
                                        <p:cTn id="154" dur="1" fill="hold">
                                          <p:stCondLst>
                                            <p:cond delay="499"/>
                                          </p:stCondLst>
                                        </p:cTn>
                                        <p:tgtEl>
                                          <p:spTgt spid="229665"/>
                                        </p:tgtEl>
                                        <p:attrNameLst>
                                          <p:attrName>style.visibility</p:attrName>
                                        </p:attrNameLst>
                                      </p:cBhvr>
                                      <p:to>
                                        <p:strVal val="visible"/>
                                      </p:to>
                                    </p:set>
                                  </p:childTnLst>
                                </p:cTn>
                              </p:par>
                            </p:childTnLst>
                          </p:cTn>
                        </p:par>
                        <p:par>
                          <p:cTn id="155" fill="hold">
                            <p:stCondLst>
                              <p:cond delay="2500"/>
                            </p:stCondLst>
                            <p:childTnLst>
                              <p:par>
                                <p:cTn id="156" presetID="1" presetClass="entr" presetSubtype="0" fill="hold" nodeType="afterEffect">
                                  <p:stCondLst>
                                    <p:cond delay="0"/>
                                  </p:stCondLst>
                                  <p:childTnLst>
                                    <p:set>
                                      <p:cBhvr>
                                        <p:cTn id="157" dur="1" fill="hold">
                                          <p:stCondLst>
                                            <p:cond delay="499"/>
                                          </p:stCondLst>
                                        </p:cTn>
                                        <p:tgtEl>
                                          <p:spTgt spid="229666"/>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2" presetClass="entr" presetSubtype="2" fill="hold" grpId="0" nodeType="clickEffect">
                                  <p:stCondLst>
                                    <p:cond delay="0"/>
                                  </p:stCondLst>
                                  <p:childTnLst>
                                    <p:set>
                                      <p:cBhvr>
                                        <p:cTn id="161" dur="1" fill="hold">
                                          <p:stCondLst>
                                            <p:cond delay="0"/>
                                          </p:stCondLst>
                                        </p:cTn>
                                        <p:tgtEl>
                                          <p:spTgt spid="229783"/>
                                        </p:tgtEl>
                                        <p:attrNameLst>
                                          <p:attrName>style.visibility</p:attrName>
                                        </p:attrNameLst>
                                      </p:cBhvr>
                                      <p:to>
                                        <p:strVal val="visible"/>
                                      </p:to>
                                    </p:set>
                                    <p:anim calcmode="lin" valueType="num">
                                      <p:cBhvr additive="base">
                                        <p:cTn id="162" dur="500" fill="hold"/>
                                        <p:tgtEl>
                                          <p:spTgt spid="229783"/>
                                        </p:tgtEl>
                                        <p:attrNameLst>
                                          <p:attrName>ppt_x</p:attrName>
                                        </p:attrNameLst>
                                      </p:cBhvr>
                                      <p:tavLst>
                                        <p:tav tm="0">
                                          <p:val>
                                            <p:strVal val="1+#ppt_w/2"/>
                                          </p:val>
                                        </p:tav>
                                        <p:tav tm="100000">
                                          <p:val>
                                            <p:strVal val="#ppt_x"/>
                                          </p:val>
                                        </p:tav>
                                      </p:tavLst>
                                    </p:anim>
                                    <p:anim calcmode="lin" valueType="num">
                                      <p:cBhvr additive="base">
                                        <p:cTn id="163" dur="500" fill="hold"/>
                                        <p:tgtEl>
                                          <p:spTgt spid="229783"/>
                                        </p:tgtEl>
                                        <p:attrNameLst>
                                          <p:attrName>ppt_y</p:attrName>
                                        </p:attrNameLst>
                                      </p:cBhvr>
                                      <p:tavLst>
                                        <p:tav tm="0">
                                          <p:val>
                                            <p:strVal val="#ppt_y"/>
                                          </p:val>
                                        </p:tav>
                                        <p:tav tm="100000">
                                          <p:val>
                                            <p:strVal val="#ppt_y"/>
                                          </p:val>
                                        </p:tav>
                                      </p:tavLst>
                                    </p:anim>
                                  </p:childTnLst>
                                </p:cTn>
                              </p:par>
                            </p:childTnLst>
                          </p:cTn>
                        </p:par>
                        <p:par>
                          <p:cTn id="164" fill="hold">
                            <p:stCondLst>
                              <p:cond delay="500"/>
                            </p:stCondLst>
                            <p:childTnLst>
                              <p:par>
                                <p:cTn id="165" presetID="1" presetClass="entr" presetSubtype="0" fill="hold" grpId="0" nodeType="afterEffect">
                                  <p:stCondLst>
                                    <p:cond delay="1000"/>
                                  </p:stCondLst>
                                  <p:childTnLst>
                                    <p:set>
                                      <p:cBhvr>
                                        <p:cTn id="166" dur="1" fill="hold">
                                          <p:stCondLst>
                                            <p:cond delay="499"/>
                                          </p:stCondLst>
                                        </p:cTn>
                                        <p:tgtEl>
                                          <p:spTgt spid="229669"/>
                                        </p:tgtEl>
                                        <p:attrNameLst>
                                          <p:attrName>style.visibility</p:attrName>
                                        </p:attrNameLst>
                                      </p:cBhvr>
                                      <p:to>
                                        <p:strVal val="visible"/>
                                      </p:to>
                                    </p:set>
                                  </p:childTnLst>
                                </p:cTn>
                              </p:par>
                            </p:childTnLst>
                          </p:cTn>
                        </p:par>
                        <p:par>
                          <p:cTn id="167" fill="hold">
                            <p:stCondLst>
                              <p:cond delay="2000"/>
                            </p:stCondLst>
                            <p:childTnLst>
                              <p:par>
                                <p:cTn id="168" presetID="1" presetClass="entr" presetSubtype="0" fill="hold" grpId="0" nodeType="afterEffect">
                                  <p:stCondLst>
                                    <p:cond delay="0"/>
                                  </p:stCondLst>
                                  <p:childTnLst>
                                    <p:set>
                                      <p:cBhvr>
                                        <p:cTn id="169" dur="1" fill="hold">
                                          <p:stCondLst>
                                            <p:cond delay="499"/>
                                          </p:stCondLst>
                                        </p:cTn>
                                        <p:tgtEl>
                                          <p:spTgt spid="229670"/>
                                        </p:tgtEl>
                                        <p:attrNameLst>
                                          <p:attrName>style.visibility</p:attrName>
                                        </p:attrNameLst>
                                      </p:cBhvr>
                                      <p:to>
                                        <p:strVal val="visible"/>
                                      </p:to>
                                    </p:set>
                                  </p:childTnLst>
                                </p:cTn>
                              </p:par>
                            </p:childTnLst>
                          </p:cTn>
                        </p:par>
                        <p:par>
                          <p:cTn id="170" fill="hold">
                            <p:stCondLst>
                              <p:cond delay="2500"/>
                            </p:stCondLst>
                            <p:childTnLst>
                              <p:par>
                                <p:cTn id="171" presetID="1" presetClass="entr" presetSubtype="0" fill="hold" nodeType="afterEffect">
                                  <p:stCondLst>
                                    <p:cond delay="0"/>
                                  </p:stCondLst>
                                  <p:childTnLst>
                                    <p:set>
                                      <p:cBhvr>
                                        <p:cTn id="172" dur="1" fill="hold">
                                          <p:stCondLst>
                                            <p:cond delay="499"/>
                                          </p:stCondLst>
                                        </p:cTn>
                                        <p:tgtEl>
                                          <p:spTgt spid="229671"/>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499"/>
                                          </p:stCondLst>
                                        </p:cTn>
                                        <p:tgtEl>
                                          <p:spTgt spid="229674"/>
                                        </p:tgtEl>
                                        <p:attrNameLst>
                                          <p:attrName>style.visibility</p:attrName>
                                        </p:attrNameLst>
                                      </p:cBhvr>
                                      <p:to>
                                        <p:strVal val="visible"/>
                                      </p:to>
                                    </p:set>
                                  </p:childTnLst>
                                </p:cTn>
                              </p:par>
                            </p:childTnLst>
                          </p:cTn>
                        </p:par>
                        <p:par>
                          <p:cTn id="177" fill="hold">
                            <p:stCondLst>
                              <p:cond delay="500"/>
                            </p:stCondLst>
                            <p:childTnLst>
                              <p:par>
                                <p:cTn id="178" presetID="1" presetClass="entr" presetSubtype="0" fill="hold" grpId="0" nodeType="afterEffect">
                                  <p:stCondLst>
                                    <p:cond delay="0"/>
                                  </p:stCondLst>
                                  <p:childTnLst>
                                    <p:set>
                                      <p:cBhvr>
                                        <p:cTn id="179" dur="1" fill="hold">
                                          <p:stCondLst>
                                            <p:cond delay="499"/>
                                          </p:stCondLst>
                                        </p:cTn>
                                        <p:tgtEl>
                                          <p:spTgt spid="229675"/>
                                        </p:tgtEl>
                                        <p:attrNameLst>
                                          <p:attrName>style.visibility</p:attrName>
                                        </p:attrNameLst>
                                      </p:cBhvr>
                                      <p:to>
                                        <p:strVal val="visible"/>
                                      </p:to>
                                    </p:set>
                                  </p:childTnLst>
                                </p:cTn>
                              </p:par>
                            </p:childTnLst>
                          </p:cTn>
                        </p:par>
                        <p:par>
                          <p:cTn id="180" fill="hold">
                            <p:stCondLst>
                              <p:cond delay="1000"/>
                            </p:stCondLst>
                            <p:childTnLst>
                              <p:par>
                                <p:cTn id="181" presetID="1" presetClass="entr" presetSubtype="0" fill="hold" nodeType="afterEffect">
                                  <p:stCondLst>
                                    <p:cond delay="0"/>
                                  </p:stCondLst>
                                  <p:childTnLst>
                                    <p:set>
                                      <p:cBhvr>
                                        <p:cTn id="182" dur="1" fill="hold">
                                          <p:stCondLst>
                                            <p:cond delay="499"/>
                                          </p:stCondLst>
                                        </p:cTn>
                                        <p:tgtEl>
                                          <p:spTgt spid="22967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499"/>
                                          </p:stCondLst>
                                        </p:cTn>
                                        <p:tgtEl>
                                          <p:spTgt spid="229679"/>
                                        </p:tgtEl>
                                        <p:attrNameLst>
                                          <p:attrName>style.visibility</p:attrName>
                                        </p:attrNameLst>
                                      </p:cBhvr>
                                      <p:to>
                                        <p:strVal val="visible"/>
                                      </p:to>
                                    </p:set>
                                  </p:childTnLst>
                                </p:cTn>
                              </p:par>
                            </p:childTnLst>
                          </p:cTn>
                        </p:par>
                        <p:par>
                          <p:cTn id="187" fill="hold">
                            <p:stCondLst>
                              <p:cond delay="500"/>
                            </p:stCondLst>
                            <p:childTnLst>
                              <p:par>
                                <p:cTn id="188" presetID="1" presetClass="entr" presetSubtype="0" fill="hold" grpId="0" nodeType="afterEffect">
                                  <p:stCondLst>
                                    <p:cond delay="0"/>
                                  </p:stCondLst>
                                  <p:childTnLst>
                                    <p:set>
                                      <p:cBhvr>
                                        <p:cTn id="189" dur="1" fill="hold">
                                          <p:stCondLst>
                                            <p:cond delay="499"/>
                                          </p:stCondLst>
                                        </p:cTn>
                                        <p:tgtEl>
                                          <p:spTgt spid="229680"/>
                                        </p:tgtEl>
                                        <p:attrNameLst>
                                          <p:attrName>style.visibility</p:attrName>
                                        </p:attrNameLst>
                                      </p:cBhvr>
                                      <p:to>
                                        <p:strVal val="visible"/>
                                      </p:to>
                                    </p:set>
                                  </p:childTnLst>
                                </p:cTn>
                              </p:par>
                            </p:childTnLst>
                          </p:cTn>
                        </p:par>
                        <p:par>
                          <p:cTn id="190" fill="hold">
                            <p:stCondLst>
                              <p:cond delay="1000"/>
                            </p:stCondLst>
                            <p:childTnLst>
                              <p:par>
                                <p:cTn id="191" presetID="1" presetClass="entr" presetSubtype="0" fill="hold" nodeType="afterEffect">
                                  <p:stCondLst>
                                    <p:cond delay="0"/>
                                  </p:stCondLst>
                                  <p:childTnLst>
                                    <p:set>
                                      <p:cBhvr>
                                        <p:cTn id="192" dur="1" fill="hold">
                                          <p:stCondLst>
                                            <p:cond delay="499"/>
                                          </p:stCondLst>
                                        </p:cTn>
                                        <p:tgtEl>
                                          <p:spTgt spid="229681"/>
                                        </p:tgtEl>
                                        <p:attrNameLst>
                                          <p:attrName>style.visibility</p:attrName>
                                        </p:attrNameLst>
                                      </p:cBhvr>
                                      <p:to>
                                        <p:strVal val="visible"/>
                                      </p:to>
                                    </p:set>
                                  </p:childTnLst>
                                </p:cTn>
                              </p:par>
                            </p:childTnLst>
                          </p:cTn>
                        </p:par>
                        <p:par>
                          <p:cTn id="193" fill="hold">
                            <p:stCondLst>
                              <p:cond delay="1500"/>
                            </p:stCondLst>
                            <p:childTnLst>
                              <p:par>
                                <p:cTn id="194" presetID="4" presetClass="entr" presetSubtype="32" fill="hold" grpId="0" nodeType="afterEffect">
                                  <p:stCondLst>
                                    <p:cond delay="1000"/>
                                  </p:stCondLst>
                                  <p:childTnLst>
                                    <p:set>
                                      <p:cBhvr>
                                        <p:cTn id="195" dur="1" fill="hold">
                                          <p:stCondLst>
                                            <p:cond delay="0"/>
                                          </p:stCondLst>
                                        </p:cTn>
                                        <p:tgtEl>
                                          <p:spTgt spid="229788"/>
                                        </p:tgtEl>
                                        <p:attrNameLst>
                                          <p:attrName>style.visibility</p:attrName>
                                        </p:attrNameLst>
                                      </p:cBhvr>
                                      <p:to>
                                        <p:strVal val="visible"/>
                                      </p:to>
                                    </p:set>
                                    <p:animEffect transition="in" filter="box(out)">
                                      <p:cBhvr>
                                        <p:cTn id="196" dur="500"/>
                                        <p:tgtEl>
                                          <p:spTgt spid="229788"/>
                                        </p:tgtEl>
                                      </p:cBhvr>
                                    </p:animEffect>
                                  </p:childTnLst>
                                </p:cTn>
                              </p:par>
                            </p:childTnLst>
                          </p:cTn>
                        </p:par>
                        <p:par>
                          <p:cTn id="197" fill="hold">
                            <p:stCondLst>
                              <p:cond delay="3000"/>
                            </p:stCondLst>
                            <p:childTnLst>
                              <p:par>
                                <p:cTn id="198" presetID="2" presetClass="entr" presetSubtype="2" fill="hold" grpId="0" nodeType="afterEffect">
                                  <p:stCondLst>
                                    <p:cond delay="1000"/>
                                  </p:stCondLst>
                                  <p:childTnLst>
                                    <p:set>
                                      <p:cBhvr>
                                        <p:cTn id="199" dur="1" fill="hold">
                                          <p:stCondLst>
                                            <p:cond delay="0"/>
                                          </p:stCondLst>
                                        </p:cTn>
                                        <p:tgtEl>
                                          <p:spTgt spid="229684"/>
                                        </p:tgtEl>
                                        <p:attrNameLst>
                                          <p:attrName>style.visibility</p:attrName>
                                        </p:attrNameLst>
                                      </p:cBhvr>
                                      <p:to>
                                        <p:strVal val="visible"/>
                                      </p:to>
                                    </p:set>
                                    <p:anim calcmode="lin" valueType="num">
                                      <p:cBhvr additive="base">
                                        <p:cTn id="200" dur="500" fill="hold"/>
                                        <p:tgtEl>
                                          <p:spTgt spid="229684"/>
                                        </p:tgtEl>
                                        <p:attrNameLst>
                                          <p:attrName>ppt_x</p:attrName>
                                        </p:attrNameLst>
                                      </p:cBhvr>
                                      <p:tavLst>
                                        <p:tav tm="0">
                                          <p:val>
                                            <p:strVal val="1+#ppt_w/2"/>
                                          </p:val>
                                        </p:tav>
                                        <p:tav tm="100000">
                                          <p:val>
                                            <p:strVal val="#ppt_x"/>
                                          </p:val>
                                        </p:tav>
                                      </p:tavLst>
                                    </p:anim>
                                    <p:anim calcmode="lin" valueType="num">
                                      <p:cBhvr additive="base">
                                        <p:cTn id="201" dur="500" fill="hold"/>
                                        <p:tgtEl>
                                          <p:spTgt spid="229684"/>
                                        </p:tgtEl>
                                        <p:attrNameLst>
                                          <p:attrName>ppt_y</p:attrName>
                                        </p:attrNameLst>
                                      </p:cBhvr>
                                      <p:tavLst>
                                        <p:tav tm="0">
                                          <p:val>
                                            <p:strVal val="#ppt_y"/>
                                          </p:val>
                                        </p:tav>
                                        <p:tav tm="100000">
                                          <p:val>
                                            <p:strVal val="#ppt_y"/>
                                          </p:val>
                                        </p:tav>
                                      </p:tavLst>
                                    </p:anim>
                                  </p:childTnLst>
                                </p:cTn>
                              </p:par>
                            </p:childTnLst>
                          </p:cTn>
                        </p:par>
                        <p:par>
                          <p:cTn id="202" fill="hold">
                            <p:stCondLst>
                              <p:cond delay="4500"/>
                            </p:stCondLst>
                            <p:childTnLst>
                              <p:par>
                                <p:cTn id="203" presetID="1" presetClass="entr" presetSubtype="0" fill="hold" grpId="0" nodeType="afterEffect">
                                  <p:stCondLst>
                                    <p:cond delay="0"/>
                                  </p:stCondLst>
                                  <p:childTnLst>
                                    <p:set>
                                      <p:cBhvr>
                                        <p:cTn id="204" dur="1" fill="hold">
                                          <p:stCondLst>
                                            <p:cond delay="499"/>
                                          </p:stCondLst>
                                        </p:cTn>
                                        <p:tgtEl>
                                          <p:spTgt spid="229685"/>
                                        </p:tgtEl>
                                        <p:attrNameLst>
                                          <p:attrName>style.visibility</p:attrName>
                                        </p:attrNameLst>
                                      </p:cBhvr>
                                      <p:to>
                                        <p:strVal val="visible"/>
                                      </p:to>
                                    </p:set>
                                  </p:childTnLst>
                                </p:cTn>
                              </p:par>
                            </p:childTnLst>
                          </p:cTn>
                        </p:par>
                        <p:par>
                          <p:cTn id="205" fill="hold">
                            <p:stCondLst>
                              <p:cond delay="5000"/>
                            </p:stCondLst>
                            <p:childTnLst>
                              <p:par>
                                <p:cTn id="206" presetID="1" presetClass="entr" presetSubtype="0" fill="hold" nodeType="afterEffect">
                                  <p:stCondLst>
                                    <p:cond delay="0"/>
                                  </p:stCondLst>
                                  <p:childTnLst>
                                    <p:set>
                                      <p:cBhvr>
                                        <p:cTn id="207" dur="1" fill="hold">
                                          <p:stCondLst>
                                            <p:cond delay="499"/>
                                          </p:stCondLst>
                                        </p:cTn>
                                        <p:tgtEl>
                                          <p:spTgt spid="229686"/>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0" nodeType="clickEffect">
                                  <p:stCondLst>
                                    <p:cond delay="0"/>
                                  </p:stCondLst>
                                  <p:childTnLst>
                                    <p:set>
                                      <p:cBhvr>
                                        <p:cTn id="211" dur="1" fill="hold">
                                          <p:stCondLst>
                                            <p:cond delay="499"/>
                                          </p:stCondLst>
                                        </p:cTn>
                                        <p:tgtEl>
                                          <p:spTgt spid="229689"/>
                                        </p:tgtEl>
                                        <p:attrNameLst>
                                          <p:attrName>style.visibility</p:attrName>
                                        </p:attrNameLst>
                                      </p:cBhvr>
                                      <p:to>
                                        <p:strVal val="visible"/>
                                      </p:to>
                                    </p:set>
                                  </p:childTnLst>
                                </p:cTn>
                              </p:par>
                            </p:childTnLst>
                          </p:cTn>
                        </p:par>
                        <p:par>
                          <p:cTn id="212" fill="hold">
                            <p:stCondLst>
                              <p:cond delay="500"/>
                            </p:stCondLst>
                            <p:childTnLst>
                              <p:par>
                                <p:cTn id="213" presetID="1" presetClass="entr" presetSubtype="0" fill="hold" grpId="0" nodeType="afterEffect">
                                  <p:stCondLst>
                                    <p:cond delay="0"/>
                                  </p:stCondLst>
                                  <p:childTnLst>
                                    <p:set>
                                      <p:cBhvr>
                                        <p:cTn id="214" dur="1" fill="hold">
                                          <p:stCondLst>
                                            <p:cond delay="499"/>
                                          </p:stCondLst>
                                        </p:cTn>
                                        <p:tgtEl>
                                          <p:spTgt spid="229690"/>
                                        </p:tgtEl>
                                        <p:attrNameLst>
                                          <p:attrName>style.visibility</p:attrName>
                                        </p:attrNameLst>
                                      </p:cBhvr>
                                      <p:to>
                                        <p:strVal val="visible"/>
                                      </p:to>
                                    </p:set>
                                  </p:childTnLst>
                                </p:cTn>
                              </p:par>
                            </p:childTnLst>
                          </p:cTn>
                        </p:par>
                        <p:par>
                          <p:cTn id="215" fill="hold">
                            <p:stCondLst>
                              <p:cond delay="1000"/>
                            </p:stCondLst>
                            <p:childTnLst>
                              <p:par>
                                <p:cTn id="216" presetID="1" presetClass="entr" presetSubtype="0" fill="hold" nodeType="afterEffect">
                                  <p:stCondLst>
                                    <p:cond delay="0"/>
                                  </p:stCondLst>
                                  <p:childTnLst>
                                    <p:set>
                                      <p:cBhvr>
                                        <p:cTn id="217" dur="1" fill="hold">
                                          <p:stCondLst>
                                            <p:cond delay="499"/>
                                          </p:stCondLst>
                                        </p:cTn>
                                        <p:tgtEl>
                                          <p:spTgt spid="229691"/>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2" presetClass="entr" presetSubtype="2" fill="hold" grpId="0" nodeType="clickEffect">
                                  <p:stCondLst>
                                    <p:cond delay="0"/>
                                  </p:stCondLst>
                                  <p:childTnLst>
                                    <p:set>
                                      <p:cBhvr>
                                        <p:cTn id="221" dur="1" fill="hold">
                                          <p:stCondLst>
                                            <p:cond delay="0"/>
                                          </p:stCondLst>
                                        </p:cTn>
                                        <p:tgtEl>
                                          <p:spTgt spid="229784"/>
                                        </p:tgtEl>
                                        <p:attrNameLst>
                                          <p:attrName>style.visibility</p:attrName>
                                        </p:attrNameLst>
                                      </p:cBhvr>
                                      <p:to>
                                        <p:strVal val="visible"/>
                                      </p:to>
                                    </p:set>
                                    <p:anim calcmode="lin" valueType="num">
                                      <p:cBhvr additive="base">
                                        <p:cTn id="222" dur="500" fill="hold"/>
                                        <p:tgtEl>
                                          <p:spTgt spid="229784"/>
                                        </p:tgtEl>
                                        <p:attrNameLst>
                                          <p:attrName>ppt_x</p:attrName>
                                        </p:attrNameLst>
                                      </p:cBhvr>
                                      <p:tavLst>
                                        <p:tav tm="0">
                                          <p:val>
                                            <p:strVal val="1+#ppt_w/2"/>
                                          </p:val>
                                        </p:tav>
                                        <p:tav tm="100000">
                                          <p:val>
                                            <p:strVal val="#ppt_x"/>
                                          </p:val>
                                        </p:tav>
                                      </p:tavLst>
                                    </p:anim>
                                    <p:anim calcmode="lin" valueType="num">
                                      <p:cBhvr additive="base">
                                        <p:cTn id="223" dur="500" fill="hold"/>
                                        <p:tgtEl>
                                          <p:spTgt spid="229784"/>
                                        </p:tgtEl>
                                        <p:attrNameLst>
                                          <p:attrName>ppt_y</p:attrName>
                                        </p:attrNameLst>
                                      </p:cBhvr>
                                      <p:tavLst>
                                        <p:tav tm="0">
                                          <p:val>
                                            <p:strVal val="#ppt_y"/>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499"/>
                                          </p:stCondLst>
                                        </p:cTn>
                                        <p:tgtEl>
                                          <p:spTgt spid="229733"/>
                                        </p:tgtEl>
                                        <p:attrNameLst>
                                          <p:attrName>style.visibility</p:attrName>
                                        </p:attrNameLst>
                                      </p:cBhvr>
                                      <p:to>
                                        <p:strVal val="visible"/>
                                      </p:to>
                                    </p:set>
                                  </p:childTnLst>
                                </p:cTn>
                              </p:par>
                            </p:childTnLst>
                          </p:cTn>
                        </p:par>
                        <p:par>
                          <p:cTn id="228" fill="hold">
                            <p:stCondLst>
                              <p:cond delay="500"/>
                            </p:stCondLst>
                            <p:childTnLst>
                              <p:par>
                                <p:cTn id="229" presetID="1" presetClass="entr" presetSubtype="0" fill="hold" grpId="0" nodeType="afterEffect">
                                  <p:stCondLst>
                                    <p:cond delay="0"/>
                                  </p:stCondLst>
                                  <p:childTnLst>
                                    <p:set>
                                      <p:cBhvr>
                                        <p:cTn id="230" dur="1" fill="hold">
                                          <p:stCondLst>
                                            <p:cond delay="499"/>
                                          </p:stCondLst>
                                        </p:cTn>
                                        <p:tgtEl>
                                          <p:spTgt spid="229704"/>
                                        </p:tgtEl>
                                        <p:attrNameLst>
                                          <p:attrName>style.visibility</p:attrName>
                                        </p:attrNameLst>
                                      </p:cBhvr>
                                      <p:to>
                                        <p:strVal val="visible"/>
                                      </p:to>
                                    </p:set>
                                  </p:childTnLst>
                                </p:cTn>
                              </p:par>
                            </p:childTnLst>
                          </p:cTn>
                        </p:par>
                        <p:par>
                          <p:cTn id="231" fill="hold">
                            <p:stCondLst>
                              <p:cond delay="1000"/>
                            </p:stCondLst>
                            <p:childTnLst>
                              <p:par>
                                <p:cTn id="232" presetID="1" presetClass="entr" presetSubtype="0" fill="hold" nodeType="afterEffect">
                                  <p:stCondLst>
                                    <p:cond delay="0"/>
                                  </p:stCondLst>
                                  <p:childTnLst>
                                    <p:set>
                                      <p:cBhvr>
                                        <p:cTn id="233" dur="1" fill="hold">
                                          <p:stCondLst>
                                            <p:cond delay="499"/>
                                          </p:stCondLst>
                                        </p:cTn>
                                        <p:tgtEl>
                                          <p:spTgt spid="229705"/>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ntr" presetSubtype="0" fill="hold" grpId="0" nodeType="clickEffect">
                                  <p:stCondLst>
                                    <p:cond delay="0"/>
                                  </p:stCondLst>
                                  <p:childTnLst>
                                    <p:set>
                                      <p:cBhvr>
                                        <p:cTn id="237" dur="1" fill="hold">
                                          <p:stCondLst>
                                            <p:cond delay="499"/>
                                          </p:stCondLst>
                                        </p:cTn>
                                        <p:tgtEl>
                                          <p:spTgt spid="229694"/>
                                        </p:tgtEl>
                                        <p:attrNameLst>
                                          <p:attrName>style.visibility</p:attrName>
                                        </p:attrNameLst>
                                      </p:cBhvr>
                                      <p:to>
                                        <p:strVal val="visible"/>
                                      </p:to>
                                    </p:set>
                                  </p:childTnLst>
                                </p:cTn>
                              </p:par>
                            </p:childTnLst>
                          </p:cTn>
                        </p:par>
                        <p:par>
                          <p:cTn id="238" fill="hold">
                            <p:stCondLst>
                              <p:cond delay="500"/>
                            </p:stCondLst>
                            <p:childTnLst>
                              <p:par>
                                <p:cTn id="239" presetID="1" presetClass="entr" presetSubtype="0" fill="hold" grpId="0" nodeType="afterEffect">
                                  <p:stCondLst>
                                    <p:cond delay="0"/>
                                  </p:stCondLst>
                                  <p:childTnLst>
                                    <p:set>
                                      <p:cBhvr>
                                        <p:cTn id="240" dur="1" fill="hold">
                                          <p:stCondLst>
                                            <p:cond delay="499"/>
                                          </p:stCondLst>
                                        </p:cTn>
                                        <p:tgtEl>
                                          <p:spTgt spid="229695"/>
                                        </p:tgtEl>
                                        <p:attrNameLst>
                                          <p:attrName>style.visibility</p:attrName>
                                        </p:attrNameLst>
                                      </p:cBhvr>
                                      <p:to>
                                        <p:strVal val="visible"/>
                                      </p:to>
                                    </p:set>
                                  </p:childTnLst>
                                </p:cTn>
                              </p:par>
                            </p:childTnLst>
                          </p:cTn>
                        </p:par>
                        <p:par>
                          <p:cTn id="241" fill="hold">
                            <p:stCondLst>
                              <p:cond delay="1000"/>
                            </p:stCondLst>
                            <p:childTnLst>
                              <p:par>
                                <p:cTn id="242" presetID="1" presetClass="entr" presetSubtype="0" fill="hold" nodeType="afterEffect">
                                  <p:stCondLst>
                                    <p:cond delay="0"/>
                                  </p:stCondLst>
                                  <p:childTnLst>
                                    <p:set>
                                      <p:cBhvr>
                                        <p:cTn id="243" dur="1" fill="hold">
                                          <p:stCondLst>
                                            <p:cond delay="499"/>
                                          </p:stCondLst>
                                        </p:cTn>
                                        <p:tgtEl>
                                          <p:spTgt spid="229696"/>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1" presetClass="entr" presetSubtype="0" fill="hold" grpId="0" nodeType="clickEffect">
                                  <p:stCondLst>
                                    <p:cond delay="0"/>
                                  </p:stCondLst>
                                  <p:childTnLst>
                                    <p:set>
                                      <p:cBhvr>
                                        <p:cTn id="247" dur="1" fill="hold">
                                          <p:stCondLst>
                                            <p:cond delay="499"/>
                                          </p:stCondLst>
                                        </p:cTn>
                                        <p:tgtEl>
                                          <p:spTgt spid="229699"/>
                                        </p:tgtEl>
                                        <p:attrNameLst>
                                          <p:attrName>style.visibility</p:attrName>
                                        </p:attrNameLst>
                                      </p:cBhvr>
                                      <p:to>
                                        <p:strVal val="visible"/>
                                      </p:to>
                                    </p:set>
                                  </p:childTnLst>
                                </p:cTn>
                              </p:par>
                            </p:childTnLst>
                          </p:cTn>
                        </p:par>
                        <p:par>
                          <p:cTn id="248" fill="hold">
                            <p:stCondLst>
                              <p:cond delay="500"/>
                            </p:stCondLst>
                            <p:childTnLst>
                              <p:par>
                                <p:cTn id="249" presetID="1" presetClass="entr" presetSubtype="0" fill="hold" grpId="0" nodeType="afterEffect">
                                  <p:stCondLst>
                                    <p:cond delay="0"/>
                                  </p:stCondLst>
                                  <p:childTnLst>
                                    <p:set>
                                      <p:cBhvr>
                                        <p:cTn id="250" dur="1" fill="hold">
                                          <p:stCondLst>
                                            <p:cond delay="499"/>
                                          </p:stCondLst>
                                        </p:cTn>
                                        <p:tgtEl>
                                          <p:spTgt spid="229700"/>
                                        </p:tgtEl>
                                        <p:attrNameLst>
                                          <p:attrName>style.visibility</p:attrName>
                                        </p:attrNameLst>
                                      </p:cBhvr>
                                      <p:to>
                                        <p:strVal val="visible"/>
                                      </p:to>
                                    </p:set>
                                  </p:childTnLst>
                                </p:cTn>
                              </p:par>
                            </p:childTnLst>
                          </p:cTn>
                        </p:par>
                        <p:par>
                          <p:cTn id="251" fill="hold">
                            <p:stCondLst>
                              <p:cond delay="1000"/>
                            </p:stCondLst>
                            <p:childTnLst>
                              <p:par>
                                <p:cTn id="252" presetID="1" presetClass="entr" presetSubtype="0" fill="hold" nodeType="afterEffect">
                                  <p:stCondLst>
                                    <p:cond delay="0"/>
                                  </p:stCondLst>
                                  <p:childTnLst>
                                    <p:set>
                                      <p:cBhvr>
                                        <p:cTn id="253" dur="1" fill="hold">
                                          <p:stCondLst>
                                            <p:cond delay="499"/>
                                          </p:stCondLst>
                                        </p:cTn>
                                        <p:tgtEl>
                                          <p:spTgt spid="229701"/>
                                        </p:tgtEl>
                                        <p:attrNameLst>
                                          <p:attrName>style.visibility</p:attrName>
                                        </p:attrNameLst>
                                      </p:cBhvr>
                                      <p:to>
                                        <p:strVal val="visible"/>
                                      </p:to>
                                    </p:set>
                                  </p:childTnLst>
                                </p:cTn>
                              </p:par>
                            </p:childTnLst>
                          </p:cTn>
                        </p:par>
                        <p:par>
                          <p:cTn id="254" fill="hold">
                            <p:stCondLst>
                              <p:cond delay="1500"/>
                            </p:stCondLst>
                            <p:childTnLst>
                              <p:par>
                                <p:cTn id="255" presetID="4" presetClass="entr" presetSubtype="32" fill="hold" grpId="0" nodeType="afterEffect">
                                  <p:stCondLst>
                                    <p:cond delay="1000"/>
                                  </p:stCondLst>
                                  <p:childTnLst>
                                    <p:set>
                                      <p:cBhvr>
                                        <p:cTn id="256" dur="1" fill="hold">
                                          <p:stCondLst>
                                            <p:cond delay="0"/>
                                          </p:stCondLst>
                                        </p:cTn>
                                        <p:tgtEl>
                                          <p:spTgt spid="229789"/>
                                        </p:tgtEl>
                                        <p:attrNameLst>
                                          <p:attrName>style.visibility</p:attrName>
                                        </p:attrNameLst>
                                      </p:cBhvr>
                                      <p:to>
                                        <p:strVal val="visible"/>
                                      </p:to>
                                    </p:set>
                                    <p:animEffect transition="in" filter="box(out)">
                                      <p:cBhvr>
                                        <p:cTn id="257" dur="500"/>
                                        <p:tgtEl>
                                          <p:spTgt spid="229789"/>
                                        </p:tgtEl>
                                      </p:cBhvr>
                                    </p:animEffect>
                                  </p:childTnLst>
                                </p:cTn>
                              </p:par>
                            </p:childTnLst>
                          </p:cTn>
                        </p:par>
                        <p:par>
                          <p:cTn id="258" fill="hold">
                            <p:stCondLst>
                              <p:cond delay="3000"/>
                            </p:stCondLst>
                            <p:childTnLst>
                              <p:par>
                                <p:cTn id="259" presetID="2" presetClass="entr" presetSubtype="2" fill="hold" grpId="0" nodeType="afterEffect">
                                  <p:stCondLst>
                                    <p:cond delay="1000"/>
                                  </p:stCondLst>
                                  <p:childTnLst>
                                    <p:set>
                                      <p:cBhvr>
                                        <p:cTn id="260" dur="1" fill="hold">
                                          <p:stCondLst>
                                            <p:cond delay="0"/>
                                          </p:stCondLst>
                                        </p:cTn>
                                        <p:tgtEl>
                                          <p:spTgt spid="229708"/>
                                        </p:tgtEl>
                                        <p:attrNameLst>
                                          <p:attrName>style.visibility</p:attrName>
                                        </p:attrNameLst>
                                      </p:cBhvr>
                                      <p:to>
                                        <p:strVal val="visible"/>
                                      </p:to>
                                    </p:set>
                                    <p:anim calcmode="lin" valueType="num">
                                      <p:cBhvr additive="base">
                                        <p:cTn id="261" dur="500" fill="hold"/>
                                        <p:tgtEl>
                                          <p:spTgt spid="229708"/>
                                        </p:tgtEl>
                                        <p:attrNameLst>
                                          <p:attrName>ppt_x</p:attrName>
                                        </p:attrNameLst>
                                      </p:cBhvr>
                                      <p:tavLst>
                                        <p:tav tm="0">
                                          <p:val>
                                            <p:strVal val="1+#ppt_w/2"/>
                                          </p:val>
                                        </p:tav>
                                        <p:tav tm="100000">
                                          <p:val>
                                            <p:strVal val="#ppt_x"/>
                                          </p:val>
                                        </p:tav>
                                      </p:tavLst>
                                    </p:anim>
                                    <p:anim calcmode="lin" valueType="num">
                                      <p:cBhvr additive="base">
                                        <p:cTn id="262" dur="500" fill="hold"/>
                                        <p:tgtEl>
                                          <p:spTgt spid="229708"/>
                                        </p:tgtEl>
                                        <p:attrNameLst>
                                          <p:attrName>ppt_y</p:attrName>
                                        </p:attrNameLst>
                                      </p:cBhvr>
                                      <p:tavLst>
                                        <p:tav tm="0">
                                          <p:val>
                                            <p:strVal val="#ppt_y"/>
                                          </p:val>
                                        </p:tav>
                                        <p:tav tm="100000">
                                          <p:val>
                                            <p:strVal val="#ppt_y"/>
                                          </p:val>
                                        </p:tav>
                                      </p:tavLst>
                                    </p:anim>
                                  </p:childTnLst>
                                </p:cTn>
                              </p:par>
                            </p:childTnLst>
                          </p:cTn>
                        </p:par>
                        <p:par>
                          <p:cTn id="263" fill="hold">
                            <p:stCondLst>
                              <p:cond delay="4500"/>
                            </p:stCondLst>
                            <p:childTnLst>
                              <p:par>
                                <p:cTn id="264" presetID="1" presetClass="entr" presetSubtype="0" fill="hold" grpId="0" nodeType="afterEffect">
                                  <p:stCondLst>
                                    <p:cond delay="0"/>
                                  </p:stCondLst>
                                  <p:childTnLst>
                                    <p:set>
                                      <p:cBhvr>
                                        <p:cTn id="265" dur="1" fill="hold">
                                          <p:stCondLst>
                                            <p:cond delay="499"/>
                                          </p:stCondLst>
                                        </p:cTn>
                                        <p:tgtEl>
                                          <p:spTgt spid="229709"/>
                                        </p:tgtEl>
                                        <p:attrNameLst>
                                          <p:attrName>style.visibility</p:attrName>
                                        </p:attrNameLst>
                                      </p:cBhvr>
                                      <p:to>
                                        <p:strVal val="visible"/>
                                      </p:to>
                                    </p:set>
                                  </p:childTnLst>
                                </p:cTn>
                              </p:par>
                            </p:childTnLst>
                          </p:cTn>
                        </p:par>
                        <p:par>
                          <p:cTn id="266" fill="hold">
                            <p:stCondLst>
                              <p:cond delay="5000"/>
                            </p:stCondLst>
                            <p:childTnLst>
                              <p:par>
                                <p:cTn id="267" presetID="1" presetClass="entr" presetSubtype="0" fill="hold" nodeType="afterEffect">
                                  <p:stCondLst>
                                    <p:cond delay="0"/>
                                  </p:stCondLst>
                                  <p:childTnLst>
                                    <p:set>
                                      <p:cBhvr>
                                        <p:cTn id="268" dur="1" fill="hold">
                                          <p:stCondLst>
                                            <p:cond delay="499"/>
                                          </p:stCondLst>
                                        </p:cTn>
                                        <p:tgtEl>
                                          <p:spTgt spid="229710"/>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499"/>
                                          </p:stCondLst>
                                        </p:cTn>
                                        <p:tgtEl>
                                          <p:spTgt spid="229723"/>
                                        </p:tgtEl>
                                        <p:attrNameLst>
                                          <p:attrName>style.visibility</p:attrName>
                                        </p:attrNameLst>
                                      </p:cBhvr>
                                      <p:to>
                                        <p:strVal val="visible"/>
                                      </p:to>
                                    </p:set>
                                  </p:childTnLst>
                                </p:cTn>
                              </p:par>
                            </p:childTnLst>
                          </p:cTn>
                        </p:par>
                        <p:par>
                          <p:cTn id="273" fill="hold">
                            <p:stCondLst>
                              <p:cond delay="500"/>
                            </p:stCondLst>
                            <p:childTnLst>
                              <p:par>
                                <p:cTn id="274" presetID="1" presetClass="entr" presetSubtype="0" fill="hold" grpId="0" nodeType="afterEffect">
                                  <p:stCondLst>
                                    <p:cond delay="0"/>
                                  </p:stCondLst>
                                  <p:childTnLst>
                                    <p:set>
                                      <p:cBhvr>
                                        <p:cTn id="275" dur="1" fill="hold">
                                          <p:stCondLst>
                                            <p:cond delay="499"/>
                                          </p:stCondLst>
                                        </p:cTn>
                                        <p:tgtEl>
                                          <p:spTgt spid="229724"/>
                                        </p:tgtEl>
                                        <p:attrNameLst>
                                          <p:attrName>style.visibility</p:attrName>
                                        </p:attrNameLst>
                                      </p:cBhvr>
                                      <p:to>
                                        <p:strVal val="visible"/>
                                      </p:to>
                                    </p:set>
                                  </p:childTnLst>
                                </p:cTn>
                              </p:par>
                            </p:childTnLst>
                          </p:cTn>
                        </p:par>
                        <p:par>
                          <p:cTn id="276" fill="hold">
                            <p:stCondLst>
                              <p:cond delay="1000"/>
                            </p:stCondLst>
                            <p:childTnLst>
                              <p:par>
                                <p:cTn id="277" presetID="1" presetClass="entr" presetSubtype="0" fill="hold" nodeType="afterEffect">
                                  <p:stCondLst>
                                    <p:cond delay="0"/>
                                  </p:stCondLst>
                                  <p:childTnLst>
                                    <p:set>
                                      <p:cBhvr>
                                        <p:cTn id="278" dur="1" fill="hold">
                                          <p:stCondLst>
                                            <p:cond delay="499"/>
                                          </p:stCondLst>
                                        </p:cTn>
                                        <p:tgtEl>
                                          <p:spTgt spid="229725"/>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0" nodeType="clickEffect">
                                  <p:stCondLst>
                                    <p:cond delay="0"/>
                                  </p:stCondLst>
                                  <p:childTnLst>
                                    <p:set>
                                      <p:cBhvr>
                                        <p:cTn id="282" dur="1" fill="hold">
                                          <p:stCondLst>
                                            <p:cond delay="499"/>
                                          </p:stCondLst>
                                        </p:cTn>
                                        <p:tgtEl>
                                          <p:spTgt spid="229713"/>
                                        </p:tgtEl>
                                        <p:attrNameLst>
                                          <p:attrName>style.visibility</p:attrName>
                                        </p:attrNameLst>
                                      </p:cBhvr>
                                      <p:to>
                                        <p:strVal val="visible"/>
                                      </p:to>
                                    </p:set>
                                  </p:childTnLst>
                                </p:cTn>
                              </p:par>
                            </p:childTnLst>
                          </p:cTn>
                        </p:par>
                        <p:par>
                          <p:cTn id="283" fill="hold">
                            <p:stCondLst>
                              <p:cond delay="500"/>
                            </p:stCondLst>
                            <p:childTnLst>
                              <p:par>
                                <p:cTn id="284" presetID="1" presetClass="entr" presetSubtype="0" fill="hold" grpId="0" nodeType="afterEffect">
                                  <p:stCondLst>
                                    <p:cond delay="0"/>
                                  </p:stCondLst>
                                  <p:childTnLst>
                                    <p:set>
                                      <p:cBhvr>
                                        <p:cTn id="285" dur="1" fill="hold">
                                          <p:stCondLst>
                                            <p:cond delay="499"/>
                                          </p:stCondLst>
                                        </p:cTn>
                                        <p:tgtEl>
                                          <p:spTgt spid="229714"/>
                                        </p:tgtEl>
                                        <p:attrNameLst>
                                          <p:attrName>style.visibility</p:attrName>
                                        </p:attrNameLst>
                                      </p:cBhvr>
                                      <p:to>
                                        <p:strVal val="visible"/>
                                      </p:to>
                                    </p:set>
                                  </p:childTnLst>
                                </p:cTn>
                              </p:par>
                            </p:childTnLst>
                          </p:cTn>
                        </p:par>
                        <p:par>
                          <p:cTn id="286" fill="hold">
                            <p:stCondLst>
                              <p:cond delay="1000"/>
                            </p:stCondLst>
                            <p:childTnLst>
                              <p:par>
                                <p:cTn id="287" presetID="1" presetClass="entr" presetSubtype="0" fill="hold" nodeType="afterEffect">
                                  <p:stCondLst>
                                    <p:cond delay="0"/>
                                  </p:stCondLst>
                                  <p:childTnLst>
                                    <p:set>
                                      <p:cBhvr>
                                        <p:cTn id="288" dur="1" fill="hold">
                                          <p:stCondLst>
                                            <p:cond delay="499"/>
                                          </p:stCondLst>
                                        </p:cTn>
                                        <p:tgtEl>
                                          <p:spTgt spid="229715"/>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childTnLst>
                                    <p:set>
                                      <p:cBhvr>
                                        <p:cTn id="292" dur="1" fill="hold">
                                          <p:stCondLst>
                                            <p:cond delay="499"/>
                                          </p:stCondLst>
                                        </p:cTn>
                                        <p:tgtEl>
                                          <p:spTgt spid="229718"/>
                                        </p:tgtEl>
                                        <p:attrNameLst>
                                          <p:attrName>style.visibility</p:attrName>
                                        </p:attrNameLst>
                                      </p:cBhvr>
                                      <p:to>
                                        <p:strVal val="visible"/>
                                      </p:to>
                                    </p:set>
                                  </p:childTnLst>
                                </p:cTn>
                              </p:par>
                            </p:childTnLst>
                          </p:cTn>
                        </p:par>
                        <p:par>
                          <p:cTn id="293" fill="hold">
                            <p:stCondLst>
                              <p:cond delay="500"/>
                            </p:stCondLst>
                            <p:childTnLst>
                              <p:par>
                                <p:cTn id="294" presetID="1" presetClass="entr" presetSubtype="0" fill="hold" grpId="0" nodeType="afterEffect">
                                  <p:stCondLst>
                                    <p:cond delay="0"/>
                                  </p:stCondLst>
                                  <p:childTnLst>
                                    <p:set>
                                      <p:cBhvr>
                                        <p:cTn id="295" dur="1" fill="hold">
                                          <p:stCondLst>
                                            <p:cond delay="499"/>
                                          </p:stCondLst>
                                        </p:cTn>
                                        <p:tgtEl>
                                          <p:spTgt spid="229719"/>
                                        </p:tgtEl>
                                        <p:attrNameLst>
                                          <p:attrName>style.visibility</p:attrName>
                                        </p:attrNameLst>
                                      </p:cBhvr>
                                      <p:to>
                                        <p:strVal val="visible"/>
                                      </p:to>
                                    </p:set>
                                  </p:childTnLst>
                                </p:cTn>
                              </p:par>
                            </p:childTnLst>
                          </p:cTn>
                        </p:par>
                        <p:par>
                          <p:cTn id="296" fill="hold">
                            <p:stCondLst>
                              <p:cond delay="1000"/>
                            </p:stCondLst>
                            <p:childTnLst>
                              <p:par>
                                <p:cTn id="297" presetID="1" presetClass="entr" presetSubtype="0" fill="hold" nodeType="afterEffect">
                                  <p:stCondLst>
                                    <p:cond delay="0"/>
                                  </p:stCondLst>
                                  <p:childTnLst>
                                    <p:set>
                                      <p:cBhvr>
                                        <p:cTn id="298" dur="1" fill="hold">
                                          <p:stCondLst>
                                            <p:cond delay="499"/>
                                          </p:stCondLst>
                                        </p:cTn>
                                        <p:tgtEl>
                                          <p:spTgt spid="229720"/>
                                        </p:tgtEl>
                                        <p:attrNameLst>
                                          <p:attrName>style.visibility</p:attrName>
                                        </p:attrNameLst>
                                      </p:cBhvr>
                                      <p:to>
                                        <p:strVal val="visible"/>
                                      </p:to>
                                    </p:set>
                                  </p:childTnLst>
                                </p:cTn>
                              </p:par>
                            </p:childTnLst>
                          </p:cTn>
                        </p:par>
                        <p:par>
                          <p:cTn id="299" fill="hold">
                            <p:stCondLst>
                              <p:cond delay="1500"/>
                            </p:stCondLst>
                            <p:childTnLst>
                              <p:par>
                                <p:cTn id="300" presetID="4" presetClass="entr" presetSubtype="32" fill="hold" grpId="0" nodeType="afterEffect">
                                  <p:stCondLst>
                                    <p:cond delay="1000"/>
                                  </p:stCondLst>
                                  <p:childTnLst>
                                    <p:set>
                                      <p:cBhvr>
                                        <p:cTn id="301" dur="1" fill="hold">
                                          <p:stCondLst>
                                            <p:cond delay="0"/>
                                          </p:stCondLst>
                                        </p:cTn>
                                        <p:tgtEl>
                                          <p:spTgt spid="229790"/>
                                        </p:tgtEl>
                                        <p:attrNameLst>
                                          <p:attrName>style.visibility</p:attrName>
                                        </p:attrNameLst>
                                      </p:cBhvr>
                                      <p:to>
                                        <p:strVal val="visible"/>
                                      </p:to>
                                    </p:set>
                                    <p:animEffect transition="in" filter="box(out)">
                                      <p:cBhvr>
                                        <p:cTn id="302" dur="500"/>
                                        <p:tgtEl>
                                          <p:spTgt spid="229790"/>
                                        </p:tgtEl>
                                      </p:cBhvr>
                                    </p:animEffect>
                                  </p:childTnLst>
                                </p:cTn>
                              </p:par>
                            </p:childTnLst>
                          </p:cTn>
                        </p:par>
                        <p:par>
                          <p:cTn id="303" fill="hold">
                            <p:stCondLst>
                              <p:cond delay="3000"/>
                            </p:stCondLst>
                            <p:childTnLst>
                              <p:par>
                                <p:cTn id="304" presetID="2" presetClass="entr" presetSubtype="2" fill="hold" grpId="0" nodeType="afterEffect">
                                  <p:stCondLst>
                                    <p:cond delay="1000"/>
                                  </p:stCondLst>
                                  <p:childTnLst>
                                    <p:set>
                                      <p:cBhvr>
                                        <p:cTn id="305" dur="1" fill="hold">
                                          <p:stCondLst>
                                            <p:cond delay="0"/>
                                          </p:stCondLst>
                                        </p:cTn>
                                        <p:tgtEl>
                                          <p:spTgt spid="229728"/>
                                        </p:tgtEl>
                                        <p:attrNameLst>
                                          <p:attrName>style.visibility</p:attrName>
                                        </p:attrNameLst>
                                      </p:cBhvr>
                                      <p:to>
                                        <p:strVal val="visible"/>
                                      </p:to>
                                    </p:set>
                                    <p:anim calcmode="lin" valueType="num">
                                      <p:cBhvr additive="base">
                                        <p:cTn id="306" dur="500" fill="hold"/>
                                        <p:tgtEl>
                                          <p:spTgt spid="229728"/>
                                        </p:tgtEl>
                                        <p:attrNameLst>
                                          <p:attrName>ppt_x</p:attrName>
                                        </p:attrNameLst>
                                      </p:cBhvr>
                                      <p:tavLst>
                                        <p:tav tm="0">
                                          <p:val>
                                            <p:strVal val="1+#ppt_w/2"/>
                                          </p:val>
                                        </p:tav>
                                        <p:tav tm="100000">
                                          <p:val>
                                            <p:strVal val="#ppt_x"/>
                                          </p:val>
                                        </p:tav>
                                      </p:tavLst>
                                    </p:anim>
                                    <p:anim calcmode="lin" valueType="num">
                                      <p:cBhvr additive="base">
                                        <p:cTn id="307" dur="500" fill="hold"/>
                                        <p:tgtEl>
                                          <p:spTgt spid="229728"/>
                                        </p:tgtEl>
                                        <p:attrNameLst>
                                          <p:attrName>ppt_y</p:attrName>
                                        </p:attrNameLst>
                                      </p:cBhvr>
                                      <p:tavLst>
                                        <p:tav tm="0">
                                          <p:val>
                                            <p:strVal val="#ppt_y"/>
                                          </p:val>
                                        </p:tav>
                                        <p:tav tm="100000">
                                          <p:val>
                                            <p:strVal val="#ppt_y"/>
                                          </p:val>
                                        </p:tav>
                                      </p:tavLst>
                                    </p:anim>
                                  </p:childTnLst>
                                </p:cTn>
                              </p:par>
                            </p:childTnLst>
                          </p:cTn>
                        </p:par>
                        <p:par>
                          <p:cTn id="308" fill="hold">
                            <p:stCondLst>
                              <p:cond delay="4500"/>
                            </p:stCondLst>
                            <p:childTnLst>
                              <p:par>
                                <p:cTn id="309" presetID="1" presetClass="entr" presetSubtype="0" fill="hold" grpId="0" nodeType="afterEffect">
                                  <p:stCondLst>
                                    <p:cond delay="0"/>
                                  </p:stCondLst>
                                  <p:childTnLst>
                                    <p:set>
                                      <p:cBhvr>
                                        <p:cTn id="310" dur="1" fill="hold">
                                          <p:stCondLst>
                                            <p:cond delay="499"/>
                                          </p:stCondLst>
                                        </p:cTn>
                                        <p:tgtEl>
                                          <p:spTgt spid="229729"/>
                                        </p:tgtEl>
                                        <p:attrNameLst>
                                          <p:attrName>style.visibility</p:attrName>
                                        </p:attrNameLst>
                                      </p:cBhvr>
                                      <p:to>
                                        <p:strVal val="visible"/>
                                      </p:to>
                                    </p:set>
                                  </p:childTnLst>
                                </p:cTn>
                              </p:par>
                            </p:childTnLst>
                          </p:cTn>
                        </p:par>
                        <p:par>
                          <p:cTn id="311" fill="hold">
                            <p:stCondLst>
                              <p:cond delay="5000"/>
                            </p:stCondLst>
                            <p:childTnLst>
                              <p:par>
                                <p:cTn id="312" presetID="1" presetClass="entr" presetSubtype="0" fill="hold" nodeType="afterEffect">
                                  <p:stCondLst>
                                    <p:cond delay="0"/>
                                  </p:stCondLst>
                                  <p:childTnLst>
                                    <p:set>
                                      <p:cBhvr>
                                        <p:cTn id="313" dur="1" fill="hold">
                                          <p:stCondLst>
                                            <p:cond delay="499"/>
                                          </p:stCondLst>
                                        </p:cTn>
                                        <p:tgtEl>
                                          <p:spTgt spid="229730"/>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presetID="2" presetClass="entr" presetSubtype="2" fill="hold" grpId="0" nodeType="clickEffect">
                                  <p:stCondLst>
                                    <p:cond delay="0"/>
                                  </p:stCondLst>
                                  <p:childTnLst>
                                    <p:set>
                                      <p:cBhvr>
                                        <p:cTn id="317" dur="1" fill="hold">
                                          <p:stCondLst>
                                            <p:cond delay="0"/>
                                          </p:stCondLst>
                                        </p:cTn>
                                        <p:tgtEl>
                                          <p:spTgt spid="229734"/>
                                        </p:tgtEl>
                                        <p:attrNameLst>
                                          <p:attrName>style.visibility</p:attrName>
                                        </p:attrNameLst>
                                      </p:cBhvr>
                                      <p:to>
                                        <p:strVal val="visible"/>
                                      </p:to>
                                    </p:set>
                                    <p:anim calcmode="lin" valueType="num">
                                      <p:cBhvr additive="base">
                                        <p:cTn id="318" dur="500" fill="hold"/>
                                        <p:tgtEl>
                                          <p:spTgt spid="229734"/>
                                        </p:tgtEl>
                                        <p:attrNameLst>
                                          <p:attrName>ppt_x</p:attrName>
                                        </p:attrNameLst>
                                      </p:cBhvr>
                                      <p:tavLst>
                                        <p:tav tm="0">
                                          <p:val>
                                            <p:strVal val="1+#ppt_w/2"/>
                                          </p:val>
                                        </p:tav>
                                        <p:tav tm="100000">
                                          <p:val>
                                            <p:strVal val="#ppt_x"/>
                                          </p:val>
                                        </p:tav>
                                      </p:tavLst>
                                    </p:anim>
                                    <p:anim calcmode="lin" valueType="num">
                                      <p:cBhvr additive="base">
                                        <p:cTn id="319" dur="500" fill="hold"/>
                                        <p:tgtEl>
                                          <p:spTgt spid="229734"/>
                                        </p:tgtEl>
                                        <p:attrNameLst>
                                          <p:attrName>ppt_y</p:attrName>
                                        </p:attrNameLst>
                                      </p:cBhvr>
                                      <p:tavLst>
                                        <p:tav tm="0">
                                          <p:val>
                                            <p:strVal val="#ppt_y"/>
                                          </p:val>
                                        </p:tav>
                                        <p:tav tm="100000">
                                          <p:val>
                                            <p:strVal val="#ppt_y"/>
                                          </p:val>
                                        </p:tav>
                                      </p:tavLst>
                                    </p:anim>
                                  </p:childTnLst>
                                </p:cTn>
                              </p:par>
                            </p:childTnLst>
                          </p:cTn>
                        </p:par>
                        <p:par>
                          <p:cTn id="320" fill="hold">
                            <p:stCondLst>
                              <p:cond delay="500"/>
                            </p:stCondLst>
                            <p:childTnLst>
                              <p:par>
                                <p:cTn id="321" presetID="1" presetClass="entr" presetSubtype="0" fill="hold" grpId="0" nodeType="afterEffect">
                                  <p:stCondLst>
                                    <p:cond delay="0"/>
                                  </p:stCondLst>
                                  <p:childTnLst>
                                    <p:set>
                                      <p:cBhvr>
                                        <p:cTn id="322" dur="1" fill="hold">
                                          <p:stCondLst>
                                            <p:cond delay="499"/>
                                          </p:stCondLst>
                                        </p:cTn>
                                        <p:tgtEl>
                                          <p:spTgt spid="229735"/>
                                        </p:tgtEl>
                                        <p:attrNameLst>
                                          <p:attrName>style.visibility</p:attrName>
                                        </p:attrNameLst>
                                      </p:cBhvr>
                                      <p:to>
                                        <p:strVal val="visible"/>
                                      </p:to>
                                    </p:set>
                                  </p:childTnLst>
                                </p:cTn>
                              </p:par>
                            </p:childTnLst>
                          </p:cTn>
                        </p:par>
                        <p:par>
                          <p:cTn id="323" fill="hold">
                            <p:stCondLst>
                              <p:cond delay="1000"/>
                            </p:stCondLst>
                            <p:childTnLst>
                              <p:par>
                                <p:cTn id="324" presetID="1" presetClass="entr" presetSubtype="0" fill="hold" nodeType="afterEffect">
                                  <p:stCondLst>
                                    <p:cond delay="0"/>
                                  </p:stCondLst>
                                  <p:childTnLst>
                                    <p:set>
                                      <p:cBhvr>
                                        <p:cTn id="325" dur="1" fill="hold">
                                          <p:stCondLst>
                                            <p:cond delay="499"/>
                                          </p:stCondLst>
                                        </p:cTn>
                                        <p:tgtEl>
                                          <p:spTgt spid="229736"/>
                                        </p:tgtEl>
                                        <p:attrNameLst>
                                          <p:attrName>style.visibility</p:attrName>
                                        </p:attrNameLst>
                                      </p:cBhvr>
                                      <p:to>
                                        <p:strVal val="visible"/>
                                      </p:to>
                                    </p:set>
                                  </p:childTnLst>
                                </p:cTn>
                              </p:par>
                            </p:childTnLst>
                          </p:cTn>
                        </p:par>
                      </p:childTnLst>
                    </p:cTn>
                  </p:par>
                  <p:par>
                    <p:cTn id="326" fill="hold">
                      <p:stCondLst>
                        <p:cond delay="indefinite"/>
                      </p:stCondLst>
                      <p:childTnLst>
                        <p:par>
                          <p:cTn id="327" fill="hold">
                            <p:stCondLst>
                              <p:cond delay="0"/>
                            </p:stCondLst>
                            <p:childTnLst>
                              <p:par>
                                <p:cTn id="328" presetID="2" presetClass="entr" presetSubtype="2" fill="hold" grpId="0" nodeType="clickEffect">
                                  <p:stCondLst>
                                    <p:cond delay="0"/>
                                  </p:stCondLst>
                                  <p:childTnLst>
                                    <p:set>
                                      <p:cBhvr>
                                        <p:cTn id="329" dur="1" fill="hold">
                                          <p:stCondLst>
                                            <p:cond delay="0"/>
                                          </p:stCondLst>
                                        </p:cTn>
                                        <p:tgtEl>
                                          <p:spTgt spid="229785"/>
                                        </p:tgtEl>
                                        <p:attrNameLst>
                                          <p:attrName>style.visibility</p:attrName>
                                        </p:attrNameLst>
                                      </p:cBhvr>
                                      <p:to>
                                        <p:strVal val="visible"/>
                                      </p:to>
                                    </p:set>
                                    <p:anim calcmode="lin" valueType="num">
                                      <p:cBhvr additive="base">
                                        <p:cTn id="330" dur="500" fill="hold"/>
                                        <p:tgtEl>
                                          <p:spTgt spid="229785"/>
                                        </p:tgtEl>
                                        <p:attrNameLst>
                                          <p:attrName>ppt_x</p:attrName>
                                        </p:attrNameLst>
                                      </p:cBhvr>
                                      <p:tavLst>
                                        <p:tav tm="0">
                                          <p:val>
                                            <p:strVal val="1+#ppt_w/2"/>
                                          </p:val>
                                        </p:tav>
                                        <p:tav tm="100000">
                                          <p:val>
                                            <p:strVal val="#ppt_x"/>
                                          </p:val>
                                        </p:tav>
                                      </p:tavLst>
                                    </p:anim>
                                    <p:anim calcmode="lin" valueType="num">
                                      <p:cBhvr additive="base">
                                        <p:cTn id="331" dur="500" fill="hold"/>
                                        <p:tgtEl>
                                          <p:spTgt spid="229785"/>
                                        </p:tgtEl>
                                        <p:attrNameLst>
                                          <p:attrName>ppt_y</p:attrName>
                                        </p:attrNameLst>
                                      </p:cBhvr>
                                      <p:tavLst>
                                        <p:tav tm="0">
                                          <p:val>
                                            <p:strVal val="#ppt_y"/>
                                          </p:val>
                                        </p:tav>
                                        <p:tav tm="100000">
                                          <p:val>
                                            <p:strVal val="#ppt_y"/>
                                          </p:val>
                                        </p:tav>
                                      </p:tavLst>
                                    </p:anim>
                                  </p:childTnLst>
                                </p:cTn>
                              </p:par>
                            </p:childTnLst>
                          </p:cTn>
                        </p:par>
                        <p:par>
                          <p:cTn id="332" fill="hold">
                            <p:stCondLst>
                              <p:cond delay="500"/>
                            </p:stCondLst>
                            <p:childTnLst>
                              <p:par>
                                <p:cTn id="333" presetID="2" presetClass="entr" presetSubtype="2" fill="hold" grpId="0" nodeType="afterEffect">
                                  <p:stCondLst>
                                    <p:cond delay="1000"/>
                                  </p:stCondLst>
                                  <p:childTnLst>
                                    <p:set>
                                      <p:cBhvr>
                                        <p:cTn id="334" dur="1" fill="hold">
                                          <p:stCondLst>
                                            <p:cond delay="0"/>
                                          </p:stCondLst>
                                        </p:cTn>
                                        <p:tgtEl>
                                          <p:spTgt spid="229739"/>
                                        </p:tgtEl>
                                        <p:attrNameLst>
                                          <p:attrName>style.visibility</p:attrName>
                                        </p:attrNameLst>
                                      </p:cBhvr>
                                      <p:to>
                                        <p:strVal val="visible"/>
                                      </p:to>
                                    </p:set>
                                    <p:anim calcmode="lin" valueType="num">
                                      <p:cBhvr additive="base">
                                        <p:cTn id="335" dur="500" fill="hold"/>
                                        <p:tgtEl>
                                          <p:spTgt spid="229739"/>
                                        </p:tgtEl>
                                        <p:attrNameLst>
                                          <p:attrName>ppt_x</p:attrName>
                                        </p:attrNameLst>
                                      </p:cBhvr>
                                      <p:tavLst>
                                        <p:tav tm="0">
                                          <p:val>
                                            <p:strVal val="1+#ppt_w/2"/>
                                          </p:val>
                                        </p:tav>
                                        <p:tav tm="100000">
                                          <p:val>
                                            <p:strVal val="#ppt_x"/>
                                          </p:val>
                                        </p:tav>
                                      </p:tavLst>
                                    </p:anim>
                                    <p:anim calcmode="lin" valueType="num">
                                      <p:cBhvr additive="base">
                                        <p:cTn id="336" dur="500" fill="hold"/>
                                        <p:tgtEl>
                                          <p:spTgt spid="229739"/>
                                        </p:tgtEl>
                                        <p:attrNameLst>
                                          <p:attrName>ppt_y</p:attrName>
                                        </p:attrNameLst>
                                      </p:cBhvr>
                                      <p:tavLst>
                                        <p:tav tm="0">
                                          <p:val>
                                            <p:strVal val="#ppt_y"/>
                                          </p:val>
                                        </p:tav>
                                        <p:tav tm="100000">
                                          <p:val>
                                            <p:strVal val="#ppt_y"/>
                                          </p:val>
                                        </p:tav>
                                      </p:tavLst>
                                    </p:anim>
                                  </p:childTnLst>
                                </p:cTn>
                              </p:par>
                            </p:childTnLst>
                          </p:cTn>
                        </p:par>
                        <p:par>
                          <p:cTn id="337" fill="hold">
                            <p:stCondLst>
                              <p:cond delay="2000"/>
                            </p:stCondLst>
                            <p:childTnLst>
                              <p:par>
                                <p:cTn id="338" presetID="1" presetClass="entr" presetSubtype="0" fill="hold" grpId="0" nodeType="afterEffect">
                                  <p:stCondLst>
                                    <p:cond delay="1000"/>
                                  </p:stCondLst>
                                  <p:childTnLst>
                                    <p:set>
                                      <p:cBhvr>
                                        <p:cTn id="339" dur="1" fill="hold">
                                          <p:stCondLst>
                                            <p:cond delay="499"/>
                                          </p:stCondLst>
                                        </p:cTn>
                                        <p:tgtEl>
                                          <p:spTgt spid="229740"/>
                                        </p:tgtEl>
                                        <p:attrNameLst>
                                          <p:attrName>style.visibility</p:attrName>
                                        </p:attrNameLst>
                                      </p:cBhvr>
                                      <p:to>
                                        <p:strVal val="visible"/>
                                      </p:to>
                                    </p:set>
                                  </p:childTnLst>
                                </p:cTn>
                              </p:par>
                            </p:childTnLst>
                          </p:cTn>
                        </p:par>
                        <p:par>
                          <p:cTn id="340" fill="hold">
                            <p:stCondLst>
                              <p:cond delay="3500"/>
                            </p:stCondLst>
                            <p:childTnLst>
                              <p:par>
                                <p:cTn id="341" presetID="1" presetClass="entr" presetSubtype="0" fill="hold" nodeType="afterEffect">
                                  <p:stCondLst>
                                    <p:cond delay="0"/>
                                  </p:stCondLst>
                                  <p:childTnLst>
                                    <p:set>
                                      <p:cBhvr>
                                        <p:cTn id="342" dur="1" fill="hold">
                                          <p:stCondLst>
                                            <p:cond delay="499"/>
                                          </p:stCondLst>
                                        </p:cTn>
                                        <p:tgtEl>
                                          <p:spTgt spid="229741"/>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2" presetClass="entr" presetSubtype="2" fill="hold" grpId="0" nodeType="clickEffect">
                                  <p:stCondLst>
                                    <p:cond delay="0"/>
                                  </p:stCondLst>
                                  <p:childTnLst>
                                    <p:set>
                                      <p:cBhvr>
                                        <p:cTn id="346" dur="1" fill="hold">
                                          <p:stCondLst>
                                            <p:cond delay="0"/>
                                          </p:stCondLst>
                                        </p:cTn>
                                        <p:tgtEl>
                                          <p:spTgt spid="229786"/>
                                        </p:tgtEl>
                                        <p:attrNameLst>
                                          <p:attrName>style.visibility</p:attrName>
                                        </p:attrNameLst>
                                      </p:cBhvr>
                                      <p:to>
                                        <p:strVal val="visible"/>
                                      </p:to>
                                    </p:set>
                                    <p:anim calcmode="lin" valueType="num">
                                      <p:cBhvr additive="base">
                                        <p:cTn id="347" dur="500" fill="hold"/>
                                        <p:tgtEl>
                                          <p:spTgt spid="229786"/>
                                        </p:tgtEl>
                                        <p:attrNameLst>
                                          <p:attrName>ppt_x</p:attrName>
                                        </p:attrNameLst>
                                      </p:cBhvr>
                                      <p:tavLst>
                                        <p:tav tm="0">
                                          <p:val>
                                            <p:strVal val="1+#ppt_w/2"/>
                                          </p:val>
                                        </p:tav>
                                        <p:tav tm="100000">
                                          <p:val>
                                            <p:strVal val="#ppt_x"/>
                                          </p:val>
                                        </p:tav>
                                      </p:tavLst>
                                    </p:anim>
                                    <p:anim calcmode="lin" valueType="num">
                                      <p:cBhvr additive="base">
                                        <p:cTn id="348" dur="500" fill="hold"/>
                                        <p:tgtEl>
                                          <p:spTgt spid="229786"/>
                                        </p:tgtEl>
                                        <p:attrNameLst>
                                          <p:attrName>ppt_y</p:attrName>
                                        </p:attrNameLst>
                                      </p:cBhvr>
                                      <p:tavLst>
                                        <p:tav tm="0">
                                          <p:val>
                                            <p:strVal val="#ppt_y"/>
                                          </p:val>
                                        </p:tav>
                                        <p:tav tm="100000">
                                          <p:val>
                                            <p:strVal val="#ppt_y"/>
                                          </p:val>
                                        </p:tav>
                                      </p:tavLst>
                                    </p:anim>
                                  </p:childTnLst>
                                </p:cTn>
                              </p:par>
                            </p:childTnLst>
                          </p:cTn>
                        </p:par>
                        <p:par>
                          <p:cTn id="349" fill="hold">
                            <p:stCondLst>
                              <p:cond delay="500"/>
                            </p:stCondLst>
                            <p:childTnLst>
                              <p:par>
                                <p:cTn id="350" presetID="1" presetClass="entr" presetSubtype="0" fill="hold" grpId="0" nodeType="afterEffect">
                                  <p:stCondLst>
                                    <p:cond delay="1000"/>
                                  </p:stCondLst>
                                  <p:childTnLst>
                                    <p:set>
                                      <p:cBhvr>
                                        <p:cTn id="351" dur="1" fill="hold">
                                          <p:stCondLst>
                                            <p:cond delay="499"/>
                                          </p:stCondLst>
                                        </p:cTn>
                                        <p:tgtEl>
                                          <p:spTgt spid="229744"/>
                                        </p:tgtEl>
                                        <p:attrNameLst>
                                          <p:attrName>style.visibility</p:attrName>
                                        </p:attrNameLst>
                                      </p:cBhvr>
                                      <p:to>
                                        <p:strVal val="visible"/>
                                      </p:to>
                                    </p:set>
                                  </p:childTnLst>
                                </p:cTn>
                              </p:par>
                            </p:childTnLst>
                          </p:cTn>
                        </p:par>
                        <p:par>
                          <p:cTn id="352" fill="hold">
                            <p:stCondLst>
                              <p:cond delay="2000"/>
                            </p:stCondLst>
                            <p:childTnLst>
                              <p:par>
                                <p:cTn id="353" presetID="1" presetClass="entr" presetSubtype="0" fill="hold" grpId="0" nodeType="afterEffect">
                                  <p:stCondLst>
                                    <p:cond delay="0"/>
                                  </p:stCondLst>
                                  <p:childTnLst>
                                    <p:set>
                                      <p:cBhvr>
                                        <p:cTn id="354" dur="1" fill="hold">
                                          <p:stCondLst>
                                            <p:cond delay="499"/>
                                          </p:stCondLst>
                                        </p:cTn>
                                        <p:tgtEl>
                                          <p:spTgt spid="229745"/>
                                        </p:tgtEl>
                                        <p:attrNameLst>
                                          <p:attrName>style.visibility</p:attrName>
                                        </p:attrNameLst>
                                      </p:cBhvr>
                                      <p:to>
                                        <p:strVal val="visible"/>
                                      </p:to>
                                    </p:set>
                                  </p:childTnLst>
                                </p:cTn>
                              </p:par>
                            </p:childTnLst>
                          </p:cTn>
                        </p:par>
                        <p:par>
                          <p:cTn id="355" fill="hold">
                            <p:stCondLst>
                              <p:cond delay="2500"/>
                            </p:stCondLst>
                            <p:childTnLst>
                              <p:par>
                                <p:cTn id="356" presetID="1" presetClass="entr" presetSubtype="0" fill="hold" nodeType="afterEffect">
                                  <p:stCondLst>
                                    <p:cond delay="0"/>
                                  </p:stCondLst>
                                  <p:childTnLst>
                                    <p:set>
                                      <p:cBhvr>
                                        <p:cTn id="357" dur="1" fill="hold">
                                          <p:stCondLst>
                                            <p:cond delay="499"/>
                                          </p:stCondLst>
                                        </p:cTn>
                                        <p:tgtEl>
                                          <p:spTgt spid="229746"/>
                                        </p:tgtEl>
                                        <p:attrNameLst>
                                          <p:attrName>style.visibility</p:attrName>
                                        </p:attrNameLst>
                                      </p:cBhvr>
                                      <p:to>
                                        <p:strVal val="visible"/>
                                      </p:to>
                                    </p:set>
                                  </p:childTnLst>
                                </p:cTn>
                              </p:par>
                            </p:childTnLst>
                          </p:cTn>
                        </p:par>
                      </p:childTnLst>
                    </p:cTn>
                  </p:par>
                  <p:par>
                    <p:cTn id="358" fill="hold">
                      <p:stCondLst>
                        <p:cond delay="indefinite"/>
                      </p:stCondLst>
                      <p:childTnLst>
                        <p:par>
                          <p:cTn id="359" fill="hold">
                            <p:stCondLst>
                              <p:cond delay="0"/>
                            </p:stCondLst>
                            <p:childTnLst>
                              <p:par>
                                <p:cTn id="360" presetID="1" presetClass="entr" presetSubtype="0" fill="hold" grpId="0" nodeType="clickEffect">
                                  <p:stCondLst>
                                    <p:cond delay="0"/>
                                  </p:stCondLst>
                                  <p:childTnLst>
                                    <p:set>
                                      <p:cBhvr>
                                        <p:cTn id="361" dur="1" fill="hold">
                                          <p:stCondLst>
                                            <p:cond delay="499"/>
                                          </p:stCondLst>
                                        </p:cTn>
                                        <p:tgtEl>
                                          <p:spTgt spid="229749"/>
                                        </p:tgtEl>
                                        <p:attrNameLst>
                                          <p:attrName>style.visibility</p:attrName>
                                        </p:attrNameLst>
                                      </p:cBhvr>
                                      <p:to>
                                        <p:strVal val="visible"/>
                                      </p:to>
                                    </p:set>
                                  </p:childTnLst>
                                </p:cTn>
                              </p:par>
                            </p:childTnLst>
                          </p:cTn>
                        </p:par>
                        <p:par>
                          <p:cTn id="362" fill="hold">
                            <p:stCondLst>
                              <p:cond delay="500"/>
                            </p:stCondLst>
                            <p:childTnLst>
                              <p:par>
                                <p:cTn id="363" presetID="1" presetClass="entr" presetSubtype="0" fill="hold" grpId="0" nodeType="afterEffect">
                                  <p:stCondLst>
                                    <p:cond delay="0"/>
                                  </p:stCondLst>
                                  <p:childTnLst>
                                    <p:set>
                                      <p:cBhvr>
                                        <p:cTn id="364" dur="1" fill="hold">
                                          <p:stCondLst>
                                            <p:cond delay="499"/>
                                          </p:stCondLst>
                                        </p:cTn>
                                        <p:tgtEl>
                                          <p:spTgt spid="229750"/>
                                        </p:tgtEl>
                                        <p:attrNameLst>
                                          <p:attrName>style.visibility</p:attrName>
                                        </p:attrNameLst>
                                      </p:cBhvr>
                                      <p:to>
                                        <p:strVal val="visible"/>
                                      </p:to>
                                    </p:set>
                                  </p:childTnLst>
                                </p:cTn>
                              </p:par>
                            </p:childTnLst>
                          </p:cTn>
                        </p:par>
                        <p:par>
                          <p:cTn id="365" fill="hold">
                            <p:stCondLst>
                              <p:cond delay="1000"/>
                            </p:stCondLst>
                            <p:childTnLst>
                              <p:par>
                                <p:cTn id="366" presetID="1" presetClass="entr" presetSubtype="0" fill="hold" nodeType="afterEffect">
                                  <p:stCondLst>
                                    <p:cond delay="0"/>
                                  </p:stCondLst>
                                  <p:childTnLst>
                                    <p:set>
                                      <p:cBhvr>
                                        <p:cTn id="367" dur="1" fill="hold">
                                          <p:stCondLst>
                                            <p:cond delay="499"/>
                                          </p:stCondLst>
                                        </p:cTn>
                                        <p:tgtEl>
                                          <p:spTgt spid="229751"/>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1" presetClass="entr" presetSubtype="0" fill="hold" grpId="0" nodeType="clickEffect">
                                  <p:stCondLst>
                                    <p:cond delay="0"/>
                                  </p:stCondLst>
                                  <p:childTnLst>
                                    <p:set>
                                      <p:cBhvr>
                                        <p:cTn id="371" dur="1" fill="hold">
                                          <p:stCondLst>
                                            <p:cond delay="499"/>
                                          </p:stCondLst>
                                        </p:cTn>
                                        <p:tgtEl>
                                          <p:spTgt spid="229754"/>
                                        </p:tgtEl>
                                        <p:attrNameLst>
                                          <p:attrName>style.visibility</p:attrName>
                                        </p:attrNameLst>
                                      </p:cBhvr>
                                      <p:to>
                                        <p:strVal val="visible"/>
                                      </p:to>
                                    </p:set>
                                  </p:childTnLst>
                                </p:cTn>
                              </p:par>
                            </p:childTnLst>
                          </p:cTn>
                        </p:par>
                        <p:par>
                          <p:cTn id="372" fill="hold">
                            <p:stCondLst>
                              <p:cond delay="500"/>
                            </p:stCondLst>
                            <p:childTnLst>
                              <p:par>
                                <p:cTn id="373" presetID="1" presetClass="entr" presetSubtype="0" fill="hold" grpId="0" nodeType="afterEffect">
                                  <p:stCondLst>
                                    <p:cond delay="0"/>
                                  </p:stCondLst>
                                  <p:childTnLst>
                                    <p:set>
                                      <p:cBhvr>
                                        <p:cTn id="374" dur="1" fill="hold">
                                          <p:stCondLst>
                                            <p:cond delay="499"/>
                                          </p:stCondLst>
                                        </p:cTn>
                                        <p:tgtEl>
                                          <p:spTgt spid="229755"/>
                                        </p:tgtEl>
                                        <p:attrNameLst>
                                          <p:attrName>style.visibility</p:attrName>
                                        </p:attrNameLst>
                                      </p:cBhvr>
                                      <p:to>
                                        <p:strVal val="visible"/>
                                      </p:to>
                                    </p:set>
                                  </p:childTnLst>
                                </p:cTn>
                              </p:par>
                            </p:childTnLst>
                          </p:cTn>
                        </p:par>
                        <p:par>
                          <p:cTn id="375" fill="hold">
                            <p:stCondLst>
                              <p:cond delay="1000"/>
                            </p:stCondLst>
                            <p:childTnLst>
                              <p:par>
                                <p:cTn id="376" presetID="1" presetClass="entr" presetSubtype="0" fill="hold" nodeType="afterEffect">
                                  <p:stCondLst>
                                    <p:cond delay="0"/>
                                  </p:stCondLst>
                                  <p:childTnLst>
                                    <p:set>
                                      <p:cBhvr>
                                        <p:cTn id="377" dur="1" fill="hold">
                                          <p:stCondLst>
                                            <p:cond delay="499"/>
                                          </p:stCondLst>
                                        </p:cTn>
                                        <p:tgtEl>
                                          <p:spTgt spid="229756"/>
                                        </p:tgtEl>
                                        <p:attrNameLst>
                                          <p:attrName>style.visibility</p:attrName>
                                        </p:attrNameLst>
                                      </p:cBhvr>
                                      <p:to>
                                        <p:strVal val="visible"/>
                                      </p:to>
                                    </p:set>
                                  </p:childTnLst>
                                </p:cTn>
                              </p:par>
                            </p:childTnLst>
                          </p:cTn>
                        </p:par>
                        <p:par>
                          <p:cTn id="378" fill="hold">
                            <p:stCondLst>
                              <p:cond delay="1500"/>
                            </p:stCondLst>
                            <p:childTnLst>
                              <p:par>
                                <p:cTn id="379" presetID="4" presetClass="entr" presetSubtype="32" fill="hold" grpId="0" nodeType="afterEffect">
                                  <p:stCondLst>
                                    <p:cond delay="1000"/>
                                  </p:stCondLst>
                                  <p:childTnLst>
                                    <p:set>
                                      <p:cBhvr>
                                        <p:cTn id="380" dur="1" fill="hold">
                                          <p:stCondLst>
                                            <p:cond delay="0"/>
                                          </p:stCondLst>
                                        </p:cTn>
                                        <p:tgtEl>
                                          <p:spTgt spid="229791"/>
                                        </p:tgtEl>
                                        <p:attrNameLst>
                                          <p:attrName>style.visibility</p:attrName>
                                        </p:attrNameLst>
                                      </p:cBhvr>
                                      <p:to>
                                        <p:strVal val="visible"/>
                                      </p:to>
                                    </p:set>
                                    <p:animEffect transition="in" filter="box(out)">
                                      <p:cBhvr>
                                        <p:cTn id="381" dur="500"/>
                                        <p:tgtEl>
                                          <p:spTgt spid="229791"/>
                                        </p:tgtEl>
                                      </p:cBhvr>
                                    </p:animEffect>
                                  </p:childTnLst>
                                </p:cTn>
                              </p:par>
                            </p:childTnLst>
                          </p:cTn>
                        </p:par>
                        <p:par>
                          <p:cTn id="382" fill="hold">
                            <p:stCondLst>
                              <p:cond delay="3000"/>
                            </p:stCondLst>
                            <p:childTnLst>
                              <p:par>
                                <p:cTn id="383" presetID="2" presetClass="entr" presetSubtype="2" fill="hold" grpId="0" nodeType="afterEffect">
                                  <p:stCondLst>
                                    <p:cond delay="1000"/>
                                  </p:stCondLst>
                                  <p:childTnLst>
                                    <p:set>
                                      <p:cBhvr>
                                        <p:cTn id="384" dur="1" fill="hold">
                                          <p:stCondLst>
                                            <p:cond delay="0"/>
                                          </p:stCondLst>
                                        </p:cTn>
                                        <p:tgtEl>
                                          <p:spTgt spid="229759"/>
                                        </p:tgtEl>
                                        <p:attrNameLst>
                                          <p:attrName>style.visibility</p:attrName>
                                        </p:attrNameLst>
                                      </p:cBhvr>
                                      <p:to>
                                        <p:strVal val="visible"/>
                                      </p:to>
                                    </p:set>
                                    <p:anim calcmode="lin" valueType="num">
                                      <p:cBhvr additive="base">
                                        <p:cTn id="385" dur="500" fill="hold"/>
                                        <p:tgtEl>
                                          <p:spTgt spid="229759"/>
                                        </p:tgtEl>
                                        <p:attrNameLst>
                                          <p:attrName>ppt_x</p:attrName>
                                        </p:attrNameLst>
                                      </p:cBhvr>
                                      <p:tavLst>
                                        <p:tav tm="0">
                                          <p:val>
                                            <p:strVal val="1+#ppt_w/2"/>
                                          </p:val>
                                        </p:tav>
                                        <p:tav tm="100000">
                                          <p:val>
                                            <p:strVal val="#ppt_x"/>
                                          </p:val>
                                        </p:tav>
                                      </p:tavLst>
                                    </p:anim>
                                    <p:anim calcmode="lin" valueType="num">
                                      <p:cBhvr additive="base">
                                        <p:cTn id="386" dur="500" fill="hold"/>
                                        <p:tgtEl>
                                          <p:spTgt spid="229759"/>
                                        </p:tgtEl>
                                        <p:attrNameLst>
                                          <p:attrName>ppt_y</p:attrName>
                                        </p:attrNameLst>
                                      </p:cBhvr>
                                      <p:tavLst>
                                        <p:tav tm="0">
                                          <p:val>
                                            <p:strVal val="#ppt_y"/>
                                          </p:val>
                                        </p:tav>
                                        <p:tav tm="100000">
                                          <p:val>
                                            <p:strVal val="#ppt_y"/>
                                          </p:val>
                                        </p:tav>
                                      </p:tavLst>
                                    </p:anim>
                                  </p:childTnLst>
                                </p:cTn>
                              </p:par>
                            </p:childTnLst>
                          </p:cTn>
                        </p:par>
                        <p:par>
                          <p:cTn id="387" fill="hold">
                            <p:stCondLst>
                              <p:cond delay="4500"/>
                            </p:stCondLst>
                            <p:childTnLst>
                              <p:par>
                                <p:cTn id="388" presetID="1" presetClass="entr" presetSubtype="0" fill="hold" grpId="0" nodeType="afterEffect">
                                  <p:stCondLst>
                                    <p:cond delay="0"/>
                                  </p:stCondLst>
                                  <p:childTnLst>
                                    <p:set>
                                      <p:cBhvr>
                                        <p:cTn id="389" dur="1" fill="hold">
                                          <p:stCondLst>
                                            <p:cond delay="499"/>
                                          </p:stCondLst>
                                        </p:cTn>
                                        <p:tgtEl>
                                          <p:spTgt spid="229760"/>
                                        </p:tgtEl>
                                        <p:attrNameLst>
                                          <p:attrName>style.visibility</p:attrName>
                                        </p:attrNameLst>
                                      </p:cBhvr>
                                      <p:to>
                                        <p:strVal val="visible"/>
                                      </p:to>
                                    </p:set>
                                  </p:childTnLst>
                                </p:cTn>
                              </p:par>
                            </p:childTnLst>
                          </p:cTn>
                        </p:par>
                        <p:par>
                          <p:cTn id="390" fill="hold">
                            <p:stCondLst>
                              <p:cond delay="5000"/>
                            </p:stCondLst>
                            <p:childTnLst>
                              <p:par>
                                <p:cTn id="391" presetID="1" presetClass="entr" presetSubtype="0" fill="hold" nodeType="afterEffect">
                                  <p:stCondLst>
                                    <p:cond delay="0"/>
                                  </p:stCondLst>
                                  <p:childTnLst>
                                    <p:set>
                                      <p:cBhvr>
                                        <p:cTn id="392" dur="1" fill="hold">
                                          <p:stCondLst>
                                            <p:cond delay="499"/>
                                          </p:stCondLst>
                                        </p:cTn>
                                        <p:tgtEl>
                                          <p:spTgt spid="229761"/>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ntr" presetSubtype="0" fill="hold" grpId="0" nodeType="clickEffect">
                                  <p:stCondLst>
                                    <p:cond delay="0"/>
                                  </p:stCondLst>
                                  <p:childTnLst>
                                    <p:set>
                                      <p:cBhvr>
                                        <p:cTn id="396" dur="1" fill="hold">
                                          <p:stCondLst>
                                            <p:cond delay="499"/>
                                          </p:stCondLst>
                                        </p:cTn>
                                        <p:tgtEl>
                                          <p:spTgt spid="229769"/>
                                        </p:tgtEl>
                                        <p:attrNameLst>
                                          <p:attrName>style.visibility</p:attrName>
                                        </p:attrNameLst>
                                      </p:cBhvr>
                                      <p:to>
                                        <p:strVal val="visible"/>
                                      </p:to>
                                    </p:set>
                                  </p:childTnLst>
                                </p:cTn>
                              </p:par>
                            </p:childTnLst>
                          </p:cTn>
                        </p:par>
                        <p:par>
                          <p:cTn id="397" fill="hold">
                            <p:stCondLst>
                              <p:cond delay="500"/>
                            </p:stCondLst>
                            <p:childTnLst>
                              <p:par>
                                <p:cTn id="398" presetID="1" presetClass="entr" presetSubtype="0" fill="hold" grpId="0" nodeType="afterEffect">
                                  <p:stCondLst>
                                    <p:cond delay="0"/>
                                  </p:stCondLst>
                                  <p:childTnLst>
                                    <p:set>
                                      <p:cBhvr>
                                        <p:cTn id="399" dur="1" fill="hold">
                                          <p:stCondLst>
                                            <p:cond delay="499"/>
                                          </p:stCondLst>
                                        </p:cTn>
                                        <p:tgtEl>
                                          <p:spTgt spid="229770"/>
                                        </p:tgtEl>
                                        <p:attrNameLst>
                                          <p:attrName>style.visibility</p:attrName>
                                        </p:attrNameLst>
                                      </p:cBhvr>
                                      <p:to>
                                        <p:strVal val="visible"/>
                                      </p:to>
                                    </p:set>
                                  </p:childTnLst>
                                </p:cTn>
                              </p:par>
                            </p:childTnLst>
                          </p:cTn>
                        </p:par>
                        <p:par>
                          <p:cTn id="400" fill="hold">
                            <p:stCondLst>
                              <p:cond delay="1000"/>
                            </p:stCondLst>
                            <p:childTnLst>
                              <p:par>
                                <p:cTn id="401" presetID="1" presetClass="entr" presetSubtype="0" fill="hold" nodeType="afterEffect">
                                  <p:stCondLst>
                                    <p:cond delay="0"/>
                                  </p:stCondLst>
                                  <p:childTnLst>
                                    <p:set>
                                      <p:cBhvr>
                                        <p:cTn id="402" dur="1" fill="hold">
                                          <p:stCondLst>
                                            <p:cond delay="499"/>
                                          </p:stCondLst>
                                        </p:cTn>
                                        <p:tgtEl>
                                          <p:spTgt spid="229771"/>
                                        </p:tgtEl>
                                        <p:attrNameLst>
                                          <p:attrName>style.visibility</p:attrName>
                                        </p:attrNameLst>
                                      </p:cBhvr>
                                      <p:to>
                                        <p:strVal val="visible"/>
                                      </p:to>
                                    </p:set>
                                  </p:childTnLst>
                                </p:cTn>
                              </p:par>
                            </p:childTnLst>
                          </p:cTn>
                        </p:par>
                      </p:childTnLst>
                    </p:cTn>
                  </p:par>
                  <p:par>
                    <p:cTn id="403" fill="hold">
                      <p:stCondLst>
                        <p:cond delay="indefinite"/>
                      </p:stCondLst>
                      <p:childTnLst>
                        <p:par>
                          <p:cTn id="404" fill="hold">
                            <p:stCondLst>
                              <p:cond delay="0"/>
                            </p:stCondLst>
                            <p:childTnLst>
                              <p:par>
                                <p:cTn id="405" presetID="1" presetClass="entr" presetSubtype="0" fill="hold" grpId="0" nodeType="clickEffect">
                                  <p:stCondLst>
                                    <p:cond delay="0"/>
                                  </p:stCondLst>
                                  <p:childTnLst>
                                    <p:set>
                                      <p:cBhvr>
                                        <p:cTn id="406" dur="1" fill="hold">
                                          <p:stCondLst>
                                            <p:cond delay="499"/>
                                          </p:stCondLst>
                                        </p:cTn>
                                        <p:tgtEl>
                                          <p:spTgt spid="229764"/>
                                        </p:tgtEl>
                                        <p:attrNameLst>
                                          <p:attrName>style.visibility</p:attrName>
                                        </p:attrNameLst>
                                      </p:cBhvr>
                                      <p:to>
                                        <p:strVal val="visible"/>
                                      </p:to>
                                    </p:set>
                                  </p:childTnLst>
                                </p:cTn>
                              </p:par>
                            </p:childTnLst>
                          </p:cTn>
                        </p:par>
                        <p:par>
                          <p:cTn id="407" fill="hold">
                            <p:stCondLst>
                              <p:cond delay="500"/>
                            </p:stCondLst>
                            <p:childTnLst>
                              <p:par>
                                <p:cTn id="408" presetID="1" presetClass="entr" presetSubtype="0" fill="hold" grpId="0" nodeType="afterEffect">
                                  <p:stCondLst>
                                    <p:cond delay="0"/>
                                  </p:stCondLst>
                                  <p:childTnLst>
                                    <p:set>
                                      <p:cBhvr>
                                        <p:cTn id="409" dur="1" fill="hold">
                                          <p:stCondLst>
                                            <p:cond delay="499"/>
                                          </p:stCondLst>
                                        </p:cTn>
                                        <p:tgtEl>
                                          <p:spTgt spid="229765"/>
                                        </p:tgtEl>
                                        <p:attrNameLst>
                                          <p:attrName>style.visibility</p:attrName>
                                        </p:attrNameLst>
                                      </p:cBhvr>
                                      <p:to>
                                        <p:strVal val="visible"/>
                                      </p:to>
                                    </p:set>
                                  </p:childTnLst>
                                </p:cTn>
                              </p:par>
                            </p:childTnLst>
                          </p:cTn>
                        </p:par>
                        <p:par>
                          <p:cTn id="410" fill="hold">
                            <p:stCondLst>
                              <p:cond delay="1000"/>
                            </p:stCondLst>
                            <p:childTnLst>
                              <p:par>
                                <p:cTn id="411" presetID="1" presetClass="entr" presetSubtype="0" fill="hold" nodeType="afterEffect">
                                  <p:stCondLst>
                                    <p:cond delay="0"/>
                                  </p:stCondLst>
                                  <p:childTnLst>
                                    <p:set>
                                      <p:cBhvr>
                                        <p:cTn id="412" dur="1" fill="hold">
                                          <p:stCondLst>
                                            <p:cond delay="499"/>
                                          </p:stCondLst>
                                        </p:cTn>
                                        <p:tgtEl>
                                          <p:spTgt spid="229766"/>
                                        </p:tgtEl>
                                        <p:attrNameLst>
                                          <p:attrName>style.visibility</p:attrName>
                                        </p:attrNameLst>
                                      </p:cBhvr>
                                      <p:to>
                                        <p:strVal val="visible"/>
                                      </p:to>
                                    </p:set>
                                  </p:childTnLst>
                                </p:cTn>
                              </p:par>
                            </p:childTnLst>
                          </p:cTn>
                        </p:par>
                        <p:par>
                          <p:cTn id="413" fill="hold">
                            <p:stCondLst>
                              <p:cond delay="1500"/>
                            </p:stCondLst>
                            <p:childTnLst>
                              <p:par>
                                <p:cTn id="414" presetID="2" presetClass="entr" presetSubtype="2" fill="hold" grpId="0" nodeType="afterEffect">
                                  <p:stCondLst>
                                    <p:cond delay="1000"/>
                                  </p:stCondLst>
                                  <p:childTnLst>
                                    <p:set>
                                      <p:cBhvr>
                                        <p:cTn id="415" dur="1" fill="hold">
                                          <p:stCondLst>
                                            <p:cond delay="0"/>
                                          </p:stCondLst>
                                        </p:cTn>
                                        <p:tgtEl>
                                          <p:spTgt spid="229787"/>
                                        </p:tgtEl>
                                        <p:attrNameLst>
                                          <p:attrName>style.visibility</p:attrName>
                                        </p:attrNameLst>
                                      </p:cBhvr>
                                      <p:to>
                                        <p:strVal val="visible"/>
                                      </p:to>
                                    </p:set>
                                    <p:anim calcmode="lin" valueType="num">
                                      <p:cBhvr additive="base">
                                        <p:cTn id="416" dur="500" fill="hold"/>
                                        <p:tgtEl>
                                          <p:spTgt spid="229787"/>
                                        </p:tgtEl>
                                        <p:attrNameLst>
                                          <p:attrName>ppt_x</p:attrName>
                                        </p:attrNameLst>
                                      </p:cBhvr>
                                      <p:tavLst>
                                        <p:tav tm="0">
                                          <p:val>
                                            <p:strVal val="1+#ppt_w/2"/>
                                          </p:val>
                                        </p:tav>
                                        <p:tav tm="100000">
                                          <p:val>
                                            <p:strVal val="#ppt_x"/>
                                          </p:val>
                                        </p:tav>
                                      </p:tavLst>
                                    </p:anim>
                                    <p:anim calcmode="lin" valueType="num">
                                      <p:cBhvr additive="base">
                                        <p:cTn id="417" dur="500" fill="hold"/>
                                        <p:tgtEl>
                                          <p:spTgt spid="2297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606" grpId="0" autoUpdateAnimBg="0"/>
      <p:bldP spid="229625" grpId="0" autoUpdateAnimBg="0"/>
      <p:bldP spid="229626" grpId="0" animBg="1"/>
      <p:bldP spid="229630" grpId="0" animBg="1"/>
      <p:bldP spid="229634" grpId="0" autoUpdateAnimBg="0"/>
      <p:bldP spid="229635" grpId="0" animBg="1"/>
      <p:bldP spid="229639" grpId="0" autoUpdateAnimBg="0"/>
      <p:bldP spid="229640" grpId="0" animBg="1"/>
      <p:bldP spid="229644" grpId="0" autoUpdateAnimBg="0"/>
      <p:bldP spid="229645" grpId="0" animBg="1"/>
      <p:bldP spid="229649" grpId="0" autoUpdateAnimBg="0"/>
      <p:bldP spid="229653" grpId="0" autoUpdateAnimBg="0"/>
      <p:bldP spid="229654" grpId="0" animBg="1"/>
      <p:bldP spid="229655" grpId="0" animBg="1"/>
      <p:bldP spid="229659" grpId="0" autoUpdateAnimBg="0"/>
      <p:bldP spid="229660" grpId="0" animBg="1"/>
      <p:bldP spid="229664" grpId="0" autoUpdateAnimBg="0"/>
      <p:bldP spid="229665" grpId="0" animBg="1"/>
      <p:bldP spid="229669" grpId="0" animBg="1"/>
      <p:bldP spid="229670" grpId="0" animBg="1"/>
      <p:bldP spid="229674" grpId="0" animBg="1"/>
      <p:bldP spid="229675" grpId="0" animBg="1"/>
      <p:bldP spid="229679" grpId="0" animBg="1"/>
      <p:bldP spid="229680" grpId="0" animBg="1"/>
      <p:bldP spid="229684" grpId="0" autoUpdateAnimBg="0"/>
      <p:bldP spid="229685" grpId="0" animBg="1"/>
      <p:bldP spid="229689" grpId="0" animBg="1"/>
      <p:bldP spid="229690" grpId="0" animBg="1"/>
      <p:bldP spid="229694" grpId="0" animBg="1"/>
      <p:bldP spid="229695" grpId="0" animBg="1"/>
      <p:bldP spid="229699" grpId="0" animBg="1"/>
      <p:bldP spid="229700" grpId="0" animBg="1"/>
      <p:bldP spid="229704" grpId="0" animBg="1"/>
      <p:bldP spid="229708" grpId="0" autoUpdateAnimBg="0"/>
      <p:bldP spid="229709" grpId="0" animBg="1"/>
      <p:bldP spid="229713" grpId="0" animBg="1"/>
      <p:bldP spid="229714" grpId="0" animBg="1"/>
      <p:bldP spid="229718" grpId="0" animBg="1"/>
      <p:bldP spid="229719" grpId="0" animBg="1"/>
      <p:bldP spid="229723" grpId="0" animBg="1"/>
      <p:bldP spid="229724" grpId="0" animBg="1"/>
      <p:bldP spid="229728" grpId="0" autoUpdateAnimBg="0"/>
      <p:bldP spid="229729" grpId="0" animBg="1"/>
      <p:bldP spid="229733" grpId="0" animBg="1"/>
      <p:bldP spid="229734" grpId="0" autoUpdateAnimBg="0"/>
      <p:bldP spid="229735" grpId="0" animBg="1"/>
      <p:bldP spid="229739" grpId="0" autoUpdateAnimBg="0"/>
      <p:bldP spid="229740" grpId="0" animBg="1"/>
      <p:bldP spid="229744" grpId="0" animBg="1"/>
      <p:bldP spid="229745" grpId="0" animBg="1"/>
      <p:bldP spid="229749" grpId="0" animBg="1"/>
      <p:bldP spid="229750" grpId="0" animBg="1"/>
      <p:bldP spid="229754" grpId="0" animBg="1"/>
      <p:bldP spid="229755" grpId="0" animBg="1"/>
      <p:bldP spid="229759" grpId="0" autoUpdateAnimBg="0"/>
      <p:bldP spid="229760" grpId="0" animBg="1"/>
      <p:bldP spid="229764" grpId="0" animBg="1"/>
      <p:bldP spid="229765" grpId="0" animBg="1"/>
      <p:bldP spid="229769" grpId="0" animBg="1"/>
      <p:bldP spid="229770" grpId="0" animBg="1"/>
      <p:bldP spid="229774" grpId="0" bldLvl="0" animBg="1" autoUpdateAnimBg="0"/>
      <p:bldP spid="229776" grpId="0" bldLvl="0" animBg="1" autoUpdateAnimBg="0"/>
      <p:bldP spid="229777" grpId="0" bldLvl="0" animBg="1" autoUpdateAnimBg="0"/>
      <p:bldP spid="229778" grpId="0" bldLvl="0" animBg="1" autoUpdateAnimBg="0"/>
      <p:bldP spid="229779" grpId="0" bldLvl="0" animBg="1" autoUpdateAnimBg="0"/>
      <p:bldP spid="229780" grpId="0" bldLvl="0" animBg="1" autoUpdateAnimBg="0"/>
      <p:bldP spid="229781" grpId="0" bldLvl="0" animBg="1" autoUpdateAnimBg="0"/>
      <p:bldP spid="229782" grpId="0" bldLvl="0" animBg="1" autoUpdateAnimBg="0"/>
      <p:bldP spid="229783" grpId="0" bldLvl="0" animBg="1" autoUpdateAnimBg="0"/>
      <p:bldP spid="229784" grpId="0" bldLvl="0" animBg="1" autoUpdateAnimBg="0"/>
      <p:bldP spid="229785" grpId="0" bldLvl="0" animBg="1" autoUpdateAnimBg="0"/>
      <p:bldP spid="229786" grpId="0" bldLvl="0" animBg="1" autoUpdateAnimBg="0"/>
      <p:bldP spid="229787" grpId="0" bldLvl="0" animBg="1" autoUpdateAnimBg="0"/>
      <p:bldP spid="229788" grpId="0" autoUpdateAnimBg="0"/>
      <p:bldP spid="229789" grpId="0" autoUpdateAnimBg="0"/>
      <p:bldP spid="229790" grpId="0" autoUpdateAnimBg="0"/>
      <p:bldP spid="229791"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6"/>
          <p:cNvSpPr txBox="1">
            <a:spLocks noChangeArrowheads="1"/>
          </p:cNvSpPr>
          <p:nvPr/>
        </p:nvSpPr>
        <p:spPr bwMode="auto">
          <a:xfrm>
            <a:off x="179512" y="1268889"/>
            <a:ext cx="896448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ts val="0"/>
              </a:spcBef>
            </a:pPr>
            <a:r>
              <a:rPr kumimoji="1" lang="en-US" altLang="zh-CN" sz="2000" b="1" dirty="0" err="1">
                <a:latin typeface="Times New Roman" panose="02020603050405020304" pitchFamily="18" charset="0"/>
                <a:ea typeface="宋体" panose="02010600030101010101" pitchFamily="2" charset="-122"/>
              </a:rPr>
              <a:t>OperandType</a:t>
            </a:r>
            <a:r>
              <a:rPr kumimoji="1" lang="en-US" altLang="zh-CN" sz="2000" b="1" dirty="0">
                <a:latin typeface="Times New Roman" panose="02020603050405020304" pitchFamily="18" charset="0"/>
                <a:ea typeface="宋体" panose="02010600030101010101" pitchFamily="2" charset="-122"/>
              </a:rPr>
              <a:t>  </a:t>
            </a:r>
            <a:r>
              <a:rPr kumimoji="1" lang="en-US" altLang="zh-CN" sz="2000" b="1" dirty="0" err="1">
                <a:latin typeface="Times New Roman" panose="02020603050405020304" pitchFamily="18" charset="0"/>
                <a:ea typeface="宋体" panose="02010600030101010101" pitchFamily="2" charset="-122"/>
              </a:rPr>
              <a:t>EvaluateExpression</a:t>
            </a:r>
            <a:r>
              <a:rPr kumimoji="1" lang="en-US" altLang="zh-CN" sz="2000" b="1" dirty="0">
                <a:latin typeface="Times New Roman" panose="02020603050405020304" pitchFamily="18" charset="0"/>
                <a:ea typeface="宋体" panose="02010600030101010101" pitchFamily="2" charset="-122"/>
              </a:rPr>
              <a:t>() {</a:t>
            </a:r>
          </a:p>
          <a:p>
            <a:pPr eaLnBrk="1" hangingPunct="1">
              <a:spcBef>
                <a:spcPts val="0"/>
              </a:spcBef>
            </a:pPr>
            <a:r>
              <a:rPr kumimoji="1" lang="en-US" altLang="zh-CN" sz="2000" b="1" dirty="0">
                <a:latin typeface="Times New Roman" panose="02020603050405020304" pitchFamily="18" charset="0"/>
                <a:ea typeface="宋体" panose="02010600030101010101" pitchFamily="2" charset="-122"/>
              </a:rPr>
              <a:t>        </a:t>
            </a:r>
            <a:r>
              <a:rPr kumimoji="1" lang="en-US" altLang="zh-CN" sz="2000" b="1" dirty="0" err="1">
                <a:latin typeface="Times New Roman" panose="02020603050405020304" pitchFamily="18" charset="0"/>
                <a:ea typeface="宋体" panose="02010600030101010101" pitchFamily="2" charset="-122"/>
              </a:rPr>
              <a:t>InitStack</a:t>
            </a:r>
            <a:r>
              <a:rPr kumimoji="1" lang="en-US" altLang="zh-CN" sz="2000" b="1" dirty="0">
                <a:latin typeface="Times New Roman" panose="02020603050405020304" pitchFamily="18" charset="0"/>
                <a:ea typeface="宋体" panose="02010600030101010101" pitchFamily="2" charset="-122"/>
              </a:rPr>
              <a:t>(OPTR); Push(OPTR, ‘#’); </a:t>
            </a:r>
            <a:r>
              <a:rPr kumimoji="1" lang="en-US" altLang="zh-CN" sz="2000" b="1" dirty="0" err="1">
                <a:latin typeface="Times New Roman" panose="02020603050405020304" pitchFamily="18" charset="0"/>
                <a:ea typeface="宋体" panose="02010600030101010101" pitchFamily="2" charset="-122"/>
              </a:rPr>
              <a:t>InitStack</a:t>
            </a:r>
            <a:r>
              <a:rPr kumimoji="1" lang="en-US" altLang="zh-CN" sz="2000" b="1" dirty="0">
                <a:latin typeface="Times New Roman" panose="02020603050405020304" pitchFamily="18" charset="0"/>
                <a:ea typeface="宋体" panose="02010600030101010101" pitchFamily="2" charset="-122"/>
              </a:rPr>
              <a:t>(OPND); c=</a:t>
            </a:r>
            <a:r>
              <a:rPr kumimoji="1" lang="en-US" altLang="zh-CN" sz="2000" b="1" dirty="0" err="1">
                <a:latin typeface="Times New Roman" panose="02020603050405020304" pitchFamily="18" charset="0"/>
                <a:ea typeface="宋体" panose="02010600030101010101" pitchFamily="2" charset="-122"/>
              </a:rPr>
              <a:t>getchar</a:t>
            </a:r>
            <a:r>
              <a:rPr kumimoji="1" lang="en-US" altLang="zh-CN" sz="2000" b="1" dirty="0">
                <a:latin typeface="Times New Roman" panose="02020603050405020304" pitchFamily="18" charset="0"/>
                <a:ea typeface="宋体" panose="02010600030101010101" pitchFamily="2" charset="-122"/>
              </a:rPr>
              <a:t>();</a:t>
            </a:r>
            <a:endParaRPr kumimoji="1" lang="zh-CN" altLang="en-US" sz="2000" b="1" dirty="0">
              <a:latin typeface="Times New Roman" panose="02020603050405020304" pitchFamily="18" charset="0"/>
              <a:ea typeface="宋体" panose="02010600030101010101" pitchFamily="2" charset="-122"/>
            </a:endParaRPr>
          </a:p>
          <a:p>
            <a:pPr eaLnBrk="1" hangingPunct="1">
              <a:spcBef>
                <a:spcPts val="0"/>
              </a:spcBef>
            </a:pPr>
            <a:r>
              <a:rPr kumimoji="1" lang="zh-CN" altLang="en-US" sz="2000" b="1" dirty="0">
                <a:latin typeface="Times New Roman" panose="02020603050405020304" pitchFamily="18" charset="0"/>
                <a:ea typeface="宋体" panose="02010600030101010101" pitchFamily="2" charset="-122"/>
              </a:rPr>
              <a:t>        </a:t>
            </a:r>
            <a:r>
              <a:rPr kumimoji="1" lang="en-US" altLang="zh-CN" sz="2000" b="1" dirty="0">
                <a:latin typeface="Times New Roman" panose="02020603050405020304" pitchFamily="18" charset="0"/>
                <a:ea typeface="宋体" panose="02010600030101010101" pitchFamily="2" charset="-122"/>
              </a:rPr>
              <a:t>while (c!= ‘#’ ||  </a:t>
            </a:r>
            <a:r>
              <a:rPr kumimoji="1" lang="en-US" altLang="zh-CN" sz="2000" b="1" dirty="0" err="1">
                <a:latin typeface="Times New Roman" panose="02020603050405020304" pitchFamily="18" charset="0"/>
                <a:ea typeface="宋体" panose="02010600030101010101" pitchFamily="2" charset="-122"/>
              </a:rPr>
              <a:t>GetTop</a:t>
            </a:r>
            <a:r>
              <a:rPr kumimoji="1" lang="en-US" altLang="zh-CN" sz="2000" b="1" dirty="0">
                <a:latin typeface="Times New Roman" panose="02020603050405020304" pitchFamily="18" charset="0"/>
                <a:ea typeface="宋体" panose="02010600030101010101" pitchFamily="2" charset="-122"/>
              </a:rPr>
              <a:t>(OPTR)!= ‘#’) {</a:t>
            </a:r>
          </a:p>
          <a:p>
            <a:pPr eaLnBrk="1" hangingPunct="1">
              <a:spcBef>
                <a:spcPts val="0"/>
              </a:spcBef>
            </a:pPr>
            <a:r>
              <a:rPr kumimoji="1" lang="en-US" altLang="zh-CN" sz="2000" b="1" dirty="0">
                <a:latin typeface="Times New Roman" panose="02020603050405020304" pitchFamily="18" charset="0"/>
                <a:ea typeface="宋体" panose="02010600030101010101" pitchFamily="2" charset="-122"/>
              </a:rPr>
              <a:t>                if (!In (c, OP)) {</a:t>
            </a:r>
            <a:r>
              <a:rPr kumimoji="1" lang="en-US" altLang="zh-CN" sz="2000" b="1" dirty="0">
                <a:solidFill>
                  <a:srgbClr val="FFC000"/>
                </a:solidFill>
                <a:latin typeface="Times New Roman" panose="02020603050405020304" pitchFamily="18" charset="0"/>
                <a:ea typeface="宋体" panose="02010600030101010101" pitchFamily="2" charset="-122"/>
              </a:rPr>
              <a:t>//</a:t>
            </a:r>
            <a:r>
              <a:rPr kumimoji="1" lang="zh-CN" altLang="en-US" sz="2000" b="1" dirty="0">
                <a:solidFill>
                  <a:srgbClr val="FFC000"/>
                </a:solidFill>
                <a:latin typeface="Times New Roman" panose="02020603050405020304" pitchFamily="18" charset="0"/>
                <a:ea typeface="宋体" panose="02010600030101010101" pitchFamily="2" charset="-122"/>
              </a:rPr>
              <a:t>判断是否为操作数，若是入栈</a:t>
            </a:r>
            <a:r>
              <a:rPr kumimoji="1" lang="en-US" altLang="zh-CN" sz="2000" b="1" dirty="0" err="1">
                <a:solidFill>
                  <a:srgbClr val="FFC000"/>
                </a:solidFill>
                <a:latin typeface="Times New Roman" panose="02020603050405020304" pitchFamily="18" charset="0"/>
                <a:ea typeface="宋体" panose="02010600030101010101" pitchFamily="2" charset="-122"/>
              </a:rPr>
              <a:t>OPND</a:t>
            </a:r>
            <a:endParaRPr kumimoji="1" lang="en-US" altLang="zh-CN" sz="2000" b="1" dirty="0">
              <a:latin typeface="Times New Roman" panose="02020603050405020304" pitchFamily="18" charset="0"/>
              <a:ea typeface="宋体" panose="02010600030101010101" pitchFamily="2" charset="-122"/>
            </a:endParaRPr>
          </a:p>
          <a:p>
            <a:pPr eaLnBrk="1" hangingPunct="1">
              <a:spcBef>
                <a:spcPts val="0"/>
              </a:spcBef>
            </a:pPr>
            <a:r>
              <a:rPr kumimoji="1" lang="en-US" altLang="zh-CN" sz="2000" b="1" dirty="0">
                <a:latin typeface="Times New Roman" panose="02020603050405020304" pitchFamily="18" charset="0"/>
                <a:ea typeface="宋体" panose="02010600030101010101" pitchFamily="2" charset="-122"/>
              </a:rPr>
              <a:t>                        Push((OPND, c); c=</a:t>
            </a:r>
            <a:r>
              <a:rPr kumimoji="1" lang="en-US" altLang="zh-CN" sz="2000" b="1" dirty="0" err="1">
                <a:latin typeface="Times New Roman" panose="02020603050405020304" pitchFamily="18" charset="0"/>
                <a:ea typeface="宋体" panose="02010600030101010101" pitchFamily="2" charset="-122"/>
              </a:rPr>
              <a:t>getchar</a:t>
            </a:r>
            <a:r>
              <a:rPr kumimoji="1" lang="en-US" altLang="zh-CN" sz="2000" b="1" dirty="0">
                <a:latin typeface="Times New Roman" panose="02020603050405020304" pitchFamily="18" charset="0"/>
                <a:ea typeface="宋体" panose="02010600030101010101" pitchFamily="2" charset="-122"/>
              </a:rPr>
              <a:t>(); }    </a:t>
            </a:r>
          </a:p>
          <a:p>
            <a:pPr eaLnBrk="1" hangingPunct="1">
              <a:spcBef>
                <a:spcPts val="0"/>
              </a:spcBef>
            </a:pPr>
            <a:r>
              <a:rPr kumimoji="1" lang="en-US" altLang="zh-CN" sz="2000" b="1" dirty="0">
                <a:latin typeface="Times New Roman" panose="02020603050405020304" pitchFamily="18" charset="0"/>
                <a:ea typeface="宋体" panose="02010600030101010101" pitchFamily="2" charset="-122"/>
              </a:rPr>
              <a:t>                else    </a:t>
            </a:r>
          </a:p>
          <a:p>
            <a:pPr eaLnBrk="1" hangingPunct="1">
              <a:spcBef>
                <a:spcPts val="0"/>
              </a:spcBef>
            </a:pPr>
            <a:r>
              <a:rPr kumimoji="1" lang="en-US" altLang="zh-CN" sz="2000" b="1" dirty="0">
                <a:latin typeface="Times New Roman" panose="02020603050405020304" pitchFamily="18" charset="0"/>
                <a:ea typeface="宋体" panose="02010600030101010101" pitchFamily="2" charset="-122"/>
              </a:rPr>
              <a:t>                switch (Precede(</a:t>
            </a:r>
            <a:r>
              <a:rPr kumimoji="1" lang="en-US" altLang="zh-CN" sz="2000" b="1" dirty="0" err="1">
                <a:latin typeface="Times New Roman" panose="02020603050405020304" pitchFamily="18" charset="0"/>
                <a:ea typeface="宋体" panose="02010600030101010101" pitchFamily="2" charset="-122"/>
              </a:rPr>
              <a:t>GetTop</a:t>
            </a:r>
            <a:r>
              <a:rPr kumimoji="1" lang="en-US" altLang="zh-CN" sz="2000" b="1" dirty="0">
                <a:latin typeface="Times New Roman" panose="02020603050405020304" pitchFamily="18" charset="0"/>
                <a:ea typeface="宋体" panose="02010600030101010101" pitchFamily="2" charset="-122"/>
              </a:rPr>
              <a:t>(OPTR), c))</a:t>
            </a:r>
            <a:r>
              <a:rPr kumimoji="1" lang="zh-CN" altLang="en-US" sz="2000" b="1" dirty="0">
                <a:latin typeface="Times New Roman" panose="02020603050405020304" pitchFamily="18" charset="0"/>
                <a:ea typeface="宋体" panose="02010600030101010101" pitchFamily="2" charset="-122"/>
              </a:rPr>
              <a:t> </a:t>
            </a:r>
            <a:r>
              <a:rPr kumimoji="1" lang="en-US" altLang="zh-CN" sz="2000" b="1" dirty="0">
                <a:latin typeface="Times New Roman" panose="02020603050405020304" pitchFamily="18" charset="0"/>
                <a:ea typeface="宋体" panose="02010600030101010101" pitchFamily="2" charset="-122"/>
              </a:rPr>
              <a:t>{ </a:t>
            </a:r>
            <a:r>
              <a:rPr kumimoji="1" lang="en-US" altLang="zh-CN" sz="2000" b="1" dirty="0">
                <a:solidFill>
                  <a:srgbClr val="FFC000"/>
                </a:solidFill>
                <a:latin typeface="Times New Roman" panose="02020603050405020304" pitchFamily="18" charset="0"/>
                <a:ea typeface="宋体" panose="02010600030101010101" pitchFamily="2" charset="-122"/>
              </a:rPr>
              <a:t>//</a:t>
            </a:r>
            <a:r>
              <a:rPr kumimoji="1" lang="zh-CN" altLang="en-US" b="1" dirty="0">
                <a:solidFill>
                  <a:srgbClr val="FFC000"/>
                </a:solidFill>
                <a:latin typeface="Times New Roman" panose="02020603050405020304" pitchFamily="18" charset="0"/>
                <a:ea typeface="宋体" panose="02010600030101010101" pitchFamily="2" charset="-122"/>
              </a:rPr>
              <a:t>获取</a:t>
            </a:r>
            <a:r>
              <a:rPr kumimoji="1" lang="en-US" altLang="zh-CN" b="1" dirty="0" err="1">
                <a:solidFill>
                  <a:srgbClr val="FFC000"/>
                </a:solidFill>
                <a:latin typeface="Times New Roman" panose="02020603050405020304" pitchFamily="18" charset="0"/>
                <a:ea typeface="宋体" panose="02010600030101010101" pitchFamily="2" charset="-122"/>
              </a:rPr>
              <a:t>OPTR</a:t>
            </a:r>
            <a:r>
              <a:rPr kumimoji="1" lang="zh-CN" altLang="en-US" b="1" dirty="0">
                <a:solidFill>
                  <a:srgbClr val="FFC000"/>
                </a:solidFill>
                <a:latin typeface="Times New Roman" panose="02020603050405020304" pitchFamily="18" charset="0"/>
                <a:ea typeface="宋体" panose="02010600030101010101" pitchFamily="2" charset="-122"/>
              </a:rPr>
              <a:t>栈顶元素的优先级</a:t>
            </a:r>
            <a:endParaRPr kumimoji="1" lang="en-US" altLang="zh-CN" b="1" dirty="0">
              <a:latin typeface="Times New Roman" panose="02020603050405020304" pitchFamily="18" charset="0"/>
              <a:ea typeface="宋体" panose="02010600030101010101" pitchFamily="2" charset="-122"/>
            </a:endParaRPr>
          </a:p>
          <a:p>
            <a:pPr eaLnBrk="1" hangingPunct="1">
              <a:spcBef>
                <a:spcPts val="0"/>
              </a:spcBef>
            </a:pPr>
            <a:r>
              <a:rPr kumimoji="1" lang="en-US" altLang="zh-CN" sz="2000" b="1" dirty="0">
                <a:latin typeface="Times New Roman" panose="02020603050405020304" pitchFamily="18" charset="0"/>
                <a:ea typeface="宋体" panose="02010600030101010101" pitchFamily="2" charset="-122"/>
              </a:rPr>
              <a:t>                        case ‘&gt;’ :</a:t>
            </a:r>
            <a:r>
              <a:rPr kumimoji="1" lang="zh-CN" altLang="en-US" sz="2000" b="1" dirty="0">
                <a:latin typeface="Times New Roman" panose="02020603050405020304" pitchFamily="18" charset="0"/>
                <a:ea typeface="宋体" panose="02010600030101010101" pitchFamily="2" charset="-122"/>
              </a:rPr>
              <a:t>  </a:t>
            </a:r>
            <a:r>
              <a:rPr kumimoji="1" lang="en-US" altLang="zh-CN" sz="2000" b="1" dirty="0">
                <a:latin typeface="Times New Roman" panose="02020603050405020304" pitchFamily="18" charset="0"/>
                <a:ea typeface="宋体" panose="02010600030101010101" pitchFamily="2" charset="-122"/>
              </a:rPr>
              <a:t>	</a:t>
            </a:r>
            <a:r>
              <a:rPr kumimoji="1" lang="en-US" altLang="zh-CN" sz="2000" b="1" dirty="0">
                <a:solidFill>
                  <a:srgbClr val="FFC000"/>
                </a:solidFill>
                <a:latin typeface="Times New Roman" panose="02020603050405020304" pitchFamily="18" charset="0"/>
                <a:ea typeface="宋体" panose="02010600030101010101" pitchFamily="2" charset="-122"/>
              </a:rPr>
              <a:t>//</a:t>
            </a:r>
            <a:r>
              <a:rPr kumimoji="1" lang="zh-CN" altLang="en-US" sz="2000" b="1" dirty="0">
                <a:solidFill>
                  <a:srgbClr val="FFC000"/>
                </a:solidFill>
                <a:latin typeface="Times New Roman" panose="02020603050405020304" pitchFamily="18" charset="0"/>
                <a:ea typeface="宋体" panose="02010600030101010101" pitchFamily="2" charset="-122"/>
              </a:rPr>
              <a:t>输入算符优先权</a:t>
            </a:r>
            <a:r>
              <a:rPr kumimoji="1" lang="en-US" altLang="zh-CN" sz="2000" b="1" dirty="0">
                <a:solidFill>
                  <a:srgbClr val="FFC000"/>
                </a:solidFill>
                <a:latin typeface="Times New Roman" panose="02020603050405020304" pitchFamily="18" charset="0"/>
                <a:ea typeface="宋体" panose="02010600030101010101" pitchFamily="2" charset="-122"/>
              </a:rPr>
              <a:t>&gt;</a:t>
            </a:r>
            <a:r>
              <a:rPr kumimoji="1" lang="zh-CN" altLang="en-US" sz="2000" b="1" dirty="0">
                <a:solidFill>
                  <a:srgbClr val="FFC000"/>
                </a:solidFill>
                <a:latin typeface="Times New Roman" panose="02020603050405020304" pitchFamily="18" charset="0"/>
                <a:ea typeface="宋体" panose="02010600030101010101" pitchFamily="2" charset="-122"/>
              </a:rPr>
              <a:t>栈顶算符优先级，直接压栈</a:t>
            </a:r>
          </a:p>
          <a:p>
            <a:pPr eaLnBrk="1" hangingPunct="1">
              <a:spcBef>
                <a:spcPts val="0"/>
              </a:spcBef>
            </a:pPr>
            <a:r>
              <a:rPr kumimoji="1" lang="zh-CN" altLang="en-US" sz="2000" b="1" dirty="0">
                <a:latin typeface="Times New Roman" panose="02020603050405020304" pitchFamily="18" charset="0"/>
                <a:ea typeface="宋体" panose="02010600030101010101" pitchFamily="2" charset="-122"/>
              </a:rPr>
              <a:t>                                </a:t>
            </a:r>
            <a:r>
              <a:rPr kumimoji="1" lang="en-US" altLang="zh-CN" sz="2000" b="1" dirty="0">
                <a:latin typeface="Times New Roman" panose="02020603050405020304" pitchFamily="18" charset="0"/>
                <a:ea typeface="宋体" panose="02010600030101010101" pitchFamily="2" charset="-122"/>
              </a:rPr>
              <a:t>Push(OPTR, c);</a:t>
            </a:r>
            <a:r>
              <a:rPr kumimoji="1" lang="zh-CN" altLang="en-US" sz="2000" b="1" dirty="0">
                <a:latin typeface="Times New Roman" panose="02020603050405020304" pitchFamily="18" charset="0"/>
                <a:ea typeface="宋体" panose="02010600030101010101" pitchFamily="2" charset="-122"/>
              </a:rPr>
              <a:t>  </a:t>
            </a:r>
            <a:r>
              <a:rPr kumimoji="1" lang="en-US" altLang="zh-CN" sz="2000" b="1" dirty="0">
                <a:latin typeface="Times New Roman" panose="02020603050405020304" pitchFamily="18" charset="0"/>
                <a:ea typeface="宋体" panose="02010600030101010101" pitchFamily="2" charset="-122"/>
              </a:rPr>
              <a:t>c=</a:t>
            </a:r>
            <a:r>
              <a:rPr kumimoji="1" lang="en-US" altLang="zh-CN" sz="2000" b="1" dirty="0" err="1">
                <a:latin typeface="Times New Roman" panose="02020603050405020304" pitchFamily="18" charset="0"/>
                <a:ea typeface="宋体" panose="02010600030101010101" pitchFamily="2" charset="-122"/>
              </a:rPr>
              <a:t>getchar</a:t>
            </a:r>
            <a:r>
              <a:rPr kumimoji="1" lang="en-US" altLang="zh-CN" sz="2000" b="1" dirty="0">
                <a:latin typeface="Times New Roman" panose="02020603050405020304" pitchFamily="18" charset="0"/>
                <a:ea typeface="宋体" panose="02010600030101010101" pitchFamily="2" charset="-122"/>
              </a:rPr>
              <a:t>(); break;</a:t>
            </a:r>
            <a:endParaRPr kumimoji="1" lang="zh-CN" altLang="en-US" sz="2000" b="1" dirty="0">
              <a:latin typeface="Times New Roman" panose="02020603050405020304" pitchFamily="18" charset="0"/>
              <a:ea typeface="宋体" panose="02010600030101010101" pitchFamily="2" charset="-122"/>
            </a:endParaRPr>
          </a:p>
          <a:p>
            <a:pPr eaLnBrk="1" hangingPunct="1">
              <a:spcBef>
                <a:spcPts val="0"/>
              </a:spcBef>
            </a:pPr>
            <a:r>
              <a:rPr kumimoji="1" lang="zh-CN" altLang="en-US" sz="2000" b="1" dirty="0">
                <a:latin typeface="Times New Roman" panose="02020603050405020304" pitchFamily="18" charset="0"/>
                <a:ea typeface="宋体" panose="02010600030101010101" pitchFamily="2" charset="-122"/>
              </a:rPr>
              <a:t>                        </a:t>
            </a:r>
            <a:r>
              <a:rPr kumimoji="1" lang="en-US" altLang="zh-CN" sz="2000" b="1" dirty="0">
                <a:latin typeface="Times New Roman" panose="02020603050405020304" pitchFamily="18" charset="0"/>
                <a:ea typeface="宋体" panose="02010600030101010101" pitchFamily="2" charset="-122"/>
              </a:rPr>
              <a:t>case ‘=’ :	</a:t>
            </a:r>
            <a:r>
              <a:rPr kumimoji="1" lang="en-US" altLang="zh-CN" sz="2000" b="1" dirty="0">
                <a:solidFill>
                  <a:srgbClr val="FFC000"/>
                </a:solidFill>
                <a:latin typeface="Times New Roman" panose="02020603050405020304" pitchFamily="18" charset="0"/>
                <a:ea typeface="宋体" panose="02010600030101010101" pitchFamily="2" charset="-122"/>
              </a:rPr>
              <a:t>//</a:t>
            </a:r>
            <a:r>
              <a:rPr kumimoji="1" lang="zh-CN" altLang="en-US" sz="2000" b="1" dirty="0">
                <a:solidFill>
                  <a:srgbClr val="FFC000"/>
                </a:solidFill>
                <a:latin typeface="Times New Roman" panose="02020603050405020304" pitchFamily="18" charset="0"/>
                <a:ea typeface="宋体" panose="02010600030101010101" pitchFamily="2" charset="-122"/>
              </a:rPr>
              <a:t>脱括号，接收下一个字符，直到右括号出现</a:t>
            </a:r>
          </a:p>
          <a:p>
            <a:pPr eaLnBrk="1" hangingPunct="1">
              <a:spcBef>
                <a:spcPts val="0"/>
              </a:spcBef>
            </a:pPr>
            <a:r>
              <a:rPr kumimoji="1" lang="zh-CN" altLang="en-US" sz="2000" b="1" dirty="0">
                <a:latin typeface="Times New Roman" panose="02020603050405020304" pitchFamily="18" charset="0"/>
                <a:ea typeface="宋体" panose="02010600030101010101" pitchFamily="2" charset="-122"/>
              </a:rPr>
              <a:t>                                </a:t>
            </a:r>
            <a:r>
              <a:rPr kumimoji="1" lang="en-US" altLang="zh-CN" sz="2000" b="1" dirty="0">
                <a:latin typeface="Times New Roman" panose="02020603050405020304" pitchFamily="18" charset="0"/>
                <a:ea typeface="宋体" panose="02010600030101010101" pitchFamily="2" charset="-122"/>
              </a:rPr>
              <a:t>Pop(OPTR, x);</a:t>
            </a:r>
            <a:r>
              <a:rPr kumimoji="1" lang="zh-CN" altLang="en-US" sz="2000" b="1" dirty="0">
                <a:latin typeface="Times New Roman" panose="02020603050405020304" pitchFamily="18" charset="0"/>
                <a:ea typeface="宋体" panose="02010600030101010101" pitchFamily="2" charset="-122"/>
              </a:rPr>
              <a:t>  </a:t>
            </a:r>
            <a:r>
              <a:rPr kumimoji="1" lang="en-US" altLang="zh-CN" sz="2000" b="1" dirty="0">
                <a:latin typeface="Times New Roman" panose="02020603050405020304" pitchFamily="18" charset="0"/>
                <a:ea typeface="宋体" panose="02010600030101010101" pitchFamily="2" charset="-122"/>
              </a:rPr>
              <a:t>c=</a:t>
            </a:r>
            <a:r>
              <a:rPr kumimoji="1" lang="en-US" altLang="zh-CN" sz="2000" b="1" dirty="0" err="1">
                <a:latin typeface="Times New Roman" panose="02020603050405020304" pitchFamily="18" charset="0"/>
                <a:ea typeface="宋体" panose="02010600030101010101" pitchFamily="2" charset="-122"/>
              </a:rPr>
              <a:t>getchar</a:t>
            </a:r>
            <a:r>
              <a:rPr kumimoji="1" lang="en-US" altLang="zh-CN" sz="2000" b="1" dirty="0">
                <a:latin typeface="Times New Roman" panose="02020603050405020304" pitchFamily="18" charset="0"/>
                <a:ea typeface="宋体" panose="02010600030101010101" pitchFamily="2" charset="-122"/>
              </a:rPr>
              <a:t>(); break;</a:t>
            </a:r>
            <a:endParaRPr kumimoji="1" lang="zh-CN" altLang="en-US" sz="2000" b="1" dirty="0">
              <a:latin typeface="Times New Roman" panose="02020603050405020304" pitchFamily="18" charset="0"/>
              <a:ea typeface="宋体" panose="02010600030101010101" pitchFamily="2" charset="-122"/>
            </a:endParaRPr>
          </a:p>
          <a:p>
            <a:pPr eaLnBrk="1" hangingPunct="1">
              <a:spcBef>
                <a:spcPts val="0"/>
              </a:spcBef>
            </a:pPr>
            <a:r>
              <a:rPr kumimoji="1" lang="zh-CN" altLang="en-US" sz="2000" b="1" dirty="0">
                <a:latin typeface="Times New Roman" panose="02020603050405020304" pitchFamily="18" charset="0"/>
                <a:ea typeface="宋体" panose="02010600030101010101" pitchFamily="2" charset="-122"/>
              </a:rPr>
              <a:t>                        </a:t>
            </a:r>
            <a:r>
              <a:rPr kumimoji="1" lang="en-US" altLang="zh-CN" sz="2000" b="1" dirty="0">
                <a:latin typeface="Times New Roman" panose="02020603050405020304" pitchFamily="18" charset="0"/>
                <a:ea typeface="宋体" panose="02010600030101010101" pitchFamily="2" charset="-122"/>
              </a:rPr>
              <a:t>case  ‘&lt;’ :</a:t>
            </a:r>
            <a:r>
              <a:rPr kumimoji="1" lang="zh-CN" altLang="en-US" sz="2000" b="1" dirty="0">
                <a:latin typeface="Times New Roman" panose="02020603050405020304" pitchFamily="18" charset="0"/>
                <a:ea typeface="宋体" panose="02010600030101010101" pitchFamily="2" charset="-122"/>
              </a:rPr>
              <a:t>  </a:t>
            </a:r>
            <a:r>
              <a:rPr kumimoji="1" lang="en-US" altLang="zh-CN" sz="2000" b="1" dirty="0">
                <a:latin typeface="Times New Roman" panose="02020603050405020304" pitchFamily="18" charset="0"/>
                <a:ea typeface="宋体" panose="02010600030101010101" pitchFamily="2" charset="-122"/>
              </a:rPr>
              <a:t>	</a:t>
            </a:r>
            <a:r>
              <a:rPr kumimoji="1" lang="en-US" altLang="zh-CN" sz="2000" b="1" dirty="0">
                <a:solidFill>
                  <a:srgbClr val="FFC000"/>
                </a:solidFill>
                <a:latin typeface="Times New Roman" panose="02020603050405020304" pitchFamily="18" charset="0"/>
                <a:ea typeface="宋体" panose="02010600030101010101" pitchFamily="2" charset="-122"/>
              </a:rPr>
              <a:t>//</a:t>
            </a:r>
            <a:r>
              <a:rPr kumimoji="1" lang="zh-CN" altLang="en-US" sz="1800" b="1" dirty="0">
                <a:solidFill>
                  <a:srgbClr val="FFC000"/>
                </a:solidFill>
                <a:latin typeface="Times New Roman" panose="02020603050405020304" pitchFamily="18" charset="0"/>
                <a:ea typeface="宋体" panose="02010600030101010101" pitchFamily="2" charset="-122"/>
              </a:rPr>
              <a:t>输入算符优先权</a:t>
            </a:r>
            <a:r>
              <a:rPr kumimoji="1" lang="en-US" altLang="zh-CN" sz="1800" b="1" dirty="0">
                <a:solidFill>
                  <a:srgbClr val="FFC000"/>
                </a:solidFill>
                <a:latin typeface="Times New Roman" panose="02020603050405020304" pitchFamily="18" charset="0"/>
                <a:ea typeface="宋体" panose="02010600030101010101" pitchFamily="2" charset="-122"/>
              </a:rPr>
              <a:t>&lt;</a:t>
            </a:r>
            <a:r>
              <a:rPr kumimoji="1" lang="zh-CN" altLang="en-US" sz="1800" b="1" dirty="0">
                <a:solidFill>
                  <a:srgbClr val="FFC000"/>
                </a:solidFill>
                <a:latin typeface="Times New Roman" panose="02020603050405020304" pitchFamily="18" charset="0"/>
                <a:ea typeface="宋体" panose="02010600030101010101" pitchFamily="2" charset="-122"/>
              </a:rPr>
              <a:t>栈顶算符优先级，</a:t>
            </a:r>
            <a:r>
              <a:rPr kumimoji="1" lang="zh-CN" altLang="en-US" b="1" dirty="0">
                <a:solidFill>
                  <a:srgbClr val="FFC000"/>
                </a:solidFill>
                <a:latin typeface="Times New Roman" panose="02020603050405020304" pitchFamily="18" charset="0"/>
                <a:ea typeface="宋体" panose="02010600030101010101" pitchFamily="2" charset="-122"/>
              </a:rPr>
              <a:t>退栈并将运算结果入栈</a:t>
            </a:r>
          </a:p>
          <a:p>
            <a:pPr eaLnBrk="1" hangingPunct="1">
              <a:spcBef>
                <a:spcPts val="0"/>
              </a:spcBef>
            </a:pPr>
            <a:r>
              <a:rPr kumimoji="1" lang="zh-CN" altLang="en-US" sz="2000" b="1" dirty="0">
                <a:latin typeface="Times New Roman" panose="02020603050405020304" pitchFamily="18" charset="0"/>
                <a:ea typeface="宋体" panose="02010600030101010101" pitchFamily="2" charset="-122"/>
              </a:rPr>
              <a:t>                                </a:t>
            </a:r>
            <a:r>
              <a:rPr kumimoji="1" lang="en-US" altLang="zh-CN" sz="2000" b="1" dirty="0">
                <a:latin typeface="Times New Roman" panose="02020603050405020304" pitchFamily="18" charset="0"/>
                <a:ea typeface="宋体" panose="02010600030101010101" pitchFamily="2" charset="-122"/>
              </a:rPr>
              <a:t>Pop(OPTR, theta); Pop(OPND, b); Pop(OPND, a);</a:t>
            </a:r>
            <a:endParaRPr kumimoji="1" lang="zh-CN" altLang="en-US" sz="2000" b="1" dirty="0">
              <a:latin typeface="Times New Roman" panose="02020603050405020304" pitchFamily="18" charset="0"/>
              <a:ea typeface="宋体" panose="02010600030101010101" pitchFamily="2" charset="-122"/>
            </a:endParaRPr>
          </a:p>
          <a:p>
            <a:pPr eaLnBrk="1" hangingPunct="1">
              <a:spcBef>
                <a:spcPts val="0"/>
              </a:spcBef>
            </a:pPr>
            <a:r>
              <a:rPr kumimoji="1" lang="zh-CN" altLang="en-US" sz="2000" b="1" dirty="0">
                <a:latin typeface="Times New Roman" panose="02020603050405020304" pitchFamily="18" charset="0"/>
                <a:ea typeface="宋体" panose="02010600030101010101" pitchFamily="2" charset="-122"/>
              </a:rPr>
              <a:t>                                </a:t>
            </a:r>
            <a:r>
              <a:rPr kumimoji="1" lang="en-US" altLang="zh-CN" sz="2000" b="1" dirty="0">
                <a:latin typeface="Times New Roman" panose="02020603050405020304" pitchFamily="18" charset="0"/>
                <a:ea typeface="宋体" panose="02010600030101010101" pitchFamily="2" charset="-122"/>
              </a:rPr>
              <a:t>Push(OPND, Operate(a, theta, b)); break;</a:t>
            </a:r>
            <a:endParaRPr kumimoji="1" lang="zh-CN" altLang="en-US" sz="2000" b="1" dirty="0">
              <a:latin typeface="Times New Roman" panose="02020603050405020304" pitchFamily="18" charset="0"/>
              <a:ea typeface="宋体" panose="02010600030101010101" pitchFamily="2" charset="-122"/>
            </a:endParaRPr>
          </a:p>
          <a:p>
            <a:pPr eaLnBrk="1" hangingPunct="1">
              <a:spcBef>
                <a:spcPts val="0"/>
              </a:spcBef>
            </a:pPr>
            <a:r>
              <a:rPr kumimoji="1" lang="zh-CN" altLang="en-US" sz="2000" b="1" dirty="0">
                <a:latin typeface="Times New Roman" panose="02020603050405020304" pitchFamily="18" charset="0"/>
                <a:ea typeface="宋体" panose="02010600030101010101" pitchFamily="2" charset="-122"/>
              </a:rPr>
              <a:t>                </a:t>
            </a:r>
            <a:r>
              <a:rPr kumimoji="1" lang="en-US" altLang="zh-CN" sz="2000" b="1" dirty="0">
                <a:latin typeface="Times New Roman" panose="02020603050405020304" pitchFamily="18" charset="0"/>
                <a:ea typeface="宋体" panose="02010600030101010101" pitchFamily="2" charset="-122"/>
              </a:rPr>
              <a:t>}</a:t>
            </a:r>
            <a:endParaRPr kumimoji="1" lang="en-US" altLang="zh-CN" sz="2000" b="1" dirty="0">
              <a:solidFill>
                <a:schemeClr val="accent2"/>
              </a:solidFill>
              <a:latin typeface="Times New Roman" panose="02020603050405020304" pitchFamily="18" charset="0"/>
              <a:ea typeface="宋体" panose="02010600030101010101" pitchFamily="2" charset="-122"/>
            </a:endParaRPr>
          </a:p>
          <a:p>
            <a:pPr eaLnBrk="1" hangingPunct="1">
              <a:spcBef>
                <a:spcPts val="0"/>
              </a:spcBef>
            </a:pPr>
            <a:r>
              <a:rPr kumimoji="1" lang="en-US" altLang="zh-CN" sz="2000" b="1" dirty="0">
                <a:latin typeface="Times New Roman" panose="02020603050405020304" pitchFamily="18" charset="0"/>
                <a:ea typeface="宋体" panose="02010600030101010101" pitchFamily="2" charset="-122"/>
              </a:rPr>
              <a:t>        }</a:t>
            </a:r>
            <a:endParaRPr kumimoji="1" lang="en-US" altLang="zh-CN" sz="2000" b="1" dirty="0">
              <a:solidFill>
                <a:schemeClr val="accent2"/>
              </a:solidFill>
              <a:latin typeface="Times New Roman" panose="02020603050405020304" pitchFamily="18" charset="0"/>
              <a:ea typeface="宋体" panose="02010600030101010101" pitchFamily="2" charset="-122"/>
            </a:endParaRPr>
          </a:p>
          <a:p>
            <a:pPr eaLnBrk="1" hangingPunct="1">
              <a:spcBef>
                <a:spcPts val="0"/>
              </a:spcBef>
            </a:pPr>
            <a:r>
              <a:rPr kumimoji="1" lang="en-US" altLang="zh-CN" sz="2000" b="1" dirty="0">
                <a:latin typeface="Times New Roman" panose="02020603050405020304" pitchFamily="18" charset="0"/>
                <a:ea typeface="宋体" panose="02010600030101010101" pitchFamily="2" charset="-122"/>
              </a:rPr>
              <a:t>        return  </a:t>
            </a:r>
            <a:r>
              <a:rPr kumimoji="1" lang="en-US" altLang="zh-CN" sz="2000" b="1" dirty="0" err="1">
                <a:latin typeface="Times New Roman" panose="02020603050405020304" pitchFamily="18" charset="0"/>
                <a:ea typeface="宋体" panose="02010600030101010101" pitchFamily="2" charset="-122"/>
              </a:rPr>
              <a:t>GetTop</a:t>
            </a:r>
            <a:r>
              <a:rPr kumimoji="1" lang="en-US" altLang="zh-CN" sz="2000" b="1" dirty="0">
                <a:latin typeface="Times New Roman" panose="02020603050405020304" pitchFamily="18" charset="0"/>
                <a:ea typeface="宋体" panose="02010600030101010101" pitchFamily="2" charset="-122"/>
              </a:rPr>
              <a:t>(OPND);</a:t>
            </a:r>
            <a:endParaRPr kumimoji="1" lang="zh-CN" altLang="en-US" sz="2000" b="1" dirty="0">
              <a:latin typeface="Times New Roman" panose="02020603050405020304" pitchFamily="18" charset="0"/>
              <a:ea typeface="宋体" panose="02010600030101010101" pitchFamily="2" charset="-122"/>
            </a:endParaRPr>
          </a:p>
          <a:p>
            <a:pPr eaLnBrk="1" hangingPunct="1">
              <a:spcBef>
                <a:spcPts val="0"/>
              </a:spcBef>
            </a:pPr>
            <a:r>
              <a:rPr kumimoji="1" lang="en-US" altLang="zh-CN" sz="2000" b="1" dirty="0">
                <a:latin typeface="Times New Roman" panose="02020603050405020304" pitchFamily="18" charset="0"/>
                <a:ea typeface="宋体" panose="02010600030101010101" pitchFamily="2" charset="-122"/>
              </a:rPr>
              <a:t>}</a:t>
            </a:r>
            <a:endParaRPr kumimoji="1" lang="en-US" altLang="zh-CN" sz="2000" b="1" dirty="0">
              <a:solidFill>
                <a:schemeClr val="accent2"/>
              </a:solidFill>
              <a:latin typeface="Times New Roman" panose="02020603050405020304" pitchFamily="18" charset="0"/>
              <a:ea typeface="宋体" panose="02010600030101010101" pitchFamily="2" charset="-122"/>
            </a:endParaRPr>
          </a:p>
        </p:txBody>
      </p:sp>
      <p:sp>
        <p:nvSpPr>
          <p:cNvPr id="6" name="Rectangle 6"/>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dirty="0">
                <a:solidFill>
                  <a:srgbClr val="FFFF00"/>
                </a:solidFill>
              </a:rPr>
              <a:t>算法</a:t>
            </a:r>
            <a:r>
              <a:rPr lang="en-US" altLang="zh-CN" sz="4400" dirty="0">
                <a:solidFill>
                  <a:srgbClr val="FFFF00"/>
                </a:solidFill>
              </a:rPr>
              <a:t>: </a:t>
            </a:r>
            <a:r>
              <a:rPr lang="zh-CN" altLang="en-US" sz="4400" dirty="0">
                <a:solidFill>
                  <a:srgbClr val="FFFF00"/>
                </a:solidFill>
              </a:rPr>
              <a:t>求中缀表达式值</a:t>
            </a:r>
            <a:endParaRPr lang="en-US" altLang="zh-CN" sz="4400" dirty="0">
              <a:solidFill>
                <a:srgbClr val="FFFF00"/>
              </a:solidFill>
            </a:endParaRPr>
          </a:p>
        </p:txBody>
      </p:sp>
      <p:sp>
        <p:nvSpPr>
          <p:cNvPr id="2" name="箭头: 右 1">
            <a:hlinkClick r:id="rId2" action="ppaction://hlinksldjump"/>
            <a:extLst>
              <a:ext uri="{FF2B5EF4-FFF2-40B4-BE49-F238E27FC236}">
                <a16:creationId xmlns:a16="http://schemas.microsoft.com/office/drawing/2014/main" id="{849B0E86-B088-4B50-B517-6274ACD623AE}"/>
              </a:ext>
            </a:extLst>
          </p:cNvPr>
          <p:cNvSpPr/>
          <p:nvPr/>
        </p:nvSpPr>
        <p:spPr>
          <a:xfrm>
            <a:off x="1115616" y="4116130"/>
            <a:ext cx="605536" cy="2726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BACK</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4"/>
          <p:cNvSpPr>
            <a:spLocks noChangeArrowheads="1"/>
          </p:cNvSpPr>
          <p:nvPr/>
        </p:nvSpPr>
        <p:spPr bwMode="auto">
          <a:xfrm>
            <a:off x="587375" y="1276350"/>
            <a:ext cx="7772400"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buClr>
                <a:srgbClr val="FF3300"/>
              </a:buClr>
              <a:buFont typeface="Wingdings" panose="05000000000000000000" pitchFamily="2" charset="2"/>
              <a:buChar char="v"/>
            </a:pPr>
            <a:r>
              <a:rPr kumimoji="1" lang="zh-CN" altLang="en-US" sz="4000" dirty="0">
                <a:solidFill>
                  <a:schemeClr val="hlink"/>
                </a:solidFill>
                <a:latin typeface="Songti SC Regular" panose="02010800040101010101" charset="-122"/>
                <a:ea typeface="Songti SC Regular" panose="02010800040101010101" charset="-122"/>
              </a:rPr>
              <a:t>后缀表达式求值</a:t>
            </a:r>
          </a:p>
        </p:txBody>
      </p:sp>
      <p:sp>
        <p:nvSpPr>
          <p:cNvPr id="231429" name="Rectangle 5"/>
          <p:cNvSpPr>
            <a:spLocks noChangeArrowheads="1"/>
          </p:cNvSpPr>
          <p:nvPr/>
        </p:nvSpPr>
        <p:spPr bwMode="auto">
          <a:xfrm>
            <a:off x="711200" y="2164080"/>
            <a:ext cx="6965950" cy="81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CC0000"/>
              </a:buClr>
              <a:buFont typeface="Wingdings" panose="05000000000000000000" pitchFamily="2" charset="2"/>
              <a:buChar char="l"/>
            </a:pPr>
            <a:r>
              <a:rPr kumimoji="1" lang="zh-CN" altLang="en-US" sz="3600">
                <a:solidFill>
                  <a:srgbClr val="FFFF00"/>
                </a:solidFill>
                <a:latin typeface="Songti SC Regular" panose="02010800040101010101" charset="-122"/>
                <a:ea typeface="Songti SC Regular" panose="02010800040101010101" charset="-122"/>
              </a:rPr>
              <a:t>先找运算符，再找操作数</a:t>
            </a:r>
          </a:p>
        </p:txBody>
      </p:sp>
      <p:sp>
        <p:nvSpPr>
          <p:cNvPr id="231430" name="Text Box 6"/>
          <p:cNvSpPr txBox="1">
            <a:spLocks noChangeArrowheads="1"/>
          </p:cNvSpPr>
          <p:nvPr/>
        </p:nvSpPr>
        <p:spPr bwMode="auto">
          <a:xfrm>
            <a:off x="1066800" y="2890838"/>
            <a:ext cx="5811520" cy="126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3600" dirty="0">
                <a:solidFill>
                  <a:schemeClr val="hlink"/>
                </a:solidFill>
                <a:latin typeface="Songti SC Regular" panose="02010800040101010101" charset="-122"/>
                <a:ea typeface="Songti SC Regular" panose="02010800040101010101" charset="-122"/>
              </a:rPr>
              <a:t>例如：</a:t>
            </a:r>
            <a:endParaRPr kumimoji="1" lang="zh-CN" altLang="en-US" sz="4000" b="1" dirty="0">
              <a:solidFill>
                <a:schemeClr val="hlink"/>
              </a:solidFill>
              <a:latin typeface="Times New Roman" panose="02020603050405020304" pitchFamily="18" charset="0"/>
              <a:ea typeface="楷体_GB2312" pitchFamily="49" charset="-122"/>
            </a:endParaRPr>
          </a:p>
          <a:p>
            <a:pPr eaLnBrk="1" hangingPunct="1"/>
            <a:r>
              <a:rPr kumimoji="1" lang="zh-CN" altLang="en-US" sz="4000" b="1" dirty="0">
                <a:solidFill>
                  <a:schemeClr val="hlink"/>
                </a:solidFill>
                <a:latin typeface="Times New Roman" panose="02020603050405020304" pitchFamily="18" charset="0"/>
                <a:ea typeface="楷体_GB2312" pitchFamily="49" charset="-122"/>
              </a:rPr>
              <a:t>             </a:t>
            </a:r>
            <a:r>
              <a:rPr kumimoji="1" lang="en-US" altLang="zh-CN" sz="4000" b="1" dirty="0">
                <a:solidFill>
                  <a:schemeClr val="hlink"/>
                </a:solidFill>
                <a:latin typeface="Times New Roman" panose="02020603050405020304" pitchFamily="18" charset="0"/>
                <a:ea typeface="楷体_GB2312" pitchFamily="49" charset="-122"/>
              </a:rPr>
              <a:t>a b </a:t>
            </a:r>
            <a:r>
              <a:rPr kumimoji="1" lang="en-US" altLang="zh-CN" sz="4000" b="1" dirty="0">
                <a:solidFill>
                  <a:schemeClr val="hlink"/>
                </a:solidFill>
                <a:latin typeface="Times New Roman" panose="02020603050405020304" pitchFamily="18" charset="0"/>
                <a:ea typeface="楷体_GB2312" pitchFamily="49" charset="-122"/>
                <a:sym typeface="Symbol" panose="05050102010706020507" pitchFamily="18" charset="2"/>
              </a:rPr>
              <a:t></a:t>
            </a:r>
            <a:r>
              <a:rPr kumimoji="1" lang="en-US" altLang="zh-CN" sz="4000" b="1" dirty="0">
                <a:solidFill>
                  <a:schemeClr val="hlink"/>
                </a:solidFill>
                <a:latin typeface="Times New Roman" panose="02020603050405020304" pitchFamily="18" charset="0"/>
                <a:ea typeface="楷体_GB2312" pitchFamily="49" charset="-122"/>
              </a:rPr>
              <a:t> c d e / </a:t>
            </a:r>
            <a:r>
              <a:rPr kumimoji="1" lang="en-US" altLang="zh-CN" sz="4000" b="1" dirty="0">
                <a:solidFill>
                  <a:schemeClr val="hlink"/>
                </a:solidFill>
                <a:latin typeface="Times New Roman" panose="02020603050405020304" pitchFamily="18" charset="0"/>
                <a:ea typeface="楷体_GB2312" pitchFamily="49" charset="-122"/>
                <a:sym typeface="Symbol" panose="05050102010706020507" pitchFamily="18" charset="2"/>
              </a:rPr>
              <a:t></a:t>
            </a:r>
            <a:r>
              <a:rPr kumimoji="1" lang="en-US" altLang="zh-CN" sz="4000" b="1" dirty="0">
                <a:solidFill>
                  <a:schemeClr val="hlink"/>
                </a:solidFill>
                <a:latin typeface="Times New Roman" panose="02020603050405020304" pitchFamily="18" charset="0"/>
                <a:ea typeface="楷体_GB2312" pitchFamily="49" charset="-122"/>
              </a:rPr>
              <a:t> f </a:t>
            </a:r>
            <a:r>
              <a:rPr kumimoji="1" lang="en-US" altLang="zh-CN" sz="4000" b="1" dirty="0">
                <a:solidFill>
                  <a:schemeClr val="hlink"/>
                </a:solidFill>
                <a:latin typeface="Times New Roman" panose="02020603050405020304" pitchFamily="18" charset="0"/>
                <a:ea typeface="楷体_GB2312" pitchFamily="49" charset="-122"/>
                <a:sym typeface="Symbol" panose="05050102010706020507" pitchFamily="18" charset="2"/>
              </a:rPr>
              <a:t></a:t>
            </a:r>
            <a:r>
              <a:rPr kumimoji="1" lang="en-US" altLang="zh-CN" sz="4000" b="1" dirty="0">
                <a:solidFill>
                  <a:schemeClr val="hlink"/>
                </a:solidFill>
                <a:latin typeface="Times New Roman" panose="02020603050405020304" pitchFamily="18" charset="0"/>
                <a:ea typeface="楷体_GB2312" pitchFamily="49" charset="-122"/>
              </a:rPr>
              <a:t> +</a:t>
            </a:r>
          </a:p>
        </p:txBody>
      </p:sp>
      <p:sp>
        <p:nvSpPr>
          <p:cNvPr id="231431" name="Line 7"/>
          <p:cNvSpPr>
            <a:spLocks noChangeShapeType="1"/>
          </p:cNvSpPr>
          <p:nvPr/>
        </p:nvSpPr>
        <p:spPr bwMode="auto">
          <a:xfrm>
            <a:off x="2743200" y="4202113"/>
            <a:ext cx="1219200" cy="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32" name="Line 8"/>
          <p:cNvSpPr>
            <a:spLocks noChangeShapeType="1"/>
          </p:cNvSpPr>
          <p:nvPr/>
        </p:nvSpPr>
        <p:spPr bwMode="auto">
          <a:xfrm>
            <a:off x="4343400" y="4430713"/>
            <a:ext cx="914400" cy="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33" name="Line 9"/>
          <p:cNvSpPr>
            <a:spLocks noChangeShapeType="1"/>
          </p:cNvSpPr>
          <p:nvPr/>
        </p:nvSpPr>
        <p:spPr bwMode="auto">
          <a:xfrm>
            <a:off x="4038600" y="4887913"/>
            <a:ext cx="1676400" cy="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34" name="Line 10"/>
          <p:cNvSpPr>
            <a:spLocks noChangeShapeType="1"/>
          </p:cNvSpPr>
          <p:nvPr/>
        </p:nvSpPr>
        <p:spPr bwMode="auto">
          <a:xfrm>
            <a:off x="2743200" y="4049713"/>
            <a:ext cx="0" cy="15240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35" name="Line 11"/>
          <p:cNvSpPr>
            <a:spLocks noChangeShapeType="1"/>
          </p:cNvSpPr>
          <p:nvPr/>
        </p:nvSpPr>
        <p:spPr bwMode="auto">
          <a:xfrm>
            <a:off x="3962400" y="4049713"/>
            <a:ext cx="0" cy="15240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36" name="Line 12"/>
          <p:cNvSpPr>
            <a:spLocks noChangeShapeType="1"/>
          </p:cNvSpPr>
          <p:nvPr/>
        </p:nvSpPr>
        <p:spPr bwMode="auto">
          <a:xfrm>
            <a:off x="4343400" y="4278313"/>
            <a:ext cx="0" cy="15240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37" name="Line 13"/>
          <p:cNvSpPr>
            <a:spLocks noChangeShapeType="1"/>
          </p:cNvSpPr>
          <p:nvPr/>
        </p:nvSpPr>
        <p:spPr bwMode="auto">
          <a:xfrm>
            <a:off x="5257800" y="4278313"/>
            <a:ext cx="0" cy="15240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38" name="Line 14"/>
          <p:cNvSpPr>
            <a:spLocks noChangeShapeType="1"/>
          </p:cNvSpPr>
          <p:nvPr/>
        </p:nvSpPr>
        <p:spPr bwMode="auto">
          <a:xfrm>
            <a:off x="4038600" y="4735513"/>
            <a:ext cx="0" cy="15240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39" name="Line 15"/>
          <p:cNvSpPr>
            <a:spLocks noChangeShapeType="1"/>
          </p:cNvSpPr>
          <p:nvPr/>
        </p:nvSpPr>
        <p:spPr bwMode="auto">
          <a:xfrm>
            <a:off x="5715000" y="4735513"/>
            <a:ext cx="0" cy="15240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40" name="Line 16"/>
          <p:cNvSpPr>
            <a:spLocks noChangeShapeType="1"/>
          </p:cNvSpPr>
          <p:nvPr/>
        </p:nvSpPr>
        <p:spPr bwMode="auto">
          <a:xfrm>
            <a:off x="4038600" y="5345113"/>
            <a:ext cx="2362200" cy="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41" name="Line 17"/>
          <p:cNvSpPr>
            <a:spLocks noChangeShapeType="1"/>
          </p:cNvSpPr>
          <p:nvPr/>
        </p:nvSpPr>
        <p:spPr bwMode="auto">
          <a:xfrm>
            <a:off x="4038600" y="5192713"/>
            <a:ext cx="0" cy="15240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42" name="Line 18"/>
          <p:cNvSpPr>
            <a:spLocks noChangeShapeType="1"/>
          </p:cNvSpPr>
          <p:nvPr/>
        </p:nvSpPr>
        <p:spPr bwMode="auto">
          <a:xfrm>
            <a:off x="6400800" y="5192713"/>
            <a:ext cx="0" cy="15240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43" name="Line 19"/>
          <p:cNvSpPr>
            <a:spLocks noChangeShapeType="1"/>
          </p:cNvSpPr>
          <p:nvPr/>
        </p:nvSpPr>
        <p:spPr bwMode="auto">
          <a:xfrm>
            <a:off x="2743200" y="5802313"/>
            <a:ext cx="4191000" cy="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44" name="Line 20"/>
          <p:cNvSpPr>
            <a:spLocks noChangeShapeType="1"/>
          </p:cNvSpPr>
          <p:nvPr/>
        </p:nvSpPr>
        <p:spPr bwMode="auto">
          <a:xfrm>
            <a:off x="2743200" y="5649913"/>
            <a:ext cx="0" cy="15240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45" name="Line 21"/>
          <p:cNvSpPr>
            <a:spLocks noChangeShapeType="1"/>
          </p:cNvSpPr>
          <p:nvPr/>
        </p:nvSpPr>
        <p:spPr bwMode="auto">
          <a:xfrm>
            <a:off x="6934200" y="5649913"/>
            <a:ext cx="0" cy="15240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46" name="AutoShape 22"/>
          <p:cNvSpPr>
            <a:spLocks noChangeArrowheads="1"/>
          </p:cNvSpPr>
          <p:nvPr/>
        </p:nvSpPr>
        <p:spPr bwMode="auto">
          <a:xfrm>
            <a:off x="1524000" y="4354513"/>
            <a:ext cx="685800" cy="381000"/>
          </a:xfrm>
          <a:prstGeom prst="wedgeRectCallout">
            <a:avLst>
              <a:gd name="adj1" fmla="val 219676"/>
              <a:gd name="adj2" fmla="val -83333"/>
            </a:avLst>
          </a:prstGeom>
          <a:solidFill>
            <a:srgbClr val="FFFFCC"/>
          </a:solidFill>
          <a:ln w="9525">
            <a:solidFill>
              <a:srgbClr val="CC9900"/>
            </a:solidFill>
            <a:miter lim="800000"/>
          </a:ln>
        </p:spPr>
        <p:txBody>
          <a:bodyPr wrap="none" anchor="ctr"/>
          <a:lstStyle/>
          <a:p>
            <a:pPr algn="ctr"/>
            <a:r>
              <a:rPr kumimoji="1" lang="en-US" altLang="zh-CN" sz="3200">
                <a:solidFill>
                  <a:srgbClr val="CC6600"/>
                </a:solidFill>
                <a:latin typeface="Times New Roman" panose="02020603050405020304" pitchFamily="18" charset="0"/>
                <a:ea typeface="宋体" panose="02010600030101010101" pitchFamily="2" charset="-122"/>
              </a:rPr>
              <a:t>a</a:t>
            </a:r>
            <a:r>
              <a:rPr kumimoji="1" lang="en-US" altLang="zh-CN" sz="3200" b="1">
                <a:solidFill>
                  <a:srgbClr val="006666"/>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a:solidFill>
                  <a:srgbClr val="CC6600"/>
                </a:solidFill>
                <a:latin typeface="Times New Roman" panose="02020603050405020304" pitchFamily="18" charset="0"/>
                <a:ea typeface="宋体" panose="02010600030101010101" pitchFamily="2" charset="-122"/>
                <a:sym typeface="Symbol" panose="05050102010706020507" pitchFamily="18" charset="2"/>
              </a:rPr>
              <a:t>b</a:t>
            </a:r>
            <a:endParaRPr kumimoji="1" lang="en-US" altLang="zh-CN" sz="4000">
              <a:latin typeface="Times New Roman" panose="02020603050405020304" pitchFamily="18" charset="0"/>
              <a:ea typeface="宋体" panose="02010600030101010101" pitchFamily="2" charset="-122"/>
            </a:endParaRPr>
          </a:p>
        </p:txBody>
      </p:sp>
      <p:sp>
        <p:nvSpPr>
          <p:cNvPr id="231447" name="AutoShape 23"/>
          <p:cNvSpPr>
            <a:spLocks noChangeArrowheads="1"/>
          </p:cNvSpPr>
          <p:nvPr/>
        </p:nvSpPr>
        <p:spPr bwMode="auto">
          <a:xfrm>
            <a:off x="6096000" y="4506913"/>
            <a:ext cx="838200" cy="457200"/>
          </a:xfrm>
          <a:prstGeom prst="wedgeRectCallout">
            <a:avLst>
              <a:gd name="adj1" fmla="val -205870"/>
              <a:gd name="adj2" fmla="val -64583"/>
            </a:avLst>
          </a:prstGeom>
          <a:solidFill>
            <a:srgbClr val="FFFFCC"/>
          </a:solidFill>
          <a:ln w="9525">
            <a:solidFill>
              <a:srgbClr val="CC9900"/>
            </a:solidFill>
            <a:miter lim="800000"/>
          </a:ln>
        </p:spPr>
        <p:txBody>
          <a:bodyPr wrap="none" anchor="ctr"/>
          <a:lstStyle/>
          <a:p>
            <a:pPr algn="ctr"/>
            <a:r>
              <a:rPr kumimoji="1" lang="en-US" altLang="zh-CN" sz="3200">
                <a:solidFill>
                  <a:srgbClr val="CC6600"/>
                </a:solidFill>
                <a:latin typeface="Times New Roman" panose="02020603050405020304" pitchFamily="18" charset="0"/>
                <a:ea typeface="宋体" panose="02010600030101010101" pitchFamily="2" charset="-122"/>
              </a:rPr>
              <a:t>d</a:t>
            </a:r>
            <a:r>
              <a:rPr kumimoji="1" lang="en-US" altLang="zh-CN" sz="3200" b="1">
                <a:solidFill>
                  <a:srgbClr val="006666"/>
                </a:solidFill>
                <a:latin typeface="Times New Roman" panose="02020603050405020304" pitchFamily="18" charset="0"/>
                <a:ea typeface="宋体" panose="02010600030101010101" pitchFamily="2" charset="-122"/>
              </a:rPr>
              <a:t>/</a:t>
            </a:r>
            <a:r>
              <a:rPr kumimoji="1" lang="en-US" altLang="zh-CN" sz="3200">
                <a:solidFill>
                  <a:srgbClr val="CC6600"/>
                </a:solidFill>
                <a:latin typeface="Times New Roman" panose="02020603050405020304" pitchFamily="18" charset="0"/>
                <a:ea typeface="宋体" panose="02010600030101010101" pitchFamily="2" charset="-122"/>
              </a:rPr>
              <a:t>e</a:t>
            </a:r>
            <a:endParaRPr kumimoji="1" lang="en-US" altLang="zh-CN" sz="4000">
              <a:latin typeface="Times New Roman" panose="02020603050405020304" pitchFamily="18" charset="0"/>
              <a:ea typeface="宋体" panose="02010600030101010101" pitchFamily="2" charset="-122"/>
            </a:endParaRPr>
          </a:p>
        </p:txBody>
      </p:sp>
      <p:sp>
        <p:nvSpPr>
          <p:cNvPr id="231448" name="AutoShape 24"/>
          <p:cNvSpPr>
            <a:spLocks noChangeArrowheads="1"/>
          </p:cNvSpPr>
          <p:nvPr/>
        </p:nvSpPr>
        <p:spPr bwMode="auto">
          <a:xfrm>
            <a:off x="2590800" y="4964113"/>
            <a:ext cx="1219200" cy="381000"/>
          </a:xfrm>
          <a:prstGeom prst="wedgeRectCallout">
            <a:avLst>
              <a:gd name="adj1" fmla="val 133722"/>
              <a:gd name="adj2" fmla="val -62500"/>
            </a:avLst>
          </a:prstGeom>
          <a:solidFill>
            <a:srgbClr val="FFFFCC"/>
          </a:solidFill>
          <a:ln w="9525">
            <a:solidFill>
              <a:srgbClr val="CC9900"/>
            </a:solidFill>
            <a:miter lim="800000"/>
          </a:ln>
        </p:spPr>
        <p:txBody>
          <a:bodyPr wrap="none" anchor="ctr"/>
          <a:lstStyle/>
          <a:p>
            <a:pPr algn="ctr"/>
            <a:r>
              <a:rPr kumimoji="1" lang="en-US" altLang="zh-CN" sz="4000">
                <a:solidFill>
                  <a:srgbClr val="CC6600"/>
                </a:solidFill>
                <a:latin typeface="Times New Roman" panose="02020603050405020304" pitchFamily="18" charset="0"/>
                <a:ea typeface="宋体" panose="02010600030101010101" pitchFamily="2" charset="-122"/>
              </a:rPr>
              <a:t>c</a:t>
            </a:r>
            <a:r>
              <a:rPr kumimoji="1" lang="en-US" altLang="zh-CN" sz="4000" b="1">
                <a:solidFill>
                  <a:srgbClr val="006666"/>
                </a:solidFill>
                <a:latin typeface="Times New Roman" panose="02020603050405020304" pitchFamily="18" charset="0"/>
                <a:ea typeface="宋体" panose="02010600030101010101" pitchFamily="2" charset="-122"/>
              </a:rPr>
              <a:t>-</a:t>
            </a:r>
            <a:r>
              <a:rPr kumimoji="1" lang="en-US" altLang="zh-CN" sz="4000">
                <a:solidFill>
                  <a:srgbClr val="CC6600"/>
                </a:solidFill>
                <a:latin typeface="Times New Roman" panose="02020603050405020304" pitchFamily="18" charset="0"/>
                <a:ea typeface="宋体" panose="02010600030101010101" pitchFamily="2" charset="-122"/>
              </a:rPr>
              <a:t>d/e</a:t>
            </a:r>
            <a:endParaRPr kumimoji="1" lang="en-US" altLang="zh-CN" sz="4000">
              <a:latin typeface="Times New Roman" panose="02020603050405020304" pitchFamily="18" charset="0"/>
              <a:ea typeface="宋体" panose="02010600030101010101" pitchFamily="2" charset="-122"/>
            </a:endParaRPr>
          </a:p>
        </p:txBody>
      </p:sp>
      <p:sp>
        <p:nvSpPr>
          <p:cNvPr id="231449" name="AutoShape 25"/>
          <p:cNvSpPr>
            <a:spLocks noChangeArrowheads="1"/>
          </p:cNvSpPr>
          <p:nvPr/>
        </p:nvSpPr>
        <p:spPr bwMode="auto">
          <a:xfrm>
            <a:off x="7239000" y="5345113"/>
            <a:ext cx="1828800" cy="533400"/>
          </a:xfrm>
          <a:prstGeom prst="wedgeRectCallout">
            <a:avLst>
              <a:gd name="adj1" fmla="val -161546"/>
              <a:gd name="adj2" fmla="val -49106"/>
            </a:avLst>
          </a:prstGeom>
          <a:solidFill>
            <a:srgbClr val="FFFFCC"/>
          </a:solidFill>
          <a:ln w="9525">
            <a:solidFill>
              <a:srgbClr val="CC9900"/>
            </a:solidFill>
            <a:miter lim="800000"/>
          </a:ln>
        </p:spPr>
        <p:txBody>
          <a:bodyPr wrap="none" anchor="ctr"/>
          <a:lstStyle/>
          <a:p>
            <a:pPr algn="ctr"/>
            <a:r>
              <a:rPr kumimoji="1" lang="en-US" altLang="zh-CN" sz="3200">
                <a:solidFill>
                  <a:srgbClr val="CC6600"/>
                </a:solidFill>
                <a:latin typeface="Times New Roman" panose="02020603050405020304" pitchFamily="18" charset="0"/>
                <a:ea typeface="宋体" panose="02010600030101010101" pitchFamily="2" charset="-122"/>
              </a:rPr>
              <a:t>(c-d/e)</a:t>
            </a:r>
            <a:r>
              <a:rPr kumimoji="1" lang="en-US" altLang="zh-CN" sz="3200" b="1">
                <a:solidFill>
                  <a:srgbClr val="006666"/>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a:solidFill>
                  <a:srgbClr val="CC6600"/>
                </a:solidFill>
                <a:latin typeface="Times New Roman" panose="02020603050405020304" pitchFamily="18" charset="0"/>
                <a:ea typeface="宋体" panose="02010600030101010101" pitchFamily="2" charset="-122"/>
                <a:sym typeface="Symbol" panose="05050102010706020507" pitchFamily="18" charset="2"/>
              </a:rPr>
              <a:t>f</a:t>
            </a:r>
            <a:endParaRPr kumimoji="1" lang="en-US" altLang="zh-CN" sz="4000">
              <a:latin typeface="Times New Roman" panose="02020603050405020304" pitchFamily="18" charset="0"/>
              <a:ea typeface="宋体" panose="02010600030101010101" pitchFamily="2" charset="-122"/>
            </a:endParaRPr>
          </a:p>
        </p:txBody>
      </p:sp>
      <p:sp>
        <p:nvSpPr>
          <p:cNvPr id="231450" name="AutoShape 26"/>
          <p:cNvSpPr>
            <a:spLocks noChangeArrowheads="1"/>
          </p:cNvSpPr>
          <p:nvPr/>
        </p:nvSpPr>
        <p:spPr bwMode="auto">
          <a:xfrm>
            <a:off x="3543300" y="3160713"/>
            <a:ext cx="152400" cy="381000"/>
          </a:xfrm>
          <a:prstGeom prst="downArrow">
            <a:avLst>
              <a:gd name="adj1" fmla="val 50000"/>
              <a:gd name="adj2" fmla="val 62500"/>
            </a:avLst>
          </a:prstGeom>
          <a:solidFill>
            <a:srgbClr val="FFCC99"/>
          </a:solidFill>
          <a:ln w="9525">
            <a:solidFill>
              <a:schemeClr val="tx1"/>
            </a:solidFill>
            <a:miter lim="800000"/>
          </a:ln>
        </p:spPr>
        <p:txBody>
          <a:bodyPr vert="eaVert" wrap="none" anchor="ctr"/>
          <a:lstStyle/>
          <a:p>
            <a:endParaRPr lang="zh-CN" altLang="en-US"/>
          </a:p>
        </p:txBody>
      </p:sp>
      <p:sp>
        <p:nvSpPr>
          <p:cNvPr id="231451" name="AutoShape 27"/>
          <p:cNvSpPr>
            <a:spLocks noChangeArrowheads="1"/>
          </p:cNvSpPr>
          <p:nvPr/>
        </p:nvSpPr>
        <p:spPr bwMode="auto">
          <a:xfrm>
            <a:off x="4991100" y="3160713"/>
            <a:ext cx="152400" cy="381000"/>
          </a:xfrm>
          <a:prstGeom prst="downArrow">
            <a:avLst>
              <a:gd name="adj1" fmla="val 50000"/>
              <a:gd name="adj2" fmla="val 62500"/>
            </a:avLst>
          </a:prstGeom>
          <a:solidFill>
            <a:srgbClr val="FFCC99"/>
          </a:solidFill>
          <a:ln w="9525">
            <a:solidFill>
              <a:schemeClr val="tx1"/>
            </a:solidFill>
            <a:miter lim="800000"/>
          </a:ln>
        </p:spPr>
        <p:txBody>
          <a:bodyPr vert="eaVert" wrap="none" anchor="ctr"/>
          <a:lstStyle/>
          <a:p>
            <a:endParaRPr lang="zh-CN" altLang="en-US"/>
          </a:p>
        </p:txBody>
      </p:sp>
      <p:sp>
        <p:nvSpPr>
          <p:cNvPr id="231452" name="AutoShape 28"/>
          <p:cNvSpPr>
            <a:spLocks noChangeArrowheads="1"/>
          </p:cNvSpPr>
          <p:nvPr/>
        </p:nvSpPr>
        <p:spPr bwMode="auto">
          <a:xfrm>
            <a:off x="5372100" y="3160713"/>
            <a:ext cx="152400" cy="381000"/>
          </a:xfrm>
          <a:prstGeom prst="downArrow">
            <a:avLst>
              <a:gd name="adj1" fmla="val 50000"/>
              <a:gd name="adj2" fmla="val 62500"/>
            </a:avLst>
          </a:prstGeom>
          <a:solidFill>
            <a:srgbClr val="FFCC99"/>
          </a:solidFill>
          <a:ln w="9525">
            <a:solidFill>
              <a:schemeClr val="tx1"/>
            </a:solidFill>
            <a:miter lim="800000"/>
          </a:ln>
        </p:spPr>
        <p:txBody>
          <a:bodyPr vert="eaVert" wrap="none" anchor="ctr"/>
          <a:lstStyle/>
          <a:p>
            <a:endParaRPr lang="zh-CN" altLang="en-US"/>
          </a:p>
        </p:txBody>
      </p:sp>
      <p:sp>
        <p:nvSpPr>
          <p:cNvPr id="231453" name="AutoShape 29"/>
          <p:cNvSpPr>
            <a:spLocks noChangeArrowheads="1"/>
          </p:cNvSpPr>
          <p:nvPr/>
        </p:nvSpPr>
        <p:spPr bwMode="auto">
          <a:xfrm>
            <a:off x="6057900" y="3160713"/>
            <a:ext cx="152400" cy="381000"/>
          </a:xfrm>
          <a:prstGeom prst="downArrow">
            <a:avLst>
              <a:gd name="adj1" fmla="val 50000"/>
              <a:gd name="adj2" fmla="val 62500"/>
            </a:avLst>
          </a:prstGeom>
          <a:solidFill>
            <a:srgbClr val="FFCC99"/>
          </a:solidFill>
          <a:ln w="9525">
            <a:solidFill>
              <a:schemeClr val="tx1"/>
            </a:solidFill>
            <a:miter lim="800000"/>
          </a:ln>
        </p:spPr>
        <p:txBody>
          <a:bodyPr vert="eaVert" wrap="none" anchor="ctr"/>
          <a:lstStyle/>
          <a:p>
            <a:endParaRPr lang="zh-CN" altLang="en-US"/>
          </a:p>
        </p:txBody>
      </p:sp>
      <p:sp>
        <p:nvSpPr>
          <p:cNvPr id="231454" name="AutoShape 30"/>
          <p:cNvSpPr>
            <a:spLocks noChangeArrowheads="1"/>
          </p:cNvSpPr>
          <p:nvPr/>
        </p:nvSpPr>
        <p:spPr bwMode="auto">
          <a:xfrm>
            <a:off x="6438900" y="3160713"/>
            <a:ext cx="152400" cy="381000"/>
          </a:xfrm>
          <a:prstGeom prst="downArrow">
            <a:avLst>
              <a:gd name="adj1" fmla="val 50000"/>
              <a:gd name="adj2" fmla="val 62500"/>
            </a:avLst>
          </a:prstGeom>
          <a:solidFill>
            <a:srgbClr val="FFCC99"/>
          </a:solidFill>
          <a:ln w="9525">
            <a:solidFill>
              <a:schemeClr val="tx1"/>
            </a:solidFill>
            <a:miter lim="800000"/>
          </a:ln>
        </p:spPr>
        <p:txBody>
          <a:bodyPr vert="eaVert" wrap="none" anchor="ctr"/>
          <a:lstStyle/>
          <a:p>
            <a:endParaRPr lang="zh-CN" altLang="en-US"/>
          </a:p>
        </p:txBody>
      </p:sp>
      <p:sp useBgFill="1">
        <p:nvSpPr>
          <p:cNvPr id="231455" name="Rectangle 31"/>
          <p:cNvSpPr>
            <a:spLocks noChangeArrowheads="1"/>
          </p:cNvSpPr>
          <p:nvPr/>
        </p:nvSpPr>
        <p:spPr bwMode="auto">
          <a:xfrm>
            <a:off x="3467100" y="3151188"/>
            <a:ext cx="3048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31456" name="Rectangle 32"/>
          <p:cNvSpPr>
            <a:spLocks noChangeArrowheads="1"/>
          </p:cNvSpPr>
          <p:nvPr/>
        </p:nvSpPr>
        <p:spPr bwMode="auto">
          <a:xfrm>
            <a:off x="4914900" y="3151188"/>
            <a:ext cx="3048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31457" name="Rectangle 33"/>
          <p:cNvSpPr>
            <a:spLocks noChangeArrowheads="1"/>
          </p:cNvSpPr>
          <p:nvPr/>
        </p:nvSpPr>
        <p:spPr bwMode="auto">
          <a:xfrm>
            <a:off x="5295900" y="3151188"/>
            <a:ext cx="3048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31458" name="Rectangle 34"/>
          <p:cNvSpPr>
            <a:spLocks noChangeArrowheads="1"/>
          </p:cNvSpPr>
          <p:nvPr/>
        </p:nvSpPr>
        <p:spPr bwMode="auto">
          <a:xfrm>
            <a:off x="5981700" y="3151188"/>
            <a:ext cx="3048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3" name="Rectangle 6"/>
          <p:cNvSpPr>
            <a:spLocks noChangeArrowheads="1"/>
          </p:cNvSpPr>
          <p:nvPr/>
        </p:nvSpPr>
        <p:spPr bwMode="auto">
          <a:xfrm>
            <a:off x="0" y="236855"/>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000" dirty="0">
                <a:solidFill>
                  <a:srgbClr val="FFFF00"/>
                </a:solidFill>
              </a:rPr>
              <a:t>Application 3: Reverse Polish calculator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clickPar">
                                  <p:stCondLst>
                                    <p:cond delay="0"/>
                                  </p:stCondLst>
                                  <p:childTnLst>
                                    <p:set>
                                      <p:cBhvr>
                                        <p:cTn id="6" dur="1" fill="hold">
                                          <p:stCondLst>
                                            <p:cond delay="0"/>
                                          </p:stCondLst>
                                        </p:cTn>
                                        <p:tgtEl>
                                          <p:spTgt spid="2314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14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14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143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31431"/>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2314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14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145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23145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1437"/>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231432"/>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23143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3144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31456"/>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23145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1439"/>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grpId="0" nodeType="afterEffect">
                                  <p:stCondLst>
                                    <p:cond delay="0"/>
                                  </p:stCondLst>
                                  <p:childTnLst>
                                    <p:set>
                                      <p:cBhvr>
                                        <p:cTn id="63" dur="1" fill="hold">
                                          <p:stCondLst>
                                            <p:cond delay="0"/>
                                          </p:stCondLst>
                                        </p:cTn>
                                        <p:tgtEl>
                                          <p:spTgt spid="231433"/>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2314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14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31457"/>
                                        </p:tgtEl>
                                        <p:attrNameLst>
                                          <p:attrName>style.visibility</p:attrName>
                                        </p:attrNameLst>
                                      </p:cBhvr>
                                      <p:to>
                                        <p:strVal val="visible"/>
                                      </p:to>
                                    </p:set>
                                  </p:childTnLst>
                                </p:cTn>
                              </p:par>
                            </p:childTnLst>
                          </p:cTn>
                        </p:par>
                        <p:par>
                          <p:cTn id="75" fill="hold">
                            <p:stCondLst>
                              <p:cond delay="0"/>
                            </p:stCondLst>
                            <p:childTnLst>
                              <p:par>
                                <p:cTn id="76" presetID="1" presetClass="entr" presetSubtype="0" fill="hold" grpId="0" nodeType="afterEffect">
                                  <p:stCondLst>
                                    <p:cond delay="0"/>
                                  </p:stCondLst>
                                  <p:childTnLst>
                                    <p:set>
                                      <p:cBhvr>
                                        <p:cTn id="77" dur="1" fill="hold">
                                          <p:stCondLst>
                                            <p:cond delay="0"/>
                                          </p:stCondLst>
                                        </p:cTn>
                                        <p:tgtEl>
                                          <p:spTgt spid="23145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31442"/>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grpId="0" nodeType="afterEffect">
                                  <p:stCondLst>
                                    <p:cond delay="0"/>
                                  </p:stCondLst>
                                  <p:childTnLst>
                                    <p:set>
                                      <p:cBhvr>
                                        <p:cTn id="84" dur="1" fill="hold">
                                          <p:stCondLst>
                                            <p:cond delay="0"/>
                                          </p:stCondLst>
                                        </p:cTn>
                                        <p:tgtEl>
                                          <p:spTgt spid="231440"/>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grpId="0" nodeType="afterEffect">
                                  <p:stCondLst>
                                    <p:cond delay="0"/>
                                  </p:stCondLst>
                                  <p:childTnLst>
                                    <p:set>
                                      <p:cBhvr>
                                        <p:cTn id="87" dur="1" fill="hold">
                                          <p:stCondLst>
                                            <p:cond delay="0"/>
                                          </p:stCondLst>
                                        </p:cTn>
                                        <p:tgtEl>
                                          <p:spTgt spid="231441"/>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31449"/>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31458"/>
                                        </p:tgtEl>
                                        <p:attrNameLst>
                                          <p:attrName>style.visibility</p:attrName>
                                        </p:attrNameLst>
                                      </p:cBhvr>
                                      <p:to>
                                        <p:strVal val="visible"/>
                                      </p:to>
                                    </p:set>
                                  </p:childTnLst>
                                </p:cTn>
                              </p:par>
                            </p:childTnLst>
                          </p:cTn>
                        </p:par>
                        <p:par>
                          <p:cTn id="96" fill="hold">
                            <p:stCondLst>
                              <p:cond delay="0"/>
                            </p:stCondLst>
                            <p:childTnLst>
                              <p:par>
                                <p:cTn id="97" presetID="1" presetClass="entr" presetSubtype="0" fill="hold" grpId="0" nodeType="afterEffect">
                                  <p:stCondLst>
                                    <p:cond delay="0"/>
                                  </p:stCondLst>
                                  <p:childTnLst>
                                    <p:set>
                                      <p:cBhvr>
                                        <p:cTn id="98" dur="1" fill="hold">
                                          <p:stCondLst>
                                            <p:cond delay="0"/>
                                          </p:stCondLst>
                                        </p:cTn>
                                        <p:tgtEl>
                                          <p:spTgt spid="23145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31445"/>
                                        </p:tgtEl>
                                        <p:attrNameLst>
                                          <p:attrName>style.visibility</p:attrName>
                                        </p:attrNameLst>
                                      </p:cBhvr>
                                      <p:to>
                                        <p:strVal val="visible"/>
                                      </p:to>
                                    </p:set>
                                  </p:childTnLst>
                                </p:cTn>
                              </p:par>
                            </p:childTnLst>
                          </p:cTn>
                        </p:par>
                        <p:par>
                          <p:cTn id="103" fill="hold">
                            <p:stCondLst>
                              <p:cond delay="0"/>
                            </p:stCondLst>
                            <p:childTnLst>
                              <p:par>
                                <p:cTn id="104" presetID="1" presetClass="entr" presetSubtype="0" fill="hold" grpId="0" nodeType="afterEffect">
                                  <p:stCondLst>
                                    <p:cond delay="0"/>
                                  </p:stCondLst>
                                  <p:childTnLst>
                                    <p:set>
                                      <p:cBhvr>
                                        <p:cTn id="105" dur="1" fill="hold">
                                          <p:stCondLst>
                                            <p:cond delay="0"/>
                                          </p:stCondLst>
                                        </p:cTn>
                                        <p:tgtEl>
                                          <p:spTgt spid="231443"/>
                                        </p:tgtEl>
                                        <p:attrNameLst>
                                          <p:attrName>style.visibility</p:attrName>
                                        </p:attrNameLst>
                                      </p:cBhvr>
                                      <p:to>
                                        <p:strVal val="visible"/>
                                      </p:to>
                                    </p:set>
                                  </p:childTnLst>
                                </p:cTn>
                              </p:par>
                            </p:childTnLst>
                          </p:cTn>
                        </p:par>
                        <p:par>
                          <p:cTn id="106" fill="hold">
                            <p:stCondLst>
                              <p:cond delay="0"/>
                            </p:stCondLst>
                            <p:childTnLst>
                              <p:par>
                                <p:cTn id="107" presetID="1" presetClass="entr" presetSubtype="0" fill="hold" grpId="0" nodeType="afterEffect">
                                  <p:stCondLst>
                                    <p:cond delay="0"/>
                                  </p:stCondLst>
                                  <p:childTnLst>
                                    <p:set>
                                      <p:cBhvr>
                                        <p:cTn id="108" dur="1" fill="hold">
                                          <p:stCondLst>
                                            <p:cond delay="0"/>
                                          </p:stCondLst>
                                        </p:cTn>
                                        <p:tgtEl>
                                          <p:spTgt spid="231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9" grpId="0" build="p" autoUpdateAnimBg="0"/>
      <p:bldP spid="231430" grpId="0" autoUpdateAnimBg="0"/>
      <p:bldP spid="231431" grpId="0" bldLvl="0" animBg="1"/>
      <p:bldP spid="231432" grpId="0" bldLvl="0" animBg="1"/>
      <p:bldP spid="231433" grpId="0" bldLvl="0" animBg="1"/>
      <p:bldP spid="231434" grpId="0" bldLvl="0" animBg="1"/>
      <p:bldP spid="231435" grpId="0" bldLvl="0" animBg="1"/>
      <p:bldP spid="231436" grpId="0" bldLvl="0" animBg="1"/>
      <p:bldP spid="231437" grpId="0" bldLvl="0" animBg="1"/>
      <p:bldP spid="231438" grpId="0" bldLvl="0" animBg="1"/>
      <p:bldP spid="231439" grpId="0" bldLvl="0" animBg="1"/>
      <p:bldP spid="231440" grpId="0" bldLvl="0" animBg="1"/>
      <p:bldP spid="231441" grpId="0" bldLvl="0" animBg="1"/>
      <p:bldP spid="231442" grpId="0" bldLvl="0" animBg="1"/>
      <p:bldP spid="231443" grpId="0" bldLvl="0" animBg="1"/>
      <p:bldP spid="231444" grpId="0" bldLvl="0" animBg="1"/>
      <p:bldP spid="231445" grpId="0" bldLvl="0" animBg="1"/>
      <p:bldP spid="231446" grpId="0" bldLvl="0" animBg="1" autoUpdateAnimBg="0"/>
      <p:bldP spid="231447" grpId="0" bldLvl="0" animBg="1" autoUpdateAnimBg="0"/>
      <p:bldP spid="231448" grpId="0" bldLvl="0" animBg="1" autoUpdateAnimBg="0"/>
      <p:bldP spid="231449" grpId="0" bldLvl="0" animBg="1" autoUpdateAnimBg="0"/>
      <p:bldP spid="231450" grpId="0" bldLvl="0" animBg="1"/>
      <p:bldP spid="231451" grpId="0" bldLvl="0" animBg="1"/>
      <p:bldP spid="231452" grpId="0" bldLvl="0" animBg="1"/>
      <p:bldP spid="231453" grpId="0" bldLvl="0" animBg="1"/>
      <p:bldP spid="231454" grpId="0" bldLvl="0" animBg="1"/>
      <p:bldP spid="231455" grpId="0" bldLvl="0" animBg="1"/>
      <p:bldP spid="231456" grpId="0" bldLvl="0" animBg="1"/>
      <p:bldP spid="231457" grpId="0" bldLvl="0" animBg="1"/>
      <p:bldP spid="231458"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4"/>
          <p:cNvSpPr txBox="1">
            <a:spLocks noChangeArrowheads="1"/>
          </p:cNvSpPr>
          <p:nvPr/>
        </p:nvSpPr>
        <p:spPr bwMode="auto">
          <a:xfrm>
            <a:off x="457200" y="1023938"/>
            <a:ext cx="815340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5125" indent="-365125"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lnSpc>
                <a:spcPct val="90000"/>
              </a:lnSpc>
              <a:spcBef>
                <a:spcPct val="20000"/>
              </a:spcBef>
              <a:buClr>
                <a:srgbClr val="FF9900"/>
              </a:buClr>
              <a:buFont typeface="Wingdings" panose="05000000000000000000" pitchFamily="2" charset="2"/>
              <a:buChar char="l"/>
            </a:pPr>
            <a:r>
              <a:rPr kumimoji="1" lang="zh-CN" altLang="en-US" sz="3200" dirty="0">
                <a:latin typeface="+mj-lt"/>
                <a:ea typeface="+mj-ea"/>
              </a:rPr>
              <a:t>利用后缀表达式求值时，从左向右顺序地扫描表达式，并使用一个</a:t>
            </a:r>
            <a:r>
              <a:rPr kumimoji="1" lang="zh-CN" altLang="en-US" sz="3200" b="1" dirty="0">
                <a:solidFill>
                  <a:srgbClr val="FFFF00"/>
                </a:solidFill>
                <a:latin typeface="+mj-lt"/>
                <a:ea typeface="+mj-ea"/>
              </a:rPr>
              <a:t>数据栈</a:t>
            </a:r>
            <a:r>
              <a:rPr kumimoji="1" lang="zh-CN" altLang="en-US" sz="3200" dirty="0">
                <a:latin typeface="+mj-lt"/>
                <a:ea typeface="+mj-ea"/>
              </a:rPr>
              <a:t>暂存扫描到的操作数或计算结果，例如，</a:t>
            </a:r>
          </a:p>
        </p:txBody>
      </p:sp>
      <p:sp>
        <p:nvSpPr>
          <p:cNvPr id="232459" name="Arc 11"/>
          <p:cNvSpPr/>
          <p:nvPr/>
        </p:nvSpPr>
        <p:spPr bwMode="auto">
          <a:xfrm rot="10800000">
            <a:off x="2987675" y="3606800"/>
            <a:ext cx="2628900" cy="722313"/>
          </a:xfrm>
          <a:custGeom>
            <a:avLst/>
            <a:gdLst>
              <a:gd name="T0" fmla="*/ 23855 w 43200"/>
              <a:gd name="T1" fmla="*/ 722313 h 25696"/>
              <a:gd name="T2" fmla="*/ 2607784 w 43200"/>
              <a:gd name="T3" fmla="*/ 715651 h 25696"/>
              <a:gd name="T4" fmla="*/ 1314450 w 43200"/>
              <a:gd name="T5" fmla="*/ 607175 h 25696"/>
              <a:gd name="T6" fmla="*/ 0 60000 65536"/>
              <a:gd name="T7" fmla="*/ 0 60000 65536"/>
              <a:gd name="T8" fmla="*/ 0 60000 65536"/>
            </a:gdLst>
            <a:ahLst/>
            <a:cxnLst>
              <a:cxn ang="T6">
                <a:pos x="T0" y="T1"/>
              </a:cxn>
              <a:cxn ang="T7">
                <a:pos x="T2" y="T3"/>
              </a:cxn>
              <a:cxn ang="T8">
                <a:pos x="T4" y="T5"/>
              </a:cxn>
            </a:cxnLst>
            <a:rect l="0" t="0" r="r" b="b"/>
            <a:pathLst>
              <a:path w="43200" h="25696" fill="none" extrusionOk="0">
                <a:moveTo>
                  <a:pt x="391" y="25696"/>
                </a:moveTo>
                <a:cubicBezTo>
                  <a:pt x="131" y="24346"/>
                  <a:pt x="0" y="22974"/>
                  <a:pt x="0" y="21600"/>
                </a:cubicBezTo>
                <a:cubicBezTo>
                  <a:pt x="0" y="9670"/>
                  <a:pt x="9670" y="0"/>
                  <a:pt x="21600" y="0"/>
                </a:cubicBezTo>
                <a:cubicBezTo>
                  <a:pt x="33529" y="0"/>
                  <a:pt x="43200" y="9670"/>
                  <a:pt x="43200" y="21600"/>
                </a:cubicBezTo>
                <a:cubicBezTo>
                  <a:pt x="43199" y="22894"/>
                  <a:pt x="43083" y="24185"/>
                  <a:pt x="42852" y="25458"/>
                </a:cubicBezTo>
              </a:path>
              <a:path w="43200" h="25696" stroke="0" extrusionOk="0">
                <a:moveTo>
                  <a:pt x="391" y="25696"/>
                </a:moveTo>
                <a:cubicBezTo>
                  <a:pt x="131" y="24346"/>
                  <a:pt x="0" y="22974"/>
                  <a:pt x="0" y="21600"/>
                </a:cubicBezTo>
                <a:cubicBezTo>
                  <a:pt x="0" y="9670"/>
                  <a:pt x="9670" y="0"/>
                  <a:pt x="21600" y="0"/>
                </a:cubicBezTo>
                <a:cubicBezTo>
                  <a:pt x="33529" y="0"/>
                  <a:pt x="43200" y="9670"/>
                  <a:pt x="43200" y="21600"/>
                </a:cubicBezTo>
                <a:cubicBezTo>
                  <a:pt x="43199" y="22894"/>
                  <a:pt x="43083" y="24185"/>
                  <a:pt x="42852" y="25458"/>
                </a:cubicBezTo>
                <a:lnTo>
                  <a:pt x="21600" y="21600"/>
                </a:lnTo>
                <a:lnTo>
                  <a:pt x="391" y="25696"/>
                </a:lnTo>
                <a:close/>
              </a:path>
            </a:pathLst>
          </a:custGeom>
          <a:noFill/>
          <a:ln w="38100">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460" name="Arc 12"/>
          <p:cNvSpPr/>
          <p:nvPr/>
        </p:nvSpPr>
        <p:spPr bwMode="auto">
          <a:xfrm rot="10800000">
            <a:off x="3679825" y="3671888"/>
            <a:ext cx="569913" cy="80962"/>
          </a:xfrm>
          <a:custGeom>
            <a:avLst/>
            <a:gdLst>
              <a:gd name="T0" fmla="*/ 5171 w 43200"/>
              <a:gd name="T1" fmla="*/ 80962 h 25696"/>
              <a:gd name="T2" fmla="*/ 565335 w 43200"/>
              <a:gd name="T3" fmla="*/ 80215 h 25696"/>
              <a:gd name="T4" fmla="*/ 284957 w 43200"/>
              <a:gd name="T5" fmla="*/ 68056 h 25696"/>
              <a:gd name="T6" fmla="*/ 0 60000 65536"/>
              <a:gd name="T7" fmla="*/ 0 60000 65536"/>
              <a:gd name="T8" fmla="*/ 0 60000 65536"/>
            </a:gdLst>
            <a:ahLst/>
            <a:cxnLst>
              <a:cxn ang="T6">
                <a:pos x="T0" y="T1"/>
              </a:cxn>
              <a:cxn ang="T7">
                <a:pos x="T2" y="T3"/>
              </a:cxn>
              <a:cxn ang="T8">
                <a:pos x="T4" y="T5"/>
              </a:cxn>
            </a:cxnLst>
            <a:rect l="0" t="0" r="r" b="b"/>
            <a:pathLst>
              <a:path w="43200" h="25696" fill="none" extrusionOk="0">
                <a:moveTo>
                  <a:pt x="391" y="25696"/>
                </a:moveTo>
                <a:cubicBezTo>
                  <a:pt x="131" y="24346"/>
                  <a:pt x="0" y="22974"/>
                  <a:pt x="0" y="21600"/>
                </a:cubicBezTo>
                <a:cubicBezTo>
                  <a:pt x="0" y="9670"/>
                  <a:pt x="9670" y="0"/>
                  <a:pt x="21600" y="0"/>
                </a:cubicBezTo>
                <a:cubicBezTo>
                  <a:pt x="33529" y="0"/>
                  <a:pt x="43200" y="9670"/>
                  <a:pt x="43200" y="21600"/>
                </a:cubicBezTo>
                <a:cubicBezTo>
                  <a:pt x="43199" y="22894"/>
                  <a:pt x="43083" y="24185"/>
                  <a:pt x="42852" y="25458"/>
                </a:cubicBezTo>
              </a:path>
              <a:path w="43200" h="25696" stroke="0" extrusionOk="0">
                <a:moveTo>
                  <a:pt x="391" y="25696"/>
                </a:moveTo>
                <a:cubicBezTo>
                  <a:pt x="131" y="24346"/>
                  <a:pt x="0" y="22974"/>
                  <a:pt x="0" y="21600"/>
                </a:cubicBezTo>
                <a:cubicBezTo>
                  <a:pt x="0" y="9670"/>
                  <a:pt x="9670" y="0"/>
                  <a:pt x="21600" y="0"/>
                </a:cubicBezTo>
                <a:cubicBezTo>
                  <a:pt x="33529" y="0"/>
                  <a:pt x="43200" y="9670"/>
                  <a:pt x="43200" y="21600"/>
                </a:cubicBezTo>
                <a:cubicBezTo>
                  <a:pt x="43199" y="22894"/>
                  <a:pt x="43083" y="24185"/>
                  <a:pt x="42852" y="25458"/>
                </a:cubicBezTo>
                <a:lnTo>
                  <a:pt x="21600" y="21600"/>
                </a:lnTo>
                <a:lnTo>
                  <a:pt x="391" y="25696"/>
                </a:lnTo>
                <a:close/>
              </a:path>
            </a:pathLst>
          </a:custGeom>
          <a:noFill/>
          <a:ln w="38100">
            <a:solidFill>
              <a:schemeClr val="hlink"/>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461" name="Arc 13"/>
          <p:cNvSpPr/>
          <p:nvPr/>
        </p:nvSpPr>
        <p:spPr bwMode="auto">
          <a:xfrm rot="10800000">
            <a:off x="3386138" y="3657600"/>
            <a:ext cx="1079500" cy="223838"/>
          </a:xfrm>
          <a:custGeom>
            <a:avLst/>
            <a:gdLst>
              <a:gd name="T0" fmla="*/ 25 w 43200"/>
              <a:gd name="T1" fmla="*/ 191527 h 25459"/>
              <a:gd name="T2" fmla="*/ 1070829 w 43200"/>
              <a:gd name="T3" fmla="*/ 223838 h 25459"/>
              <a:gd name="T4" fmla="*/ 539750 w 43200"/>
              <a:gd name="T5" fmla="*/ 189909 h 25459"/>
              <a:gd name="T6" fmla="*/ 0 60000 65536"/>
              <a:gd name="T7" fmla="*/ 0 60000 65536"/>
              <a:gd name="T8" fmla="*/ 0 60000 65536"/>
            </a:gdLst>
            <a:ahLst/>
            <a:cxnLst>
              <a:cxn ang="T6">
                <a:pos x="T0" y="T1"/>
              </a:cxn>
              <a:cxn ang="T7">
                <a:pos x="T2" y="T3"/>
              </a:cxn>
              <a:cxn ang="T8">
                <a:pos x="T4" y="T5"/>
              </a:cxn>
            </a:cxnLst>
            <a:rect l="0" t="0" r="r" b="b"/>
            <a:pathLst>
              <a:path w="43200" h="25459" fill="none" extrusionOk="0">
                <a:moveTo>
                  <a:pt x="0" y="21784"/>
                </a:moveTo>
                <a:cubicBezTo>
                  <a:pt x="0" y="21722"/>
                  <a:pt x="0" y="21661"/>
                  <a:pt x="0" y="21600"/>
                </a:cubicBezTo>
                <a:cubicBezTo>
                  <a:pt x="0" y="9670"/>
                  <a:pt x="9670" y="0"/>
                  <a:pt x="21600" y="0"/>
                </a:cubicBezTo>
                <a:cubicBezTo>
                  <a:pt x="33529" y="0"/>
                  <a:pt x="43200" y="9670"/>
                  <a:pt x="43200" y="21600"/>
                </a:cubicBezTo>
                <a:cubicBezTo>
                  <a:pt x="43199" y="22894"/>
                  <a:pt x="43083" y="24185"/>
                  <a:pt x="42852" y="25458"/>
                </a:cubicBezTo>
              </a:path>
              <a:path w="43200" h="25459" stroke="0" extrusionOk="0">
                <a:moveTo>
                  <a:pt x="0" y="21784"/>
                </a:moveTo>
                <a:cubicBezTo>
                  <a:pt x="0" y="21722"/>
                  <a:pt x="0" y="21661"/>
                  <a:pt x="0" y="21600"/>
                </a:cubicBezTo>
                <a:cubicBezTo>
                  <a:pt x="0" y="9670"/>
                  <a:pt x="9670" y="0"/>
                  <a:pt x="21600" y="0"/>
                </a:cubicBezTo>
                <a:cubicBezTo>
                  <a:pt x="33529" y="0"/>
                  <a:pt x="43200" y="9670"/>
                  <a:pt x="43200" y="21600"/>
                </a:cubicBezTo>
                <a:cubicBezTo>
                  <a:pt x="43199" y="22894"/>
                  <a:pt x="43083" y="24185"/>
                  <a:pt x="42852" y="25458"/>
                </a:cubicBezTo>
                <a:lnTo>
                  <a:pt x="21600" y="21600"/>
                </a:lnTo>
                <a:lnTo>
                  <a:pt x="0" y="21784"/>
                </a:lnTo>
                <a:close/>
              </a:path>
            </a:pathLst>
          </a:custGeom>
          <a:noFill/>
          <a:ln w="38100">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232462" name="Arc 14"/>
          <p:cNvSpPr/>
          <p:nvPr/>
        </p:nvSpPr>
        <p:spPr bwMode="auto">
          <a:xfrm rot="10800000">
            <a:off x="3027363" y="3640138"/>
            <a:ext cx="1706562" cy="401637"/>
          </a:xfrm>
          <a:custGeom>
            <a:avLst/>
            <a:gdLst>
              <a:gd name="T0" fmla="*/ 15485 w 43200"/>
              <a:gd name="T1" fmla="*/ 401637 h 25696"/>
              <a:gd name="T2" fmla="*/ 1692854 w 43200"/>
              <a:gd name="T3" fmla="*/ 397933 h 25696"/>
              <a:gd name="T4" fmla="*/ 853281 w 43200"/>
              <a:gd name="T5" fmla="*/ 337615 h 25696"/>
              <a:gd name="T6" fmla="*/ 0 60000 65536"/>
              <a:gd name="T7" fmla="*/ 0 60000 65536"/>
              <a:gd name="T8" fmla="*/ 0 60000 65536"/>
            </a:gdLst>
            <a:ahLst/>
            <a:cxnLst>
              <a:cxn ang="T6">
                <a:pos x="T0" y="T1"/>
              </a:cxn>
              <a:cxn ang="T7">
                <a:pos x="T2" y="T3"/>
              </a:cxn>
              <a:cxn ang="T8">
                <a:pos x="T4" y="T5"/>
              </a:cxn>
            </a:cxnLst>
            <a:rect l="0" t="0" r="r" b="b"/>
            <a:pathLst>
              <a:path w="43200" h="25696" fill="none" extrusionOk="0">
                <a:moveTo>
                  <a:pt x="391" y="25696"/>
                </a:moveTo>
                <a:cubicBezTo>
                  <a:pt x="131" y="24346"/>
                  <a:pt x="0" y="22974"/>
                  <a:pt x="0" y="21600"/>
                </a:cubicBezTo>
                <a:cubicBezTo>
                  <a:pt x="0" y="9670"/>
                  <a:pt x="9670" y="0"/>
                  <a:pt x="21600" y="0"/>
                </a:cubicBezTo>
                <a:cubicBezTo>
                  <a:pt x="33529" y="0"/>
                  <a:pt x="43200" y="9670"/>
                  <a:pt x="43200" y="21600"/>
                </a:cubicBezTo>
                <a:cubicBezTo>
                  <a:pt x="43199" y="22894"/>
                  <a:pt x="43083" y="24185"/>
                  <a:pt x="42852" y="25458"/>
                </a:cubicBezTo>
              </a:path>
              <a:path w="43200" h="25696" stroke="0" extrusionOk="0">
                <a:moveTo>
                  <a:pt x="391" y="25696"/>
                </a:moveTo>
                <a:cubicBezTo>
                  <a:pt x="131" y="24346"/>
                  <a:pt x="0" y="22974"/>
                  <a:pt x="0" y="21600"/>
                </a:cubicBezTo>
                <a:cubicBezTo>
                  <a:pt x="0" y="9670"/>
                  <a:pt x="9670" y="0"/>
                  <a:pt x="21600" y="0"/>
                </a:cubicBezTo>
                <a:cubicBezTo>
                  <a:pt x="33529" y="0"/>
                  <a:pt x="43200" y="9670"/>
                  <a:pt x="43200" y="21600"/>
                </a:cubicBezTo>
                <a:cubicBezTo>
                  <a:pt x="43199" y="22894"/>
                  <a:pt x="43083" y="24185"/>
                  <a:pt x="42852" y="25458"/>
                </a:cubicBezTo>
                <a:lnTo>
                  <a:pt x="21600" y="21600"/>
                </a:lnTo>
                <a:lnTo>
                  <a:pt x="391" y="25696"/>
                </a:lnTo>
                <a:close/>
              </a:path>
            </a:pathLst>
          </a:custGeom>
          <a:noFill/>
          <a:ln w="38100">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463" name="Arc 15"/>
          <p:cNvSpPr/>
          <p:nvPr/>
        </p:nvSpPr>
        <p:spPr bwMode="auto">
          <a:xfrm rot="10800000">
            <a:off x="4897438" y="3665538"/>
            <a:ext cx="512762" cy="160337"/>
          </a:xfrm>
          <a:custGeom>
            <a:avLst/>
            <a:gdLst>
              <a:gd name="T0" fmla="*/ 4653 w 43200"/>
              <a:gd name="T1" fmla="*/ 160337 h 25696"/>
              <a:gd name="T2" fmla="*/ 508643 w 43200"/>
              <a:gd name="T3" fmla="*/ 158858 h 25696"/>
              <a:gd name="T4" fmla="*/ 256381 w 43200"/>
              <a:gd name="T5" fmla="*/ 134779 h 25696"/>
              <a:gd name="T6" fmla="*/ 0 60000 65536"/>
              <a:gd name="T7" fmla="*/ 0 60000 65536"/>
              <a:gd name="T8" fmla="*/ 0 60000 65536"/>
            </a:gdLst>
            <a:ahLst/>
            <a:cxnLst>
              <a:cxn ang="T6">
                <a:pos x="T0" y="T1"/>
              </a:cxn>
              <a:cxn ang="T7">
                <a:pos x="T2" y="T3"/>
              </a:cxn>
              <a:cxn ang="T8">
                <a:pos x="T4" y="T5"/>
              </a:cxn>
            </a:cxnLst>
            <a:rect l="0" t="0" r="r" b="b"/>
            <a:pathLst>
              <a:path w="43200" h="25696" fill="none" extrusionOk="0">
                <a:moveTo>
                  <a:pt x="391" y="25696"/>
                </a:moveTo>
                <a:cubicBezTo>
                  <a:pt x="131" y="24346"/>
                  <a:pt x="0" y="22974"/>
                  <a:pt x="0" y="21600"/>
                </a:cubicBezTo>
                <a:cubicBezTo>
                  <a:pt x="0" y="9670"/>
                  <a:pt x="9670" y="0"/>
                  <a:pt x="21600" y="0"/>
                </a:cubicBezTo>
                <a:cubicBezTo>
                  <a:pt x="33529" y="0"/>
                  <a:pt x="43200" y="9670"/>
                  <a:pt x="43200" y="21600"/>
                </a:cubicBezTo>
                <a:cubicBezTo>
                  <a:pt x="43199" y="22894"/>
                  <a:pt x="43083" y="24185"/>
                  <a:pt x="42852" y="25458"/>
                </a:cubicBezTo>
              </a:path>
              <a:path w="43200" h="25696" stroke="0" extrusionOk="0">
                <a:moveTo>
                  <a:pt x="391" y="25696"/>
                </a:moveTo>
                <a:cubicBezTo>
                  <a:pt x="131" y="24346"/>
                  <a:pt x="0" y="22974"/>
                  <a:pt x="0" y="21600"/>
                </a:cubicBezTo>
                <a:cubicBezTo>
                  <a:pt x="0" y="9670"/>
                  <a:pt x="9670" y="0"/>
                  <a:pt x="21600" y="0"/>
                </a:cubicBezTo>
                <a:cubicBezTo>
                  <a:pt x="33529" y="0"/>
                  <a:pt x="43200" y="9670"/>
                  <a:pt x="43200" y="21600"/>
                </a:cubicBezTo>
                <a:cubicBezTo>
                  <a:pt x="43199" y="22894"/>
                  <a:pt x="43083" y="24185"/>
                  <a:pt x="42852" y="25458"/>
                </a:cubicBezTo>
                <a:lnTo>
                  <a:pt x="21600" y="21600"/>
                </a:lnTo>
                <a:lnTo>
                  <a:pt x="391" y="25696"/>
                </a:lnTo>
                <a:close/>
              </a:path>
            </a:pathLst>
          </a:custGeom>
          <a:noFill/>
          <a:ln w="38100">
            <a:solidFill>
              <a:schemeClr val="hlink"/>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49168" name="Rectangle 17"/>
          <p:cNvSpPr>
            <a:spLocks noChangeArrowheads="1"/>
          </p:cNvSpPr>
          <p:nvPr/>
        </p:nvSpPr>
        <p:spPr bwMode="auto">
          <a:xfrm>
            <a:off x="2740025" y="2703513"/>
            <a:ext cx="29352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10000"/>
              </a:spcBef>
            </a:pPr>
            <a:r>
              <a:rPr kumimoji="1" lang="en-US" altLang="zh-CN" sz="4400" dirty="0" err="1">
                <a:ea typeface="宋体" panose="02010600030101010101" pitchFamily="2" charset="-122"/>
              </a:rPr>
              <a:t>abcd</a:t>
            </a:r>
            <a:r>
              <a:rPr kumimoji="1" lang="en-US" altLang="zh-CN" sz="4400" dirty="0">
                <a:ea typeface="宋体" panose="02010600030101010101" pitchFamily="2" charset="-122"/>
              </a:rPr>
              <a:t>-*+</a:t>
            </a:r>
            <a:r>
              <a:rPr kumimoji="1" lang="en-US" altLang="zh-CN" sz="4400" dirty="0" err="1">
                <a:ea typeface="宋体" panose="02010600030101010101" pitchFamily="2" charset="-122"/>
              </a:rPr>
              <a:t>ef</a:t>
            </a:r>
            <a:r>
              <a:rPr kumimoji="1" lang="en-US" altLang="zh-CN" sz="4400" dirty="0">
                <a:ea typeface="宋体" panose="02010600030101010101" pitchFamily="2" charset="-122"/>
              </a:rPr>
              <a:t>/-</a:t>
            </a:r>
          </a:p>
        </p:txBody>
      </p:sp>
      <p:sp>
        <p:nvSpPr>
          <p:cNvPr id="2" name="Text Box 211">
            <a:extLst>
              <a:ext uri="{FF2B5EF4-FFF2-40B4-BE49-F238E27FC236}">
                <a16:creationId xmlns:a16="http://schemas.microsoft.com/office/drawing/2014/main" id="{608A94F3-245D-AC71-96FC-687A7855F289}"/>
              </a:ext>
            </a:extLst>
          </p:cNvPr>
          <p:cNvSpPr txBox="1">
            <a:spLocks noChangeArrowheads="1"/>
          </p:cNvSpPr>
          <p:nvPr/>
        </p:nvSpPr>
        <p:spPr bwMode="auto">
          <a:xfrm>
            <a:off x="625474" y="4362451"/>
            <a:ext cx="8153400" cy="46166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中缀表达式：</a:t>
            </a: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5+6</a:t>
            </a: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(1+2)-4  →  </a:t>
            </a:r>
            <a:r>
              <a:rPr kumimoji="1" lang="zh-CN" altLang="en-US" sz="2000" b="1" dirty="0">
                <a:solidFill>
                  <a:srgbClr val="FFC000"/>
                </a:solidFill>
                <a:latin typeface="Times New Roman" panose="02020603050405020304" pitchFamily="18" charset="0"/>
                <a:ea typeface="宋体" panose="02010600030101010101" pitchFamily="2" charset="-122"/>
                <a:cs typeface="Times New Roman" panose="02020603050405020304" pitchFamily="18" charset="0"/>
              </a:rPr>
              <a:t>对应后缀表达式为：</a:t>
            </a:r>
            <a:r>
              <a:rPr kumimoji="1" lang="en-US" altLang="zh-CN" sz="2000" b="1" dirty="0">
                <a:solidFill>
                  <a:srgbClr val="FFC000"/>
                </a:solidFill>
                <a:latin typeface="Times New Roman" panose="02020603050405020304" pitchFamily="18" charset="0"/>
                <a:ea typeface="宋体" panose="02010600030101010101" pitchFamily="2" charset="-122"/>
                <a:cs typeface="Times New Roman" panose="02020603050405020304" pitchFamily="18" charset="0"/>
              </a:rPr>
              <a:t>5612+</a:t>
            </a:r>
            <a:r>
              <a:rPr kumimoji="1" lang="zh-CN" altLang="en-US" sz="2000" b="1" dirty="0">
                <a:solidFill>
                  <a:srgbClr val="FFC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1" dirty="0">
                <a:solidFill>
                  <a:srgbClr val="FFC000"/>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11" name="Text Box 8">
            <a:extLst>
              <a:ext uri="{FF2B5EF4-FFF2-40B4-BE49-F238E27FC236}">
                <a16:creationId xmlns:a16="http://schemas.microsoft.com/office/drawing/2014/main" id="{FF2BEE14-7C19-4322-8266-58E692B853FD}"/>
              </a:ext>
            </a:extLst>
          </p:cNvPr>
          <p:cNvSpPr txBox="1">
            <a:spLocks noChangeArrowheads="1"/>
          </p:cNvSpPr>
          <p:nvPr/>
        </p:nvSpPr>
        <p:spPr bwMode="auto">
          <a:xfrm>
            <a:off x="2880271" y="4938714"/>
            <a:ext cx="547260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2000" dirty="0">
                <a:solidFill>
                  <a:srgbClr val="FFFF00"/>
                </a:solidFill>
                <a:ea typeface="宋体" panose="02010600030101010101" pitchFamily="2" charset="-122"/>
              </a:rPr>
              <a:t>Step 1: </a:t>
            </a:r>
            <a:r>
              <a:rPr lang="zh-CN" altLang="en-US" sz="2000" dirty="0">
                <a:solidFill>
                  <a:srgbClr val="FFFF00"/>
                </a:solidFill>
                <a:ea typeface="宋体" panose="02010600030101010101" pitchFamily="2" charset="-122"/>
              </a:rPr>
              <a:t>从左至右扫描，遇到操作数入栈，遇到操作符退栈，运算结果入栈，继续扫描。</a:t>
            </a:r>
            <a:endParaRPr lang="en-US" altLang="zh-CN" sz="2000" dirty="0">
              <a:solidFill>
                <a:srgbClr val="FFFF00"/>
              </a:solidFill>
              <a:ea typeface="宋体" panose="02010600030101010101" pitchFamily="2" charset="-122"/>
            </a:endParaRPr>
          </a:p>
        </p:txBody>
      </p:sp>
      <p:grpSp>
        <p:nvGrpSpPr>
          <p:cNvPr id="21" name="组合 20">
            <a:extLst>
              <a:ext uri="{FF2B5EF4-FFF2-40B4-BE49-F238E27FC236}">
                <a16:creationId xmlns:a16="http://schemas.microsoft.com/office/drawing/2014/main" id="{A8C4A2B4-17BC-CCBC-40D0-CF486C7A0D8A}"/>
              </a:ext>
            </a:extLst>
          </p:cNvPr>
          <p:cNvGrpSpPr/>
          <p:nvPr/>
        </p:nvGrpSpPr>
        <p:grpSpPr>
          <a:xfrm>
            <a:off x="1014379" y="5149986"/>
            <a:ext cx="1325374" cy="1708014"/>
            <a:chOff x="949162" y="5149986"/>
            <a:chExt cx="925254" cy="1708014"/>
          </a:xfrm>
        </p:grpSpPr>
        <p:grpSp>
          <p:nvGrpSpPr>
            <p:cNvPr id="12" name="组合 11">
              <a:extLst>
                <a:ext uri="{FF2B5EF4-FFF2-40B4-BE49-F238E27FC236}">
                  <a16:creationId xmlns:a16="http://schemas.microsoft.com/office/drawing/2014/main" id="{09612B7B-95BC-1C5E-9566-C9E8F3AC2B50}"/>
                </a:ext>
              </a:extLst>
            </p:cNvPr>
            <p:cNvGrpSpPr/>
            <p:nvPr/>
          </p:nvGrpSpPr>
          <p:grpSpPr>
            <a:xfrm>
              <a:off x="949162" y="5149986"/>
              <a:ext cx="925254" cy="1708014"/>
              <a:chOff x="949162" y="5149986"/>
              <a:chExt cx="925254" cy="1708014"/>
            </a:xfrm>
          </p:grpSpPr>
          <p:grpSp>
            <p:nvGrpSpPr>
              <p:cNvPr id="9" name="组合 8">
                <a:extLst>
                  <a:ext uri="{FF2B5EF4-FFF2-40B4-BE49-F238E27FC236}">
                    <a16:creationId xmlns:a16="http://schemas.microsoft.com/office/drawing/2014/main" id="{1FF7BF28-D19C-16A0-657C-85A6E73108DE}"/>
                  </a:ext>
                </a:extLst>
              </p:cNvPr>
              <p:cNvGrpSpPr/>
              <p:nvPr/>
            </p:nvGrpSpPr>
            <p:grpSpPr>
              <a:xfrm>
                <a:off x="971600" y="5149986"/>
                <a:ext cx="864096" cy="1368152"/>
                <a:chOff x="1115616" y="5229200"/>
                <a:chExt cx="864096" cy="1368152"/>
              </a:xfrm>
            </p:grpSpPr>
            <p:cxnSp>
              <p:nvCxnSpPr>
                <p:cNvPr id="4" name="直接连接符 3">
                  <a:extLst>
                    <a:ext uri="{FF2B5EF4-FFF2-40B4-BE49-F238E27FC236}">
                      <a16:creationId xmlns:a16="http://schemas.microsoft.com/office/drawing/2014/main" id="{5A33BB74-357C-1E3F-5CA9-B6B5606EEBB8}"/>
                    </a:ext>
                  </a:extLst>
                </p:cNvPr>
                <p:cNvCxnSpPr/>
                <p:nvPr/>
              </p:nvCxnSpPr>
              <p:spPr>
                <a:xfrm>
                  <a:off x="1115616" y="5229200"/>
                  <a:ext cx="0" cy="13681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F9FA082A-411B-B44F-8A67-9981ECD59975}"/>
                    </a:ext>
                  </a:extLst>
                </p:cNvPr>
                <p:cNvCxnSpPr/>
                <p:nvPr/>
              </p:nvCxnSpPr>
              <p:spPr>
                <a:xfrm>
                  <a:off x="1115616" y="6597352"/>
                  <a:ext cx="86409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B840379-AA1A-98F9-948D-ADC4916F5AB2}"/>
                    </a:ext>
                  </a:extLst>
                </p:cNvPr>
                <p:cNvCxnSpPr/>
                <p:nvPr/>
              </p:nvCxnSpPr>
              <p:spPr>
                <a:xfrm>
                  <a:off x="1979712" y="5229200"/>
                  <a:ext cx="0" cy="13681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文本框 9">
                <a:extLst>
                  <a:ext uri="{FF2B5EF4-FFF2-40B4-BE49-F238E27FC236}">
                    <a16:creationId xmlns:a16="http://schemas.microsoft.com/office/drawing/2014/main" id="{E3DBD71D-83BB-F492-AC4A-0A819F88FACE}"/>
                  </a:ext>
                </a:extLst>
              </p:cNvPr>
              <p:cNvSpPr txBox="1"/>
              <p:nvPr/>
            </p:nvSpPr>
            <p:spPr>
              <a:xfrm>
                <a:off x="949162" y="6519446"/>
                <a:ext cx="925254" cy="338554"/>
              </a:xfrm>
              <a:prstGeom prst="rect">
                <a:avLst/>
              </a:prstGeom>
              <a:noFill/>
            </p:spPr>
            <p:txBody>
              <a:bodyPr wrap="square" rtlCol="0">
                <a:spAutoFit/>
              </a:bodyPr>
              <a:lstStyle/>
              <a:p>
                <a:r>
                  <a:rPr lang="zh-CN" altLang="en-US" sz="1600" dirty="0"/>
                  <a:t>一个栈实现</a:t>
                </a:r>
                <a:endParaRPr lang="en-US" sz="1600" dirty="0"/>
              </a:p>
            </p:txBody>
          </p:sp>
        </p:grpSp>
        <p:cxnSp>
          <p:nvCxnSpPr>
            <p:cNvPr id="14" name="直接连接符 13">
              <a:extLst>
                <a:ext uri="{FF2B5EF4-FFF2-40B4-BE49-F238E27FC236}">
                  <a16:creationId xmlns:a16="http://schemas.microsoft.com/office/drawing/2014/main" id="{5A38B853-EAF7-ECFD-5528-4E8B9C4F9494}"/>
                </a:ext>
              </a:extLst>
            </p:cNvPr>
            <p:cNvCxnSpPr/>
            <p:nvPr/>
          </p:nvCxnSpPr>
          <p:spPr>
            <a:xfrm>
              <a:off x="971600" y="6237312"/>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C60776E-59E3-0B81-8A52-5331B9395B13}"/>
                </a:ext>
              </a:extLst>
            </p:cNvPr>
            <p:cNvCxnSpPr/>
            <p:nvPr/>
          </p:nvCxnSpPr>
          <p:spPr>
            <a:xfrm>
              <a:off x="971600" y="6021288"/>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63D74E6-93B3-B329-9AA1-91DDCF565617}"/>
                </a:ext>
              </a:extLst>
            </p:cNvPr>
            <p:cNvCxnSpPr/>
            <p:nvPr/>
          </p:nvCxnSpPr>
          <p:spPr>
            <a:xfrm>
              <a:off x="971600" y="5805264"/>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3FC67D63-ADBE-F647-C741-5E9BC08483FA}"/>
                </a:ext>
              </a:extLst>
            </p:cNvPr>
            <p:cNvCxnSpPr/>
            <p:nvPr/>
          </p:nvCxnSpPr>
          <p:spPr>
            <a:xfrm>
              <a:off x="971600" y="5589240"/>
              <a:ext cx="86409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文本框 22">
            <a:extLst>
              <a:ext uri="{FF2B5EF4-FFF2-40B4-BE49-F238E27FC236}">
                <a16:creationId xmlns:a16="http://schemas.microsoft.com/office/drawing/2014/main" id="{D0111907-6034-576C-450A-E6FDF1213181}"/>
              </a:ext>
            </a:extLst>
          </p:cNvPr>
          <p:cNvSpPr txBox="1"/>
          <p:nvPr/>
        </p:nvSpPr>
        <p:spPr>
          <a:xfrm>
            <a:off x="1247195" y="6202007"/>
            <a:ext cx="312906" cy="369332"/>
          </a:xfrm>
          <a:prstGeom prst="rect">
            <a:avLst/>
          </a:prstGeom>
          <a:noFill/>
        </p:spPr>
        <p:txBody>
          <a:bodyPr wrap="none" rtlCol="0">
            <a:spAutoFit/>
          </a:bodyPr>
          <a:lstStyle/>
          <a:p>
            <a:r>
              <a:rPr lang="en-US" dirty="0"/>
              <a:t>5</a:t>
            </a:r>
          </a:p>
        </p:txBody>
      </p:sp>
      <p:sp>
        <p:nvSpPr>
          <p:cNvPr id="24" name="Text Box 211">
            <a:extLst>
              <a:ext uri="{FF2B5EF4-FFF2-40B4-BE49-F238E27FC236}">
                <a16:creationId xmlns:a16="http://schemas.microsoft.com/office/drawing/2014/main" id="{2640F71B-4924-05ED-5BCC-D5C23CF71057}"/>
              </a:ext>
            </a:extLst>
          </p:cNvPr>
          <p:cNvSpPr txBox="1">
            <a:spLocks noChangeArrowheads="1"/>
          </p:cNvSpPr>
          <p:nvPr/>
        </p:nvSpPr>
        <p:spPr bwMode="auto">
          <a:xfrm>
            <a:off x="3412143" y="5761198"/>
            <a:ext cx="2733496" cy="40011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dirty="0">
                <a:solidFill>
                  <a:srgbClr val="FFC000"/>
                </a:solidFill>
                <a:latin typeface="Times New Roman" panose="02020603050405020304" pitchFamily="18" charset="0"/>
                <a:ea typeface="宋体" panose="02010600030101010101" pitchFamily="2" charset="-122"/>
                <a:cs typeface="Times New Roman" panose="02020603050405020304" pitchFamily="18" charset="0"/>
              </a:rPr>
              <a:t>5 6 1 2 + </a:t>
            </a:r>
            <a:r>
              <a:rPr kumimoji="1" lang="zh-CN" altLang="en-US" sz="2000" b="1" dirty="0">
                <a:solidFill>
                  <a:srgbClr val="FFC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dirty="0">
                <a:solidFill>
                  <a:srgbClr val="FFC000"/>
                </a:solidFill>
                <a:latin typeface="Times New Roman" panose="02020603050405020304" pitchFamily="18" charset="0"/>
                <a:ea typeface="宋体" panose="02010600030101010101" pitchFamily="2" charset="-122"/>
                <a:cs typeface="Times New Roman" panose="02020603050405020304" pitchFamily="18" charset="0"/>
              </a:rPr>
              <a:t>+ 4 -</a:t>
            </a:r>
          </a:p>
        </p:txBody>
      </p:sp>
      <p:sp>
        <p:nvSpPr>
          <p:cNvPr id="25" name="文本框 24">
            <a:extLst>
              <a:ext uri="{FF2B5EF4-FFF2-40B4-BE49-F238E27FC236}">
                <a16:creationId xmlns:a16="http://schemas.microsoft.com/office/drawing/2014/main" id="{D0101CA1-2755-95C6-FA51-8A013B2A6BDB}"/>
              </a:ext>
            </a:extLst>
          </p:cNvPr>
          <p:cNvSpPr txBox="1"/>
          <p:nvPr/>
        </p:nvSpPr>
        <p:spPr>
          <a:xfrm>
            <a:off x="1259632" y="5949280"/>
            <a:ext cx="312906" cy="369332"/>
          </a:xfrm>
          <a:prstGeom prst="rect">
            <a:avLst/>
          </a:prstGeom>
          <a:noFill/>
        </p:spPr>
        <p:txBody>
          <a:bodyPr wrap="none" rtlCol="0">
            <a:spAutoFit/>
          </a:bodyPr>
          <a:lstStyle/>
          <a:p>
            <a:r>
              <a:rPr lang="en-US" dirty="0"/>
              <a:t>6</a:t>
            </a:r>
          </a:p>
        </p:txBody>
      </p:sp>
      <p:sp>
        <p:nvSpPr>
          <p:cNvPr id="26" name="文本框 25">
            <a:extLst>
              <a:ext uri="{FF2B5EF4-FFF2-40B4-BE49-F238E27FC236}">
                <a16:creationId xmlns:a16="http://schemas.microsoft.com/office/drawing/2014/main" id="{E22924E4-B2DE-617D-7F07-BEDC457BE16B}"/>
              </a:ext>
            </a:extLst>
          </p:cNvPr>
          <p:cNvSpPr txBox="1"/>
          <p:nvPr/>
        </p:nvSpPr>
        <p:spPr>
          <a:xfrm>
            <a:off x="1259632" y="5733256"/>
            <a:ext cx="312906" cy="369332"/>
          </a:xfrm>
          <a:prstGeom prst="rect">
            <a:avLst/>
          </a:prstGeom>
          <a:noFill/>
        </p:spPr>
        <p:txBody>
          <a:bodyPr wrap="none" rtlCol="0">
            <a:spAutoFit/>
          </a:bodyPr>
          <a:lstStyle/>
          <a:p>
            <a:r>
              <a:rPr lang="en-US" dirty="0"/>
              <a:t>1</a:t>
            </a:r>
          </a:p>
        </p:txBody>
      </p:sp>
      <p:sp>
        <p:nvSpPr>
          <p:cNvPr id="27" name="文本框 26">
            <a:extLst>
              <a:ext uri="{FF2B5EF4-FFF2-40B4-BE49-F238E27FC236}">
                <a16:creationId xmlns:a16="http://schemas.microsoft.com/office/drawing/2014/main" id="{DB68E17F-EFB5-D4BA-F926-30727B422922}"/>
              </a:ext>
            </a:extLst>
          </p:cNvPr>
          <p:cNvSpPr txBox="1"/>
          <p:nvPr/>
        </p:nvSpPr>
        <p:spPr>
          <a:xfrm>
            <a:off x="1259632" y="5507940"/>
            <a:ext cx="312906" cy="369332"/>
          </a:xfrm>
          <a:prstGeom prst="rect">
            <a:avLst/>
          </a:prstGeom>
          <a:noFill/>
        </p:spPr>
        <p:txBody>
          <a:bodyPr wrap="none" rtlCol="0">
            <a:spAutoFit/>
          </a:bodyPr>
          <a:lstStyle/>
          <a:p>
            <a:r>
              <a:rPr lang="en-US" dirty="0"/>
              <a:t>2</a:t>
            </a:r>
          </a:p>
        </p:txBody>
      </p:sp>
      <p:sp>
        <p:nvSpPr>
          <p:cNvPr id="28" name="箭头: 下 27">
            <a:extLst>
              <a:ext uri="{FF2B5EF4-FFF2-40B4-BE49-F238E27FC236}">
                <a16:creationId xmlns:a16="http://schemas.microsoft.com/office/drawing/2014/main" id="{53C6DF05-A92F-7B4E-DB62-FF1B9373440F}"/>
              </a:ext>
            </a:extLst>
          </p:cNvPr>
          <p:cNvSpPr/>
          <p:nvPr/>
        </p:nvSpPr>
        <p:spPr>
          <a:xfrm>
            <a:off x="4249738" y="5673793"/>
            <a:ext cx="178615" cy="151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组合 30">
            <a:extLst>
              <a:ext uri="{FF2B5EF4-FFF2-40B4-BE49-F238E27FC236}">
                <a16:creationId xmlns:a16="http://schemas.microsoft.com/office/drawing/2014/main" id="{7D3EBD00-FA16-78D0-8518-F634B28AD5FC}"/>
              </a:ext>
            </a:extLst>
          </p:cNvPr>
          <p:cNvGrpSpPr/>
          <p:nvPr/>
        </p:nvGrpSpPr>
        <p:grpSpPr>
          <a:xfrm>
            <a:off x="1288958" y="5515536"/>
            <a:ext cx="441146" cy="586708"/>
            <a:chOff x="1288958" y="5515536"/>
            <a:chExt cx="441146" cy="586708"/>
          </a:xfrm>
        </p:grpSpPr>
        <p:sp>
          <p:nvSpPr>
            <p:cNvPr id="29" name="文本框 28">
              <a:extLst>
                <a:ext uri="{FF2B5EF4-FFF2-40B4-BE49-F238E27FC236}">
                  <a16:creationId xmlns:a16="http://schemas.microsoft.com/office/drawing/2014/main" id="{D5EF049D-3438-73F2-A8DE-6E98ED49AC06}"/>
                </a:ext>
              </a:extLst>
            </p:cNvPr>
            <p:cNvSpPr txBox="1"/>
            <p:nvPr/>
          </p:nvSpPr>
          <p:spPr>
            <a:xfrm>
              <a:off x="1288958" y="5732912"/>
              <a:ext cx="441146" cy="369332"/>
            </a:xfrm>
            <a:prstGeom prst="rect">
              <a:avLst/>
            </a:prstGeom>
            <a:noFill/>
          </p:spPr>
          <p:txBody>
            <a:bodyPr wrap="none" rtlCol="0">
              <a:spAutoFit/>
            </a:bodyPr>
            <a:lstStyle/>
            <a:p>
              <a:r>
                <a:rPr lang="en-US" dirty="0">
                  <a:solidFill>
                    <a:srgbClr val="FFC000"/>
                  </a:solidFill>
                </a:rPr>
                <a:t>\</a:t>
              </a:r>
              <a:r>
                <a:rPr lang="zh-CN" altLang="en-US" dirty="0">
                  <a:solidFill>
                    <a:srgbClr val="FFC000"/>
                  </a:solidFill>
                </a:rPr>
                <a:t> </a:t>
              </a:r>
              <a:r>
                <a:rPr lang="en-US" altLang="zh-CN" dirty="0">
                  <a:solidFill>
                    <a:srgbClr val="FFC000"/>
                  </a:solidFill>
                </a:rPr>
                <a:t>3</a:t>
              </a:r>
              <a:endParaRPr lang="en-US" dirty="0">
                <a:solidFill>
                  <a:srgbClr val="FFC000"/>
                </a:solidFill>
              </a:endParaRPr>
            </a:p>
          </p:txBody>
        </p:sp>
        <p:sp>
          <p:nvSpPr>
            <p:cNvPr id="30" name="文本框 29">
              <a:extLst>
                <a:ext uri="{FF2B5EF4-FFF2-40B4-BE49-F238E27FC236}">
                  <a16:creationId xmlns:a16="http://schemas.microsoft.com/office/drawing/2014/main" id="{A9A5D34F-CD59-3893-C984-16F4316B5730}"/>
                </a:ext>
              </a:extLst>
            </p:cNvPr>
            <p:cNvSpPr txBox="1"/>
            <p:nvPr/>
          </p:nvSpPr>
          <p:spPr>
            <a:xfrm>
              <a:off x="1290465" y="5515536"/>
              <a:ext cx="312906" cy="369332"/>
            </a:xfrm>
            <a:prstGeom prst="rect">
              <a:avLst/>
            </a:prstGeom>
            <a:noFill/>
          </p:spPr>
          <p:txBody>
            <a:bodyPr wrap="none" rtlCol="0">
              <a:spAutoFit/>
            </a:bodyPr>
            <a:lstStyle/>
            <a:p>
              <a:r>
                <a:rPr lang="en-US" dirty="0">
                  <a:solidFill>
                    <a:srgbClr val="FFC000"/>
                  </a:solidFill>
                </a:rPr>
                <a:t>\</a:t>
              </a:r>
              <a:r>
                <a:rPr lang="zh-CN" altLang="en-US" dirty="0"/>
                <a:t> </a:t>
              </a:r>
              <a:endParaRPr lang="en-US" dirty="0"/>
            </a:p>
          </p:txBody>
        </p:sp>
      </p:grpSp>
      <p:sp>
        <p:nvSpPr>
          <p:cNvPr id="32" name="箭头: 下 31">
            <a:extLst>
              <a:ext uri="{FF2B5EF4-FFF2-40B4-BE49-F238E27FC236}">
                <a16:creationId xmlns:a16="http://schemas.microsoft.com/office/drawing/2014/main" id="{95486759-8321-F5E8-D32D-0FA6D3908902}"/>
              </a:ext>
            </a:extLst>
          </p:cNvPr>
          <p:cNvSpPr/>
          <p:nvPr/>
        </p:nvSpPr>
        <p:spPr>
          <a:xfrm rot="10800000">
            <a:off x="4462963" y="6068160"/>
            <a:ext cx="147615" cy="151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组合 36">
            <a:extLst>
              <a:ext uri="{FF2B5EF4-FFF2-40B4-BE49-F238E27FC236}">
                <a16:creationId xmlns:a16="http://schemas.microsoft.com/office/drawing/2014/main" id="{14728E0E-485E-21D4-BEAB-7EAD28FD281F}"/>
              </a:ext>
            </a:extLst>
          </p:cNvPr>
          <p:cNvGrpSpPr/>
          <p:nvPr/>
        </p:nvGrpSpPr>
        <p:grpSpPr>
          <a:xfrm>
            <a:off x="1275407" y="5751376"/>
            <a:ext cx="569387" cy="568952"/>
            <a:chOff x="1275407" y="5751376"/>
            <a:chExt cx="569387" cy="568952"/>
          </a:xfrm>
        </p:grpSpPr>
        <p:sp>
          <p:nvSpPr>
            <p:cNvPr id="33" name="文本框 32">
              <a:extLst>
                <a:ext uri="{FF2B5EF4-FFF2-40B4-BE49-F238E27FC236}">
                  <a16:creationId xmlns:a16="http://schemas.microsoft.com/office/drawing/2014/main" id="{A730E858-740B-BEC5-1581-E21BB7305465}"/>
                </a:ext>
              </a:extLst>
            </p:cNvPr>
            <p:cNvSpPr txBox="1"/>
            <p:nvPr/>
          </p:nvSpPr>
          <p:spPr>
            <a:xfrm>
              <a:off x="1275407" y="5950996"/>
              <a:ext cx="569387" cy="369332"/>
            </a:xfrm>
            <a:prstGeom prst="rect">
              <a:avLst/>
            </a:prstGeom>
            <a:noFill/>
          </p:spPr>
          <p:txBody>
            <a:bodyPr wrap="none" rtlCol="0">
              <a:spAutoFit/>
            </a:bodyPr>
            <a:lstStyle/>
            <a:p>
              <a:r>
                <a:rPr lang="en-US" dirty="0">
                  <a:solidFill>
                    <a:srgbClr val="FFC000"/>
                  </a:solidFill>
                </a:rPr>
                <a:t>\ 18</a:t>
              </a:r>
            </a:p>
          </p:txBody>
        </p:sp>
        <p:sp>
          <p:nvSpPr>
            <p:cNvPr id="34" name="文本框 33">
              <a:extLst>
                <a:ext uri="{FF2B5EF4-FFF2-40B4-BE49-F238E27FC236}">
                  <a16:creationId xmlns:a16="http://schemas.microsoft.com/office/drawing/2014/main" id="{EA0AACD7-82B0-5E4E-0885-E371F4E082D6}"/>
                </a:ext>
              </a:extLst>
            </p:cNvPr>
            <p:cNvSpPr txBox="1"/>
            <p:nvPr/>
          </p:nvSpPr>
          <p:spPr>
            <a:xfrm>
              <a:off x="1464292" y="5751376"/>
              <a:ext cx="248786" cy="369332"/>
            </a:xfrm>
            <a:prstGeom prst="rect">
              <a:avLst/>
            </a:prstGeom>
            <a:noFill/>
          </p:spPr>
          <p:txBody>
            <a:bodyPr wrap="none" rtlCol="0">
              <a:spAutoFit/>
            </a:bodyPr>
            <a:lstStyle/>
            <a:p>
              <a:r>
                <a:rPr lang="en-US" dirty="0">
                  <a:solidFill>
                    <a:srgbClr val="FFC000"/>
                  </a:solidFill>
                </a:rPr>
                <a:t>\</a:t>
              </a:r>
            </a:p>
          </p:txBody>
        </p:sp>
      </p:grpSp>
      <p:sp>
        <p:nvSpPr>
          <p:cNvPr id="35" name="箭头: 下 34">
            <a:extLst>
              <a:ext uri="{FF2B5EF4-FFF2-40B4-BE49-F238E27FC236}">
                <a16:creationId xmlns:a16="http://schemas.microsoft.com/office/drawing/2014/main" id="{D100BCA5-3D96-8DB7-9C93-8DF612B5BDDB}"/>
              </a:ext>
            </a:extLst>
          </p:cNvPr>
          <p:cNvSpPr/>
          <p:nvPr/>
        </p:nvSpPr>
        <p:spPr>
          <a:xfrm rot="10800000">
            <a:off x="4660117" y="6066113"/>
            <a:ext cx="147615" cy="151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组合 38">
            <a:extLst>
              <a:ext uri="{FF2B5EF4-FFF2-40B4-BE49-F238E27FC236}">
                <a16:creationId xmlns:a16="http://schemas.microsoft.com/office/drawing/2014/main" id="{D6D882C9-ACB8-5EC9-9886-6358D801524B}"/>
              </a:ext>
            </a:extLst>
          </p:cNvPr>
          <p:cNvGrpSpPr/>
          <p:nvPr/>
        </p:nvGrpSpPr>
        <p:grpSpPr>
          <a:xfrm>
            <a:off x="1259631" y="5966167"/>
            <a:ext cx="761747" cy="583375"/>
            <a:chOff x="5838810" y="5763234"/>
            <a:chExt cx="761747" cy="583375"/>
          </a:xfrm>
        </p:grpSpPr>
        <p:sp>
          <p:nvSpPr>
            <p:cNvPr id="36" name="文本框 35">
              <a:extLst>
                <a:ext uri="{FF2B5EF4-FFF2-40B4-BE49-F238E27FC236}">
                  <a16:creationId xmlns:a16="http://schemas.microsoft.com/office/drawing/2014/main" id="{0C5DC187-8443-B720-67E7-4AFD4D552375}"/>
                </a:ext>
              </a:extLst>
            </p:cNvPr>
            <p:cNvSpPr txBox="1"/>
            <p:nvPr/>
          </p:nvSpPr>
          <p:spPr>
            <a:xfrm>
              <a:off x="5838810" y="5977277"/>
              <a:ext cx="761747" cy="369332"/>
            </a:xfrm>
            <a:prstGeom prst="rect">
              <a:avLst/>
            </a:prstGeom>
            <a:noFill/>
          </p:spPr>
          <p:txBody>
            <a:bodyPr wrap="none" rtlCol="0">
              <a:spAutoFit/>
            </a:bodyPr>
            <a:lstStyle/>
            <a:p>
              <a:r>
                <a:rPr lang="en-US" dirty="0">
                  <a:solidFill>
                    <a:srgbClr val="FFC000"/>
                  </a:solidFill>
                </a:rPr>
                <a:t>\    23</a:t>
              </a:r>
            </a:p>
          </p:txBody>
        </p:sp>
        <p:sp>
          <p:nvSpPr>
            <p:cNvPr id="38" name="文本框 37">
              <a:extLst>
                <a:ext uri="{FF2B5EF4-FFF2-40B4-BE49-F238E27FC236}">
                  <a16:creationId xmlns:a16="http://schemas.microsoft.com/office/drawing/2014/main" id="{C20ACC11-CFF9-2B58-07D2-36EA70B80110}"/>
                </a:ext>
              </a:extLst>
            </p:cNvPr>
            <p:cNvSpPr txBox="1"/>
            <p:nvPr/>
          </p:nvSpPr>
          <p:spPr>
            <a:xfrm>
              <a:off x="6007461" y="5763234"/>
              <a:ext cx="284460" cy="406265"/>
            </a:xfrm>
            <a:prstGeom prst="rect">
              <a:avLst/>
            </a:prstGeom>
            <a:noFill/>
          </p:spPr>
          <p:txBody>
            <a:bodyPr wrap="none" rtlCol="0">
              <a:spAutoFit/>
            </a:bodyPr>
            <a:lstStyle/>
            <a:p>
              <a:r>
                <a:rPr lang="en-US" dirty="0">
                  <a:solidFill>
                    <a:srgbClr val="FFC000"/>
                  </a:solidFill>
                </a:rPr>
                <a:t> \</a:t>
              </a:r>
            </a:p>
          </p:txBody>
        </p:sp>
      </p:grpSp>
      <p:sp>
        <p:nvSpPr>
          <p:cNvPr id="40" name="文本框 39">
            <a:extLst>
              <a:ext uri="{FF2B5EF4-FFF2-40B4-BE49-F238E27FC236}">
                <a16:creationId xmlns:a16="http://schemas.microsoft.com/office/drawing/2014/main" id="{36788BD2-AF3D-EFBC-6583-397DECE96A01}"/>
              </a:ext>
            </a:extLst>
          </p:cNvPr>
          <p:cNvSpPr txBox="1"/>
          <p:nvPr/>
        </p:nvSpPr>
        <p:spPr>
          <a:xfrm>
            <a:off x="1747478" y="5949697"/>
            <a:ext cx="312906" cy="369332"/>
          </a:xfrm>
          <a:prstGeom prst="rect">
            <a:avLst/>
          </a:prstGeom>
          <a:noFill/>
        </p:spPr>
        <p:txBody>
          <a:bodyPr wrap="none" rtlCol="0">
            <a:spAutoFit/>
          </a:bodyPr>
          <a:lstStyle/>
          <a:p>
            <a:r>
              <a:rPr lang="en-US" dirty="0">
                <a:solidFill>
                  <a:srgbClr val="FFC000"/>
                </a:solidFill>
              </a:rPr>
              <a:t>4</a:t>
            </a:r>
          </a:p>
        </p:txBody>
      </p:sp>
      <p:sp>
        <p:nvSpPr>
          <p:cNvPr id="41" name="箭头: 下 40">
            <a:extLst>
              <a:ext uri="{FF2B5EF4-FFF2-40B4-BE49-F238E27FC236}">
                <a16:creationId xmlns:a16="http://schemas.microsoft.com/office/drawing/2014/main" id="{E62A64D0-6E4E-E6FE-406D-504A2B301EF9}"/>
              </a:ext>
            </a:extLst>
          </p:cNvPr>
          <p:cNvSpPr/>
          <p:nvPr/>
        </p:nvSpPr>
        <p:spPr>
          <a:xfrm rot="10800000">
            <a:off x="4865398" y="6068160"/>
            <a:ext cx="147615" cy="151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箭头: 下 41">
            <a:extLst>
              <a:ext uri="{FF2B5EF4-FFF2-40B4-BE49-F238E27FC236}">
                <a16:creationId xmlns:a16="http://schemas.microsoft.com/office/drawing/2014/main" id="{F545ACCD-43A1-0600-6CCD-045D2A159251}"/>
              </a:ext>
            </a:extLst>
          </p:cNvPr>
          <p:cNvSpPr/>
          <p:nvPr/>
        </p:nvSpPr>
        <p:spPr>
          <a:xfrm rot="10800000">
            <a:off x="5053658" y="6077125"/>
            <a:ext cx="147615" cy="151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组合 44">
            <a:extLst>
              <a:ext uri="{FF2B5EF4-FFF2-40B4-BE49-F238E27FC236}">
                <a16:creationId xmlns:a16="http://schemas.microsoft.com/office/drawing/2014/main" id="{A694E3B3-DD78-BF2E-6EF4-9D46D3CFC1AB}"/>
              </a:ext>
            </a:extLst>
          </p:cNvPr>
          <p:cNvGrpSpPr/>
          <p:nvPr/>
        </p:nvGrpSpPr>
        <p:grpSpPr>
          <a:xfrm>
            <a:off x="1766114" y="5968786"/>
            <a:ext cx="569387" cy="585356"/>
            <a:chOff x="6948264" y="6021288"/>
            <a:chExt cx="569387" cy="585356"/>
          </a:xfrm>
        </p:grpSpPr>
        <p:sp>
          <p:nvSpPr>
            <p:cNvPr id="43" name="文本框 42">
              <a:extLst>
                <a:ext uri="{FF2B5EF4-FFF2-40B4-BE49-F238E27FC236}">
                  <a16:creationId xmlns:a16="http://schemas.microsoft.com/office/drawing/2014/main" id="{1FCB8160-3E98-50F4-71D4-A4C1806CDB45}"/>
                </a:ext>
              </a:extLst>
            </p:cNvPr>
            <p:cNvSpPr txBox="1"/>
            <p:nvPr/>
          </p:nvSpPr>
          <p:spPr>
            <a:xfrm>
              <a:off x="6948264" y="6021288"/>
              <a:ext cx="248786" cy="369332"/>
            </a:xfrm>
            <a:prstGeom prst="rect">
              <a:avLst/>
            </a:prstGeom>
            <a:noFill/>
          </p:spPr>
          <p:txBody>
            <a:bodyPr wrap="none" rtlCol="0">
              <a:spAutoFit/>
            </a:bodyPr>
            <a:lstStyle/>
            <a:p>
              <a:r>
                <a:rPr lang="en-US" dirty="0">
                  <a:solidFill>
                    <a:srgbClr val="FFC000"/>
                  </a:solidFill>
                </a:rPr>
                <a:t>\</a:t>
              </a:r>
            </a:p>
          </p:txBody>
        </p:sp>
        <p:sp>
          <p:nvSpPr>
            <p:cNvPr id="44" name="文本框 43">
              <a:extLst>
                <a:ext uri="{FF2B5EF4-FFF2-40B4-BE49-F238E27FC236}">
                  <a16:creationId xmlns:a16="http://schemas.microsoft.com/office/drawing/2014/main" id="{5B6AD52D-7B64-3E81-ACCF-BAB478606CDC}"/>
                </a:ext>
              </a:extLst>
            </p:cNvPr>
            <p:cNvSpPr txBox="1"/>
            <p:nvPr/>
          </p:nvSpPr>
          <p:spPr>
            <a:xfrm>
              <a:off x="6948264" y="6237312"/>
              <a:ext cx="569387" cy="369332"/>
            </a:xfrm>
            <a:prstGeom prst="rect">
              <a:avLst/>
            </a:prstGeom>
            <a:noFill/>
          </p:spPr>
          <p:txBody>
            <a:bodyPr wrap="none" rtlCol="0">
              <a:spAutoFit/>
            </a:bodyPr>
            <a:lstStyle/>
            <a:p>
              <a:r>
                <a:rPr lang="en-US" dirty="0">
                  <a:solidFill>
                    <a:srgbClr val="FFC000"/>
                  </a:solidFill>
                </a:rPr>
                <a:t>\ 19</a:t>
              </a:r>
            </a:p>
          </p:txBody>
        </p:sp>
      </p:grpSp>
      <p:sp>
        <p:nvSpPr>
          <p:cNvPr id="46" name="文本框 45">
            <a:extLst>
              <a:ext uri="{FF2B5EF4-FFF2-40B4-BE49-F238E27FC236}">
                <a16:creationId xmlns:a16="http://schemas.microsoft.com/office/drawing/2014/main" id="{5D5BF78E-A1BA-37F2-7C2A-44372C37A01B}"/>
              </a:ext>
            </a:extLst>
          </p:cNvPr>
          <p:cNvSpPr txBox="1"/>
          <p:nvPr/>
        </p:nvSpPr>
        <p:spPr>
          <a:xfrm>
            <a:off x="5410200" y="5643571"/>
            <a:ext cx="3600400" cy="1169551"/>
          </a:xfrm>
          <a:prstGeom prst="rect">
            <a:avLst/>
          </a:prstGeom>
          <a:noFill/>
        </p:spPr>
        <p:txBody>
          <a:bodyPr wrap="square">
            <a:spAutoFit/>
          </a:bodyPr>
          <a:lstStyle/>
          <a:p>
            <a:r>
              <a:rPr kumimoji="1" lang="zh-CN" altLang="en-US" sz="1400" dirty="0">
                <a:solidFill>
                  <a:srgbClr val="66FF33"/>
                </a:solidFill>
                <a:latin typeface="Times New Roman" panose="02020603050405020304" pitchFamily="18" charset="0"/>
                <a:ea typeface="宋体" panose="02010600030101010101" pitchFamily="2" charset="-122"/>
              </a:rPr>
              <a:t>总结：</a:t>
            </a:r>
            <a:endParaRPr kumimoji="1" lang="en-US" altLang="zh-CN" sz="1400" dirty="0">
              <a:solidFill>
                <a:srgbClr val="66FF33"/>
              </a:solidFill>
              <a:latin typeface="Times New Roman" panose="02020603050405020304" pitchFamily="18" charset="0"/>
              <a:ea typeface="宋体" panose="02010600030101010101" pitchFamily="2" charset="-122"/>
            </a:endParaRPr>
          </a:p>
          <a:p>
            <a:r>
              <a:rPr kumimoji="1" lang="en-US" altLang="zh-CN" sz="1400" dirty="0">
                <a:solidFill>
                  <a:srgbClr val="66FF33"/>
                </a:solidFill>
                <a:latin typeface="Times New Roman" panose="02020603050405020304" pitchFamily="18" charset="0"/>
                <a:ea typeface="宋体" panose="02010600030101010101" pitchFamily="2" charset="-122"/>
              </a:rPr>
              <a:t>1</a:t>
            </a:r>
            <a:r>
              <a:rPr kumimoji="1" lang="zh-CN" altLang="en-US" sz="1400" dirty="0">
                <a:solidFill>
                  <a:srgbClr val="66FF33"/>
                </a:solidFill>
                <a:latin typeface="Times New Roman" panose="02020603050405020304" pitchFamily="18" charset="0"/>
                <a:ea typeface="宋体" panose="02010600030101010101" pitchFamily="2" charset="-122"/>
              </a:rPr>
              <a:t>、后缀表达式没有括号，避免了中缀中算符优先级等繁复的判断，计算简便，更适合计算机处理。</a:t>
            </a:r>
            <a:endParaRPr kumimoji="1" lang="en-US" altLang="zh-CN" sz="1400" dirty="0">
              <a:solidFill>
                <a:srgbClr val="66FF33"/>
              </a:solidFill>
              <a:latin typeface="Times New Roman" panose="02020603050405020304" pitchFamily="18" charset="0"/>
              <a:ea typeface="宋体" panose="02010600030101010101" pitchFamily="2" charset="-122"/>
            </a:endParaRPr>
          </a:p>
          <a:p>
            <a:r>
              <a:rPr kumimoji="1" lang="en-US" altLang="zh-CN" sz="1400" dirty="0">
                <a:solidFill>
                  <a:srgbClr val="66FF33"/>
                </a:solidFill>
                <a:latin typeface="Times New Roman" panose="02020603050405020304" pitchFamily="18" charset="0"/>
                <a:ea typeface="宋体" panose="02010600030101010101" pitchFamily="2" charset="-122"/>
              </a:rPr>
              <a:t>2</a:t>
            </a:r>
            <a:r>
              <a:rPr kumimoji="1" lang="zh-CN" altLang="en-US" sz="1400" dirty="0">
                <a:solidFill>
                  <a:srgbClr val="66FF33"/>
                </a:solidFill>
                <a:latin typeface="Times New Roman" panose="02020603050405020304" pitchFamily="18" charset="0"/>
                <a:ea typeface="宋体" panose="02010600030101010101" pitchFamily="2" charset="-122"/>
              </a:rPr>
              <a:t>、只需一个栈来实现计算。</a:t>
            </a:r>
            <a:endParaRPr kumimoji="1" lang="en-US" altLang="zh-CN" sz="1400" dirty="0">
              <a:solidFill>
                <a:srgbClr val="66FF33"/>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2460"/>
                                        </p:tgtEl>
                                        <p:attrNameLst>
                                          <p:attrName>style.visibility</p:attrName>
                                        </p:attrNameLst>
                                      </p:cBhvr>
                                      <p:to>
                                        <p:strVal val="visible"/>
                                      </p:to>
                                    </p:set>
                                    <p:animEffect transition="in" filter="checkerboard(across)">
                                      <p:cBhvr>
                                        <p:cTn id="7" dur="500"/>
                                        <p:tgtEl>
                                          <p:spTgt spid="23246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32461"/>
                                        </p:tgtEl>
                                        <p:attrNameLst>
                                          <p:attrName>style.visibility</p:attrName>
                                        </p:attrNameLst>
                                      </p:cBhvr>
                                      <p:to>
                                        <p:strVal val="visible"/>
                                      </p:to>
                                    </p:set>
                                    <p:animEffect transition="in" filter="checkerboard(across)">
                                      <p:cBhvr>
                                        <p:cTn id="12" dur="500"/>
                                        <p:tgtEl>
                                          <p:spTgt spid="23246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32462"/>
                                        </p:tgtEl>
                                        <p:attrNameLst>
                                          <p:attrName>style.visibility</p:attrName>
                                        </p:attrNameLst>
                                      </p:cBhvr>
                                      <p:to>
                                        <p:strVal val="visible"/>
                                      </p:to>
                                    </p:set>
                                    <p:animEffect transition="in" filter="checkerboard(across)">
                                      <p:cBhvr>
                                        <p:cTn id="17" dur="500"/>
                                        <p:tgtEl>
                                          <p:spTgt spid="23246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32463"/>
                                        </p:tgtEl>
                                        <p:attrNameLst>
                                          <p:attrName>style.visibility</p:attrName>
                                        </p:attrNameLst>
                                      </p:cBhvr>
                                      <p:to>
                                        <p:strVal val="visible"/>
                                      </p:to>
                                    </p:set>
                                    <p:animEffect transition="in" filter="checkerboard(across)">
                                      <p:cBhvr>
                                        <p:cTn id="22" dur="500"/>
                                        <p:tgtEl>
                                          <p:spTgt spid="23246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32459"/>
                                        </p:tgtEl>
                                        <p:attrNameLst>
                                          <p:attrName>style.visibility</p:attrName>
                                        </p:attrNameLst>
                                      </p:cBhvr>
                                      <p:to>
                                        <p:strVal val="visible"/>
                                      </p:to>
                                    </p:set>
                                    <p:animEffect transition="in" filter="checkerboard(across)">
                                      <p:cBhvr>
                                        <p:cTn id="27" dur="500"/>
                                        <p:tgtEl>
                                          <p:spTgt spid="23245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3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3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41"/>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4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4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9" grpId="0" bldLvl="0" animBg="1"/>
      <p:bldP spid="232460" grpId="0" bldLvl="0" animBg="1"/>
      <p:bldP spid="232461" grpId="0" bldLvl="0" animBg="1"/>
      <p:bldP spid="232462" grpId="0" bldLvl="0" animBg="1"/>
      <p:bldP spid="232463" grpId="0" bldLvl="0" animBg="1"/>
      <p:bldP spid="2" grpId="0"/>
      <p:bldP spid="11" grpId="0"/>
      <p:bldP spid="23" grpId="0"/>
      <p:bldP spid="24" grpId="0"/>
      <p:bldP spid="25" grpId="0"/>
      <p:bldP spid="26" grpId="0"/>
      <p:bldP spid="27" grpId="0"/>
      <p:bldP spid="28" grpId="0" animBg="1"/>
      <p:bldP spid="32" grpId="0" animBg="1"/>
      <p:bldP spid="35" grpId="0" animBg="1"/>
      <p:bldP spid="40" grpId="0"/>
      <p:bldP spid="41" grpId="0" animBg="1"/>
      <p:bldP spid="4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419100" y="1577752"/>
            <a:ext cx="83058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just" eaLnBrk="1" hangingPunct="1">
              <a:spcBef>
                <a:spcPts val="0"/>
              </a:spcBef>
            </a:pPr>
            <a:r>
              <a:rPr kumimoji="1" lang="en-US" altLang="zh-CN" sz="2400" b="1" dirty="0" err="1">
                <a:latin typeface="Times New Roman" panose="02020603050405020304" pitchFamily="18" charset="0"/>
              </a:rPr>
              <a:t>Elemtype</a:t>
            </a:r>
            <a:r>
              <a:rPr kumimoji="1" lang="en-US" altLang="zh-CN" sz="2800" b="1" baseline="30000" dirty="0">
                <a:solidFill>
                  <a:srgbClr val="000000"/>
                </a:solidFill>
                <a:latin typeface="Times New Roman" panose="02020603050405020304" pitchFamily="18" charset="0"/>
              </a:rPr>
              <a:t>  </a:t>
            </a:r>
            <a:r>
              <a:rPr kumimoji="1" lang="en-US" altLang="zh-CN" sz="2400" b="1" dirty="0" err="1">
                <a:latin typeface="Times New Roman" panose="02020603050405020304" pitchFamily="18" charset="0"/>
              </a:rPr>
              <a:t>EvaluateExpression_postfix</a:t>
            </a:r>
            <a:r>
              <a:rPr kumimoji="1" lang="en-US" altLang="zh-CN" sz="2400" b="1" dirty="0">
                <a:latin typeface="Times New Roman" panose="02020603050405020304" pitchFamily="18" charset="0"/>
              </a:rPr>
              <a:t>( )</a:t>
            </a:r>
          </a:p>
          <a:p>
            <a:pPr algn="just" eaLnBrk="1" hangingPunct="1">
              <a:spcBef>
                <a:spcPts val="0"/>
              </a:spcBef>
            </a:pPr>
            <a:r>
              <a:rPr kumimoji="1" lang="en-US" altLang="zh-CN" sz="2400" b="1" dirty="0">
                <a:latin typeface="Times New Roman" panose="02020603050405020304" pitchFamily="18" charset="0"/>
              </a:rPr>
              <a:t>{</a:t>
            </a:r>
          </a:p>
          <a:p>
            <a:pPr algn="just" eaLnBrk="1" hangingPunct="1">
              <a:spcBef>
                <a:spcPts val="0"/>
              </a:spcBef>
            </a:pP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initStack</a:t>
            </a:r>
            <a:r>
              <a:rPr kumimoji="1" lang="en-US" altLang="zh-CN" sz="2400" b="1" dirty="0">
                <a:latin typeface="Times New Roman" panose="02020603050405020304" pitchFamily="18" charset="0"/>
              </a:rPr>
              <a:t>(</a:t>
            </a:r>
            <a:r>
              <a:rPr kumimoji="1" lang="en-US" altLang="zh-CN" sz="2400" b="1" dirty="0" err="1">
                <a:latin typeface="Times New Roman" panose="02020603050405020304" pitchFamily="18" charset="0"/>
              </a:rPr>
              <a:t>OPND</a:t>
            </a:r>
            <a:r>
              <a:rPr kumimoji="1" lang="en-US" altLang="zh-CN" sz="2400" b="1" dirty="0">
                <a:latin typeface="Times New Roman" panose="02020603050405020304" pitchFamily="18" charset="0"/>
              </a:rPr>
              <a:t>);  c=</a:t>
            </a:r>
            <a:r>
              <a:rPr kumimoji="1" lang="en-US" altLang="zh-CN" sz="2400" b="1" dirty="0" err="1">
                <a:latin typeface="Times New Roman" panose="02020603050405020304" pitchFamily="18" charset="0"/>
              </a:rPr>
              <a:t>getchar</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a:t>
            </a:r>
          </a:p>
          <a:p>
            <a:pPr algn="just" eaLnBrk="1" hangingPunct="1">
              <a:spcBef>
                <a:spcPts val="0"/>
              </a:spcBef>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while(c</a:t>
            </a: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 ‘#’ ) {    </a:t>
            </a:r>
          </a:p>
          <a:p>
            <a:pPr algn="just" eaLnBrk="1" hangingPunct="1">
              <a:spcBef>
                <a:spcPts val="0"/>
              </a:spcBef>
            </a:pPr>
            <a:r>
              <a:rPr kumimoji="1" lang="en-US" altLang="zh-CN" sz="2400" b="1" dirty="0">
                <a:latin typeface="Times New Roman" panose="02020603050405020304" pitchFamily="18" charset="0"/>
              </a:rPr>
              <a:t>        if (!In(c, OP))  {  Push((</a:t>
            </a:r>
            <a:r>
              <a:rPr kumimoji="1" lang="en-US" altLang="zh-CN" sz="2400" b="1" dirty="0" err="1">
                <a:latin typeface="Times New Roman" panose="02020603050405020304" pitchFamily="18" charset="0"/>
              </a:rPr>
              <a:t>OPND</a:t>
            </a:r>
            <a:r>
              <a:rPr kumimoji="1" lang="en-US" altLang="zh-CN" sz="2400" b="1" dirty="0">
                <a:latin typeface="Times New Roman" panose="02020603050405020304" pitchFamily="18" charset="0"/>
              </a:rPr>
              <a:t>, c)</a:t>
            </a:r>
            <a:r>
              <a:rPr kumimoji="1" lang="zh-CN" altLang="en-US" sz="2400" b="1" dirty="0">
                <a:latin typeface="Times New Roman" panose="02020603050405020304" pitchFamily="18" charset="0"/>
              </a:rPr>
              <a:t>；</a:t>
            </a:r>
            <a:r>
              <a:rPr kumimoji="1" lang="en-US" altLang="zh-CN" sz="2400" b="1" dirty="0">
                <a:latin typeface="Times New Roman" panose="02020603050405020304" pitchFamily="18" charset="0"/>
              </a:rPr>
              <a:t>c=</a:t>
            </a:r>
            <a:r>
              <a:rPr kumimoji="1" lang="en-US" altLang="zh-CN" sz="2400" b="1" dirty="0" err="1">
                <a:latin typeface="Times New Roman" panose="02020603050405020304" pitchFamily="18" charset="0"/>
              </a:rPr>
              <a:t>getchar</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a:t>
            </a:r>
            <a:r>
              <a:rPr kumimoji="1" lang="en-US" altLang="zh-CN" sz="2400" b="1" dirty="0">
                <a:latin typeface="Times New Roman" panose="02020603050405020304" pitchFamily="18" charset="0"/>
              </a:rPr>
              <a:t>}    </a:t>
            </a:r>
          </a:p>
          <a:p>
            <a:pPr algn="just" eaLnBrk="1" hangingPunct="1">
              <a:spcBef>
                <a:spcPts val="0"/>
              </a:spcBef>
            </a:pPr>
            <a:r>
              <a:rPr kumimoji="1" lang="en-US" altLang="zh-CN" sz="2400" b="1" dirty="0">
                <a:latin typeface="Times New Roman" panose="02020603050405020304" pitchFamily="18" charset="0"/>
              </a:rPr>
              <a:t>        else {     </a:t>
            </a:r>
            <a:r>
              <a:rPr kumimoji="1" lang="en-US" altLang="zh-CN" sz="2400" b="1" dirty="0">
                <a:solidFill>
                  <a:srgbClr val="FFC000"/>
                </a:solidFill>
                <a:latin typeface="Times New Roman" panose="02020603050405020304" pitchFamily="18" charset="0"/>
              </a:rPr>
              <a:t>//</a:t>
            </a:r>
            <a:r>
              <a:rPr kumimoji="1" lang="zh-CN" altLang="en-US" sz="2400" b="1" dirty="0">
                <a:solidFill>
                  <a:srgbClr val="FFC000"/>
                </a:solidFill>
                <a:latin typeface="Times New Roman" panose="02020603050405020304" pitchFamily="18" charset="0"/>
              </a:rPr>
              <a:t>退栈并将运算结果入栈</a:t>
            </a:r>
          </a:p>
          <a:p>
            <a:pPr algn="just" eaLnBrk="1" hangingPunct="1">
              <a:spcBef>
                <a:spcPts val="0"/>
              </a:spcBef>
            </a:pPr>
            <a:r>
              <a:rPr kumimoji="1" lang="en-US" altLang="zh-CN" sz="2400" b="1" dirty="0">
                <a:latin typeface="Times New Roman" panose="02020603050405020304" pitchFamily="18" charset="0"/>
              </a:rPr>
              <a:t>           Pop(OPND, b) ; Pop(OPND, a)</a:t>
            </a:r>
            <a:r>
              <a:rPr kumimoji="1" lang="zh-CN" altLang="en-US" sz="2400" b="1" dirty="0">
                <a:latin typeface="Times New Roman" panose="02020603050405020304" pitchFamily="18" charset="0"/>
              </a:rPr>
              <a:t>；</a:t>
            </a:r>
          </a:p>
          <a:p>
            <a:pPr algn="just" eaLnBrk="1" hangingPunct="1">
              <a:spcBef>
                <a:spcPts val="0"/>
              </a:spcBef>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Push(OPND, Operate(a, theta, b))</a:t>
            </a:r>
            <a:r>
              <a:rPr kumimoji="1" lang="zh-CN" altLang="en-US" sz="2400" b="1" dirty="0">
                <a:latin typeface="Times New Roman" panose="02020603050405020304" pitchFamily="18" charset="0"/>
              </a:rPr>
              <a:t>；</a:t>
            </a:r>
            <a:endParaRPr kumimoji="1" lang="en-US" altLang="zh-CN" sz="2400" b="1" dirty="0">
              <a:latin typeface="Times New Roman" panose="02020603050405020304" pitchFamily="18" charset="0"/>
            </a:endParaRPr>
          </a:p>
          <a:p>
            <a:pPr algn="just" eaLnBrk="1" hangingPunct="1">
              <a:spcBef>
                <a:spcPts val="0"/>
              </a:spcBef>
            </a:pPr>
            <a:r>
              <a:rPr kumimoji="1" lang="en-US" altLang="zh-CN" sz="2400" b="1" dirty="0">
                <a:latin typeface="Times New Roman" panose="02020603050405020304" pitchFamily="18" charset="0"/>
              </a:rPr>
              <a:t>           c=</a:t>
            </a:r>
            <a:r>
              <a:rPr kumimoji="1" lang="en-US" altLang="zh-CN" sz="2400" b="1" dirty="0" err="1">
                <a:latin typeface="Times New Roman" panose="02020603050405020304" pitchFamily="18" charset="0"/>
              </a:rPr>
              <a:t>getchar</a:t>
            </a:r>
            <a:r>
              <a:rPr kumimoji="1" lang="en-US" altLang="zh-CN" sz="2400" b="1" dirty="0">
                <a:latin typeface="Times New Roman" panose="02020603050405020304" pitchFamily="18" charset="0"/>
              </a:rPr>
              <a:t>( );</a:t>
            </a:r>
          </a:p>
          <a:p>
            <a:pPr algn="just" eaLnBrk="1" hangingPunct="1">
              <a:spcBef>
                <a:spcPts val="0"/>
              </a:spcBef>
            </a:pPr>
            <a:r>
              <a:rPr kumimoji="1" lang="en-US" altLang="zh-CN" sz="2400" b="1" dirty="0">
                <a:latin typeface="Times New Roman" panose="02020603050405020304" pitchFamily="18" charset="0"/>
              </a:rPr>
              <a:t>        }</a:t>
            </a:r>
          </a:p>
          <a:p>
            <a:pPr algn="just" eaLnBrk="1" hangingPunct="1">
              <a:spcBef>
                <a:spcPts val="0"/>
              </a:spcBef>
            </a:pPr>
            <a:r>
              <a:rPr kumimoji="1" lang="en-US" altLang="zh-CN" sz="2400" b="1" dirty="0">
                <a:latin typeface="Times New Roman" panose="02020603050405020304" pitchFamily="18" charset="0"/>
              </a:rPr>
              <a:t>    }</a:t>
            </a:r>
          </a:p>
          <a:p>
            <a:pPr algn="just" eaLnBrk="1" hangingPunct="1">
              <a:spcBef>
                <a:spcPts val="0"/>
              </a:spcBef>
            </a:pPr>
            <a:r>
              <a:rPr kumimoji="1" lang="en-US" altLang="zh-CN" sz="2400" b="1" dirty="0">
                <a:latin typeface="Times New Roman" panose="02020603050405020304" pitchFamily="18" charset="0"/>
              </a:rPr>
              <a:t>    return  </a:t>
            </a:r>
            <a:r>
              <a:rPr kumimoji="1" lang="en-US" altLang="zh-CN" sz="2400" b="1" dirty="0" err="1">
                <a:latin typeface="Times New Roman" panose="02020603050405020304" pitchFamily="18" charset="0"/>
              </a:rPr>
              <a:t>GetTop</a:t>
            </a:r>
            <a:r>
              <a:rPr kumimoji="1" lang="en-US" altLang="zh-CN" sz="2400" b="1" dirty="0">
                <a:latin typeface="Times New Roman" panose="02020603050405020304" pitchFamily="18" charset="0"/>
              </a:rPr>
              <a:t>(</a:t>
            </a:r>
            <a:r>
              <a:rPr kumimoji="1" lang="en-US" altLang="zh-CN" sz="2400" b="1" dirty="0" err="1">
                <a:latin typeface="Times New Roman" panose="02020603050405020304" pitchFamily="18" charset="0"/>
              </a:rPr>
              <a:t>OPND</a:t>
            </a: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 </a:t>
            </a:r>
          </a:p>
          <a:p>
            <a:pPr algn="just" eaLnBrk="1" hangingPunct="1">
              <a:spcBef>
                <a:spcPts val="0"/>
              </a:spcBef>
            </a:pPr>
            <a:r>
              <a:rPr kumimoji="1" lang="en-US" altLang="zh-CN" sz="2400" b="1" dirty="0">
                <a:latin typeface="Times New Roman" panose="02020603050405020304" pitchFamily="18" charset="0"/>
              </a:rPr>
              <a:t>}</a:t>
            </a:r>
            <a:endParaRPr kumimoji="1" lang="en-US" altLang="zh-CN" sz="2400" b="1" dirty="0">
              <a:latin typeface="Times New Roman" panose="02020603050405020304" pitchFamily="18" charset="0"/>
              <a:ea typeface="宋体" panose="02010600030101010101" pitchFamily="2" charset="-122"/>
            </a:endParaRPr>
          </a:p>
        </p:txBody>
      </p:sp>
      <p:sp>
        <p:nvSpPr>
          <p:cNvPr id="7" name="Rectangle 7"/>
          <p:cNvSpPr>
            <a:spLocks noChangeArrowheads="1"/>
          </p:cNvSpPr>
          <p:nvPr/>
        </p:nvSpPr>
        <p:spPr bwMode="auto">
          <a:xfrm>
            <a:off x="971599" y="3468200"/>
            <a:ext cx="7561213" cy="1112928"/>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dirty="0">
                <a:solidFill>
                  <a:srgbClr val="FFFF00"/>
                </a:solidFill>
              </a:rPr>
              <a:t>算法</a:t>
            </a:r>
            <a:r>
              <a:rPr lang="en-US" altLang="zh-CN" sz="4400" dirty="0">
                <a:solidFill>
                  <a:srgbClr val="FFFF00"/>
                </a:solidFill>
              </a:rPr>
              <a:t>: </a:t>
            </a:r>
            <a:r>
              <a:rPr lang="zh-CN" altLang="en-US" sz="4400" dirty="0">
                <a:solidFill>
                  <a:srgbClr val="FFFF00"/>
                </a:solidFill>
              </a:rPr>
              <a:t>求后缀表达式值</a:t>
            </a:r>
            <a:endParaRPr lang="en-US" altLang="zh-CN" sz="44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500"/>
                            </p:stCondLst>
                            <p:childTnLst>
                              <p:par>
                                <p:cTn id="9" presetID="35" presetClass="emph" presetSubtype="0" repeatCount="3000" fill="hold" grpId="1" nodeType="afterEffect">
                                  <p:stCondLst>
                                    <p:cond delay="1000"/>
                                  </p:stCondLst>
                                  <p:childTnLst>
                                    <p:anim calcmode="discrete" valueType="str">
                                      <p:cBhvr>
                                        <p:cTn id="10"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609600" y="430213"/>
            <a:ext cx="8229600" cy="1139825"/>
          </a:xfrm>
          <a:prstGeom prst="rect">
            <a:avLst/>
          </a:prstGeom>
        </p:spPr>
        <p:txBody>
          <a:bodyPr anchor="ctr" anchorCtr="1"/>
          <a:lstStyle>
            <a:lvl1pPr algn="ctr" rtl="0" eaLnBrk="0" fontAlgn="base" hangingPunct="0">
              <a:spcBef>
                <a:spcPct val="0"/>
              </a:spcBef>
              <a:spcAft>
                <a:spcPct val="0"/>
              </a:spcAft>
              <a:defRPr sz="4400" b="1">
                <a:solidFill>
                  <a:srgbClr val="FFFF00"/>
                </a:solidFill>
                <a:latin typeface="+mj-lt"/>
                <a:ea typeface="+mj-ea"/>
                <a:cs typeface="+mj-cs"/>
              </a:defRPr>
            </a:lvl1pPr>
            <a:lvl2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2pPr>
            <a:lvl3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3pPr>
            <a:lvl4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4pPr>
            <a:lvl5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9pPr>
          </a:lstStyle>
          <a:p>
            <a:pPr eaLnBrk="1" hangingPunct="1"/>
            <a:r>
              <a:rPr lang="en-US" altLang="zh-CN" dirty="0"/>
              <a:t>Reverse Polish calculator</a:t>
            </a:r>
          </a:p>
        </p:txBody>
      </p:sp>
      <p:sp>
        <p:nvSpPr>
          <p:cNvPr id="2" name="Text Box 5">
            <a:extLst>
              <a:ext uri="{FF2B5EF4-FFF2-40B4-BE49-F238E27FC236}">
                <a16:creationId xmlns:a16="http://schemas.microsoft.com/office/drawing/2014/main" id="{E06472BA-6F72-2ACF-932F-AC3AC55D1CE9}"/>
              </a:ext>
            </a:extLst>
          </p:cNvPr>
          <p:cNvSpPr txBox="1">
            <a:spLocks noChangeArrowheads="1"/>
          </p:cNvSpPr>
          <p:nvPr/>
        </p:nvSpPr>
        <p:spPr bwMode="auto">
          <a:xfrm>
            <a:off x="395536" y="1570038"/>
            <a:ext cx="4347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buClr>
                <a:srgbClr val="FF3300"/>
              </a:buClr>
              <a:buFont typeface="Wingdings" panose="05000000000000000000" pitchFamily="2" charset="2"/>
              <a:buChar char="v"/>
            </a:pPr>
            <a:r>
              <a:rPr kumimoji="1" lang="zh-CN" altLang="en-US" sz="2400" dirty="0">
                <a:solidFill>
                  <a:srgbClr val="FFFF00"/>
                </a:solidFill>
                <a:latin typeface="Songti SC Regular" panose="02010800040101010101" charset="-122"/>
                <a:ea typeface="Songti SC Regular" panose="02010800040101010101" charset="-122"/>
              </a:rPr>
              <a:t>逆波兰计算器 （</a:t>
            </a:r>
            <a:r>
              <a:rPr kumimoji="1" lang="en-US" altLang="zh-CN" sz="2400" dirty="0">
                <a:solidFill>
                  <a:srgbClr val="FFFF00"/>
                </a:solidFill>
                <a:latin typeface="Songti SC Regular" panose="02010800040101010101" charset="-122"/>
                <a:ea typeface="Songti SC Regular" panose="02010800040101010101" charset="-122"/>
              </a:rPr>
              <a:t>JAVA</a:t>
            </a:r>
            <a:r>
              <a:rPr kumimoji="1" lang="zh-CN" altLang="en-US" sz="2400" dirty="0">
                <a:solidFill>
                  <a:srgbClr val="FFFF00"/>
                </a:solidFill>
                <a:latin typeface="Songti SC Regular" panose="02010800040101010101" charset="-122"/>
                <a:ea typeface="Songti SC Regular" panose="02010800040101010101" charset="-122"/>
              </a:rPr>
              <a:t>实现）</a:t>
            </a:r>
          </a:p>
        </p:txBody>
      </p:sp>
      <p:pic>
        <p:nvPicPr>
          <p:cNvPr id="6" name="图片 5">
            <a:extLst>
              <a:ext uri="{FF2B5EF4-FFF2-40B4-BE49-F238E27FC236}">
                <a16:creationId xmlns:a16="http://schemas.microsoft.com/office/drawing/2014/main" id="{91B976B7-ECB6-C94A-E10C-595444C9C075}"/>
              </a:ext>
            </a:extLst>
          </p:cNvPr>
          <p:cNvPicPr>
            <a:picLocks noChangeAspect="1"/>
          </p:cNvPicPr>
          <p:nvPr/>
        </p:nvPicPr>
        <p:blipFill>
          <a:blip r:embed="rId3"/>
          <a:stretch>
            <a:fillRect/>
          </a:stretch>
        </p:blipFill>
        <p:spPr>
          <a:xfrm>
            <a:off x="755576" y="2057018"/>
            <a:ext cx="5400600" cy="4612342"/>
          </a:xfrm>
          <a:prstGeom prst="rect">
            <a:avLst/>
          </a:prstGeom>
        </p:spPr>
      </p:pic>
    </p:spTree>
    <p:extLst>
      <p:ext uri="{BB962C8B-B14F-4D97-AF65-F5344CB8AC3E}">
        <p14:creationId xmlns:p14="http://schemas.microsoft.com/office/powerpoint/2010/main" val="37174099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609600" y="430213"/>
            <a:ext cx="8229600" cy="1139825"/>
          </a:xfrm>
          <a:prstGeom prst="rect">
            <a:avLst/>
          </a:prstGeom>
        </p:spPr>
        <p:txBody>
          <a:bodyPr anchor="ctr" anchorCtr="1"/>
          <a:lstStyle>
            <a:lvl1pPr algn="ctr" rtl="0" eaLnBrk="0" fontAlgn="base" hangingPunct="0">
              <a:spcBef>
                <a:spcPct val="0"/>
              </a:spcBef>
              <a:spcAft>
                <a:spcPct val="0"/>
              </a:spcAft>
              <a:defRPr sz="4400" b="1">
                <a:solidFill>
                  <a:srgbClr val="FFFF00"/>
                </a:solidFill>
                <a:latin typeface="+mj-lt"/>
                <a:ea typeface="+mj-ea"/>
                <a:cs typeface="+mj-cs"/>
              </a:defRPr>
            </a:lvl1pPr>
            <a:lvl2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2pPr>
            <a:lvl3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3pPr>
            <a:lvl4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4pPr>
            <a:lvl5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9pPr>
          </a:lstStyle>
          <a:p>
            <a:pPr eaLnBrk="1" hangingPunct="1"/>
            <a:r>
              <a:rPr lang="en-US" altLang="zh-CN" dirty="0"/>
              <a:t>Reverse Polish calculator</a:t>
            </a:r>
          </a:p>
        </p:txBody>
      </p:sp>
      <p:sp>
        <p:nvSpPr>
          <p:cNvPr id="2" name="Text Box 5">
            <a:extLst>
              <a:ext uri="{FF2B5EF4-FFF2-40B4-BE49-F238E27FC236}">
                <a16:creationId xmlns:a16="http://schemas.microsoft.com/office/drawing/2014/main" id="{E06472BA-6F72-2ACF-932F-AC3AC55D1CE9}"/>
              </a:ext>
            </a:extLst>
          </p:cNvPr>
          <p:cNvSpPr txBox="1">
            <a:spLocks noChangeArrowheads="1"/>
          </p:cNvSpPr>
          <p:nvPr/>
        </p:nvSpPr>
        <p:spPr bwMode="auto">
          <a:xfrm>
            <a:off x="395536" y="1570038"/>
            <a:ext cx="4347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buClr>
                <a:srgbClr val="FF3300"/>
              </a:buClr>
              <a:buFont typeface="Wingdings" panose="05000000000000000000" pitchFamily="2" charset="2"/>
              <a:buChar char="v"/>
            </a:pPr>
            <a:r>
              <a:rPr kumimoji="1" lang="zh-CN" altLang="en-US" sz="2400" dirty="0">
                <a:solidFill>
                  <a:srgbClr val="FFFF00"/>
                </a:solidFill>
                <a:latin typeface="Songti SC Regular" panose="02010800040101010101" charset="-122"/>
                <a:ea typeface="Songti SC Regular" panose="02010800040101010101" charset="-122"/>
              </a:rPr>
              <a:t>逆波兰计算器 （</a:t>
            </a:r>
            <a:r>
              <a:rPr kumimoji="1" lang="en-US" altLang="zh-CN" sz="2400" dirty="0">
                <a:solidFill>
                  <a:srgbClr val="FFFF00"/>
                </a:solidFill>
                <a:latin typeface="Songti SC Regular" panose="02010800040101010101" charset="-122"/>
                <a:ea typeface="Songti SC Regular" panose="02010800040101010101" charset="-122"/>
              </a:rPr>
              <a:t>JAVA</a:t>
            </a:r>
            <a:r>
              <a:rPr kumimoji="1" lang="zh-CN" altLang="en-US" sz="2400" dirty="0">
                <a:solidFill>
                  <a:srgbClr val="FFFF00"/>
                </a:solidFill>
                <a:latin typeface="Songti SC Regular" panose="02010800040101010101" charset="-122"/>
                <a:ea typeface="Songti SC Regular" panose="02010800040101010101" charset="-122"/>
              </a:rPr>
              <a:t>实现）</a:t>
            </a:r>
          </a:p>
        </p:txBody>
      </p:sp>
      <p:pic>
        <p:nvPicPr>
          <p:cNvPr id="4" name="图片 3">
            <a:extLst>
              <a:ext uri="{FF2B5EF4-FFF2-40B4-BE49-F238E27FC236}">
                <a16:creationId xmlns:a16="http://schemas.microsoft.com/office/drawing/2014/main" id="{58BCCACC-94C5-5347-05FB-7950D9A2497B}"/>
              </a:ext>
            </a:extLst>
          </p:cNvPr>
          <p:cNvPicPr>
            <a:picLocks noChangeAspect="1"/>
          </p:cNvPicPr>
          <p:nvPr/>
        </p:nvPicPr>
        <p:blipFill>
          <a:blip r:embed="rId3"/>
          <a:stretch>
            <a:fillRect/>
          </a:stretch>
        </p:blipFill>
        <p:spPr>
          <a:xfrm>
            <a:off x="598312" y="2132856"/>
            <a:ext cx="6565976" cy="3024336"/>
          </a:xfrm>
          <a:prstGeom prst="rect">
            <a:avLst/>
          </a:prstGeom>
        </p:spPr>
      </p:pic>
    </p:spTree>
    <p:extLst>
      <p:ext uri="{BB962C8B-B14F-4D97-AF65-F5344CB8AC3E}">
        <p14:creationId xmlns:p14="http://schemas.microsoft.com/office/powerpoint/2010/main" val="38515694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609600" y="430213"/>
            <a:ext cx="8229600" cy="1139825"/>
          </a:xfrm>
          <a:prstGeom prst="rect">
            <a:avLst/>
          </a:prstGeom>
        </p:spPr>
        <p:txBody>
          <a:bodyPr anchor="ctr" anchorCtr="1"/>
          <a:lstStyle>
            <a:lvl1pPr algn="ctr" rtl="0" eaLnBrk="0" fontAlgn="base" hangingPunct="0">
              <a:spcBef>
                <a:spcPct val="0"/>
              </a:spcBef>
              <a:spcAft>
                <a:spcPct val="0"/>
              </a:spcAft>
              <a:defRPr sz="4400" b="1">
                <a:solidFill>
                  <a:srgbClr val="FFFF00"/>
                </a:solidFill>
                <a:latin typeface="+mj-lt"/>
                <a:ea typeface="+mj-ea"/>
                <a:cs typeface="+mj-cs"/>
              </a:defRPr>
            </a:lvl1pPr>
            <a:lvl2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2pPr>
            <a:lvl3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3pPr>
            <a:lvl4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4pPr>
            <a:lvl5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9pPr>
          </a:lstStyle>
          <a:p>
            <a:pPr eaLnBrk="1" hangingPunct="1"/>
            <a:r>
              <a:rPr lang="en-US" altLang="zh-CN" dirty="0"/>
              <a:t>Reverse Polish calculator</a:t>
            </a:r>
          </a:p>
        </p:txBody>
      </p:sp>
      <p:sp>
        <p:nvSpPr>
          <p:cNvPr id="2" name="Text Box 5">
            <a:extLst>
              <a:ext uri="{FF2B5EF4-FFF2-40B4-BE49-F238E27FC236}">
                <a16:creationId xmlns:a16="http://schemas.microsoft.com/office/drawing/2014/main" id="{E06472BA-6F72-2ACF-932F-AC3AC55D1CE9}"/>
              </a:ext>
            </a:extLst>
          </p:cNvPr>
          <p:cNvSpPr txBox="1">
            <a:spLocks noChangeArrowheads="1"/>
          </p:cNvSpPr>
          <p:nvPr/>
        </p:nvSpPr>
        <p:spPr bwMode="auto">
          <a:xfrm>
            <a:off x="395536" y="1570038"/>
            <a:ext cx="4347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buClr>
                <a:srgbClr val="FF3300"/>
              </a:buClr>
              <a:buFont typeface="Wingdings" panose="05000000000000000000" pitchFamily="2" charset="2"/>
              <a:buChar char="v"/>
            </a:pPr>
            <a:r>
              <a:rPr kumimoji="1" lang="zh-CN" altLang="en-US" sz="2400" dirty="0">
                <a:solidFill>
                  <a:srgbClr val="FFFF00"/>
                </a:solidFill>
                <a:latin typeface="Songti SC Regular" panose="02010800040101010101" charset="-122"/>
                <a:ea typeface="Songti SC Regular" panose="02010800040101010101" charset="-122"/>
              </a:rPr>
              <a:t>逆波兰计算器 （</a:t>
            </a:r>
            <a:r>
              <a:rPr kumimoji="1" lang="en-US" altLang="zh-CN" sz="2400" dirty="0">
                <a:solidFill>
                  <a:srgbClr val="FFFF00"/>
                </a:solidFill>
                <a:latin typeface="Songti SC Regular" panose="02010800040101010101" charset="-122"/>
                <a:ea typeface="Songti SC Regular" panose="02010800040101010101" charset="-122"/>
              </a:rPr>
              <a:t>JAVA</a:t>
            </a:r>
            <a:r>
              <a:rPr kumimoji="1" lang="zh-CN" altLang="en-US" sz="2400" dirty="0">
                <a:solidFill>
                  <a:srgbClr val="FFFF00"/>
                </a:solidFill>
                <a:latin typeface="Songti SC Regular" panose="02010800040101010101" charset="-122"/>
                <a:ea typeface="Songti SC Regular" panose="02010800040101010101" charset="-122"/>
              </a:rPr>
              <a:t>实现）</a:t>
            </a:r>
          </a:p>
        </p:txBody>
      </p:sp>
      <p:pic>
        <p:nvPicPr>
          <p:cNvPr id="5" name="图片 4">
            <a:extLst>
              <a:ext uri="{FF2B5EF4-FFF2-40B4-BE49-F238E27FC236}">
                <a16:creationId xmlns:a16="http://schemas.microsoft.com/office/drawing/2014/main" id="{10A248B1-C354-5CCC-7EE2-13E666291548}"/>
              </a:ext>
            </a:extLst>
          </p:cNvPr>
          <p:cNvPicPr>
            <a:picLocks noChangeAspect="1"/>
          </p:cNvPicPr>
          <p:nvPr/>
        </p:nvPicPr>
        <p:blipFill>
          <a:blip r:embed="rId3"/>
          <a:stretch>
            <a:fillRect/>
          </a:stretch>
        </p:blipFill>
        <p:spPr>
          <a:xfrm>
            <a:off x="4656981" y="1412777"/>
            <a:ext cx="4091483" cy="5371912"/>
          </a:xfrm>
          <a:prstGeom prst="rect">
            <a:avLst/>
          </a:prstGeom>
        </p:spPr>
      </p:pic>
      <p:pic>
        <p:nvPicPr>
          <p:cNvPr id="13" name="图片 12">
            <a:extLst>
              <a:ext uri="{FF2B5EF4-FFF2-40B4-BE49-F238E27FC236}">
                <a16:creationId xmlns:a16="http://schemas.microsoft.com/office/drawing/2014/main" id="{8C162CC0-D602-8F19-DD19-C969AEB21F11}"/>
              </a:ext>
            </a:extLst>
          </p:cNvPr>
          <p:cNvPicPr>
            <a:picLocks noChangeAspect="1"/>
          </p:cNvPicPr>
          <p:nvPr/>
        </p:nvPicPr>
        <p:blipFill>
          <a:blip r:embed="rId4"/>
          <a:stretch>
            <a:fillRect/>
          </a:stretch>
        </p:blipFill>
        <p:spPr>
          <a:xfrm>
            <a:off x="284712" y="3429000"/>
            <a:ext cx="4181475" cy="1695450"/>
          </a:xfrm>
          <a:prstGeom prst="rect">
            <a:avLst/>
          </a:prstGeom>
        </p:spPr>
      </p:pic>
    </p:spTree>
    <p:extLst>
      <p:ext uri="{BB962C8B-B14F-4D97-AF65-F5344CB8AC3E}">
        <p14:creationId xmlns:p14="http://schemas.microsoft.com/office/powerpoint/2010/main" val="4019489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CN"/>
              <a:t>Top &amp; Bottom</a:t>
            </a:r>
          </a:p>
        </p:txBody>
      </p:sp>
      <p:pic>
        <p:nvPicPr>
          <p:cNvPr id="8196" name="Picture 5"/>
          <p:cNvPicPr>
            <a:picLocks noChangeAspect="1" noChangeArrowheads="1"/>
          </p:cNvPicPr>
          <p:nvPr/>
        </p:nvPicPr>
        <p:blipFill>
          <a:blip r:embed="rId2">
            <a:extLst>
              <a:ext uri="{28A0092B-C50C-407E-A947-70E740481C1C}">
                <a14:useLocalDpi xmlns:a14="http://schemas.microsoft.com/office/drawing/2010/main" val="0"/>
              </a:ext>
            </a:extLst>
          </a:blip>
          <a:srcRect t="16037"/>
          <a:stretch>
            <a:fillRect/>
          </a:stretch>
        </p:blipFill>
        <p:spPr bwMode="auto">
          <a:xfrm>
            <a:off x="5015230" y="2593975"/>
            <a:ext cx="4038600" cy="33909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7" name="Text Box 6"/>
          <p:cNvSpPr txBox="1">
            <a:spLocks noChangeArrowheads="1"/>
          </p:cNvSpPr>
          <p:nvPr/>
        </p:nvSpPr>
        <p:spPr bwMode="auto">
          <a:xfrm>
            <a:off x="7586663" y="1610043"/>
            <a:ext cx="13541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Insertion</a:t>
            </a:r>
          </a:p>
          <a:p>
            <a:pPr eaLnBrk="1" hangingPunct="1"/>
            <a:r>
              <a:rPr lang="en-US" altLang="zh-CN" sz="2400">
                <a:ea typeface="宋体" panose="02010600030101010101" pitchFamily="2" charset="-122"/>
              </a:rPr>
              <a:t>(Push)</a:t>
            </a:r>
          </a:p>
        </p:txBody>
      </p:sp>
      <p:sp>
        <p:nvSpPr>
          <p:cNvPr id="8198" name="Text Box 7"/>
          <p:cNvSpPr txBox="1">
            <a:spLocks noChangeArrowheads="1"/>
          </p:cNvSpPr>
          <p:nvPr/>
        </p:nvSpPr>
        <p:spPr bwMode="auto">
          <a:xfrm>
            <a:off x="5333048" y="1610360"/>
            <a:ext cx="13890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Removal</a:t>
            </a:r>
          </a:p>
          <a:p>
            <a:pPr eaLnBrk="1" hangingPunct="1"/>
            <a:r>
              <a:rPr lang="en-US" altLang="zh-CN" sz="2400">
                <a:ea typeface="宋体" panose="02010600030101010101" pitchFamily="2" charset="-122"/>
              </a:rPr>
              <a:t>(Pop)</a:t>
            </a:r>
          </a:p>
        </p:txBody>
      </p:sp>
      <p:sp>
        <p:nvSpPr>
          <p:cNvPr id="8199" name="Rectangle 9"/>
          <p:cNvSpPr>
            <a:spLocks noGrp="1" noChangeArrowheads="1"/>
          </p:cNvSpPr>
          <p:nvPr>
            <p:ph type="body" sz="half" idx="1"/>
          </p:nvPr>
        </p:nvSpPr>
        <p:spPr>
          <a:xfrm>
            <a:off x="210820" y="2593340"/>
            <a:ext cx="4433570" cy="3543300"/>
          </a:xfrm>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800" dirty="0">
                <a:solidFill>
                  <a:srgbClr val="FFFF00"/>
                </a:solidFill>
                <a:effectLst/>
              </a:rPr>
              <a:t>Top: </a:t>
            </a:r>
            <a:r>
              <a:rPr lang="en-US" altLang="zh-CN" sz="2400" dirty="0">
                <a:effectLst/>
              </a:rPr>
              <a:t>The specific end of linear list at which element is inserted and removed.</a:t>
            </a:r>
          </a:p>
          <a:p>
            <a:pPr lvl="1" eaLnBrk="1" hangingPunct="1"/>
            <a:endParaRPr lang="en-US" altLang="zh-CN" sz="2400" dirty="0">
              <a:effectLst/>
            </a:endParaRPr>
          </a:p>
          <a:p>
            <a:pPr eaLnBrk="1" hangingPunct="1"/>
            <a:r>
              <a:rPr lang="en-US" altLang="zh-CN" sz="2800" dirty="0">
                <a:solidFill>
                  <a:srgbClr val="FFFF00"/>
                </a:solidFill>
                <a:effectLst/>
              </a:rPr>
              <a:t>Bottom: </a:t>
            </a:r>
            <a:r>
              <a:rPr lang="en-US" altLang="zh-CN" sz="2400" dirty="0">
                <a:effectLst/>
              </a:rPr>
              <a:t>Another fixed end  of the stack.</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3" name="Rectangle 2"/>
          <p:cNvSpPr>
            <a:spLocks noChangeArrowheads="1"/>
          </p:cNvSpPr>
          <p:nvPr/>
        </p:nvSpPr>
        <p:spPr bwMode="auto">
          <a:xfrm>
            <a:off x="228600" y="1412776"/>
            <a:ext cx="8686800"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solidFill>
                  <a:srgbClr val="33CC33"/>
                </a:solidFill>
                <a:ea typeface="宋体" panose="02010600030101010101" pitchFamily="2" charset="-122"/>
              </a:rPr>
              <a:t>// The program has executed simple arithmetic commands entered by the </a:t>
            </a:r>
          </a:p>
          <a:p>
            <a:r>
              <a:rPr lang="en-US" altLang="zh-CN" sz="2000" dirty="0">
                <a:solidFill>
                  <a:srgbClr val="33CC33"/>
                </a:solidFill>
                <a:ea typeface="宋体" panose="02010600030101010101" pitchFamily="2" charset="-122"/>
              </a:rPr>
              <a:t>// user.</a:t>
            </a:r>
          </a:p>
          <a:p>
            <a:r>
              <a:rPr lang="en-US" altLang="zh-CN" sz="2000" dirty="0">
                <a:solidFill>
                  <a:srgbClr val="33CC33"/>
                </a:solidFill>
                <a:ea typeface="宋体" panose="02010600030101010101" pitchFamily="2" charset="-122"/>
              </a:rPr>
              <a:t>// Uses: The class Stack and the functions introduction, instructions,</a:t>
            </a:r>
          </a:p>
          <a:p>
            <a:r>
              <a:rPr lang="en-US" altLang="zh-CN" sz="2000" dirty="0">
                <a:solidFill>
                  <a:srgbClr val="33CC33"/>
                </a:solidFill>
                <a:ea typeface="宋体" panose="02010600030101010101" pitchFamily="2" charset="-122"/>
              </a:rPr>
              <a:t>// </a:t>
            </a:r>
            <a:r>
              <a:rPr lang="en-US" altLang="zh-CN" sz="2000" dirty="0" err="1">
                <a:solidFill>
                  <a:srgbClr val="33CC33"/>
                </a:solidFill>
                <a:ea typeface="宋体" panose="02010600030101010101" pitchFamily="2" charset="-122"/>
              </a:rPr>
              <a:t>do_command</a:t>
            </a:r>
            <a:r>
              <a:rPr lang="en-US" altLang="zh-CN" sz="2000" dirty="0">
                <a:solidFill>
                  <a:srgbClr val="33CC33"/>
                </a:solidFill>
                <a:ea typeface="宋体" panose="02010600030101010101" pitchFamily="2" charset="-122"/>
              </a:rPr>
              <a:t>, and </a:t>
            </a:r>
            <a:r>
              <a:rPr lang="en-US" altLang="zh-CN" sz="2000" dirty="0" err="1">
                <a:solidFill>
                  <a:srgbClr val="33CC33"/>
                </a:solidFill>
                <a:ea typeface="宋体" panose="02010600030101010101" pitchFamily="2" charset="-122"/>
              </a:rPr>
              <a:t>get_command</a:t>
            </a:r>
            <a:r>
              <a:rPr lang="en-US" altLang="zh-CN" sz="2000" dirty="0">
                <a:solidFill>
                  <a:srgbClr val="33CC33"/>
                </a:solidFill>
                <a:ea typeface="宋体" panose="02010600030101010101" pitchFamily="2" charset="-122"/>
              </a:rPr>
              <a:t>.</a:t>
            </a:r>
          </a:p>
          <a:p>
            <a:endParaRPr lang="en-US" altLang="zh-CN" sz="2000" dirty="0">
              <a:solidFill>
                <a:srgbClr val="33CC33"/>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typedef</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double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Stack_entry</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ea typeface="宋体" panose="02010600030101010101" pitchFamily="2" charset="-122"/>
            </a:endParaRPr>
          </a:p>
          <a:p>
            <a:pPr eaLnBrk="0" hangingPunct="0"/>
            <a:r>
              <a:rPr lang="en-US" altLang="zh-CN" sz="2400" dirty="0" err="1">
                <a:latin typeface="Times New Roman" panose="02020603050405020304" pitchFamily="18" charset="0"/>
                <a:ea typeface="宋体" panose="02010600030101010101" pitchFamily="2" charset="-122"/>
              </a:rPr>
              <a:t>int</a:t>
            </a:r>
            <a:r>
              <a:rPr lang="en-US" altLang="zh-CN" sz="2400" dirty="0">
                <a:latin typeface="Times New Roman" panose="02020603050405020304" pitchFamily="18" charset="0"/>
                <a:ea typeface="宋体" panose="02010600030101010101" pitchFamily="2" charset="-122"/>
              </a:rPr>
              <a:t> main()</a:t>
            </a:r>
            <a:endParaRPr lang="en-US" altLang="zh-CN" sz="2400" dirty="0">
              <a:ea typeface="宋体" panose="02010600030101010101" pitchFamily="2" charset="-122"/>
            </a:endParaRPr>
          </a:p>
          <a:p>
            <a:pPr eaLnBrk="0" hangingPunct="0"/>
            <a:r>
              <a:rPr lang="en-US" altLang="zh-CN" sz="2400" dirty="0">
                <a:latin typeface="Times New Roman" panose="02020603050405020304" pitchFamily="18" charset="0"/>
                <a:ea typeface="宋体" panose="02010600030101010101" pitchFamily="2" charset="-122"/>
              </a:rPr>
              <a:t>{</a:t>
            </a:r>
            <a:endParaRPr lang="en-US" altLang="zh-CN" sz="2400" dirty="0">
              <a:ea typeface="宋体" panose="02010600030101010101" pitchFamily="2" charset="-122"/>
            </a:endParaRPr>
          </a:p>
          <a:p>
            <a:pPr eaLnBrk="0" hangingPunct="0"/>
            <a:r>
              <a:rPr lang="en-US" altLang="zh-CN" sz="2400" dirty="0">
                <a:latin typeface="Times New Roman" panose="02020603050405020304" pitchFamily="18" charset="0"/>
                <a:ea typeface="宋体" panose="02010600030101010101" pitchFamily="2" charset="-122"/>
              </a:rPr>
              <a:t>        Stack </a:t>
            </a:r>
            <a:r>
              <a:rPr lang="en-US" altLang="zh-CN" sz="2400" dirty="0" err="1">
                <a:latin typeface="Times New Roman" panose="02020603050405020304" pitchFamily="18" charset="0"/>
                <a:ea typeface="宋体" panose="02010600030101010101" pitchFamily="2" charset="-122"/>
              </a:rPr>
              <a:t>stored_numbers</a:t>
            </a:r>
            <a:r>
              <a:rPr lang="en-US" altLang="zh-CN" sz="2400" dirty="0">
                <a:latin typeface="Times New Roman" panose="02020603050405020304" pitchFamily="18" charset="0"/>
                <a:ea typeface="宋体" panose="02010600030101010101" pitchFamily="2" charset="-122"/>
              </a:rPr>
              <a:t>;</a:t>
            </a:r>
            <a:endParaRPr lang="en-US" altLang="zh-CN" sz="2400" dirty="0">
              <a:ea typeface="宋体" panose="02010600030101010101" pitchFamily="2" charset="-122"/>
            </a:endParaRPr>
          </a:p>
          <a:p>
            <a:pPr eaLnBrk="0" hangingPunct="0"/>
            <a:r>
              <a:rPr lang="en-US" altLang="zh-CN" sz="2400" dirty="0">
                <a:latin typeface="Times New Roman" panose="02020603050405020304" pitchFamily="18" charset="0"/>
                <a:ea typeface="宋体" panose="02010600030101010101" pitchFamily="2" charset="-122"/>
              </a:rPr>
              <a:t>        introduction();</a:t>
            </a:r>
            <a:endParaRPr lang="en-US" altLang="zh-CN" sz="2400" dirty="0">
              <a:ea typeface="宋体" panose="02010600030101010101" pitchFamily="2" charset="-122"/>
            </a:endParaRPr>
          </a:p>
          <a:p>
            <a:pPr eaLnBrk="0" hangingPunct="0"/>
            <a:r>
              <a:rPr lang="en-US" altLang="zh-CN" sz="2400" dirty="0">
                <a:latin typeface="Times New Roman" panose="02020603050405020304" pitchFamily="18" charset="0"/>
                <a:ea typeface="宋体" panose="02010600030101010101" pitchFamily="2" charset="-122"/>
              </a:rPr>
              <a:t>        instructions();</a:t>
            </a:r>
            <a:endParaRPr lang="en-US" altLang="zh-CN" sz="2400" dirty="0">
              <a:ea typeface="宋体" panose="02010600030101010101" pitchFamily="2" charset="-122"/>
            </a:endParaRPr>
          </a:p>
          <a:p>
            <a:pPr eaLnBrk="0" hangingPunct="0"/>
            <a:r>
              <a:rPr lang="en-US" altLang="zh-CN" sz="2400" dirty="0">
                <a:latin typeface="Times New Roman" panose="02020603050405020304" pitchFamily="18" charset="0"/>
                <a:ea typeface="宋体" panose="02010600030101010101" pitchFamily="2" charset="-122"/>
              </a:rPr>
              <a:t>        while (</a:t>
            </a:r>
            <a:r>
              <a:rPr lang="en-US" altLang="zh-CN" sz="2400" dirty="0" err="1">
                <a:latin typeface="Times New Roman" panose="02020603050405020304" pitchFamily="18" charset="0"/>
                <a:ea typeface="宋体" panose="02010600030101010101" pitchFamily="2" charset="-122"/>
              </a:rPr>
              <a:t>do_command</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get_command</a:t>
            </a: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stored_numbers</a:t>
            </a:r>
            <a:r>
              <a:rPr lang="en-US" altLang="zh-CN" sz="2400" dirty="0">
                <a:latin typeface="Times New Roman" panose="02020603050405020304" pitchFamily="18" charset="0"/>
                <a:ea typeface="宋体" panose="02010600030101010101" pitchFamily="2" charset="-122"/>
              </a:rPr>
              <a:t>));</a:t>
            </a:r>
            <a:endParaRPr lang="en-US" altLang="zh-CN" sz="2400" dirty="0">
              <a:ea typeface="宋体" panose="02010600030101010101" pitchFamily="2" charset="-122"/>
            </a:endParaRPr>
          </a:p>
          <a:p>
            <a:pPr eaLnBrk="0" hangingPunct="0"/>
            <a:r>
              <a:rPr lang="en-US" altLang="zh-CN" sz="24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p:txBody>
      </p:sp>
      <p:sp>
        <p:nvSpPr>
          <p:cNvPr id="9" name="Rectangle 2"/>
          <p:cNvSpPr txBox="1">
            <a:spLocks noChangeArrowheads="1"/>
          </p:cNvSpPr>
          <p:nvPr/>
        </p:nvSpPr>
        <p:spPr>
          <a:xfrm>
            <a:off x="609600" y="430213"/>
            <a:ext cx="8229600" cy="1139825"/>
          </a:xfrm>
          <a:prstGeom prst="rect">
            <a:avLst/>
          </a:prstGeom>
        </p:spPr>
        <p:txBody>
          <a:bodyPr anchor="ctr" anchorCtr="1"/>
          <a:lstStyle>
            <a:lvl1pPr algn="ctr" rtl="0" eaLnBrk="0" fontAlgn="base" hangingPunct="0">
              <a:spcBef>
                <a:spcPct val="0"/>
              </a:spcBef>
              <a:spcAft>
                <a:spcPct val="0"/>
              </a:spcAft>
              <a:defRPr sz="4400" b="1">
                <a:solidFill>
                  <a:srgbClr val="FFFF00"/>
                </a:solidFill>
                <a:latin typeface="+mj-lt"/>
                <a:ea typeface="+mj-ea"/>
                <a:cs typeface="+mj-cs"/>
              </a:defRPr>
            </a:lvl1pPr>
            <a:lvl2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2pPr>
            <a:lvl3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3pPr>
            <a:lvl4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4pPr>
            <a:lvl5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9pPr>
          </a:lstStyle>
          <a:p>
            <a:pPr eaLnBrk="1" hangingPunct="1"/>
            <a:r>
              <a:rPr lang="en-US" altLang="zh-CN" dirty="0"/>
              <a:t>Reverse Polish calculator</a:t>
            </a:r>
          </a:p>
        </p:txBody>
      </p:sp>
    </p:spTree>
    <p:extLst>
      <p:ext uri="{BB962C8B-B14F-4D97-AF65-F5344CB8AC3E}">
        <p14:creationId xmlns:p14="http://schemas.microsoft.com/office/powerpoint/2010/main" val="20627253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algn="l" eaLnBrk="1" hangingPunct="1"/>
            <a:r>
              <a:rPr lang="en-US" altLang="zh-CN" dirty="0"/>
              <a:t>Obtaining command</a:t>
            </a:r>
          </a:p>
        </p:txBody>
      </p:sp>
      <p:sp>
        <p:nvSpPr>
          <p:cNvPr id="52228" name="Rectangle 3"/>
          <p:cNvSpPr>
            <a:spLocks noGrp="1" noChangeArrowheads="1"/>
          </p:cNvSpPr>
          <p:nvPr>
            <p:ph type="body" idx="1"/>
          </p:nvPr>
        </p:nvSpPr>
        <p:spPr/>
        <p:txBody>
          <a:bodyPr/>
          <a:lstStyle/>
          <a:p>
            <a:pPr eaLnBrk="1" hangingPunct="1"/>
            <a:r>
              <a:rPr lang="en-US" altLang="zh-CN" sz="2800" dirty="0">
                <a:effectLst/>
              </a:rPr>
              <a:t>The auxiliary function </a:t>
            </a:r>
            <a:r>
              <a:rPr lang="en-US" altLang="zh-CN" sz="2800" dirty="0" err="1">
                <a:effectLst/>
              </a:rPr>
              <a:t>get_command</a:t>
            </a:r>
            <a:r>
              <a:rPr lang="en-US" altLang="zh-CN" sz="2800" dirty="0">
                <a:effectLst/>
              </a:rPr>
              <a:t> obtains a command from the user, checking that it is valid and converting it to lower case by using the string function </a:t>
            </a:r>
            <a:r>
              <a:rPr lang="en-US" altLang="zh-CN" sz="2800" dirty="0" err="1">
                <a:effectLst/>
              </a:rPr>
              <a:t>tolower</a:t>
            </a:r>
            <a:r>
              <a:rPr lang="en-US" altLang="zh-CN" sz="2800" dirty="0">
                <a:effectLst/>
              </a:rPr>
              <a:t>() that is declared in the standard header file </a:t>
            </a:r>
            <a:r>
              <a:rPr lang="en-US" altLang="zh-CN" sz="2800" dirty="0" err="1">
                <a:effectLst/>
              </a:rPr>
              <a:t>cctype</a:t>
            </a:r>
            <a:r>
              <a:rPr lang="en-US" altLang="zh-CN" sz="2800" dirty="0">
                <a:effectLst/>
              </a:rPr>
              <a:t>.</a:t>
            </a:r>
          </a:p>
        </p:txBody>
      </p:sp>
      <p:pic>
        <p:nvPicPr>
          <p:cNvPr id="52229" name="Picture 4"/>
          <p:cNvPicPr>
            <a:picLocks noChangeAspect="1" noChangeArrowheads="1"/>
          </p:cNvPicPr>
          <p:nvPr/>
        </p:nvPicPr>
        <p:blipFill>
          <a:blip r:embed="rId3">
            <a:extLst>
              <a:ext uri="{28A0092B-C50C-407E-A947-70E740481C1C}">
                <a14:useLocalDpi xmlns:a14="http://schemas.microsoft.com/office/drawing/2010/main" val="0"/>
              </a:ext>
            </a:extLst>
          </a:blip>
          <a:srcRect l="377"/>
          <a:stretch>
            <a:fillRect/>
          </a:stretch>
        </p:blipFill>
        <p:spPr bwMode="auto">
          <a:xfrm>
            <a:off x="1017588" y="4365625"/>
            <a:ext cx="7137400" cy="1576388"/>
          </a:xfrm>
          <a:prstGeom prst="rect">
            <a:avLst/>
          </a:prstGeom>
          <a:noFill/>
          <a:ln w="38100">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1" name="Rectangle 2"/>
          <p:cNvSpPr>
            <a:spLocks noGrp="1" noChangeArrowheads="1"/>
          </p:cNvSpPr>
          <p:nvPr>
            <p:ph type="body" idx="1"/>
          </p:nvPr>
        </p:nvSpPr>
        <p:spPr>
          <a:xfrm>
            <a:off x="457200" y="188640"/>
            <a:ext cx="8229600" cy="6480720"/>
          </a:xfrm>
        </p:spPr>
        <p:txBody>
          <a:bodyPr/>
          <a:lstStyle/>
          <a:p>
            <a:pPr algn="just" eaLnBrk="1" hangingPunct="1">
              <a:lnSpc>
                <a:spcPct val="90000"/>
              </a:lnSpc>
              <a:buFont typeface="Wingdings" panose="05000000000000000000" pitchFamily="2" charset="2"/>
              <a:buNone/>
            </a:pPr>
            <a:r>
              <a:rPr lang="en-US" altLang="zh-CN" sz="2000" dirty="0">
                <a:effectLst/>
                <a:latin typeface="Times New Roman" panose="02020603050405020304" pitchFamily="18" charset="0"/>
              </a:rPr>
              <a:t>char </a:t>
            </a:r>
            <a:r>
              <a:rPr lang="en-US" altLang="zh-CN" sz="2000" dirty="0" err="1">
                <a:effectLst/>
                <a:latin typeface="Times New Roman" panose="02020603050405020304" pitchFamily="18" charset="0"/>
              </a:rPr>
              <a:t>get_command</a:t>
            </a:r>
            <a:r>
              <a:rPr lang="en-US" altLang="zh-CN" sz="2000" dirty="0">
                <a:effectLst/>
                <a:latin typeface="Times New Roman" panose="02020603050405020304" pitchFamily="18" charset="0"/>
              </a:rPr>
              <a:t>()</a:t>
            </a:r>
            <a:r>
              <a:rPr lang="en-US" altLang="zh-CN" sz="2000" dirty="0">
                <a:effectLst/>
              </a:rPr>
              <a:t> </a:t>
            </a:r>
            <a:r>
              <a:rPr lang="en-US" altLang="zh-CN" sz="2000" dirty="0">
                <a:effectLst/>
                <a:latin typeface="Times New Roman" panose="02020603050405020304" pitchFamily="18" charset="0"/>
              </a:rPr>
              <a:t>{</a:t>
            </a:r>
            <a:endParaRPr lang="en-US" altLang="zh-CN" sz="2000" dirty="0">
              <a:effectLst/>
            </a:endParaRPr>
          </a:p>
          <a:p>
            <a:pPr algn="just" eaLnBrk="1" hangingPunct="1">
              <a:lnSpc>
                <a:spcPct val="90000"/>
              </a:lnSpc>
              <a:buFont typeface="Wingdings" panose="05000000000000000000" pitchFamily="2" charset="2"/>
              <a:buNone/>
            </a:pPr>
            <a:r>
              <a:rPr lang="en-US" altLang="zh-CN" sz="2000" dirty="0">
                <a:effectLst/>
                <a:latin typeface="Times New Roman" panose="02020603050405020304" pitchFamily="18" charset="0"/>
              </a:rPr>
              <a:t>        char command;</a:t>
            </a:r>
            <a:endParaRPr lang="en-US" altLang="zh-CN" sz="2000" dirty="0">
              <a:effectLst/>
            </a:endParaRPr>
          </a:p>
          <a:p>
            <a:pPr algn="just" eaLnBrk="1" hangingPunct="1">
              <a:lnSpc>
                <a:spcPct val="90000"/>
              </a:lnSpc>
              <a:buFont typeface="Wingdings" panose="05000000000000000000" pitchFamily="2" charset="2"/>
              <a:buNone/>
            </a:pPr>
            <a:r>
              <a:rPr lang="en-US" altLang="zh-CN" sz="2000" dirty="0">
                <a:effectLst/>
                <a:latin typeface="Times New Roman" panose="02020603050405020304" pitchFamily="18" charset="0"/>
              </a:rPr>
              <a:t>        bool waiting = true;</a:t>
            </a:r>
            <a:endParaRPr lang="en-US" altLang="zh-CN" sz="2000" dirty="0">
              <a:effectLst/>
            </a:endParaRPr>
          </a:p>
          <a:p>
            <a:pPr algn="just" eaLnBrk="1" hangingPunct="1">
              <a:lnSpc>
                <a:spcPct val="90000"/>
              </a:lnSpc>
              <a:buFont typeface="Wingdings" panose="05000000000000000000" pitchFamily="2" charset="2"/>
              <a:buNone/>
            </a:pPr>
            <a:r>
              <a:rPr lang="en-US" altLang="zh-CN" sz="2000" dirty="0">
                <a:effectLst/>
                <a:latin typeface="Times New Roman" panose="02020603050405020304" pitchFamily="18" charset="0"/>
              </a:rPr>
              <a:t>        </a:t>
            </a:r>
            <a:r>
              <a:rPr lang="en-US" altLang="zh-CN" sz="2000" dirty="0" err="1">
                <a:effectLst/>
                <a:latin typeface="Times New Roman" panose="02020603050405020304" pitchFamily="18" charset="0"/>
              </a:rPr>
              <a:t>cout</a:t>
            </a:r>
            <a:r>
              <a:rPr lang="en-US" altLang="zh-CN" sz="2000" dirty="0">
                <a:effectLst/>
                <a:latin typeface="Times New Roman" panose="02020603050405020304" pitchFamily="18" charset="0"/>
              </a:rPr>
              <a:t> &lt;&lt; "Select command and press &lt;Enter&gt;:";</a:t>
            </a:r>
            <a:endParaRPr lang="en-US" altLang="zh-CN" sz="2000" dirty="0">
              <a:effectLst/>
            </a:endParaRPr>
          </a:p>
          <a:p>
            <a:pPr algn="just" eaLnBrk="1" hangingPunct="1">
              <a:lnSpc>
                <a:spcPct val="90000"/>
              </a:lnSpc>
              <a:buFont typeface="Wingdings" panose="05000000000000000000" pitchFamily="2" charset="2"/>
              <a:buNone/>
            </a:pPr>
            <a:r>
              <a:rPr lang="en-US" altLang="zh-CN" sz="2000" dirty="0">
                <a:effectLst/>
                <a:latin typeface="Courier New" panose="02070309020205020404" pitchFamily="49" charset="0"/>
              </a:rPr>
              <a:t> </a:t>
            </a:r>
            <a:r>
              <a:rPr lang="en-US" altLang="zh-CN" sz="2000" dirty="0">
                <a:effectLst/>
                <a:latin typeface="Times New Roman" panose="02020603050405020304" pitchFamily="18" charset="0"/>
              </a:rPr>
              <a:t>      while (waiting) {</a:t>
            </a:r>
            <a:endParaRPr lang="en-US" altLang="zh-CN" sz="2000" dirty="0">
              <a:effectLst/>
            </a:endParaRPr>
          </a:p>
          <a:p>
            <a:pPr algn="just" eaLnBrk="1" hangingPunct="1">
              <a:lnSpc>
                <a:spcPct val="90000"/>
              </a:lnSpc>
              <a:buFont typeface="Wingdings" panose="05000000000000000000" pitchFamily="2" charset="2"/>
              <a:buNone/>
            </a:pPr>
            <a:r>
              <a:rPr lang="en-US" altLang="zh-CN" sz="2000" dirty="0">
                <a:effectLst/>
                <a:latin typeface="Times New Roman" panose="02020603050405020304" pitchFamily="18" charset="0"/>
              </a:rPr>
              <a:t>                </a:t>
            </a:r>
            <a:r>
              <a:rPr lang="en-US" altLang="zh-CN" sz="2000" dirty="0" err="1">
                <a:effectLst/>
                <a:latin typeface="Times New Roman" panose="02020603050405020304" pitchFamily="18" charset="0"/>
              </a:rPr>
              <a:t>cin</a:t>
            </a:r>
            <a:r>
              <a:rPr lang="en-US" altLang="zh-CN" sz="2000" dirty="0">
                <a:effectLst/>
                <a:latin typeface="Times New Roman" panose="02020603050405020304" pitchFamily="18" charset="0"/>
              </a:rPr>
              <a:t> &gt;&gt; command;</a:t>
            </a:r>
            <a:endParaRPr lang="en-US" altLang="zh-CN" sz="2000" dirty="0">
              <a:effectLst/>
            </a:endParaRPr>
          </a:p>
          <a:p>
            <a:pPr algn="just" eaLnBrk="1" hangingPunct="1">
              <a:lnSpc>
                <a:spcPct val="90000"/>
              </a:lnSpc>
              <a:buFont typeface="Wingdings" panose="05000000000000000000" pitchFamily="2" charset="2"/>
              <a:buNone/>
            </a:pPr>
            <a:r>
              <a:rPr lang="en-US" altLang="zh-CN" sz="2000" dirty="0">
                <a:effectLst/>
                <a:latin typeface="Times New Roman" panose="02020603050405020304" pitchFamily="18" charset="0"/>
              </a:rPr>
              <a:t>                command = </a:t>
            </a:r>
            <a:r>
              <a:rPr lang="en-US" altLang="zh-CN" sz="2000" dirty="0" err="1">
                <a:effectLst/>
                <a:latin typeface="Times New Roman" panose="02020603050405020304" pitchFamily="18" charset="0"/>
              </a:rPr>
              <a:t>tolower</a:t>
            </a:r>
            <a:r>
              <a:rPr lang="en-US" altLang="zh-CN" sz="2000" dirty="0">
                <a:effectLst/>
                <a:latin typeface="Times New Roman" panose="02020603050405020304" pitchFamily="18" charset="0"/>
              </a:rPr>
              <a:t>(command);</a:t>
            </a:r>
            <a:endParaRPr lang="en-US" altLang="zh-CN" sz="2000" dirty="0">
              <a:effectLst/>
            </a:endParaRPr>
          </a:p>
          <a:p>
            <a:pPr algn="just" eaLnBrk="1" hangingPunct="1">
              <a:lnSpc>
                <a:spcPct val="90000"/>
              </a:lnSpc>
              <a:buFont typeface="Wingdings" panose="05000000000000000000" pitchFamily="2" charset="2"/>
              <a:buNone/>
            </a:pPr>
            <a:r>
              <a:rPr lang="en-US" altLang="zh-CN" sz="2000" dirty="0">
                <a:effectLst/>
                <a:latin typeface="Times New Roman" panose="02020603050405020304" pitchFamily="18" charset="0"/>
              </a:rPr>
              <a:t>                if (command == '?' || command == '=' || command == '+' ||</a:t>
            </a:r>
            <a:endParaRPr lang="en-US" altLang="zh-CN" sz="2000" dirty="0">
              <a:effectLst/>
            </a:endParaRPr>
          </a:p>
          <a:p>
            <a:pPr algn="just" eaLnBrk="1" hangingPunct="1">
              <a:lnSpc>
                <a:spcPct val="90000"/>
              </a:lnSpc>
              <a:buFont typeface="Wingdings" panose="05000000000000000000" pitchFamily="2" charset="2"/>
              <a:buNone/>
            </a:pPr>
            <a:r>
              <a:rPr lang="en-US" altLang="zh-CN" sz="2000" dirty="0">
                <a:effectLst/>
                <a:latin typeface="Times New Roman" panose="02020603050405020304" pitchFamily="18" charset="0"/>
              </a:rPr>
              <a:t>                     command == '-' || command == '*' || command == '/' ||</a:t>
            </a:r>
            <a:endParaRPr lang="en-US" altLang="zh-CN" sz="2000" dirty="0">
              <a:effectLst/>
            </a:endParaRPr>
          </a:p>
          <a:p>
            <a:pPr algn="just" eaLnBrk="1" hangingPunct="1">
              <a:lnSpc>
                <a:spcPct val="90000"/>
              </a:lnSpc>
              <a:buFont typeface="Wingdings" panose="05000000000000000000" pitchFamily="2" charset="2"/>
              <a:buNone/>
            </a:pPr>
            <a:r>
              <a:rPr lang="en-US" altLang="zh-CN" sz="2000" dirty="0">
                <a:effectLst/>
                <a:latin typeface="Times New Roman" panose="02020603050405020304" pitchFamily="18" charset="0"/>
              </a:rPr>
              <a:t>                     command == 'q' ) waiting = false;</a:t>
            </a:r>
            <a:endParaRPr lang="en-US" altLang="zh-CN" sz="2000" dirty="0">
              <a:effectLst/>
            </a:endParaRPr>
          </a:p>
          <a:p>
            <a:pPr algn="just" eaLnBrk="1" hangingPunct="1">
              <a:lnSpc>
                <a:spcPct val="90000"/>
              </a:lnSpc>
              <a:buFont typeface="Wingdings" panose="05000000000000000000" pitchFamily="2" charset="2"/>
              <a:buNone/>
            </a:pPr>
            <a:r>
              <a:rPr lang="en-US" altLang="zh-CN" sz="2000" dirty="0">
                <a:effectLst/>
                <a:latin typeface="Times New Roman" panose="02020603050405020304" pitchFamily="18" charset="0"/>
              </a:rPr>
              <a:t>                else {</a:t>
            </a:r>
            <a:endParaRPr lang="en-US" altLang="zh-CN" sz="2000" dirty="0">
              <a:effectLst/>
            </a:endParaRPr>
          </a:p>
          <a:p>
            <a:pPr algn="just" eaLnBrk="1" hangingPunct="1">
              <a:lnSpc>
                <a:spcPct val="90000"/>
              </a:lnSpc>
              <a:buFont typeface="Wingdings" panose="05000000000000000000" pitchFamily="2" charset="2"/>
              <a:buNone/>
            </a:pPr>
            <a:r>
              <a:rPr lang="en-US" altLang="zh-CN" sz="2000" dirty="0">
                <a:effectLst/>
                <a:latin typeface="Times New Roman" panose="02020603050405020304" pitchFamily="18" charset="0"/>
              </a:rPr>
              <a:t>                    </a:t>
            </a:r>
            <a:r>
              <a:rPr lang="en-US" altLang="zh-CN" sz="2000" dirty="0" err="1">
                <a:effectLst/>
                <a:latin typeface="Times New Roman" panose="02020603050405020304" pitchFamily="18" charset="0"/>
              </a:rPr>
              <a:t>cout</a:t>
            </a:r>
            <a:r>
              <a:rPr lang="en-US" altLang="zh-CN" sz="2000" dirty="0">
                <a:effectLst/>
                <a:latin typeface="Times New Roman" panose="02020603050405020304" pitchFamily="18" charset="0"/>
              </a:rPr>
              <a:t> &lt;&lt; "Please enter a valid command:" &lt;&lt; </a:t>
            </a:r>
            <a:r>
              <a:rPr lang="en-US" altLang="zh-CN" sz="2000" dirty="0" err="1">
                <a:effectLst/>
                <a:latin typeface="Times New Roman" panose="02020603050405020304" pitchFamily="18" charset="0"/>
              </a:rPr>
              <a:t>endl</a:t>
            </a:r>
            <a:endParaRPr lang="en-US" altLang="zh-CN" sz="2000" dirty="0">
              <a:effectLst/>
            </a:endParaRPr>
          </a:p>
          <a:p>
            <a:pPr algn="just" eaLnBrk="1" hangingPunct="1">
              <a:lnSpc>
                <a:spcPct val="90000"/>
              </a:lnSpc>
              <a:buFont typeface="Wingdings" panose="05000000000000000000" pitchFamily="2" charset="2"/>
              <a:buNone/>
            </a:pPr>
            <a:r>
              <a:rPr lang="en-US" altLang="zh-CN" sz="2000" dirty="0">
                <a:effectLst/>
                <a:latin typeface="Times New Roman" panose="02020603050405020304" pitchFamily="18" charset="0"/>
              </a:rPr>
              <a:t>                            &lt;&lt; "[?]push to stack   [=]print top" &lt;&lt; </a:t>
            </a:r>
            <a:r>
              <a:rPr lang="en-US" altLang="zh-CN" sz="2000" dirty="0" err="1">
                <a:effectLst/>
                <a:latin typeface="Times New Roman" panose="02020603050405020304" pitchFamily="18" charset="0"/>
              </a:rPr>
              <a:t>endl</a:t>
            </a:r>
            <a:endParaRPr lang="en-US" altLang="zh-CN" sz="2000" dirty="0">
              <a:effectLst/>
            </a:endParaRPr>
          </a:p>
          <a:p>
            <a:pPr algn="just" eaLnBrk="1" hangingPunct="1">
              <a:lnSpc>
                <a:spcPct val="90000"/>
              </a:lnSpc>
              <a:buFont typeface="Wingdings" panose="05000000000000000000" pitchFamily="2" charset="2"/>
              <a:buNone/>
            </a:pPr>
            <a:r>
              <a:rPr lang="en-US" altLang="zh-CN" sz="2000" dirty="0">
                <a:effectLst/>
                <a:latin typeface="Times New Roman" panose="02020603050405020304" pitchFamily="18" charset="0"/>
              </a:rPr>
              <a:t>                            &lt;&lt; "[+] [-] [*] [/]   are arithmetic operations" &lt;&lt; </a:t>
            </a:r>
            <a:r>
              <a:rPr lang="en-US" altLang="zh-CN" sz="2000" dirty="0" err="1">
                <a:effectLst/>
                <a:latin typeface="Times New Roman" panose="02020603050405020304" pitchFamily="18" charset="0"/>
              </a:rPr>
              <a:t>endl</a:t>
            </a:r>
            <a:endParaRPr lang="en-US" altLang="zh-CN" sz="2000" dirty="0">
              <a:effectLst/>
            </a:endParaRPr>
          </a:p>
          <a:p>
            <a:pPr algn="just" eaLnBrk="1" hangingPunct="1">
              <a:lnSpc>
                <a:spcPct val="90000"/>
              </a:lnSpc>
              <a:buFont typeface="Wingdings" panose="05000000000000000000" pitchFamily="2" charset="2"/>
              <a:buNone/>
            </a:pPr>
            <a:r>
              <a:rPr lang="en-US" altLang="zh-CN" sz="2000" dirty="0">
                <a:effectLst/>
                <a:latin typeface="Times New Roman" panose="02020603050405020304" pitchFamily="18" charset="0"/>
              </a:rPr>
              <a:t>                            &lt;&lt; "[Q]</a:t>
            </a:r>
            <a:r>
              <a:rPr lang="en-US" altLang="zh-CN" sz="2000" dirty="0" err="1">
                <a:effectLst/>
                <a:latin typeface="Times New Roman" panose="02020603050405020304" pitchFamily="18" charset="0"/>
              </a:rPr>
              <a:t>uit</a:t>
            </a:r>
            <a:r>
              <a:rPr lang="en-US" altLang="zh-CN" sz="2000" dirty="0">
                <a:effectLst/>
                <a:latin typeface="Times New Roman" panose="02020603050405020304" pitchFamily="18" charset="0"/>
              </a:rPr>
              <a:t>." &lt;&lt; </a:t>
            </a:r>
            <a:r>
              <a:rPr lang="en-US" altLang="zh-CN" sz="2000" dirty="0" err="1">
                <a:effectLst/>
                <a:latin typeface="Times New Roman" panose="02020603050405020304" pitchFamily="18" charset="0"/>
              </a:rPr>
              <a:t>endl</a:t>
            </a:r>
            <a:r>
              <a:rPr lang="en-US" altLang="zh-CN" sz="2000" dirty="0">
                <a:effectLst/>
                <a:latin typeface="Times New Roman" panose="02020603050405020304" pitchFamily="18" charset="0"/>
              </a:rPr>
              <a:t>;</a:t>
            </a:r>
            <a:endParaRPr lang="en-US" altLang="zh-CN" sz="2000" dirty="0">
              <a:effectLst/>
            </a:endParaRPr>
          </a:p>
          <a:p>
            <a:pPr algn="just" eaLnBrk="1" hangingPunct="1">
              <a:lnSpc>
                <a:spcPct val="90000"/>
              </a:lnSpc>
              <a:buFont typeface="Wingdings" panose="05000000000000000000" pitchFamily="2" charset="2"/>
              <a:buNone/>
            </a:pPr>
            <a:r>
              <a:rPr lang="en-US" altLang="zh-CN" sz="2000" dirty="0">
                <a:effectLst/>
                <a:latin typeface="Times New Roman" panose="02020603050405020304" pitchFamily="18" charset="0"/>
              </a:rPr>
              <a:t>                }</a:t>
            </a:r>
            <a:endParaRPr lang="en-US" altLang="zh-CN" sz="2000" dirty="0">
              <a:effectLst/>
            </a:endParaRPr>
          </a:p>
          <a:p>
            <a:pPr algn="just" eaLnBrk="1" hangingPunct="1">
              <a:lnSpc>
                <a:spcPct val="90000"/>
              </a:lnSpc>
              <a:buFont typeface="Wingdings" panose="05000000000000000000" pitchFamily="2" charset="2"/>
              <a:buNone/>
            </a:pPr>
            <a:r>
              <a:rPr lang="en-US" altLang="zh-CN" sz="2000" dirty="0">
                <a:effectLst/>
                <a:latin typeface="Times New Roman" panose="02020603050405020304" pitchFamily="18" charset="0"/>
              </a:rPr>
              <a:t>        }</a:t>
            </a:r>
            <a:endParaRPr lang="en-US" altLang="zh-CN" sz="2000" dirty="0">
              <a:effectLst/>
            </a:endParaRPr>
          </a:p>
          <a:p>
            <a:pPr algn="just" eaLnBrk="1" hangingPunct="1">
              <a:lnSpc>
                <a:spcPct val="90000"/>
              </a:lnSpc>
              <a:buFont typeface="Wingdings" panose="05000000000000000000" pitchFamily="2" charset="2"/>
              <a:buNone/>
            </a:pPr>
            <a:r>
              <a:rPr lang="en-US" altLang="zh-CN" sz="2000" dirty="0">
                <a:effectLst/>
                <a:latin typeface="Times New Roman" panose="02020603050405020304" pitchFamily="18" charset="0"/>
              </a:rPr>
              <a:t>        return command;</a:t>
            </a:r>
          </a:p>
          <a:p>
            <a:pPr algn="just" eaLnBrk="1" hangingPunct="1">
              <a:lnSpc>
                <a:spcPct val="90000"/>
              </a:lnSpc>
              <a:buFont typeface="Wingdings" panose="05000000000000000000" pitchFamily="2" charset="2"/>
              <a:buNone/>
            </a:pPr>
            <a:r>
              <a:rPr lang="en-US" altLang="zh-CN" sz="2000" dirty="0">
                <a:effectLst/>
                <a:latin typeface="Times New Roman" panose="02020603050405020304" pitchFamily="18" charset="0"/>
              </a:rPr>
              <a:t>}</a:t>
            </a:r>
            <a:endParaRPr lang="en-US" altLang="zh-CN" sz="2000" dirty="0">
              <a:effectLst/>
            </a:endParaRPr>
          </a:p>
        </p:txBody>
      </p:sp>
      <p:sp>
        <p:nvSpPr>
          <p:cNvPr id="2" name="文本框 1">
            <a:extLst>
              <a:ext uri="{FF2B5EF4-FFF2-40B4-BE49-F238E27FC236}">
                <a16:creationId xmlns:a16="http://schemas.microsoft.com/office/drawing/2014/main" id="{17463CD1-D443-773E-D01E-5EFB5F0A6A11}"/>
              </a:ext>
            </a:extLst>
          </p:cNvPr>
          <p:cNvSpPr txBox="1"/>
          <p:nvPr/>
        </p:nvSpPr>
        <p:spPr>
          <a:xfrm>
            <a:off x="4932040" y="2132856"/>
            <a:ext cx="4104456" cy="369332"/>
          </a:xfrm>
          <a:prstGeom prst="rect">
            <a:avLst/>
          </a:prstGeom>
          <a:noFill/>
        </p:spPr>
        <p:txBody>
          <a:bodyPr wrap="square">
            <a:spAutoFit/>
          </a:bodyPr>
          <a:lstStyle/>
          <a:p>
            <a:r>
              <a:rPr kumimoji="1" lang="en-US" altLang="zh-CN" dirty="0">
                <a:solidFill>
                  <a:srgbClr val="66FF33"/>
                </a:solidFill>
                <a:latin typeface="Times New Roman" panose="02020603050405020304" pitchFamily="18" charset="0"/>
                <a:ea typeface="宋体" panose="02010600030101010101" pitchFamily="2" charset="-122"/>
              </a:rPr>
              <a:t>//command</a:t>
            </a:r>
            <a:r>
              <a:rPr kumimoji="1" lang="zh-CN" altLang="en-US" dirty="0">
                <a:solidFill>
                  <a:srgbClr val="66FF33"/>
                </a:solidFill>
                <a:latin typeface="Times New Roman" panose="02020603050405020304" pitchFamily="18" charset="0"/>
                <a:ea typeface="宋体" panose="02010600030101010101" pitchFamily="2" charset="-122"/>
              </a:rPr>
              <a:t>必须是</a:t>
            </a:r>
            <a:r>
              <a:rPr kumimoji="1" lang="en-US" altLang="zh-CN" dirty="0">
                <a:solidFill>
                  <a:srgbClr val="66FF33"/>
                </a:solidFill>
                <a:latin typeface="Times New Roman" panose="02020603050405020304" pitchFamily="18" charset="0"/>
                <a:ea typeface="宋体" panose="02010600030101010101" pitchFamily="2" charset="-122"/>
              </a:rPr>
              <a:t>’?’,’=’,…’q’</a:t>
            </a:r>
            <a:r>
              <a:rPr kumimoji="1" lang="zh-CN" altLang="en-US" dirty="0">
                <a:solidFill>
                  <a:srgbClr val="66FF33"/>
                </a:solidFill>
                <a:latin typeface="Times New Roman" panose="02020603050405020304" pitchFamily="18" charset="0"/>
                <a:ea typeface="宋体" panose="02010600030101010101" pitchFamily="2" charset="-122"/>
              </a:rPr>
              <a:t>中的一个。</a:t>
            </a:r>
            <a:endParaRPr kumimoji="1" lang="en-US" altLang="zh-CN" dirty="0">
              <a:solidFill>
                <a:srgbClr val="66FF33"/>
              </a:solidFill>
              <a:latin typeface="Times New Roman" panose="02020603050405020304" pitchFamily="18" charset="0"/>
              <a:ea typeface="宋体" panose="02010600030101010101" pitchFamily="2" charset="-122"/>
            </a:endParaRPr>
          </a:p>
        </p:txBody>
      </p:sp>
      <p:sp>
        <p:nvSpPr>
          <p:cNvPr id="3" name="文本框 2">
            <a:extLst>
              <a:ext uri="{FF2B5EF4-FFF2-40B4-BE49-F238E27FC236}">
                <a16:creationId xmlns:a16="http://schemas.microsoft.com/office/drawing/2014/main" id="{0FD08DD6-58D8-A116-FE53-BAEED51478AC}"/>
              </a:ext>
            </a:extLst>
          </p:cNvPr>
          <p:cNvSpPr txBox="1"/>
          <p:nvPr/>
        </p:nvSpPr>
        <p:spPr>
          <a:xfrm>
            <a:off x="2123728" y="3573016"/>
            <a:ext cx="4104456" cy="369332"/>
          </a:xfrm>
          <a:prstGeom prst="rect">
            <a:avLst/>
          </a:prstGeom>
          <a:noFill/>
        </p:spPr>
        <p:txBody>
          <a:bodyPr wrap="square">
            <a:spAutoFit/>
          </a:bodyPr>
          <a:lstStyle/>
          <a:p>
            <a:r>
              <a:rPr kumimoji="1" lang="en-US" altLang="zh-CN" dirty="0">
                <a:solidFill>
                  <a:srgbClr val="66FF33"/>
                </a:solidFill>
                <a:latin typeface="Times New Roman" panose="02020603050405020304" pitchFamily="18" charset="0"/>
                <a:ea typeface="宋体" panose="02010600030101010101" pitchFamily="2" charset="-122"/>
              </a:rPr>
              <a:t>//</a:t>
            </a:r>
            <a:r>
              <a:rPr kumimoji="1" lang="zh-CN" altLang="en-US" dirty="0">
                <a:solidFill>
                  <a:srgbClr val="66FF33"/>
                </a:solidFill>
                <a:latin typeface="Times New Roman" panose="02020603050405020304" pitchFamily="18" charset="0"/>
                <a:ea typeface="宋体" panose="02010600030101010101" pitchFamily="2" charset="-122"/>
              </a:rPr>
              <a:t>否则</a:t>
            </a:r>
            <a:r>
              <a:rPr kumimoji="1" lang="en-US" altLang="zh-CN" dirty="0">
                <a:solidFill>
                  <a:srgbClr val="66FF33"/>
                </a:solidFill>
                <a:latin typeface="Times New Roman" panose="02020603050405020304" pitchFamily="18" charset="0"/>
                <a:ea typeface="宋体" panose="02010600030101010101" pitchFamily="2" charset="-122"/>
              </a:rPr>
              <a:t>command</a:t>
            </a:r>
            <a:r>
              <a:rPr kumimoji="1" lang="zh-CN" altLang="en-US" dirty="0">
                <a:solidFill>
                  <a:srgbClr val="66FF33"/>
                </a:solidFill>
                <a:latin typeface="Times New Roman" panose="02020603050405020304" pitchFamily="18" charset="0"/>
                <a:ea typeface="宋体" panose="02010600030101010101" pitchFamily="2" charset="-122"/>
              </a:rPr>
              <a:t>非法。</a:t>
            </a:r>
            <a:endParaRPr kumimoji="1" lang="en-US" altLang="zh-CN" dirty="0">
              <a:solidFill>
                <a:srgbClr val="66FF33"/>
              </a:solidFill>
              <a:latin typeface="Times New Roman" panose="02020603050405020304" pitchFamily="18"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5" name="Rectangle 2"/>
          <p:cNvSpPr>
            <a:spLocks noChangeArrowheads="1"/>
          </p:cNvSpPr>
          <p:nvPr/>
        </p:nvSpPr>
        <p:spPr bwMode="auto">
          <a:xfrm>
            <a:off x="304800" y="457200"/>
            <a:ext cx="85344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pP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bool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do_command</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(char command, Stack &amp;</a:t>
            </a:r>
            <a:r>
              <a:rPr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numbers</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ea typeface="宋体" panose="02010600030101010101" pitchFamily="2" charset="-122"/>
              <a:cs typeface="Times New Roman" panose="02020603050405020304" pitchFamily="18" charset="0"/>
            </a:endParaRPr>
          </a:p>
          <a:p>
            <a:pPr marL="342900" indent="-342900">
              <a:lnSpc>
                <a:spcPct val="90000"/>
              </a:lnSpc>
              <a:spcBef>
                <a:spcPct val="20000"/>
              </a:spcBef>
            </a:pPr>
            <a:r>
              <a:rPr lang="en-US" altLang="zh-CN" sz="2000" dirty="0">
                <a:solidFill>
                  <a:srgbClr val="33CC33"/>
                </a:solidFill>
                <a:ea typeface="宋体" panose="02010600030101010101" pitchFamily="2" charset="-122"/>
                <a:cs typeface="Times New Roman" panose="02020603050405020304" pitchFamily="18" charset="0"/>
              </a:rPr>
              <a:t>// Pre:  	The first parameter specifies a valid calculator command.</a:t>
            </a:r>
          </a:p>
          <a:p>
            <a:pPr marL="342900" indent="-342900">
              <a:lnSpc>
                <a:spcPct val="90000"/>
              </a:lnSpc>
              <a:spcBef>
                <a:spcPct val="20000"/>
              </a:spcBef>
            </a:pPr>
            <a:r>
              <a:rPr lang="en-US" altLang="zh-CN" sz="2000" dirty="0">
                <a:solidFill>
                  <a:srgbClr val="33CC33"/>
                </a:solidFill>
                <a:ea typeface="宋体" panose="02010600030101010101" pitchFamily="2" charset="-122"/>
                <a:cs typeface="Times New Roman" panose="02020603050405020304" pitchFamily="18" charset="0"/>
              </a:rPr>
              <a:t>// Post: 	The command specified by the first parameter has been applied</a:t>
            </a:r>
          </a:p>
          <a:p>
            <a:pPr marL="342900" indent="-342900">
              <a:lnSpc>
                <a:spcPct val="90000"/>
              </a:lnSpc>
              <a:spcBef>
                <a:spcPct val="20000"/>
              </a:spcBef>
            </a:pPr>
            <a:r>
              <a:rPr lang="en-US" altLang="zh-CN" sz="2000" dirty="0">
                <a:solidFill>
                  <a:srgbClr val="33CC33"/>
                </a:solidFill>
                <a:ea typeface="宋体" panose="02010600030101010101" pitchFamily="2" charset="-122"/>
                <a:cs typeface="Times New Roman" panose="02020603050405020304" pitchFamily="18" charset="0"/>
              </a:rPr>
              <a:t>// 		to the Stack of numbers given by the second parameter.</a:t>
            </a:r>
            <a:endParaRPr lang="en-US" altLang="zh-CN" sz="2000" dirty="0">
              <a:solidFill>
                <a:srgbClr val="33CC33"/>
              </a:solidFill>
              <a:ea typeface="宋体" panose="02010600030101010101" pitchFamily="2" charset="-122"/>
            </a:endParaRPr>
          </a:p>
          <a:p>
            <a:pPr marL="342900" indent="-342900">
              <a:lnSpc>
                <a:spcPct val="90000"/>
              </a:lnSpc>
              <a:spcBef>
                <a:spcPct val="20000"/>
              </a:spcBef>
            </a:pPr>
            <a:r>
              <a:rPr lang="en-US" altLang="zh-CN" sz="2000" dirty="0">
                <a:solidFill>
                  <a:srgbClr val="33CC33"/>
                </a:solidFill>
                <a:ea typeface="宋体" panose="02010600030101010101" pitchFamily="2" charset="-122"/>
              </a:rPr>
              <a:t>//      	A result of true is returned unless command == 'q'.</a:t>
            </a:r>
          </a:p>
          <a:p>
            <a:pPr marL="342900" indent="-342900">
              <a:lnSpc>
                <a:spcPct val="90000"/>
              </a:lnSpc>
              <a:spcBef>
                <a:spcPct val="20000"/>
              </a:spcBef>
            </a:pPr>
            <a:r>
              <a:rPr lang="en-US" altLang="zh-CN" sz="2000" dirty="0">
                <a:solidFill>
                  <a:srgbClr val="33CC33"/>
                </a:solidFill>
                <a:ea typeface="宋体" panose="02010600030101010101" pitchFamily="2" charset="-122"/>
              </a:rPr>
              <a:t>// Uses: The class Stack.</a:t>
            </a:r>
          </a:p>
          <a:p>
            <a:pPr marL="342900" indent="-342900">
              <a:lnSpc>
                <a:spcPct val="90000"/>
              </a:lnSpc>
              <a:spcBef>
                <a:spcPct val="20000"/>
              </a:spcBef>
            </a:pPr>
            <a:r>
              <a:rPr lang="en-US" altLang="zh-CN" sz="2400" dirty="0">
                <a:latin typeface="Times New Roman" panose="02020603050405020304" pitchFamily="18" charset="0"/>
                <a:ea typeface="宋体" panose="02010600030101010101" pitchFamily="2" charset="-122"/>
              </a:rPr>
              <a:t>{</a:t>
            </a:r>
            <a:endParaRPr lang="en-US" altLang="zh-CN" sz="2400" dirty="0">
              <a:ea typeface="宋体" panose="02010600030101010101" pitchFamily="2" charset="-122"/>
            </a:endParaRPr>
          </a:p>
          <a:p>
            <a:pPr marL="342900" indent="-342900">
              <a:lnSpc>
                <a:spcPct val="90000"/>
              </a:lnSpc>
              <a:spcBef>
                <a:spcPct val="20000"/>
              </a:spcBef>
            </a:pPr>
            <a:r>
              <a:rPr lang="en-US" altLang="zh-CN" sz="2400" dirty="0">
                <a:latin typeface="Times New Roman" panose="02020603050405020304" pitchFamily="18" charset="0"/>
                <a:ea typeface="宋体" panose="02010600030101010101" pitchFamily="2" charset="-122"/>
              </a:rPr>
              <a:t>        double p, q;</a:t>
            </a:r>
            <a:endParaRPr lang="en-US" altLang="zh-CN" sz="2400" dirty="0">
              <a:ea typeface="宋体" panose="02010600030101010101" pitchFamily="2" charset="-122"/>
            </a:endParaRPr>
          </a:p>
          <a:p>
            <a:pPr marL="342900" indent="-342900">
              <a:lnSpc>
                <a:spcPct val="90000"/>
              </a:lnSpc>
              <a:spcBef>
                <a:spcPct val="20000"/>
              </a:spcBef>
            </a:pPr>
            <a:r>
              <a:rPr lang="en-US" altLang="zh-CN" sz="2400" dirty="0">
                <a:latin typeface="Times New Roman" panose="02020603050405020304" pitchFamily="18" charset="0"/>
                <a:ea typeface="宋体" panose="02010600030101010101" pitchFamily="2" charset="-122"/>
              </a:rPr>
              <a:t>        switch (command) {</a:t>
            </a:r>
            <a:endParaRPr lang="en-US" altLang="zh-CN" sz="2400" dirty="0">
              <a:ea typeface="宋体" panose="02010600030101010101" pitchFamily="2" charset="-122"/>
            </a:endParaRPr>
          </a:p>
          <a:p>
            <a:pPr marL="342900" indent="-342900">
              <a:lnSpc>
                <a:spcPct val="90000"/>
              </a:lnSpc>
              <a:spcBef>
                <a:spcPct val="20000"/>
              </a:spcBef>
            </a:pPr>
            <a:r>
              <a:rPr lang="en-US" altLang="zh-CN" sz="2400" dirty="0">
                <a:solidFill>
                  <a:srgbClr val="FFFF00"/>
                </a:solidFill>
                <a:latin typeface="Times New Roman" panose="02020603050405020304" pitchFamily="18" charset="0"/>
                <a:ea typeface="宋体" panose="02010600030101010101" pitchFamily="2" charset="-122"/>
              </a:rPr>
              <a:t>        case '?':</a:t>
            </a:r>
            <a:endParaRPr lang="en-US" altLang="zh-CN" sz="2400" dirty="0">
              <a:solidFill>
                <a:srgbClr val="FFFF00"/>
              </a:solidFill>
              <a:ea typeface="宋体" panose="02010600030101010101" pitchFamily="2" charset="-122"/>
            </a:endParaRPr>
          </a:p>
          <a:p>
            <a:pPr marL="342900" indent="-342900">
              <a:lnSpc>
                <a:spcPct val="90000"/>
              </a:lnSpc>
              <a:spcBef>
                <a:spcPct val="20000"/>
              </a:spcBef>
            </a:pP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cout</a:t>
            </a:r>
            <a:r>
              <a:rPr lang="en-US" altLang="zh-CN" sz="2400" dirty="0">
                <a:latin typeface="Times New Roman" panose="02020603050405020304" pitchFamily="18" charset="0"/>
                <a:ea typeface="宋体" panose="02010600030101010101" pitchFamily="2" charset="-122"/>
              </a:rPr>
              <a:t> &lt;&lt; “Enter a real number: ” &lt;&lt; flush; </a:t>
            </a:r>
            <a:r>
              <a:rPr lang="en-US" altLang="zh-CN" sz="1600" dirty="0">
                <a:solidFill>
                  <a:srgbClr val="FFC000"/>
                </a:solidFill>
                <a:latin typeface="Times New Roman" panose="02020603050405020304" pitchFamily="18" charset="0"/>
                <a:ea typeface="宋体" panose="02010600030101010101" pitchFamily="2" charset="-122"/>
              </a:rPr>
              <a:t>//</a:t>
            </a:r>
            <a:r>
              <a:rPr lang="zh-CN" altLang="en-US" sz="1600" dirty="0">
                <a:solidFill>
                  <a:srgbClr val="FFC000"/>
                </a:solidFill>
                <a:latin typeface="Times New Roman" panose="02020603050405020304" pitchFamily="18" charset="0"/>
                <a:ea typeface="宋体" panose="02010600030101010101" pitchFamily="2" charset="-122"/>
              </a:rPr>
              <a:t>提示输入一个实数</a:t>
            </a:r>
            <a:endParaRPr lang="en-US" altLang="zh-CN" sz="1600" dirty="0">
              <a:solidFill>
                <a:srgbClr val="FFC000"/>
              </a:solidFill>
              <a:ea typeface="宋体" panose="02010600030101010101" pitchFamily="2" charset="-122"/>
            </a:endParaRPr>
          </a:p>
          <a:p>
            <a:pPr marL="342900" indent="-342900">
              <a:lnSpc>
                <a:spcPct val="90000"/>
              </a:lnSpc>
              <a:spcBef>
                <a:spcPct val="20000"/>
              </a:spcBef>
            </a:pP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cin</a:t>
            </a:r>
            <a:r>
              <a:rPr lang="en-US" altLang="zh-CN" sz="2400" dirty="0">
                <a:latin typeface="Times New Roman" panose="02020603050405020304" pitchFamily="18" charset="0"/>
                <a:ea typeface="宋体" panose="02010600030101010101" pitchFamily="2" charset="-122"/>
              </a:rPr>
              <a:t> &gt;&gt; p;</a:t>
            </a:r>
            <a:r>
              <a:rPr lang="en-US" altLang="zh-CN" sz="2400" dirty="0">
                <a:solidFill>
                  <a:srgbClr val="FFC000"/>
                </a:solidFill>
                <a:latin typeface="Times New Roman" panose="02020603050405020304" pitchFamily="18" charset="0"/>
                <a:ea typeface="宋体" panose="02010600030101010101" pitchFamily="2" charset="-122"/>
              </a:rPr>
              <a:t> </a:t>
            </a:r>
            <a:r>
              <a:rPr lang="en-US" altLang="zh-CN" dirty="0">
                <a:solidFill>
                  <a:srgbClr val="FFC000"/>
                </a:solidFill>
                <a:latin typeface="Times New Roman" panose="02020603050405020304" pitchFamily="18" charset="0"/>
                <a:ea typeface="宋体" panose="02010600030101010101" pitchFamily="2" charset="-122"/>
              </a:rPr>
              <a:t>//</a:t>
            </a:r>
            <a:r>
              <a:rPr lang="zh-CN" altLang="en-US" dirty="0">
                <a:solidFill>
                  <a:srgbClr val="FFC000"/>
                </a:solidFill>
                <a:latin typeface="Times New Roman" panose="02020603050405020304" pitchFamily="18" charset="0"/>
                <a:ea typeface="宋体" panose="02010600030101010101" pitchFamily="2" charset="-122"/>
              </a:rPr>
              <a:t>输入一个实数赋值给</a:t>
            </a:r>
            <a:r>
              <a:rPr lang="en-US" altLang="zh-CN" dirty="0">
                <a:solidFill>
                  <a:srgbClr val="FFC000"/>
                </a:solidFill>
                <a:latin typeface="Times New Roman" panose="02020603050405020304" pitchFamily="18" charset="0"/>
                <a:ea typeface="宋体" panose="02010600030101010101" pitchFamily="2" charset="-122"/>
              </a:rPr>
              <a:t>p</a:t>
            </a:r>
            <a:endParaRPr lang="en-US" altLang="zh-CN" dirty="0">
              <a:ea typeface="宋体" panose="02010600030101010101" pitchFamily="2" charset="-122"/>
            </a:endParaRPr>
          </a:p>
          <a:p>
            <a:pPr marL="342900" indent="-342900">
              <a:lnSpc>
                <a:spcPct val="90000"/>
              </a:lnSpc>
              <a:spcBef>
                <a:spcPct val="20000"/>
              </a:spcBef>
            </a:pPr>
            <a:r>
              <a:rPr lang="en-US" altLang="zh-CN" sz="2400" dirty="0">
                <a:latin typeface="Times New Roman" panose="02020603050405020304" pitchFamily="18" charset="0"/>
                <a:ea typeface="宋体" panose="02010600030101010101" pitchFamily="2" charset="-122"/>
              </a:rPr>
              <a:t>                if (</a:t>
            </a:r>
            <a:r>
              <a:rPr lang="en-US" altLang="zh-CN" sz="2400" dirty="0" err="1">
                <a:latin typeface="Times New Roman" panose="02020603050405020304" pitchFamily="18" charset="0"/>
                <a:ea typeface="宋体" panose="02010600030101010101" pitchFamily="2" charset="-122"/>
              </a:rPr>
              <a:t>numbers.push</a:t>
            </a:r>
            <a:r>
              <a:rPr lang="en-US" altLang="zh-CN" sz="2400" dirty="0">
                <a:latin typeface="Times New Roman" panose="02020603050405020304" pitchFamily="18" charset="0"/>
                <a:ea typeface="宋体" panose="02010600030101010101" pitchFamily="2" charset="-122"/>
              </a:rPr>
              <a:t>(p) == overflow) </a:t>
            </a:r>
            <a:r>
              <a:rPr lang="en-US" altLang="zh-CN" sz="1600" dirty="0">
                <a:solidFill>
                  <a:srgbClr val="FFC000"/>
                </a:solidFill>
                <a:latin typeface="Times New Roman" panose="02020603050405020304" pitchFamily="18" charset="0"/>
                <a:ea typeface="宋体" panose="02010600030101010101" pitchFamily="2" charset="-122"/>
              </a:rPr>
              <a:t>//</a:t>
            </a:r>
            <a:r>
              <a:rPr lang="zh-CN" altLang="en-US" sz="1600" dirty="0">
                <a:solidFill>
                  <a:srgbClr val="FFC000"/>
                </a:solidFill>
                <a:latin typeface="Times New Roman" panose="02020603050405020304" pitchFamily="18" charset="0"/>
                <a:ea typeface="宋体" panose="02010600030101010101" pitchFamily="2" charset="-122"/>
              </a:rPr>
              <a:t>将</a:t>
            </a:r>
            <a:r>
              <a:rPr lang="en-US" altLang="zh-CN" sz="1600" dirty="0">
                <a:solidFill>
                  <a:srgbClr val="FFC000"/>
                </a:solidFill>
                <a:latin typeface="Times New Roman" panose="02020603050405020304" pitchFamily="18" charset="0"/>
                <a:ea typeface="宋体" panose="02010600030101010101" pitchFamily="2" charset="-122"/>
              </a:rPr>
              <a:t>p</a:t>
            </a:r>
            <a:r>
              <a:rPr lang="zh-CN" altLang="en-US" sz="1600" dirty="0">
                <a:solidFill>
                  <a:srgbClr val="FFC000"/>
                </a:solidFill>
                <a:latin typeface="Times New Roman" panose="02020603050405020304" pitchFamily="18" charset="0"/>
                <a:ea typeface="宋体" panose="02010600030101010101" pitchFamily="2" charset="-122"/>
              </a:rPr>
              <a:t>压入栈中，并判断是否溢出</a:t>
            </a:r>
            <a:endParaRPr lang="en-US" altLang="zh-CN" sz="1600" dirty="0">
              <a:solidFill>
                <a:srgbClr val="FFC000"/>
              </a:solidFill>
              <a:ea typeface="宋体" panose="02010600030101010101" pitchFamily="2" charset="-122"/>
            </a:endParaRPr>
          </a:p>
          <a:p>
            <a:pPr marL="342900" indent="-342900">
              <a:lnSpc>
                <a:spcPct val="90000"/>
              </a:lnSpc>
              <a:spcBef>
                <a:spcPct val="20000"/>
              </a:spcBef>
            </a:pP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cout</a:t>
            </a:r>
            <a:r>
              <a:rPr lang="en-US" altLang="zh-CN" sz="2400" dirty="0">
                <a:latin typeface="Times New Roman" panose="02020603050405020304" pitchFamily="18" charset="0"/>
                <a:ea typeface="宋体" panose="02010600030101010101" pitchFamily="2" charset="-122"/>
              </a:rPr>
              <a:t> &lt;&lt; "Warning: Stack full, lost number" &lt;&lt; </a:t>
            </a:r>
            <a:r>
              <a:rPr lang="en-US" altLang="zh-CN" sz="2400" dirty="0" err="1">
                <a:latin typeface="Times New Roman" panose="02020603050405020304" pitchFamily="18" charset="0"/>
                <a:ea typeface="宋体" panose="02010600030101010101" pitchFamily="2" charset="-122"/>
              </a:rPr>
              <a:t>endl</a:t>
            </a:r>
            <a:r>
              <a:rPr lang="en-US" altLang="zh-CN" sz="2400" dirty="0">
                <a:latin typeface="Times New Roman" panose="02020603050405020304" pitchFamily="18" charset="0"/>
                <a:ea typeface="宋体" panose="02010600030101010101" pitchFamily="2" charset="-122"/>
              </a:rPr>
              <a:t>;</a:t>
            </a:r>
            <a:endParaRPr lang="en-US" altLang="zh-CN" sz="2400" dirty="0">
              <a:ea typeface="宋体" panose="02010600030101010101" pitchFamily="2" charset="-122"/>
            </a:endParaRPr>
          </a:p>
          <a:p>
            <a:pPr marL="342900" indent="-342900">
              <a:lnSpc>
                <a:spcPct val="90000"/>
              </a:lnSpc>
              <a:spcBef>
                <a:spcPct val="20000"/>
              </a:spcBef>
            </a:pPr>
            <a:r>
              <a:rPr lang="en-US" altLang="zh-CN" sz="2400" dirty="0">
                <a:latin typeface="Times New Roman" panose="02020603050405020304" pitchFamily="18" charset="0"/>
                <a:ea typeface="宋体" panose="02010600030101010101" pitchFamily="2" charset="-122"/>
              </a:rPr>
              <a:t>                break; </a:t>
            </a:r>
            <a:r>
              <a:rPr lang="en-US" altLang="zh-CN" dirty="0">
                <a:solidFill>
                  <a:srgbClr val="FFC000"/>
                </a:solidFill>
                <a:latin typeface="Times New Roman" panose="02020603050405020304" pitchFamily="18" charset="0"/>
                <a:ea typeface="宋体" panose="02010600030101010101" pitchFamily="2" charset="-122"/>
              </a:rPr>
              <a:t>//</a:t>
            </a:r>
            <a:r>
              <a:rPr lang="zh-CN" altLang="en-US" dirty="0">
                <a:solidFill>
                  <a:srgbClr val="FFC000"/>
                </a:solidFill>
                <a:latin typeface="Times New Roman" panose="02020603050405020304" pitchFamily="18" charset="0"/>
                <a:ea typeface="宋体" panose="02010600030101010101" pitchFamily="2" charset="-122"/>
              </a:rPr>
              <a:t>溢出则</a:t>
            </a:r>
            <a:r>
              <a:rPr lang="en-US" altLang="zh-CN" dirty="0">
                <a:solidFill>
                  <a:srgbClr val="FFC000"/>
                </a:solidFill>
                <a:latin typeface="Times New Roman" panose="02020603050405020304" pitchFamily="18" charset="0"/>
                <a:ea typeface="宋体" panose="02010600030101010101" pitchFamily="2" charset="-122"/>
              </a:rPr>
              <a:t>break</a:t>
            </a:r>
            <a:endParaRPr lang="en-US" altLang="zh-CN" dirty="0">
              <a:solidFill>
                <a:srgbClr val="FFC000"/>
              </a:solidFill>
              <a:ea typeface="宋体" panose="02010600030101010101" pitchFamily="2" charset="-122"/>
            </a:endParaRPr>
          </a:p>
          <a:p>
            <a:pPr marL="342900" indent="-342900">
              <a:lnSpc>
                <a:spcPct val="90000"/>
              </a:lnSpc>
              <a:spcBef>
                <a:spcPct val="20000"/>
              </a:spcBef>
            </a:pPr>
            <a:endParaRPr lang="en-US" altLang="zh-CN" sz="2400" dirty="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9" name="Rectangle 4"/>
          <p:cNvSpPr>
            <a:spLocks noChangeArrowheads="1"/>
          </p:cNvSpPr>
          <p:nvPr/>
        </p:nvSpPr>
        <p:spPr bwMode="auto">
          <a:xfrm>
            <a:off x="-36512" y="520700"/>
            <a:ext cx="8534400" cy="592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case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numbers.top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 == underflow)  </a:t>
            </a:r>
            <a:r>
              <a:rPr lang="en-US" altLang="zh-CN" dirty="0">
                <a:solidFill>
                  <a:srgbClr val="FFC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FFC000"/>
                </a:solidFill>
                <a:latin typeface="Times New Roman" panose="02020603050405020304" pitchFamily="18" charset="0"/>
                <a:ea typeface="宋体" panose="02010600030101010101" pitchFamily="2" charset="-122"/>
                <a:cs typeface="Times New Roman" panose="02020603050405020304" pitchFamily="18" charset="0"/>
              </a:rPr>
              <a:t>判断空栈</a:t>
            </a:r>
            <a:endParaRPr lang="en-US" altLang="zh-CN" dirty="0">
              <a:solidFill>
                <a:srgbClr val="FFC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&lt;&lt; "Stack empty"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else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FFC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FFC000"/>
                </a:solidFill>
                <a:latin typeface="Times New Roman" panose="02020603050405020304" pitchFamily="18" charset="0"/>
                <a:ea typeface="宋体" panose="02010600030101010101" pitchFamily="2" charset="-122"/>
                <a:cs typeface="Times New Roman" panose="02020603050405020304" pitchFamily="18" charset="0"/>
              </a:rPr>
              <a:t>弹出栈顶</a:t>
            </a:r>
            <a:endParaRPr lang="en-US" altLang="zh-CN" dirty="0">
              <a:solidFill>
                <a:srgbClr val="FFC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numbers.top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 == underflow) {</a:t>
            </a:r>
            <a:r>
              <a:rPr lang="en-US" altLang="zh-CN" sz="1600" dirty="0">
                <a:solidFill>
                  <a:srgbClr val="FFC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rgbClr val="FFC000"/>
                </a:solidFill>
                <a:latin typeface="Times New Roman" panose="02020603050405020304" pitchFamily="18" charset="0"/>
                <a:ea typeface="宋体" panose="02010600030101010101" pitchFamily="2" charset="-122"/>
                <a:cs typeface="Times New Roman" panose="02020603050405020304" pitchFamily="18" charset="0"/>
              </a:rPr>
              <a:t>发现栈内无元素</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&lt;&lt; "Stack has just one entry"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numbers.push</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a:t>
            </a:r>
            <a:r>
              <a:rPr lang="en-US" altLang="zh-CN" sz="2400" dirty="0">
                <a:solidFill>
                  <a:srgbClr val="FFC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solidFill>
                  <a:srgbClr val="FFC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rgbClr val="FFC000"/>
                </a:solidFill>
                <a:latin typeface="Times New Roman" panose="02020603050405020304" pitchFamily="18" charset="0"/>
                <a:ea typeface="宋体" panose="02010600030101010101" pitchFamily="2" charset="-122"/>
                <a:cs typeface="Times New Roman" panose="02020603050405020304" pitchFamily="18" charset="0"/>
              </a:rPr>
              <a:t>说明原来栈内只有一个元素，把</a:t>
            </a:r>
            <a:r>
              <a:rPr lang="en-US" altLang="zh-CN" sz="1600" dirty="0">
                <a:solidFill>
                  <a:srgbClr val="FFC000"/>
                </a:solidFill>
                <a:latin typeface="Times New Roman" panose="02020603050405020304" pitchFamily="18" charset="0"/>
                <a:ea typeface="宋体" panose="02010600030101010101" pitchFamily="2" charset="-122"/>
                <a:cs typeface="Times New Roman" panose="02020603050405020304" pitchFamily="18" charset="0"/>
              </a:rPr>
              <a:t>q</a:t>
            </a:r>
            <a:r>
              <a:rPr lang="zh-CN" altLang="en-US" sz="1600" dirty="0">
                <a:solidFill>
                  <a:srgbClr val="FFC000"/>
                </a:solidFill>
                <a:latin typeface="Times New Roman" panose="02020603050405020304" pitchFamily="18" charset="0"/>
                <a:ea typeface="宋体" panose="02010600030101010101" pitchFamily="2" charset="-122"/>
                <a:cs typeface="Times New Roman" panose="02020603050405020304" pitchFamily="18" charset="0"/>
              </a:rPr>
              <a:t>压入</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else {</a:t>
            </a:r>
            <a:r>
              <a:rPr lang="en-US" altLang="zh-CN" sz="1600" dirty="0">
                <a:solidFill>
                  <a:srgbClr val="FFC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rgbClr val="FFC000"/>
                </a:solidFill>
                <a:latin typeface="Times New Roman" panose="02020603050405020304" pitchFamily="18" charset="0"/>
                <a:ea typeface="宋体" panose="02010600030101010101" pitchFamily="2" charset="-122"/>
                <a:cs typeface="Times New Roman" panose="02020603050405020304" pitchFamily="18" charset="0"/>
              </a:rPr>
              <a:t>弹出栈顶后，发现栈内还有元素</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numbers.push</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p+q</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 == overflow)</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&lt;&lt; "Warning: Stack full, lost result"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break; </a:t>
            </a:r>
          </a:p>
        </p:txBody>
      </p:sp>
      <p:grpSp>
        <p:nvGrpSpPr>
          <p:cNvPr id="55300" name="Group 42"/>
          <p:cNvGrpSpPr/>
          <p:nvPr/>
        </p:nvGrpSpPr>
        <p:grpSpPr bwMode="auto">
          <a:xfrm>
            <a:off x="6300788" y="115888"/>
            <a:ext cx="2519362" cy="6481762"/>
            <a:chOff x="3969" y="73"/>
            <a:chExt cx="1587" cy="4083"/>
          </a:xfrm>
        </p:grpSpPr>
        <p:grpSp>
          <p:nvGrpSpPr>
            <p:cNvPr id="55301" name="Group 27"/>
            <p:cNvGrpSpPr/>
            <p:nvPr/>
          </p:nvGrpSpPr>
          <p:grpSpPr bwMode="auto">
            <a:xfrm>
              <a:off x="4150" y="73"/>
              <a:ext cx="726" cy="2132"/>
              <a:chOff x="4649" y="73"/>
              <a:chExt cx="726" cy="2132"/>
            </a:xfrm>
          </p:grpSpPr>
          <p:sp>
            <p:nvSpPr>
              <p:cNvPr id="55314" name="Rectangle 6"/>
              <p:cNvSpPr>
                <a:spLocks noChangeArrowheads="1"/>
              </p:cNvSpPr>
              <p:nvPr/>
            </p:nvSpPr>
            <p:spPr bwMode="auto">
              <a:xfrm>
                <a:off x="4921" y="1978"/>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5" name="Rectangle 7"/>
              <p:cNvSpPr>
                <a:spLocks noChangeArrowheads="1"/>
              </p:cNvSpPr>
              <p:nvPr/>
            </p:nvSpPr>
            <p:spPr bwMode="auto">
              <a:xfrm>
                <a:off x="4921" y="1751"/>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6" name="Rectangle 8"/>
              <p:cNvSpPr>
                <a:spLocks noChangeArrowheads="1"/>
              </p:cNvSpPr>
              <p:nvPr/>
            </p:nvSpPr>
            <p:spPr bwMode="auto">
              <a:xfrm>
                <a:off x="4921" y="1524"/>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7" name="Rectangle 9"/>
              <p:cNvSpPr>
                <a:spLocks noChangeArrowheads="1"/>
              </p:cNvSpPr>
              <p:nvPr/>
            </p:nvSpPr>
            <p:spPr bwMode="auto">
              <a:xfrm>
                <a:off x="4921" y="844"/>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p</a:t>
                </a:r>
              </a:p>
            </p:txBody>
          </p:sp>
          <p:sp>
            <p:nvSpPr>
              <p:cNvPr id="55318" name="Rectangle 10"/>
              <p:cNvSpPr>
                <a:spLocks noChangeArrowheads="1"/>
              </p:cNvSpPr>
              <p:nvPr/>
            </p:nvSpPr>
            <p:spPr bwMode="auto">
              <a:xfrm>
                <a:off x="4921" y="617"/>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q</a:t>
                </a:r>
              </a:p>
            </p:txBody>
          </p:sp>
          <p:sp>
            <p:nvSpPr>
              <p:cNvPr id="55319" name="Line 11"/>
              <p:cNvSpPr>
                <a:spLocks noChangeShapeType="1"/>
              </p:cNvSpPr>
              <p:nvPr/>
            </p:nvSpPr>
            <p:spPr bwMode="auto">
              <a:xfrm flipV="1">
                <a:off x="4921" y="73"/>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0" name="Line 12"/>
              <p:cNvSpPr>
                <a:spLocks noChangeShapeType="1"/>
              </p:cNvSpPr>
              <p:nvPr/>
            </p:nvSpPr>
            <p:spPr bwMode="auto">
              <a:xfrm flipV="1">
                <a:off x="5375" y="73"/>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1" name="Line 14"/>
              <p:cNvSpPr>
                <a:spLocks noChangeShapeType="1"/>
              </p:cNvSpPr>
              <p:nvPr/>
            </p:nvSpPr>
            <p:spPr bwMode="auto">
              <a:xfrm>
                <a:off x="5148" y="1162"/>
                <a:ext cx="0" cy="272"/>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2" name="Line 15"/>
              <p:cNvSpPr>
                <a:spLocks noChangeShapeType="1"/>
              </p:cNvSpPr>
              <p:nvPr/>
            </p:nvSpPr>
            <p:spPr bwMode="auto">
              <a:xfrm>
                <a:off x="4649" y="736"/>
                <a:ext cx="22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302" name="Text Box 16"/>
            <p:cNvSpPr txBox="1">
              <a:spLocks noChangeArrowheads="1"/>
            </p:cNvSpPr>
            <p:nvPr/>
          </p:nvSpPr>
          <p:spPr bwMode="auto">
            <a:xfrm>
              <a:off x="3969" y="48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dirty="0"/>
                <a:t>top</a:t>
              </a:r>
            </a:p>
          </p:txBody>
        </p:sp>
        <p:grpSp>
          <p:nvGrpSpPr>
            <p:cNvPr id="55303" name="Group 40"/>
            <p:cNvGrpSpPr/>
            <p:nvPr/>
          </p:nvGrpSpPr>
          <p:grpSpPr bwMode="auto">
            <a:xfrm>
              <a:off x="4830" y="2024"/>
              <a:ext cx="726" cy="2132"/>
              <a:chOff x="4830" y="2024"/>
              <a:chExt cx="726" cy="2132"/>
            </a:xfrm>
          </p:grpSpPr>
          <p:sp>
            <p:nvSpPr>
              <p:cNvPr id="55305" name="Rectangle 29"/>
              <p:cNvSpPr>
                <a:spLocks noChangeArrowheads="1"/>
              </p:cNvSpPr>
              <p:nvPr/>
            </p:nvSpPr>
            <p:spPr bwMode="auto">
              <a:xfrm>
                <a:off x="5102" y="3929"/>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6" name="Rectangle 30"/>
              <p:cNvSpPr>
                <a:spLocks noChangeArrowheads="1"/>
              </p:cNvSpPr>
              <p:nvPr/>
            </p:nvSpPr>
            <p:spPr bwMode="auto">
              <a:xfrm>
                <a:off x="5102" y="3702"/>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7" name="Rectangle 31"/>
              <p:cNvSpPr>
                <a:spLocks noChangeArrowheads="1"/>
              </p:cNvSpPr>
              <p:nvPr/>
            </p:nvSpPr>
            <p:spPr bwMode="auto">
              <a:xfrm>
                <a:off x="5102" y="3475"/>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8" name="Rectangle 32"/>
              <p:cNvSpPr>
                <a:spLocks noChangeArrowheads="1"/>
              </p:cNvSpPr>
              <p:nvPr/>
            </p:nvSpPr>
            <p:spPr bwMode="auto">
              <a:xfrm>
                <a:off x="5102" y="2795"/>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p+q</a:t>
                </a:r>
              </a:p>
            </p:txBody>
          </p:sp>
          <p:sp>
            <p:nvSpPr>
              <p:cNvPr id="55309" name="Rectangle 33"/>
              <p:cNvSpPr>
                <a:spLocks noChangeArrowheads="1"/>
              </p:cNvSpPr>
              <p:nvPr/>
            </p:nvSpPr>
            <p:spPr bwMode="auto">
              <a:xfrm>
                <a:off x="5102" y="2568"/>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55310" name="Line 34"/>
              <p:cNvSpPr>
                <a:spLocks noChangeShapeType="1"/>
              </p:cNvSpPr>
              <p:nvPr/>
            </p:nvSpPr>
            <p:spPr bwMode="auto">
              <a:xfrm flipV="1">
                <a:off x="5102" y="2024"/>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1" name="Line 35"/>
              <p:cNvSpPr>
                <a:spLocks noChangeShapeType="1"/>
              </p:cNvSpPr>
              <p:nvPr/>
            </p:nvSpPr>
            <p:spPr bwMode="auto">
              <a:xfrm flipV="1">
                <a:off x="5556" y="2024"/>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2" name="Line 36"/>
              <p:cNvSpPr>
                <a:spLocks noChangeShapeType="1"/>
              </p:cNvSpPr>
              <p:nvPr/>
            </p:nvSpPr>
            <p:spPr bwMode="auto">
              <a:xfrm>
                <a:off x="5329" y="3113"/>
                <a:ext cx="0" cy="272"/>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3" name="Line 37"/>
              <p:cNvSpPr>
                <a:spLocks noChangeShapeType="1"/>
              </p:cNvSpPr>
              <p:nvPr/>
            </p:nvSpPr>
            <p:spPr bwMode="auto">
              <a:xfrm>
                <a:off x="4830" y="2886"/>
                <a:ext cx="227"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304" name="AutoShape 41"/>
            <p:cNvSpPr>
              <a:spLocks noChangeArrowheads="1"/>
            </p:cNvSpPr>
            <p:nvPr/>
          </p:nvSpPr>
          <p:spPr bwMode="auto">
            <a:xfrm rot="5400000">
              <a:off x="4944" y="1320"/>
              <a:ext cx="726" cy="499"/>
            </a:xfrm>
            <a:custGeom>
              <a:avLst/>
              <a:gdLst>
                <a:gd name="T0" fmla="*/ 508 w 21600"/>
                <a:gd name="T1" fmla="*/ 0 h 21600"/>
                <a:gd name="T2" fmla="*/ 508 w 21600"/>
                <a:gd name="T3" fmla="*/ 281 h 21600"/>
                <a:gd name="T4" fmla="*/ 109 w 21600"/>
                <a:gd name="T5" fmla="*/ 499 h 21600"/>
                <a:gd name="T6" fmla="*/ 726 w 21600"/>
                <a:gd name="T7" fmla="*/ 140 h 21600"/>
                <a:gd name="T8" fmla="*/ 17694720 60000 65536"/>
                <a:gd name="T9" fmla="*/ 5898240 60000 65536"/>
                <a:gd name="T10" fmla="*/ 5898240 60000 65536"/>
                <a:gd name="T11" fmla="*/ 0 60000 65536"/>
                <a:gd name="T12" fmla="*/ 12436 w 21600"/>
                <a:gd name="T13" fmla="*/ 2900 h 21600"/>
                <a:gd name="T14" fmla="*/ 18238 w 21600"/>
                <a:gd name="T15" fmla="*/ 9263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3" name="Rectangle 2"/>
          <p:cNvSpPr>
            <a:spLocks noChangeArrowheads="1"/>
          </p:cNvSpPr>
          <p:nvPr/>
        </p:nvSpPr>
        <p:spPr bwMode="auto">
          <a:xfrm>
            <a:off x="304800" y="520700"/>
            <a:ext cx="8534400" cy="592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case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numbers.top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 == underflow)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&lt;&lt; "Stack empty"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else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numbers.top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 == underflow)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&lt;&lt; "Stack has just one entry"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numbers.push</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else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numbers.push</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p-q ) == overflow)</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&lt;&lt; "Warning: Stack full, lost result"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break; </a:t>
            </a:r>
          </a:p>
        </p:txBody>
      </p:sp>
      <p:grpSp>
        <p:nvGrpSpPr>
          <p:cNvPr id="56324" name="Group 3"/>
          <p:cNvGrpSpPr/>
          <p:nvPr/>
        </p:nvGrpSpPr>
        <p:grpSpPr bwMode="auto">
          <a:xfrm>
            <a:off x="6300788" y="115888"/>
            <a:ext cx="2519362" cy="6481762"/>
            <a:chOff x="3969" y="73"/>
            <a:chExt cx="1587" cy="4083"/>
          </a:xfrm>
        </p:grpSpPr>
        <p:grpSp>
          <p:nvGrpSpPr>
            <p:cNvPr id="56325" name="Group 4"/>
            <p:cNvGrpSpPr/>
            <p:nvPr/>
          </p:nvGrpSpPr>
          <p:grpSpPr bwMode="auto">
            <a:xfrm>
              <a:off x="4150" y="73"/>
              <a:ext cx="726" cy="2132"/>
              <a:chOff x="4649" y="73"/>
              <a:chExt cx="726" cy="2132"/>
            </a:xfrm>
          </p:grpSpPr>
          <p:sp>
            <p:nvSpPr>
              <p:cNvPr id="56338" name="Rectangle 5"/>
              <p:cNvSpPr>
                <a:spLocks noChangeArrowheads="1"/>
              </p:cNvSpPr>
              <p:nvPr/>
            </p:nvSpPr>
            <p:spPr bwMode="auto">
              <a:xfrm>
                <a:off x="4921" y="1978"/>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9" name="Rectangle 6"/>
              <p:cNvSpPr>
                <a:spLocks noChangeArrowheads="1"/>
              </p:cNvSpPr>
              <p:nvPr/>
            </p:nvSpPr>
            <p:spPr bwMode="auto">
              <a:xfrm>
                <a:off x="4921" y="1751"/>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40" name="Rectangle 7"/>
              <p:cNvSpPr>
                <a:spLocks noChangeArrowheads="1"/>
              </p:cNvSpPr>
              <p:nvPr/>
            </p:nvSpPr>
            <p:spPr bwMode="auto">
              <a:xfrm>
                <a:off x="4921" y="1524"/>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41" name="Rectangle 8"/>
              <p:cNvSpPr>
                <a:spLocks noChangeArrowheads="1"/>
              </p:cNvSpPr>
              <p:nvPr/>
            </p:nvSpPr>
            <p:spPr bwMode="auto">
              <a:xfrm>
                <a:off x="4921" y="844"/>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p</a:t>
                </a:r>
              </a:p>
            </p:txBody>
          </p:sp>
          <p:sp>
            <p:nvSpPr>
              <p:cNvPr id="56342" name="Rectangle 9"/>
              <p:cNvSpPr>
                <a:spLocks noChangeArrowheads="1"/>
              </p:cNvSpPr>
              <p:nvPr/>
            </p:nvSpPr>
            <p:spPr bwMode="auto">
              <a:xfrm>
                <a:off x="4921" y="617"/>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q</a:t>
                </a:r>
              </a:p>
            </p:txBody>
          </p:sp>
          <p:sp>
            <p:nvSpPr>
              <p:cNvPr id="56343" name="Line 10"/>
              <p:cNvSpPr>
                <a:spLocks noChangeShapeType="1"/>
              </p:cNvSpPr>
              <p:nvPr/>
            </p:nvSpPr>
            <p:spPr bwMode="auto">
              <a:xfrm flipV="1">
                <a:off x="4921" y="73"/>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4" name="Line 11"/>
              <p:cNvSpPr>
                <a:spLocks noChangeShapeType="1"/>
              </p:cNvSpPr>
              <p:nvPr/>
            </p:nvSpPr>
            <p:spPr bwMode="auto">
              <a:xfrm flipV="1">
                <a:off x="5375" y="73"/>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5" name="Line 12"/>
              <p:cNvSpPr>
                <a:spLocks noChangeShapeType="1"/>
              </p:cNvSpPr>
              <p:nvPr/>
            </p:nvSpPr>
            <p:spPr bwMode="auto">
              <a:xfrm>
                <a:off x="5148" y="1162"/>
                <a:ext cx="0" cy="272"/>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6" name="Line 13"/>
              <p:cNvSpPr>
                <a:spLocks noChangeShapeType="1"/>
              </p:cNvSpPr>
              <p:nvPr/>
            </p:nvSpPr>
            <p:spPr bwMode="auto">
              <a:xfrm>
                <a:off x="4649" y="736"/>
                <a:ext cx="22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6326" name="Text Box 14"/>
            <p:cNvSpPr txBox="1">
              <a:spLocks noChangeArrowheads="1"/>
            </p:cNvSpPr>
            <p:nvPr/>
          </p:nvSpPr>
          <p:spPr bwMode="auto">
            <a:xfrm>
              <a:off x="3969" y="48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top</a:t>
              </a:r>
            </a:p>
          </p:txBody>
        </p:sp>
        <p:grpSp>
          <p:nvGrpSpPr>
            <p:cNvPr id="56327" name="Group 15"/>
            <p:cNvGrpSpPr/>
            <p:nvPr/>
          </p:nvGrpSpPr>
          <p:grpSpPr bwMode="auto">
            <a:xfrm>
              <a:off x="4830" y="2024"/>
              <a:ext cx="726" cy="2132"/>
              <a:chOff x="4830" y="2024"/>
              <a:chExt cx="726" cy="2132"/>
            </a:xfrm>
          </p:grpSpPr>
          <p:sp>
            <p:nvSpPr>
              <p:cNvPr id="56329" name="Rectangle 16"/>
              <p:cNvSpPr>
                <a:spLocks noChangeArrowheads="1"/>
              </p:cNvSpPr>
              <p:nvPr/>
            </p:nvSpPr>
            <p:spPr bwMode="auto">
              <a:xfrm>
                <a:off x="5102" y="3929"/>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0" name="Rectangle 17"/>
              <p:cNvSpPr>
                <a:spLocks noChangeArrowheads="1"/>
              </p:cNvSpPr>
              <p:nvPr/>
            </p:nvSpPr>
            <p:spPr bwMode="auto">
              <a:xfrm>
                <a:off x="5102" y="3702"/>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1" name="Rectangle 18"/>
              <p:cNvSpPr>
                <a:spLocks noChangeArrowheads="1"/>
              </p:cNvSpPr>
              <p:nvPr/>
            </p:nvSpPr>
            <p:spPr bwMode="auto">
              <a:xfrm>
                <a:off x="5102" y="3475"/>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2" name="Rectangle 19"/>
              <p:cNvSpPr>
                <a:spLocks noChangeArrowheads="1"/>
              </p:cNvSpPr>
              <p:nvPr/>
            </p:nvSpPr>
            <p:spPr bwMode="auto">
              <a:xfrm>
                <a:off x="5102" y="2795"/>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p-q</a:t>
                </a:r>
              </a:p>
            </p:txBody>
          </p:sp>
          <p:sp>
            <p:nvSpPr>
              <p:cNvPr id="56333" name="Rectangle 20"/>
              <p:cNvSpPr>
                <a:spLocks noChangeArrowheads="1"/>
              </p:cNvSpPr>
              <p:nvPr/>
            </p:nvSpPr>
            <p:spPr bwMode="auto">
              <a:xfrm>
                <a:off x="5102" y="2568"/>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56334" name="Line 21"/>
              <p:cNvSpPr>
                <a:spLocks noChangeShapeType="1"/>
              </p:cNvSpPr>
              <p:nvPr/>
            </p:nvSpPr>
            <p:spPr bwMode="auto">
              <a:xfrm flipV="1">
                <a:off x="5102" y="2024"/>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5" name="Line 22"/>
              <p:cNvSpPr>
                <a:spLocks noChangeShapeType="1"/>
              </p:cNvSpPr>
              <p:nvPr/>
            </p:nvSpPr>
            <p:spPr bwMode="auto">
              <a:xfrm flipV="1">
                <a:off x="5556" y="2024"/>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6" name="Line 23"/>
              <p:cNvSpPr>
                <a:spLocks noChangeShapeType="1"/>
              </p:cNvSpPr>
              <p:nvPr/>
            </p:nvSpPr>
            <p:spPr bwMode="auto">
              <a:xfrm>
                <a:off x="5329" y="3113"/>
                <a:ext cx="0" cy="272"/>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7" name="Line 24"/>
              <p:cNvSpPr>
                <a:spLocks noChangeShapeType="1"/>
              </p:cNvSpPr>
              <p:nvPr/>
            </p:nvSpPr>
            <p:spPr bwMode="auto">
              <a:xfrm>
                <a:off x="4830" y="2886"/>
                <a:ext cx="227"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6328" name="AutoShape 25"/>
            <p:cNvSpPr>
              <a:spLocks noChangeArrowheads="1"/>
            </p:cNvSpPr>
            <p:nvPr/>
          </p:nvSpPr>
          <p:spPr bwMode="auto">
            <a:xfrm rot="5400000">
              <a:off x="4944" y="1320"/>
              <a:ext cx="726" cy="499"/>
            </a:xfrm>
            <a:custGeom>
              <a:avLst/>
              <a:gdLst>
                <a:gd name="T0" fmla="*/ 508 w 21600"/>
                <a:gd name="T1" fmla="*/ 0 h 21600"/>
                <a:gd name="T2" fmla="*/ 508 w 21600"/>
                <a:gd name="T3" fmla="*/ 281 h 21600"/>
                <a:gd name="T4" fmla="*/ 109 w 21600"/>
                <a:gd name="T5" fmla="*/ 499 h 21600"/>
                <a:gd name="T6" fmla="*/ 726 w 21600"/>
                <a:gd name="T7" fmla="*/ 140 h 21600"/>
                <a:gd name="T8" fmla="*/ 17694720 60000 65536"/>
                <a:gd name="T9" fmla="*/ 5898240 60000 65536"/>
                <a:gd name="T10" fmla="*/ 5898240 60000 65536"/>
                <a:gd name="T11" fmla="*/ 0 60000 65536"/>
                <a:gd name="T12" fmla="*/ 12436 w 21600"/>
                <a:gd name="T13" fmla="*/ 2900 h 21600"/>
                <a:gd name="T14" fmla="*/ 18238 w 21600"/>
                <a:gd name="T15" fmla="*/ 9263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7" name="Rectangle 2"/>
          <p:cNvSpPr>
            <a:spLocks noChangeArrowheads="1"/>
          </p:cNvSpPr>
          <p:nvPr/>
        </p:nvSpPr>
        <p:spPr bwMode="auto">
          <a:xfrm>
            <a:off x="304800" y="520700"/>
            <a:ext cx="8534400" cy="592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case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numbers.top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 == underflow)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&lt;&lt; "Stack empty"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else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numbers.top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 == underflow)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&lt;&lt; "Stack has just one entry"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numbers.push</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else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numbers.push</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p*q ) == overflow)</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&lt;&lt; "Warning: Stack full, lost result"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break; </a:t>
            </a:r>
          </a:p>
        </p:txBody>
      </p:sp>
      <p:grpSp>
        <p:nvGrpSpPr>
          <p:cNvPr id="57348" name="Group 3"/>
          <p:cNvGrpSpPr/>
          <p:nvPr/>
        </p:nvGrpSpPr>
        <p:grpSpPr bwMode="auto">
          <a:xfrm>
            <a:off x="6300788" y="115888"/>
            <a:ext cx="2519362" cy="6481762"/>
            <a:chOff x="3969" y="73"/>
            <a:chExt cx="1587" cy="4083"/>
          </a:xfrm>
        </p:grpSpPr>
        <p:grpSp>
          <p:nvGrpSpPr>
            <p:cNvPr id="57349" name="Group 4"/>
            <p:cNvGrpSpPr/>
            <p:nvPr/>
          </p:nvGrpSpPr>
          <p:grpSpPr bwMode="auto">
            <a:xfrm>
              <a:off x="4150" y="73"/>
              <a:ext cx="726" cy="2132"/>
              <a:chOff x="4649" y="73"/>
              <a:chExt cx="726" cy="2132"/>
            </a:xfrm>
          </p:grpSpPr>
          <p:sp>
            <p:nvSpPr>
              <p:cNvPr id="57362" name="Rectangle 5"/>
              <p:cNvSpPr>
                <a:spLocks noChangeArrowheads="1"/>
              </p:cNvSpPr>
              <p:nvPr/>
            </p:nvSpPr>
            <p:spPr bwMode="auto">
              <a:xfrm>
                <a:off x="4921" y="1978"/>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3" name="Rectangle 6"/>
              <p:cNvSpPr>
                <a:spLocks noChangeArrowheads="1"/>
              </p:cNvSpPr>
              <p:nvPr/>
            </p:nvSpPr>
            <p:spPr bwMode="auto">
              <a:xfrm>
                <a:off x="4921" y="1751"/>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4" name="Rectangle 7"/>
              <p:cNvSpPr>
                <a:spLocks noChangeArrowheads="1"/>
              </p:cNvSpPr>
              <p:nvPr/>
            </p:nvSpPr>
            <p:spPr bwMode="auto">
              <a:xfrm>
                <a:off x="4921" y="1524"/>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5" name="Rectangle 8"/>
              <p:cNvSpPr>
                <a:spLocks noChangeArrowheads="1"/>
              </p:cNvSpPr>
              <p:nvPr/>
            </p:nvSpPr>
            <p:spPr bwMode="auto">
              <a:xfrm>
                <a:off x="4921" y="844"/>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p</a:t>
                </a:r>
              </a:p>
            </p:txBody>
          </p:sp>
          <p:sp>
            <p:nvSpPr>
              <p:cNvPr id="57366" name="Rectangle 9"/>
              <p:cNvSpPr>
                <a:spLocks noChangeArrowheads="1"/>
              </p:cNvSpPr>
              <p:nvPr/>
            </p:nvSpPr>
            <p:spPr bwMode="auto">
              <a:xfrm>
                <a:off x="4921" y="617"/>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q</a:t>
                </a:r>
              </a:p>
            </p:txBody>
          </p:sp>
          <p:sp>
            <p:nvSpPr>
              <p:cNvPr id="57367" name="Line 10"/>
              <p:cNvSpPr>
                <a:spLocks noChangeShapeType="1"/>
              </p:cNvSpPr>
              <p:nvPr/>
            </p:nvSpPr>
            <p:spPr bwMode="auto">
              <a:xfrm flipV="1">
                <a:off x="4921" y="73"/>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8" name="Line 11"/>
              <p:cNvSpPr>
                <a:spLocks noChangeShapeType="1"/>
              </p:cNvSpPr>
              <p:nvPr/>
            </p:nvSpPr>
            <p:spPr bwMode="auto">
              <a:xfrm flipV="1">
                <a:off x="5375" y="73"/>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9" name="Line 12"/>
              <p:cNvSpPr>
                <a:spLocks noChangeShapeType="1"/>
              </p:cNvSpPr>
              <p:nvPr/>
            </p:nvSpPr>
            <p:spPr bwMode="auto">
              <a:xfrm>
                <a:off x="5148" y="1162"/>
                <a:ext cx="0" cy="272"/>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70" name="Line 13"/>
              <p:cNvSpPr>
                <a:spLocks noChangeShapeType="1"/>
              </p:cNvSpPr>
              <p:nvPr/>
            </p:nvSpPr>
            <p:spPr bwMode="auto">
              <a:xfrm>
                <a:off x="4649" y="736"/>
                <a:ext cx="22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7350" name="Text Box 14"/>
            <p:cNvSpPr txBox="1">
              <a:spLocks noChangeArrowheads="1"/>
            </p:cNvSpPr>
            <p:nvPr/>
          </p:nvSpPr>
          <p:spPr bwMode="auto">
            <a:xfrm>
              <a:off x="3969" y="48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top</a:t>
              </a:r>
            </a:p>
          </p:txBody>
        </p:sp>
        <p:grpSp>
          <p:nvGrpSpPr>
            <p:cNvPr id="57351" name="Group 15"/>
            <p:cNvGrpSpPr/>
            <p:nvPr/>
          </p:nvGrpSpPr>
          <p:grpSpPr bwMode="auto">
            <a:xfrm>
              <a:off x="4830" y="2024"/>
              <a:ext cx="726" cy="2132"/>
              <a:chOff x="4830" y="2024"/>
              <a:chExt cx="726" cy="2132"/>
            </a:xfrm>
          </p:grpSpPr>
          <p:sp>
            <p:nvSpPr>
              <p:cNvPr id="57353" name="Rectangle 16"/>
              <p:cNvSpPr>
                <a:spLocks noChangeArrowheads="1"/>
              </p:cNvSpPr>
              <p:nvPr/>
            </p:nvSpPr>
            <p:spPr bwMode="auto">
              <a:xfrm>
                <a:off x="5102" y="3929"/>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4" name="Rectangle 17"/>
              <p:cNvSpPr>
                <a:spLocks noChangeArrowheads="1"/>
              </p:cNvSpPr>
              <p:nvPr/>
            </p:nvSpPr>
            <p:spPr bwMode="auto">
              <a:xfrm>
                <a:off x="5102" y="3702"/>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5" name="Rectangle 18"/>
              <p:cNvSpPr>
                <a:spLocks noChangeArrowheads="1"/>
              </p:cNvSpPr>
              <p:nvPr/>
            </p:nvSpPr>
            <p:spPr bwMode="auto">
              <a:xfrm>
                <a:off x="5102" y="3475"/>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6" name="Rectangle 19"/>
              <p:cNvSpPr>
                <a:spLocks noChangeArrowheads="1"/>
              </p:cNvSpPr>
              <p:nvPr/>
            </p:nvSpPr>
            <p:spPr bwMode="auto">
              <a:xfrm>
                <a:off x="5102" y="2795"/>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p*q</a:t>
                </a:r>
              </a:p>
            </p:txBody>
          </p:sp>
          <p:sp>
            <p:nvSpPr>
              <p:cNvPr id="57357" name="Rectangle 20"/>
              <p:cNvSpPr>
                <a:spLocks noChangeArrowheads="1"/>
              </p:cNvSpPr>
              <p:nvPr/>
            </p:nvSpPr>
            <p:spPr bwMode="auto">
              <a:xfrm>
                <a:off x="5102" y="2568"/>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57358" name="Line 21"/>
              <p:cNvSpPr>
                <a:spLocks noChangeShapeType="1"/>
              </p:cNvSpPr>
              <p:nvPr/>
            </p:nvSpPr>
            <p:spPr bwMode="auto">
              <a:xfrm flipV="1">
                <a:off x="5102" y="2024"/>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9" name="Line 22"/>
              <p:cNvSpPr>
                <a:spLocks noChangeShapeType="1"/>
              </p:cNvSpPr>
              <p:nvPr/>
            </p:nvSpPr>
            <p:spPr bwMode="auto">
              <a:xfrm flipV="1">
                <a:off x="5556" y="2024"/>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0" name="Line 23"/>
              <p:cNvSpPr>
                <a:spLocks noChangeShapeType="1"/>
              </p:cNvSpPr>
              <p:nvPr/>
            </p:nvSpPr>
            <p:spPr bwMode="auto">
              <a:xfrm>
                <a:off x="5329" y="3113"/>
                <a:ext cx="0" cy="272"/>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1" name="Line 24"/>
              <p:cNvSpPr>
                <a:spLocks noChangeShapeType="1"/>
              </p:cNvSpPr>
              <p:nvPr/>
            </p:nvSpPr>
            <p:spPr bwMode="auto">
              <a:xfrm>
                <a:off x="4830" y="2886"/>
                <a:ext cx="227"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7352" name="AutoShape 25"/>
            <p:cNvSpPr>
              <a:spLocks noChangeArrowheads="1"/>
            </p:cNvSpPr>
            <p:nvPr/>
          </p:nvSpPr>
          <p:spPr bwMode="auto">
            <a:xfrm rot="5400000">
              <a:off x="4944" y="1320"/>
              <a:ext cx="726" cy="499"/>
            </a:xfrm>
            <a:custGeom>
              <a:avLst/>
              <a:gdLst>
                <a:gd name="T0" fmla="*/ 508 w 21600"/>
                <a:gd name="T1" fmla="*/ 0 h 21600"/>
                <a:gd name="T2" fmla="*/ 508 w 21600"/>
                <a:gd name="T3" fmla="*/ 281 h 21600"/>
                <a:gd name="T4" fmla="*/ 109 w 21600"/>
                <a:gd name="T5" fmla="*/ 499 h 21600"/>
                <a:gd name="T6" fmla="*/ 726 w 21600"/>
                <a:gd name="T7" fmla="*/ 140 h 21600"/>
                <a:gd name="T8" fmla="*/ 17694720 60000 65536"/>
                <a:gd name="T9" fmla="*/ 5898240 60000 65536"/>
                <a:gd name="T10" fmla="*/ 5898240 60000 65536"/>
                <a:gd name="T11" fmla="*/ 0 60000 65536"/>
                <a:gd name="T12" fmla="*/ 12436 w 21600"/>
                <a:gd name="T13" fmla="*/ 2900 h 21600"/>
                <a:gd name="T14" fmla="*/ 18238 w 21600"/>
                <a:gd name="T15" fmla="*/ 9263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1" name="Rectangle 2"/>
          <p:cNvSpPr>
            <a:spLocks noChangeArrowheads="1"/>
          </p:cNvSpPr>
          <p:nvPr/>
        </p:nvSpPr>
        <p:spPr bwMode="auto">
          <a:xfrm>
            <a:off x="304800" y="520700"/>
            <a:ext cx="8534400" cy="592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case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numbers.top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 == underflow)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&lt;&lt; "Stack empty"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else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numbers.top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 == underflow)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&lt;&lt; "Stack has just one entry"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numbers.push</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else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numbers.push</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p/q ) == overflow)</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&lt;&lt; "Warning: Stack full, lost result"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break; </a:t>
            </a:r>
          </a:p>
        </p:txBody>
      </p:sp>
      <p:grpSp>
        <p:nvGrpSpPr>
          <p:cNvPr id="58372" name="Group 3"/>
          <p:cNvGrpSpPr/>
          <p:nvPr/>
        </p:nvGrpSpPr>
        <p:grpSpPr bwMode="auto">
          <a:xfrm>
            <a:off x="6300788" y="115888"/>
            <a:ext cx="2519362" cy="6481762"/>
            <a:chOff x="3969" y="73"/>
            <a:chExt cx="1587" cy="4083"/>
          </a:xfrm>
        </p:grpSpPr>
        <p:grpSp>
          <p:nvGrpSpPr>
            <p:cNvPr id="58373" name="Group 4"/>
            <p:cNvGrpSpPr/>
            <p:nvPr/>
          </p:nvGrpSpPr>
          <p:grpSpPr bwMode="auto">
            <a:xfrm>
              <a:off x="4150" y="73"/>
              <a:ext cx="726" cy="2132"/>
              <a:chOff x="4649" y="73"/>
              <a:chExt cx="726" cy="2132"/>
            </a:xfrm>
          </p:grpSpPr>
          <p:sp>
            <p:nvSpPr>
              <p:cNvPr id="58386" name="Rectangle 5"/>
              <p:cNvSpPr>
                <a:spLocks noChangeArrowheads="1"/>
              </p:cNvSpPr>
              <p:nvPr/>
            </p:nvSpPr>
            <p:spPr bwMode="auto">
              <a:xfrm>
                <a:off x="4921" y="1978"/>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7" name="Rectangle 6"/>
              <p:cNvSpPr>
                <a:spLocks noChangeArrowheads="1"/>
              </p:cNvSpPr>
              <p:nvPr/>
            </p:nvSpPr>
            <p:spPr bwMode="auto">
              <a:xfrm>
                <a:off x="4921" y="1751"/>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8" name="Rectangle 7"/>
              <p:cNvSpPr>
                <a:spLocks noChangeArrowheads="1"/>
              </p:cNvSpPr>
              <p:nvPr/>
            </p:nvSpPr>
            <p:spPr bwMode="auto">
              <a:xfrm>
                <a:off x="4921" y="1524"/>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9" name="Rectangle 8"/>
              <p:cNvSpPr>
                <a:spLocks noChangeArrowheads="1"/>
              </p:cNvSpPr>
              <p:nvPr/>
            </p:nvSpPr>
            <p:spPr bwMode="auto">
              <a:xfrm>
                <a:off x="4921" y="844"/>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p</a:t>
                </a:r>
              </a:p>
            </p:txBody>
          </p:sp>
          <p:sp>
            <p:nvSpPr>
              <p:cNvPr id="58390" name="Rectangle 9"/>
              <p:cNvSpPr>
                <a:spLocks noChangeArrowheads="1"/>
              </p:cNvSpPr>
              <p:nvPr/>
            </p:nvSpPr>
            <p:spPr bwMode="auto">
              <a:xfrm>
                <a:off x="4921" y="617"/>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q</a:t>
                </a:r>
              </a:p>
            </p:txBody>
          </p:sp>
          <p:sp>
            <p:nvSpPr>
              <p:cNvPr id="58391" name="Line 10"/>
              <p:cNvSpPr>
                <a:spLocks noChangeShapeType="1"/>
              </p:cNvSpPr>
              <p:nvPr/>
            </p:nvSpPr>
            <p:spPr bwMode="auto">
              <a:xfrm flipV="1">
                <a:off x="4921" y="73"/>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92" name="Line 11"/>
              <p:cNvSpPr>
                <a:spLocks noChangeShapeType="1"/>
              </p:cNvSpPr>
              <p:nvPr/>
            </p:nvSpPr>
            <p:spPr bwMode="auto">
              <a:xfrm flipV="1">
                <a:off x="5375" y="73"/>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93" name="Line 12"/>
              <p:cNvSpPr>
                <a:spLocks noChangeShapeType="1"/>
              </p:cNvSpPr>
              <p:nvPr/>
            </p:nvSpPr>
            <p:spPr bwMode="auto">
              <a:xfrm>
                <a:off x="5148" y="1162"/>
                <a:ext cx="0" cy="272"/>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94" name="Line 13"/>
              <p:cNvSpPr>
                <a:spLocks noChangeShapeType="1"/>
              </p:cNvSpPr>
              <p:nvPr/>
            </p:nvSpPr>
            <p:spPr bwMode="auto">
              <a:xfrm>
                <a:off x="4649" y="736"/>
                <a:ext cx="22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8374" name="Text Box 14"/>
            <p:cNvSpPr txBox="1">
              <a:spLocks noChangeArrowheads="1"/>
            </p:cNvSpPr>
            <p:nvPr/>
          </p:nvSpPr>
          <p:spPr bwMode="auto">
            <a:xfrm>
              <a:off x="3969" y="48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top</a:t>
              </a:r>
            </a:p>
          </p:txBody>
        </p:sp>
        <p:grpSp>
          <p:nvGrpSpPr>
            <p:cNvPr id="58375" name="Group 15"/>
            <p:cNvGrpSpPr/>
            <p:nvPr/>
          </p:nvGrpSpPr>
          <p:grpSpPr bwMode="auto">
            <a:xfrm>
              <a:off x="4830" y="2024"/>
              <a:ext cx="726" cy="2132"/>
              <a:chOff x="4830" y="2024"/>
              <a:chExt cx="726" cy="2132"/>
            </a:xfrm>
          </p:grpSpPr>
          <p:sp>
            <p:nvSpPr>
              <p:cNvPr id="58377" name="Rectangle 16"/>
              <p:cNvSpPr>
                <a:spLocks noChangeArrowheads="1"/>
              </p:cNvSpPr>
              <p:nvPr/>
            </p:nvSpPr>
            <p:spPr bwMode="auto">
              <a:xfrm>
                <a:off x="5102" y="3929"/>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8" name="Rectangle 17"/>
              <p:cNvSpPr>
                <a:spLocks noChangeArrowheads="1"/>
              </p:cNvSpPr>
              <p:nvPr/>
            </p:nvSpPr>
            <p:spPr bwMode="auto">
              <a:xfrm>
                <a:off x="5102" y="3702"/>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9" name="Rectangle 18"/>
              <p:cNvSpPr>
                <a:spLocks noChangeArrowheads="1"/>
              </p:cNvSpPr>
              <p:nvPr/>
            </p:nvSpPr>
            <p:spPr bwMode="auto">
              <a:xfrm>
                <a:off x="5102" y="3475"/>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0" name="Rectangle 19"/>
              <p:cNvSpPr>
                <a:spLocks noChangeArrowheads="1"/>
              </p:cNvSpPr>
              <p:nvPr/>
            </p:nvSpPr>
            <p:spPr bwMode="auto">
              <a:xfrm>
                <a:off x="5102" y="2795"/>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p/q</a:t>
                </a:r>
              </a:p>
            </p:txBody>
          </p:sp>
          <p:sp>
            <p:nvSpPr>
              <p:cNvPr id="58381" name="Rectangle 20"/>
              <p:cNvSpPr>
                <a:spLocks noChangeArrowheads="1"/>
              </p:cNvSpPr>
              <p:nvPr/>
            </p:nvSpPr>
            <p:spPr bwMode="auto">
              <a:xfrm>
                <a:off x="5102" y="2568"/>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58382" name="Line 21"/>
              <p:cNvSpPr>
                <a:spLocks noChangeShapeType="1"/>
              </p:cNvSpPr>
              <p:nvPr/>
            </p:nvSpPr>
            <p:spPr bwMode="auto">
              <a:xfrm flipV="1">
                <a:off x="5102" y="2024"/>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83" name="Line 22"/>
              <p:cNvSpPr>
                <a:spLocks noChangeShapeType="1"/>
              </p:cNvSpPr>
              <p:nvPr/>
            </p:nvSpPr>
            <p:spPr bwMode="auto">
              <a:xfrm flipV="1">
                <a:off x="5556" y="2024"/>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84" name="Line 23"/>
              <p:cNvSpPr>
                <a:spLocks noChangeShapeType="1"/>
              </p:cNvSpPr>
              <p:nvPr/>
            </p:nvSpPr>
            <p:spPr bwMode="auto">
              <a:xfrm>
                <a:off x="5329" y="3113"/>
                <a:ext cx="0" cy="272"/>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85" name="Line 24"/>
              <p:cNvSpPr>
                <a:spLocks noChangeShapeType="1"/>
              </p:cNvSpPr>
              <p:nvPr/>
            </p:nvSpPr>
            <p:spPr bwMode="auto">
              <a:xfrm>
                <a:off x="4830" y="2886"/>
                <a:ext cx="227"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8376" name="AutoShape 25"/>
            <p:cNvSpPr>
              <a:spLocks noChangeArrowheads="1"/>
            </p:cNvSpPr>
            <p:nvPr/>
          </p:nvSpPr>
          <p:spPr bwMode="auto">
            <a:xfrm rot="5400000">
              <a:off x="4944" y="1320"/>
              <a:ext cx="726" cy="499"/>
            </a:xfrm>
            <a:custGeom>
              <a:avLst/>
              <a:gdLst>
                <a:gd name="T0" fmla="*/ 508 w 21600"/>
                <a:gd name="T1" fmla="*/ 0 h 21600"/>
                <a:gd name="T2" fmla="*/ 508 w 21600"/>
                <a:gd name="T3" fmla="*/ 281 h 21600"/>
                <a:gd name="T4" fmla="*/ 109 w 21600"/>
                <a:gd name="T5" fmla="*/ 499 h 21600"/>
                <a:gd name="T6" fmla="*/ 726 w 21600"/>
                <a:gd name="T7" fmla="*/ 140 h 21600"/>
                <a:gd name="T8" fmla="*/ 17694720 60000 65536"/>
                <a:gd name="T9" fmla="*/ 5898240 60000 65536"/>
                <a:gd name="T10" fmla="*/ 5898240 60000 65536"/>
                <a:gd name="T11" fmla="*/ 0 60000 65536"/>
                <a:gd name="T12" fmla="*/ 12436 w 21600"/>
                <a:gd name="T13" fmla="*/ 2900 h 21600"/>
                <a:gd name="T14" fmla="*/ 18238 w 21600"/>
                <a:gd name="T15" fmla="*/ 9263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5" name="Rectangle 2"/>
          <p:cNvSpPr>
            <a:spLocks noGrp="1" noChangeArrowheads="1"/>
          </p:cNvSpPr>
          <p:nvPr>
            <p:ph type="body" idx="1"/>
          </p:nvPr>
        </p:nvSpPr>
        <p:spPr>
          <a:xfrm>
            <a:off x="374650" y="549275"/>
            <a:ext cx="8229600" cy="4525963"/>
          </a:xfrm>
        </p:spPr>
        <p:txBody>
          <a:bodyPr/>
          <a:lstStyle/>
          <a:p>
            <a:pPr eaLnBrk="1" hangingPunct="1">
              <a:spcBef>
                <a:spcPct val="0"/>
              </a:spcBef>
              <a:buFont typeface="Wingdings" panose="05000000000000000000" pitchFamily="2" charset="2"/>
              <a:buNone/>
            </a:pPr>
            <a:r>
              <a:rPr lang="en-US" altLang="zh-CN" sz="2400" dirty="0">
                <a:effectLst/>
                <a:latin typeface="Times New Roman" panose="02020603050405020304" pitchFamily="18" charset="0"/>
              </a:rPr>
              <a:t>    case 'q':</a:t>
            </a:r>
          </a:p>
          <a:p>
            <a:pPr eaLnBrk="1" hangingPunct="1">
              <a:spcBef>
                <a:spcPct val="0"/>
              </a:spcBef>
              <a:buFont typeface="Wingdings" panose="05000000000000000000" pitchFamily="2" charset="2"/>
              <a:buNone/>
            </a:pPr>
            <a:r>
              <a:rPr lang="en-US" altLang="zh-CN" sz="2400" dirty="0">
                <a:effectLst/>
                <a:latin typeface="Times New Roman" panose="02020603050405020304" pitchFamily="18" charset="0"/>
              </a:rPr>
              <a:t>        </a:t>
            </a:r>
            <a:r>
              <a:rPr lang="en-US" altLang="zh-CN" sz="2400" dirty="0" err="1">
                <a:effectLst/>
                <a:latin typeface="Times New Roman" panose="02020603050405020304" pitchFamily="18" charset="0"/>
              </a:rPr>
              <a:t>cout</a:t>
            </a:r>
            <a:r>
              <a:rPr lang="en-US" altLang="zh-CN" sz="2400" dirty="0">
                <a:effectLst/>
                <a:latin typeface="Times New Roman" panose="02020603050405020304" pitchFamily="18" charset="0"/>
              </a:rPr>
              <a:t> &lt;&lt; "Calculation finished.\n";</a:t>
            </a:r>
          </a:p>
          <a:p>
            <a:pPr eaLnBrk="1" hangingPunct="1">
              <a:spcBef>
                <a:spcPct val="0"/>
              </a:spcBef>
              <a:buFont typeface="Wingdings" panose="05000000000000000000" pitchFamily="2" charset="2"/>
              <a:buNone/>
            </a:pPr>
            <a:r>
              <a:rPr lang="en-US" altLang="zh-CN" sz="2400" dirty="0">
                <a:effectLst/>
                <a:latin typeface="Times New Roman" panose="02020603050405020304" pitchFamily="18" charset="0"/>
              </a:rPr>
              <a:t>        return false;</a:t>
            </a:r>
          </a:p>
          <a:p>
            <a:pPr eaLnBrk="1" hangingPunct="1">
              <a:spcBef>
                <a:spcPct val="0"/>
              </a:spcBef>
              <a:buFont typeface="Wingdings" panose="05000000000000000000" pitchFamily="2" charset="2"/>
              <a:buNone/>
            </a:pPr>
            <a:r>
              <a:rPr lang="en-US" altLang="zh-CN" sz="2400" dirty="0">
                <a:effectLst/>
                <a:latin typeface="Times New Roman" panose="02020603050405020304" pitchFamily="18" charset="0"/>
              </a:rPr>
              <a:t>    }</a:t>
            </a:r>
          </a:p>
          <a:p>
            <a:pPr eaLnBrk="1" hangingPunct="1">
              <a:spcBef>
                <a:spcPct val="0"/>
              </a:spcBef>
              <a:buFont typeface="Wingdings" panose="05000000000000000000" pitchFamily="2" charset="2"/>
              <a:buNone/>
            </a:pPr>
            <a:r>
              <a:rPr lang="en-US" altLang="zh-CN" sz="2400" dirty="0">
                <a:effectLst/>
                <a:latin typeface="Times New Roman" panose="02020603050405020304" pitchFamily="18" charset="0"/>
              </a:rPr>
              <a:t>    return true;</a:t>
            </a:r>
          </a:p>
          <a:p>
            <a:pPr eaLnBrk="1" hangingPunct="1">
              <a:spcBef>
                <a:spcPct val="0"/>
              </a:spcBef>
              <a:buFont typeface="Wingdings" panose="05000000000000000000" pitchFamily="2" charset="2"/>
              <a:buNone/>
            </a:pPr>
            <a:r>
              <a:rPr lang="en-US" altLang="zh-CN" sz="2400" dirty="0">
                <a:effectLst/>
                <a:latin typeface="Times New Roman" panose="02020603050405020304" pitchFamily="18" charset="0"/>
              </a:rPr>
              <a:t>}</a:t>
            </a:r>
          </a:p>
          <a:p>
            <a:pPr eaLnBrk="1" hangingPunct="1">
              <a:spcBef>
                <a:spcPct val="0"/>
              </a:spcBef>
              <a:buFont typeface="Wingdings" panose="05000000000000000000" pitchFamily="2" charset="2"/>
              <a:buNone/>
            </a:pPr>
            <a:endParaRPr lang="en-US" altLang="zh-CN" sz="2400" dirty="0">
              <a:effectLst/>
              <a:latin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ChangeArrowheads="1"/>
          </p:cNvSpPr>
          <p:nvPr/>
        </p:nvSpPr>
        <p:spPr bwMode="auto">
          <a:xfrm>
            <a:off x="63500" y="274955"/>
            <a:ext cx="907986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900">
                <a:solidFill>
                  <a:srgbClr val="FFFF00"/>
                </a:solidFill>
              </a:rPr>
              <a:t>Application 4: Infix Expression to Postfix</a:t>
            </a:r>
          </a:p>
        </p:txBody>
      </p:sp>
      <p:sp>
        <p:nvSpPr>
          <p:cNvPr id="61443" name="Rectangle 2"/>
          <p:cNvSpPr>
            <a:spLocks noGrp="1" noChangeArrowheads="1"/>
          </p:cNvSpPr>
          <p:nvPr>
            <p:ph type="body" idx="1"/>
          </p:nvPr>
        </p:nvSpPr>
        <p:spPr>
          <a:xfrm>
            <a:off x="228600" y="1417955"/>
            <a:ext cx="8686800" cy="936625"/>
          </a:xfrm>
        </p:spPr>
        <p:txBody>
          <a:bodyPr/>
          <a:lstStyle/>
          <a:p>
            <a:pPr algn="ctr" eaLnBrk="1" hangingPunct="1">
              <a:buFont typeface="Wingdings" panose="05000000000000000000" pitchFamily="2" charset="2"/>
              <a:buNone/>
            </a:pPr>
            <a:r>
              <a:rPr lang="en-US" altLang="zh-CN" sz="3600">
                <a:solidFill>
                  <a:srgbClr val="33CC33"/>
                </a:solidFill>
                <a:effectLst/>
              </a:rPr>
              <a:t>#</a:t>
            </a:r>
            <a:r>
              <a:rPr lang="en-US" altLang="zh-CN" sz="3600">
                <a:effectLst/>
              </a:rPr>
              <a:t>a+b*(c-d)-e/f</a:t>
            </a:r>
            <a:r>
              <a:rPr lang="en-US" altLang="zh-CN" sz="3600">
                <a:solidFill>
                  <a:srgbClr val="33CC33"/>
                </a:solidFill>
                <a:effectLst/>
              </a:rPr>
              <a:t>#</a:t>
            </a:r>
            <a:r>
              <a:rPr lang="en-US" altLang="zh-CN" sz="3600">
                <a:solidFill>
                  <a:schemeClr val="bg2"/>
                </a:solidFill>
                <a:effectLst/>
              </a:rPr>
              <a:t>	 	</a:t>
            </a:r>
            <a:r>
              <a:rPr lang="en-US" altLang="zh-CN" sz="3600">
                <a:effectLst/>
              </a:rPr>
              <a:t>abcd-*+ef/-</a:t>
            </a:r>
          </a:p>
        </p:txBody>
      </p:sp>
      <p:sp>
        <p:nvSpPr>
          <p:cNvPr id="41987" name="Rectangle 7"/>
          <p:cNvSpPr>
            <a:spLocks noGrp="1" noChangeArrowheads="1"/>
          </p:cNvSpPr>
          <p:nvPr/>
        </p:nvSpPr>
        <p:spPr>
          <a:xfrm>
            <a:off x="-12700" y="2354580"/>
            <a:ext cx="9055100" cy="434086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l"/>
              <a:defRPr sz="2800">
                <a:solidFill>
                  <a:schemeClr val="tx1"/>
                </a:solidFill>
                <a:effectLst>
                  <a:outerShdw blurRad="38100" dist="38100" dir="2700000" algn="tl">
                    <a:srgbClr val="010199"/>
                  </a:outerShdw>
                </a:effectLst>
                <a:latin typeface="+mn-lt"/>
                <a:ea typeface="+mn-ea"/>
              </a:defRPr>
            </a:lvl2pPr>
            <a:lvl3pPr marL="1143000" indent="-228600" algn="l" rtl="0" eaLnBrk="0" fontAlgn="base" hangingPunct="0">
              <a:spcBef>
                <a:spcPct val="20000"/>
              </a:spcBef>
              <a:spcAft>
                <a:spcPct val="0"/>
              </a:spcAft>
              <a:buClr>
                <a:schemeClr val="accent2"/>
              </a:buClr>
              <a:buSzPct val="75000"/>
              <a:buFont typeface="Wingdings" panose="05000000000000000000" pitchFamily="2" charset="2"/>
              <a:buChar char="l"/>
              <a:defRPr sz="2400">
                <a:solidFill>
                  <a:schemeClr val="tx1"/>
                </a:solidFill>
                <a:effectLst>
                  <a:outerShdw blurRad="38100" dist="38100" dir="2700000" algn="tl">
                    <a:srgbClr val="010199"/>
                  </a:outerShdw>
                </a:effectLst>
                <a:latin typeface="+mn-lt"/>
                <a:ea typeface="+mn-ea"/>
              </a:defRPr>
            </a:lvl3pPr>
            <a:lvl4pPr marL="16002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4pPr>
            <a:lvl5pPr marL="20574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9pPr>
          </a:lstStyle>
          <a:p>
            <a:pPr eaLnBrk="1" hangingPunct="1">
              <a:buClr>
                <a:srgbClr val="FF9900"/>
              </a:buClr>
            </a:pPr>
            <a:r>
              <a:rPr lang="zh-CN" altLang="en-US" sz="2800" b="1" dirty="0">
                <a:effectLst/>
                <a:latin typeface="Songti SC Regular" panose="02010800040101010101" charset="-122"/>
                <a:ea typeface="Songti SC Regular" panose="02010800040101010101" charset="-122"/>
                <a:cs typeface="Songti SC Regular" panose="02010800040101010101" charset="-122"/>
              </a:rPr>
              <a:t>类似中缀表达式求值，区别：</a:t>
            </a:r>
          </a:p>
          <a:p>
            <a:pPr marL="381635" lvl="1" eaLnBrk="1" latinLnBrk="0" hangingPunct="1">
              <a:spcBef>
                <a:spcPts val="600"/>
              </a:spcBef>
              <a:buClr>
                <a:schemeClr val="tx1"/>
              </a:buClr>
            </a:pPr>
            <a:r>
              <a:rPr lang="zh-CN" altLang="en-US" sz="2400" b="1" dirty="0">
                <a:solidFill>
                  <a:srgbClr val="FFFF00"/>
                </a:solidFill>
                <a:ea typeface="宋体" panose="02010600030101010101" pitchFamily="2" charset="-122"/>
                <a:sym typeface="+mn-ea"/>
              </a:rPr>
              <a:t>中缀表达式求值过程中，当判断可以计算时，在该问题中为可以输出转换结果</a:t>
            </a:r>
          </a:p>
          <a:p>
            <a:pPr marL="381635" lvl="1" algn="l" eaLnBrk="1" latinLnBrk="0" hangingPunct="1">
              <a:spcBef>
                <a:spcPts val="0"/>
              </a:spcBef>
              <a:buClr>
                <a:schemeClr val="tx1"/>
              </a:buClr>
            </a:pPr>
            <a:endParaRPr lang="zh-CN" altLang="en-US" sz="2400" b="1" dirty="0">
              <a:solidFill>
                <a:srgbClr val="FFFF00"/>
              </a:solidFill>
              <a:ea typeface="宋体" panose="02010600030101010101" pitchFamily="2" charset="-122"/>
              <a:sym typeface="+mn-ea"/>
            </a:endParaRPr>
          </a:p>
        </p:txBody>
      </p:sp>
      <p:sp>
        <p:nvSpPr>
          <p:cNvPr id="61445" name="Rectangle 4"/>
          <p:cNvSpPr>
            <a:spLocks noChangeArrowheads="1"/>
          </p:cNvSpPr>
          <p:nvPr/>
        </p:nvSpPr>
        <p:spPr bwMode="auto">
          <a:xfrm>
            <a:off x="230505" y="4186238"/>
            <a:ext cx="8569325"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FFFF00"/>
                </a:solidFill>
                <a:ea typeface="宋体" panose="02010600030101010101" pitchFamily="2" charset="-122"/>
              </a:rPr>
              <a:t>简化方案：</a:t>
            </a:r>
            <a:r>
              <a:rPr lang="en-US" altLang="zh-CN" sz="2400" dirty="0">
                <a:ea typeface="宋体" panose="02010600030101010101" pitchFamily="2" charset="-122"/>
              </a:rPr>
              <a:t>A specific stack OPTR is used to store temporary operators, such as +,</a:t>
            </a:r>
          </a:p>
          <a:p>
            <a:r>
              <a:rPr lang="en-US" altLang="zh-CN" sz="2400" b="1" i="1" dirty="0">
                <a:solidFill>
                  <a:srgbClr val="FFFF00"/>
                </a:solidFill>
                <a:ea typeface="宋体" panose="02010600030101010101" pitchFamily="2" charset="-122"/>
              </a:rPr>
              <a:t>c</a:t>
            </a:r>
            <a:r>
              <a:rPr lang="en-US" altLang="zh-CN" sz="2400" b="1" baseline="-25000" dirty="0">
                <a:solidFill>
                  <a:srgbClr val="FFFF00"/>
                </a:solidFill>
                <a:ea typeface="宋体" panose="02010600030101010101" pitchFamily="2" charset="-122"/>
              </a:rPr>
              <a:t>1</a:t>
            </a:r>
            <a:r>
              <a:rPr lang="en-US" altLang="zh-CN" sz="2400" dirty="0">
                <a:ea typeface="宋体" panose="02010600030101010101" pitchFamily="2" charset="-122"/>
              </a:rPr>
              <a:t> (in stack priority) </a:t>
            </a:r>
            <a:r>
              <a:rPr lang="en-US" altLang="zh-CN" sz="2400" b="1" i="1" dirty="0">
                <a:solidFill>
                  <a:srgbClr val="FFFF00"/>
                </a:solidFill>
                <a:ea typeface="宋体" panose="02010600030101010101" pitchFamily="2" charset="-122"/>
              </a:rPr>
              <a:t>c</a:t>
            </a:r>
            <a:r>
              <a:rPr lang="en-US" altLang="zh-CN" sz="2400" b="1" baseline="-25000" dirty="0">
                <a:solidFill>
                  <a:srgbClr val="FFFF00"/>
                </a:solidFill>
                <a:ea typeface="宋体" panose="02010600030101010101" pitchFamily="2" charset="-122"/>
              </a:rPr>
              <a:t>2</a:t>
            </a:r>
            <a:r>
              <a:rPr lang="en-US" altLang="zh-CN" sz="2400" dirty="0">
                <a:ea typeface="宋体" panose="02010600030101010101" pitchFamily="2" charset="-122"/>
              </a:rPr>
              <a:t> (incoming priority)</a:t>
            </a:r>
          </a:p>
          <a:p>
            <a:r>
              <a:rPr lang="en-US" altLang="zh-CN" sz="2400" dirty="0">
                <a:solidFill>
                  <a:srgbClr val="FFFF00"/>
                </a:solidFill>
                <a:ea typeface="宋体" panose="02010600030101010101" pitchFamily="2" charset="-122"/>
              </a:rPr>
              <a:t>If </a:t>
            </a:r>
            <a:r>
              <a:rPr lang="en-US" altLang="zh-CN" sz="2400" i="1" dirty="0">
                <a:solidFill>
                  <a:srgbClr val="FFFF00"/>
                </a:solidFill>
                <a:ea typeface="宋体" panose="02010600030101010101" pitchFamily="2" charset="-122"/>
              </a:rPr>
              <a:t>c</a:t>
            </a:r>
            <a:r>
              <a:rPr lang="en-US" altLang="zh-CN" sz="2400" b="1" baseline="-25000" dirty="0">
                <a:solidFill>
                  <a:srgbClr val="FFFF00"/>
                </a:solidFill>
                <a:ea typeface="宋体" panose="02010600030101010101" pitchFamily="2" charset="-122"/>
              </a:rPr>
              <a:t>1</a:t>
            </a:r>
            <a:r>
              <a:rPr lang="en-US" altLang="zh-CN" sz="2400" dirty="0">
                <a:solidFill>
                  <a:srgbClr val="FFFF00"/>
                </a:solidFill>
                <a:ea typeface="宋体" panose="02010600030101010101" pitchFamily="2" charset="-122"/>
              </a:rPr>
              <a:t> &lt; </a:t>
            </a:r>
            <a:r>
              <a:rPr lang="en-US" altLang="zh-CN" sz="2400" i="1" dirty="0">
                <a:solidFill>
                  <a:srgbClr val="FFFF00"/>
                </a:solidFill>
                <a:ea typeface="宋体" panose="02010600030101010101" pitchFamily="2" charset="-122"/>
              </a:rPr>
              <a:t>c</a:t>
            </a:r>
            <a:r>
              <a:rPr lang="en-US" altLang="zh-CN" sz="2400" b="1" baseline="-25000" dirty="0">
                <a:solidFill>
                  <a:srgbClr val="FFFF00"/>
                </a:solidFill>
                <a:ea typeface="宋体" panose="02010600030101010101" pitchFamily="2" charset="-122"/>
              </a:rPr>
              <a:t>2</a:t>
            </a:r>
            <a:r>
              <a:rPr lang="en-US" altLang="zh-CN" sz="2400" dirty="0">
                <a:solidFill>
                  <a:srgbClr val="FFFF00"/>
                </a:solidFill>
                <a:ea typeface="宋体" panose="02010600030101010101" pitchFamily="2" charset="-122"/>
              </a:rPr>
              <a:t>, push the incoming operator into OPTR </a:t>
            </a:r>
          </a:p>
          <a:p>
            <a:r>
              <a:rPr lang="en-US" altLang="zh-CN" sz="2400" dirty="0">
                <a:solidFill>
                  <a:srgbClr val="FFFF00"/>
                </a:solidFill>
                <a:ea typeface="宋体" panose="02010600030101010101" pitchFamily="2" charset="-122"/>
              </a:rPr>
              <a:t>If </a:t>
            </a:r>
            <a:r>
              <a:rPr lang="en-US" altLang="zh-CN" sz="2400" i="1" dirty="0">
                <a:solidFill>
                  <a:srgbClr val="FFFF00"/>
                </a:solidFill>
                <a:ea typeface="宋体" panose="02010600030101010101" pitchFamily="2" charset="-122"/>
              </a:rPr>
              <a:t>c</a:t>
            </a:r>
            <a:r>
              <a:rPr lang="en-US" altLang="zh-CN" sz="2400" b="1" baseline="-25000" dirty="0">
                <a:solidFill>
                  <a:srgbClr val="FFFF00"/>
                </a:solidFill>
                <a:ea typeface="宋体" panose="02010600030101010101" pitchFamily="2" charset="-122"/>
              </a:rPr>
              <a:t>1</a:t>
            </a:r>
            <a:r>
              <a:rPr lang="en-US" altLang="zh-CN" sz="2400" dirty="0">
                <a:solidFill>
                  <a:srgbClr val="FFFF00"/>
                </a:solidFill>
                <a:ea typeface="宋体" panose="02010600030101010101" pitchFamily="2" charset="-122"/>
              </a:rPr>
              <a:t> &gt; </a:t>
            </a:r>
            <a:r>
              <a:rPr lang="en-US" altLang="zh-CN" sz="2400" i="1" dirty="0">
                <a:solidFill>
                  <a:srgbClr val="FFFF00"/>
                </a:solidFill>
                <a:ea typeface="宋体" panose="02010600030101010101" pitchFamily="2" charset="-122"/>
              </a:rPr>
              <a:t>c</a:t>
            </a:r>
            <a:r>
              <a:rPr lang="en-US" altLang="zh-CN" sz="2400" b="1" baseline="-25000" dirty="0">
                <a:solidFill>
                  <a:srgbClr val="FFFF00"/>
                </a:solidFill>
                <a:ea typeface="宋体" panose="02010600030101010101" pitchFamily="2" charset="-122"/>
              </a:rPr>
              <a:t>2</a:t>
            </a:r>
            <a:r>
              <a:rPr lang="en-US" altLang="zh-CN" sz="2400" dirty="0">
                <a:solidFill>
                  <a:srgbClr val="FFFF00"/>
                </a:solidFill>
                <a:ea typeface="宋体" panose="02010600030101010101" pitchFamily="2" charset="-122"/>
              </a:rPr>
              <a:t>, output and pop the top of OPTR</a:t>
            </a:r>
          </a:p>
          <a:p>
            <a:r>
              <a:rPr lang="en-US" altLang="zh-CN" sz="2400" dirty="0">
                <a:solidFill>
                  <a:srgbClr val="FFFF00"/>
                </a:solidFill>
                <a:ea typeface="宋体" panose="02010600030101010101" pitchFamily="2" charset="-122"/>
              </a:rPr>
              <a:t>If </a:t>
            </a:r>
            <a:r>
              <a:rPr lang="en-US" altLang="zh-CN" sz="2400" i="1" dirty="0">
                <a:solidFill>
                  <a:srgbClr val="FFFF00"/>
                </a:solidFill>
                <a:ea typeface="宋体" panose="02010600030101010101" pitchFamily="2" charset="-122"/>
              </a:rPr>
              <a:t>c</a:t>
            </a:r>
            <a:r>
              <a:rPr lang="en-US" altLang="zh-CN" sz="2400" b="1" baseline="-25000" dirty="0">
                <a:solidFill>
                  <a:srgbClr val="FFFF00"/>
                </a:solidFill>
                <a:ea typeface="宋体" panose="02010600030101010101" pitchFamily="2" charset="-122"/>
              </a:rPr>
              <a:t>1</a:t>
            </a:r>
            <a:r>
              <a:rPr lang="en-US" altLang="zh-CN" sz="2400" dirty="0">
                <a:solidFill>
                  <a:srgbClr val="FFFF00"/>
                </a:solidFill>
                <a:ea typeface="宋体" panose="02010600030101010101" pitchFamily="2" charset="-122"/>
              </a:rPr>
              <a:t> = </a:t>
            </a:r>
            <a:r>
              <a:rPr lang="en-US" altLang="zh-CN" sz="2400" i="1" dirty="0">
                <a:solidFill>
                  <a:srgbClr val="FFFF00"/>
                </a:solidFill>
                <a:ea typeface="宋体" panose="02010600030101010101" pitchFamily="2" charset="-122"/>
              </a:rPr>
              <a:t>c</a:t>
            </a:r>
            <a:r>
              <a:rPr lang="en-US" altLang="zh-CN" sz="2400" b="1" baseline="-25000" dirty="0">
                <a:solidFill>
                  <a:srgbClr val="FFFF00"/>
                </a:solidFill>
                <a:ea typeface="宋体" panose="02010600030101010101" pitchFamily="2" charset="-122"/>
              </a:rPr>
              <a:t>2</a:t>
            </a:r>
            <a:r>
              <a:rPr lang="en-US" altLang="zh-CN" sz="2400" dirty="0">
                <a:solidFill>
                  <a:srgbClr val="FFFF00"/>
                </a:solidFill>
                <a:ea typeface="宋体" panose="02010600030101010101" pitchFamily="2" charset="-122"/>
              </a:rPr>
              <a:t>, scan next item and pop the top of OPTR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5"/>
          <p:cNvSpPr>
            <a:spLocks noChangeArrowheads="1"/>
          </p:cNvSpPr>
          <p:nvPr/>
        </p:nvSpPr>
        <p:spPr bwMode="auto">
          <a:xfrm>
            <a:off x="395288" y="1412875"/>
            <a:ext cx="8424862" cy="5040313"/>
          </a:xfrm>
          <a:prstGeom prst="rect">
            <a:avLst/>
          </a:prstGeom>
          <a:solidFill>
            <a:schemeClr val="tx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9220" name="Rectangle 2"/>
          <p:cNvSpPr>
            <a:spLocks noGrp="1" noChangeArrowheads="1"/>
          </p:cNvSpPr>
          <p:nvPr>
            <p:ph type="title"/>
          </p:nvPr>
        </p:nvSpPr>
        <p:spPr/>
        <p:txBody>
          <a:bodyPr/>
          <a:lstStyle/>
          <a:p>
            <a:pPr eaLnBrk="1" hangingPunct="1"/>
            <a:r>
              <a:rPr lang="en-US" altLang="zh-CN"/>
              <a:t>Examples of Push and Pop</a:t>
            </a:r>
          </a:p>
        </p:txBody>
      </p:sp>
      <p:pic>
        <p:nvPicPr>
          <p:cNvPr id="92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438275"/>
            <a:ext cx="8288337" cy="397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8" y="5589588"/>
            <a:ext cx="7515225"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94"/>
          <p:cNvSpPr>
            <a:spLocks noChangeArrowheads="1"/>
          </p:cNvSpPr>
          <p:nvPr/>
        </p:nvSpPr>
        <p:spPr bwMode="auto">
          <a:xfrm>
            <a:off x="454025" y="1339850"/>
            <a:ext cx="3095625" cy="576263"/>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68" name="Rectangle 2"/>
          <p:cNvSpPr>
            <a:spLocks noGrp="1" noChangeArrowheads="1"/>
          </p:cNvSpPr>
          <p:nvPr>
            <p:ph type="title"/>
          </p:nvPr>
        </p:nvSpPr>
        <p:spPr>
          <a:xfrm>
            <a:off x="457200" y="125413"/>
            <a:ext cx="8229600" cy="1143000"/>
          </a:xfrm>
        </p:spPr>
        <p:txBody>
          <a:bodyPr/>
          <a:lstStyle/>
          <a:p>
            <a:pPr algn="l" eaLnBrk="1" hangingPunct="1"/>
            <a:r>
              <a:rPr lang="en-US" altLang="zh-CN" dirty="0"/>
              <a:t>Priority of operators</a:t>
            </a:r>
          </a:p>
        </p:txBody>
      </p:sp>
      <p:graphicFrame>
        <p:nvGraphicFramePr>
          <p:cNvPr id="155745" name="Group 97"/>
          <p:cNvGraphicFramePr>
            <a:graphicFrameLocks noGrp="1"/>
          </p:cNvGraphicFramePr>
          <p:nvPr>
            <p:ph sz="half" idx="1"/>
          </p:nvPr>
        </p:nvGraphicFramePr>
        <p:xfrm>
          <a:off x="457200" y="1927225"/>
          <a:ext cx="8218488" cy="4525964"/>
        </p:xfrm>
        <a:graphic>
          <a:graphicData uri="http://schemas.openxmlformats.org/drawingml/2006/table">
            <a:tbl>
              <a:tblPr/>
              <a:tblGrid>
                <a:gridCol w="1027113">
                  <a:extLst>
                    <a:ext uri="{9D8B030D-6E8A-4147-A177-3AD203B41FA5}">
                      <a16:colId xmlns:a16="http://schemas.microsoft.com/office/drawing/2014/main" val="20000"/>
                    </a:ext>
                  </a:extLst>
                </a:gridCol>
                <a:gridCol w="1027112">
                  <a:extLst>
                    <a:ext uri="{9D8B030D-6E8A-4147-A177-3AD203B41FA5}">
                      <a16:colId xmlns:a16="http://schemas.microsoft.com/office/drawing/2014/main" val="20001"/>
                    </a:ext>
                  </a:extLst>
                </a:gridCol>
                <a:gridCol w="1027113">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7112">
                  <a:extLst>
                    <a:ext uri="{9D8B030D-6E8A-4147-A177-3AD203B41FA5}">
                      <a16:colId xmlns:a16="http://schemas.microsoft.com/office/drawing/2014/main" val="20004"/>
                    </a:ext>
                  </a:extLst>
                </a:gridCol>
                <a:gridCol w="1027113">
                  <a:extLst>
                    <a:ext uri="{9D8B030D-6E8A-4147-A177-3AD203B41FA5}">
                      <a16:colId xmlns:a16="http://schemas.microsoft.com/office/drawing/2014/main" val="20005"/>
                    </a:ext>
                  </a:extLst>
                </a:gridCol>
                <a:gridCol w="1027112">
                  <a:extLst>
                    <a:ext uri="{9D8B030D-6E8A-4147-A177-3AD203B41FA5}">
                      <a16:colId xmlns:a16="http://schemas.microsoft.com/office/drawing/2014/main" val="20006"/>
                    </a:ext>
                  </a:extLst>
                </a:gridCol>
                <a:gridCol w="1027113">
                  <a:extLst>
                    <a:ext uri="{9D8B030D-6E8A-4147-A177-3AD203B41FA5}">
                      <a16:colId xmlns:a16="http://schemas.microsoft.com/office/drawing/2014/main" val="20007"/>
                    </a:ext>
                  </a:extLst>
                </a:gridCol>
              </a:tblGrid>
              <a:tr h="5651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565150">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566738">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566738">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565150">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r h="566738">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5"/>
                  </a:ext>
                </a:extLst>
              </a:tr>
              <a:tr h="565150">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6"/>
                  </a:ext>
                </a:extLst>
              </a:tr>
              <a:tr h="565150">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7"/>
                  </a:ext>
                </a:extLst>
              </a:tr>
            </a:tbl>
          </a:graphicData>
        </a:graphic>
      </p:graphicFrame>
      <p:graphicFrame>
        <p:nvGraphicFramePr>
          <p:cNvPr id="62553" name="Object 87"/>
          <p:cNvGraphicFramePr>
            <a:graphicFrameLocks noGrp="1" noChangeAspect="1"/>
          </p:cNvGraphicFramePr>
          <p:nvPr>
            <p:ph sz="half" idx="2"/>
          </p:nvPr>
        </p:nvGraphicFramePr>
        <p:xfrm>
          <a:off x="555625" y="2060575"/>
          <a:ext cx="250825" cy="411163"/>
        </p:xfrm>
        <a:graphic>
          <a:graphicData uri="http://schemas.openxmlformats.org/presentationml/2006/ole">
            <mc:AlternateContent xmlns:mc="http://schemas.openxmlformats.org/markup-compatibility/2006">
              <mc:Choice xmlns:v="urn:schemas-microsoft-com:vml" Requires="v">
                <p:oleObj name="Equation" r:id="rId3" imgW="3352800" imgH="5486400" progId="Equation.DSMT4">
                  <p:embed/>
                </p:oleObj>
              </mc:Choice>
              <mc:Fallback>
                <p:oleObj name="Equation" r:id="rId3" imgW="3352800" imgH="5486400" progId="Equation.DSMT4">
                  <p:embed/>
                  <p:pic>
                    <p:nvPicPr>
                      <p:cNvPr id="0" name="Object 87"/>
                      <p:cNvPicPr>
                        <a:picLocks noChangeAspect="1" noChangeArrowheads="1"/>
                      </p:cNvPicPr>
                      <p:nvPr/>
                    </p:nvPicPr>
                    <p:blipFill>
                      <a:blip r:embed="rId4"/>
                      <a:srcRect/>
                      <a:stretch>
                        <a:fillRect/>
                      </a:stretch>
                    </p:blipFill>
                    <p:spPr bwMode="auto">
                      <a:xfrm>
                        <a:off x="555625" y="2060575"/>
                        <a:ext cx="250825"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554" name="Object 88"/>
          <p:cNvGraphicFramePr>
            <a:graphicFrameLocks noChangeAspect="1"/>
          </p:cNvGraphicFramePr>
          <p:nvPr/>
        </p:nvGraphicFramePr>
        <p:xfrm>
          <a:off x="1054100" y="1831975"/>
          <a:ext cx="290513" cy="436563"/>
        </p:xfrm>
        <a:graphic>
          <a:graphicData uri="http://schemas.openxmlformats.org/presentationml/2006/ole">
            <mc:AlternateContent xmlns:mc="http://schemas.openxmlformats.org/markup-compatibility/2006">
              <mc:Choice xmlns:v="urn:schemas-microsoft-com:vml" Requires="v">
                <p:oleObj name="Equation" r:id="rId5" imgW="3657600" imgH="5486400" progId="Equation.DSMT4">
                  <p:embed/>
                </p:oleObj>
              </mc:Choice>
              <mc:Fallback>
                <p:oleObj name="Equation" r:id="rId5" imgW="3657600" imgH="5486400" progId="Equation.DSMT4">
                  <p:embed/>
                  <p:pic>
                    <p:nvPicPr>
                      <p:cNvPr id="0" name="Object 88"/>
                      <p:cNvPicPr>
                        <a:picLocks noChangeAspect="1" noChangeArrowheads="1"/>
                      </p:cNvPicPr>
                      <p:nvPr/>
                    </p:nvPicPr>
                    <p:blipFill>
                      <a:blip r:embed="rId6"/>
                      <a:srcRect/>
                      <a:stretch>
                        <a:fillRect/>
                      </a:stretch>
                    </p:blipFill>
                    <p:spPr bwMode="auto">
                      <a:xfrm>
                        <a:off x="1054100" y="1831975"/>
                        <a:ext cx="290513"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555" name="Object 89"/>
          <p:cNvGraphicFramePr>
            <a:graphicFrameLocks noChangeAspect="1"/>
          </p:cNvGraphicFramePr>
          <p:nvPr/>
        </p:nvGraphicFramePr>
        <p:xfrm>
          <a:off x="555625" y="1400175"/>
          <a:ext cx="328613" cy="436563"/>
        </p:xfrm>
        <a:graphic>
          <a:graphicData uri="http://schemas.openxmlformats.org/presentationml/2006/ole">
            <mc:AlternateContent xmlns:mc="http://schemas.openxmlformats.org/markup-compatibility/2006">
              <mc:Choice xmlns:v="urn:schemas-microsoft-com:vml" Requires="v">
                <p:oleObj name="Equation" r:id="rId7" imgW="3352800" imgH="5486400" progId="Equation.DSMT4">
                  <p:embed/>
                </p:oleObj>
              </mc:Choice>
              <mc:Fallback>
                <p:oleObj name="Equation" r:id="rId7" imgW="3352800" imgH="5486400" progId="Equation.DSMT4">
                  <p:embed/>
                  <p:pic>
                    <p:nvPicPr>
                      <p:cNvPr id="0" name="Object 89"/>
                      <p:cNvPicPr>
                        <a:picLocks noChangeAspect="1" noChangeArrowheads="1"/>
                      </p:cNvPicPr>
                      <p:nvPr/>
                    </p:nvPicPr>
                    <p:blipFill>
                      <a:blip r:embed="rId8"/>
                      <a:srcRect/>
                      <a:stretch>
                        <a:fillRect/>
                      </a:stretch>
                    </p:blipFill>
                    <p:spPr bwMode="auto">
                      <a:xfrm>
                        <a:off x="555625" y="1400175"/>
                        <a:ext cx="328613"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556" name="Text Box 90"/>
          <p:cNvSpPr txBox="1">
            <a:spLocks noChangeArrowheads="1"/>
          </p:cNvSpPr>
          <p:nvPr/>
        </p:nvSpPr>
        <p:spPr bwMode="auto">
          <a:xfrm>
            <a:off x="755080" y="1434262"/>
            <a:ext cx="27945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1600" b="1" dirty="0">
                <a:solidFill>
                  <a:schemeClr val="bg1"/>
                </a:solidFill>
                <a:ea typeface="宋体" panose="02010600030101010101" pitchFamily="2" charset="-122"/>
              </a:rPr>
              <a:t>-- </a:t>
            </a:r>
            <a:r>
              <a:rPr lang="en-US" altLang="zh-CN" sz="1600" b="1" dirty="0" err="1">
                <a:solidFill>
                  <a:schemeClr val="bg1"/>
                </a:solidFill>
                <a:ea typeface="宋体" panose="02010600030101010101" pitchFamily="2" charset="-122"/>
              </a:rPr>
              <a:t>instack</a:t>
            </a:r>
            <a:r>
              <a:rPr lang="en-US" altLang="zh-CN" sz="1600" b="1" dirty="0">
                <a:solidFill>
                  <a:schemeClr val="bg1"/>
                </a:solidFill>
                <a:ea typeface="宋体" panose="02010600030101010101" pitchFamily="2" charset="-122"/>
              </a:rPr>
              <a:t>          -- incoming</a:t>
            </a:r>
          </a:p>
        </p:txBody>
      </p:sp>
      <p:graphicFrame>
        <p:nvGraphicFramePr>
          <p:cNvPr id="62557" name="Object 91"/>
          <p:cNvGraphicFramePr>
            <a:graphicFrameLocks noChangeAspect="1"/>
          </p:cNvGraphicFramePr>
          <p:nvPr/>
        </p:nvGraphicFramePr>
        <p:xfrm>
          <a:off x="1979712" y="1400175"/>
          <a:ext cx="358775" cy="436563"/>
        </p:xfrm>
        <a:graphic>
          <a:graphicData uri="http://schemas.openxmlformats.org/presentationml/2006/ole">
            <mc:AlternateContent xmlns:mc="http://schemas.openxmlformats.org/markup-compatibility/2006">
              <mc:Choice xmlns:v="urn:schemas-microsoft-com:vml" Requires="v">
                <p:oleObj name="Equation" r:id="rId9" imgW="3657600" imgH="5486400" progId="Equation.DSMT4">
                  <p:embed/>
                </p:oleObj>
              </mc:Choice>
              <mc:Fallback>
                <p:oleObj name="Equation" r:id="rId9" imgW="3657600" imgH="5486400" progId="Equation.DSMT4">
                  <p:embed/>
                  <p:pic>
                    <p:nvPicPr>
                      <p:cNvPr id="0" name="Object 91"/>
                      <p:cNvPicPr>
                        <a:picLocks noChangeAspect="1" noChangeArrowheads="1"/>
                      </p:cNvPicPr>
                      <p:nvPr/>
                    </p:nvPicPr>
                    <p:blipFill>
                      <a:blip r:embed="rId10"/>
                      <a:srcRect/>
                      <a:stretch>
                        <a:fillRect/>
                      </a:stretch>
                    </p:blipFill>
                    <p:spPr bwMode="auto">
                      <a:xfrm>
                        <a:off x="1979712" y="1400175"/>
                        <a:ext cx="358775"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558" name="Line 93"/>
          <p:cNvSpPr>
            <a:spLocks noChangeShapeType="1"/>
          </p:cNvSpPr>
          <p:nvPr/>
        </p:nvSpPr>
        <p:spPr bwMode="auto">
          <a:xfrm>
            <a:off x="468313" y="1963738"/>
            <a:ext cx="1008062" cy="504825"/>
          </a:xfrm>
          <a:prstGeom prst="line">
            <a:avLst/>
          </a:prstGeom>
          <a:noFill/>
          <a:ln w="190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Line 4"/>
          <p:cNvSpPr>
            <a:spLocks noChangeShapeType="1"/>
          </p:cNvSpPr>
          <p:nvPr/>
        </p:nvSpPr>
        <p:spPr bwMode="auto">
          <a:xfrm>
            <a:off x="4857750" y="1235075"/>
            <a:ext cx="4267200" cy="0"/>
          </a:xfrm>
          <a:prstGeom prst="line">
            <a:avLst/>
          </a:prstGeom>
          <a:noFill/>
          <a:ln w="762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92" name="Line 5"/>
          <p:cNvSpPr>
            <a:spLocks noChangeShapeType="1"/>
          </p:cNvSpPr>
          <p:nvPr/>
        </p:nvSpPr>
        <p:spPr bwMode="auto">
          <a:xfrm>
            <a:off x="57150" y="1235075"/>
            <a:ext cx="3886200" cy="0"/>
          </a:xfrm>
          <a:prstGeom prst="line">
            <a:avLst/>
          </a:prstGeom>
          <a:noFill/>
          <a:ln w="5715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3493" name="Group 6"/>
          <p:cNvGrpSpPr/>
          <p:nvPr/>
        </p:nvGrpSpPr>
        <p:grpSpPr bwMode="auto">
          <a:xfrm>
            <a:off x="3943350" y="1046163"/>
            <a:ext cx="914400" cy="5410200"/>
            <a:chOff x="2448" y="816"/>
            <a:chExt cx="576" cy="3408"/>
          </a:xfrm>
        </p:grpSpPr>
        <p:sp>
          <p:nvSpPr>
            <p:cNvPr id="63540" name="Line 7"/>
            <p:cNvSpPr>
              <a:spLocks noChangeShapeType="1"/>
            </p:cNvSpPr>
            <p:nvPr/>
          </p:nvSpPr>
          <p:spPr bwMode="auto">
            <a:xfrm flipV="1">
              <a:off x="3024" y="816"/>
              <a:ext cx="0" cy="3408"/>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41" name="Line 8"/>
            <p:cNvSpPr>
              <a:spLocks noChangeShapeType="1"/>
            </p:cNvSpPr>
            <p:nvPr/>
          </p:nvSpPr>
          <p:spPr bwMode="auto">
            <a:xfrm>
              <a:off x="2448" y="4224"/>
              <a:ext cx="576" cy="0"/>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42" name="Line 9"/>
            <p:cNvSpPr>
              <a:spLocks noChangeShapeType="1"/>
            </p:cNvSpPr>
            <p:nvPr/>
          </p:nvSpPr>
          <p:spPr bwMode="auto">
            <a:xfrm>
              <a:off x="2448" y="816"/>
              <a:ext cx="0" cy="3408"/>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43" name="Line 10"/>
            <p:cNvSpPr>
              <a:spLocks noChangeShapeType="1"/>
            </p:cNvSpPr>
            <p:nvPr/>
          </p:nvSpPr>
          <p:spPr bwMode="auto">
            <a:xfrm>
              <a:off x="2448" y="3792"/>
              <a:ext cx="576" cy="0"/>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44" name="Line 11"/>
            <p:cNvSpPr>
              <a:spLocks noChangeShapeType="1"/>
            </p:cNvSpPr>
            <p:nvPr/>
          </p:nvSpPr>
          <p:spPr bwMode="auto">
            <a:xfrm>
              <a:off x="2448" y="3360"/>
              <a:ext cx="576" cy="0"/>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45" name="Line 12"/>
            <p:cNvSpPr>
              <a:spLocks noChangeShapeType="1"/>
            </p:cNvSpPr>
            <p:nvPr/>
          </p:nvSpPr>
          <p:spPr bwMode="auto">
            <a:xfrm>
              <a:off x="2448" y="2928"/>
              <a:ext cx="576" cy="0"/>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46" name="Line 13"/>
            <p:cNvSpPr>
              <a:spLocks noChangeShapeType="1"/>
            </p:cNvSpPr>
            <p:nvPr/>
          </p:nvSpPr>
          <p:spPr bwMode="auto">
            <a:xfrm>
              <a:off x="2448" y="2496"/>
              <a:ext cx="576" cy="0"/>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47" name="Line 14"/>
            <p:cNvSpPr>
              <a:spLocks noChangeShapeType="1"/>
            </p:cNvSpPr>
            <p:nvPr/>
          </p:nvSpPr>
          <p:spPr bwMode="auto">
            <a:xfrm>
              <a:off x="2448" y="2064"/>
              <a:ext cx="576" cy="0"/>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48" name="Line 15"/>
            <p:cNvSpPr>
              <a:spLocks noChangeShapeType="1"/>
            </p:cNvSpPr>
            <p:nvPr/>
          </p:nvSpPr>
          <p:spPr bwMode="auto">
            <a:xfrm>
              <a:off x="2448" y="1632"/>
              <a:ext cx="576" cy="0"/>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49" name="Line 16"/>
            <p:cNvSpPr>
              <a:spLocks noChangeShapeType="1"/>
            </p:cNvSpPr>
            <p:nvPr/>
          </p:nvSpPr>
          <p:spPr bwMode="auto">
            <a:xfrm>
              <a:off x="2448" y="1200"/>
              <a:ext cx="576" cy="0"/>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3494" name="Rectangle 17"/>
          <p:cNvSpPr>
            <a:spLocks noChangeArrowheads="1"/>
          </p:cNvSpPr>
          <p:nvPr/>
        </p:nvSpPr>
        <p:spPr bwMode="auto">
          <a:xfrm>
            <a:off x="5010150" y="578683"/>
            <a:ext cx="3990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rPr>
              <a:t>a </a:t>
            </a:r>
            <a:r>
              <a:rPr kumimoji="1" lang="en-US" altLang="zh-CN" sz="2800" b="1">
                <a:latin typeface="Times New Roman" panose="02020603050405020304" pitchFamily="18" charset="0"/>
                <a:ea typeface="宋体" panose="02010600030101010101" pitchFamily="2" charset="-122"/>
                <a:sym typeface="Symbol" panose="05050102010706020507" pitchFamily="18" charset="2"/>
              </a:rPr>
              <a:t> ( b  ( c + d / e ) - f ) #</a:t>
            </a:r>
          </a:p>
        </p:txBody>
      </p:sp>
      <p:sp>
        <p:nvSpPr>
          <p:cNvPr id="234514" name="Rectangle 18"/>
          <p:cNvSpPr>
            <a:spLocks noChangeArrowheads="1"/>
          </p:cNvSpPr>
          <p:nvPr/>
        </p:nvSpPr>
        <p:spPr bwMode="auto">
          <a:xfrm>
            <a:off x="4222812" y="58610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Times New Roman" panose="02020603050405020304" pitchFamily="18" charset="0"/>
                <a:ea typeface="宋体" panose="02010600030101010101" pitchFamily="2" charset="-122"/>
                <a:sym typeface="Symbol" panose="05050102010706020507" pitchFamily="18" charset="2"/>
              </a:rPr>
              <a:t>#</a:t>
            </a:r>
          </a:p>
        </p:txBody>
      </p:sp>
      <p:sp>
        <p:nvSpPr>
          <p:cNvPr id="63496" name="Line 19"/>
          <p:cNvSpPr>
            <a:spLocks noChangeShapeType="1"/>
          </p:cNvSpPr>
          <p:nvPr/>
        </p:nvSpPr>
        <p:spPr bwMode="auto">
          <a:xfrm>
            <a:off x="3981450" y="1235075"/>
            <a:ext cx="838200" cy="0"/>
          </a:xfrm>
          <a:prstGeom prst="line">
            <a:avLst/>
          </a:prstGeom>
          <a:noFill/>
          <a:ln w="762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useBgFill="1">
        <p:nvSpPr>
          <p:cNvPr id="234516" name="Rectangle 20"/>
          <p:cNvSpPr>
            <a:spLocks noChangeArrowheads="1"/>
          </p:cNvSpPr>
          <p:nvPr/>
        </p:nvSpPr>
        <p:spPr bwMode="auto">
          <a:xfrm>
            <a:off x="5086350" y="647739"/>
            <a:ext cx="228600" cy="381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7" name="Rectangle 21"/>
          <p:cNvSpPr>
            <a:spLocks noChangeArrowheads="1"/>
          </p:cNvSpPr>
          <p:nvPr/>
        </p:nvSpPr>
        <p:spPr bwMode="auto">
          <a:xfrm>
            <a:off x="57150" y="6254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rPr>
              <a:t>a</a:t>
            </a:r>
          </a:p>
        </p:txBody>
      </p:sp>
      <p:sp useBgFill="1">
        <p:nvSpPr>
          <p:cNvPr id="234518" name="Rectangle 22"/>
          <p:cNvSpPr>
            <a:spLocks noChangeArrowheads="1"/>
          </p:cNvSpPr>
          <p:nvPr/>
        </p:nvSpPr>
        <p:spPr bwMode="auto">
          <a:xfrm>
            <a:off x="5314950" y="647739"/>
            <a:ext cx="304800" cy="381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9" name="Rectangle 23"/>
          <p:cNvSpPr>
            <a:spLocks noChangeArrowheads="1"/>
          </p:cNvSpPr>
          <p:nvPr/>
        </p:nvSpPr>
        <p:spPr bwMode="auto">
          <a:xfrm>
            <a:off x="4214081" y="5160963"/>
            <a:ext cx="379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p>
        </p:txBody>
      </p:sp>
      <p:sp useBgFill="1">
        <p:nvSpPr>
          <p:cNvPr id="234520" name="Rectangle 24"/>
          <p:cNvSpPr>
            <a:spLocks noChangeArrowheads="1"/>
          </p:cNvSpPr>
          <p:nvPr/>
        </p:nvSpPr>
        <p:spPr bwMode="auto">
          <a:xfrm>
            <a:off x="5608320" y="647739"/>
            <a:ext cx="251460" cy="396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1" name="Rectangle 25"/>
          <p:cNvSpPr>
            <a:spLocks noChangeArrowheads="1"/>
          </p:cNvSpPr>
          <p:nvPr/>
        </p:nvSpPr>
        <p:spPr bwMode="auto">
          <a:xfrm>
            <a:off x="4252181" y="4475163"/>
            <a:ext cx="303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p>
        </p:txBody>
      </p:sp>
      <p:sp useBgFill="1">
        <p:nvSpPr>
          <p:cNvPr id="234522" name="Rectangle 26"/>
          <p:cNvSpPr>
            <a:spLocks noChangeArrowheads="1"/>
          </p:cNvSpPr>
          <p:nvPr/>
        </p:nvSpPr>
        <p:spPr bwMode="auto">
          <a:xfrm>
            <a:off x="5848350" y="647739"/>
            <a:ext cx="228600" cy="381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3" name="Rectangle 27"/>
          <p:cNvSpPr>
            <a:spLocks noChangeArrowheads="1"/>
          </p:cNvSpPr>
          <p:nvPr/>
        </p:nvSpPr>
        <p:spPr bwMode="auto">
          <a:xfrm>
            <a:off x="361950" y="625475"/>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sym typeface="Symbol" panose="05050102010706020507" pitchFamily="18" charset="2"/>
              </a:rPr>
              <a:t>b</a:t>
            </a:r>
          </a:p>
        </p:txBody>
      </p:sp>
      <p:sp useBgFill="1">
        <p:nvSpPr>
          <p:cNvPr id="234524" name="Rectangle 28"/>
          <p:cNvSpPr>
            <a:spLocks noChangeArrowheads="1"/>
          </p:cNvSpPr>
          <p:nvPr/>
        </p:nvSpPr>
        <p:spPr bwMode="auto">
          <a:xfrm>
            <a:off x="6094268" y="584684"/>
            <a:ext cx="346364" cy="507111"/>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5" name="Rectangle 29"/>
          <p:cNvSpPr>
            <a:spLocks noChangeArrowheads="1"/>
          </p:cNvSpPr>
          <p:nvPr/>
        </p:nvSpPr>
        <p:spPr bwMode="auto">
          <a:xfrm>
            <a:off x="4169631" y="3783013"/>
            <a:ext cx="468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sym typeface="Symbol" panose="05050102010706020507" pitchFamily="18" charset="2"/>
              </a:rPr>
              <a:t> </a:t>
            </a:r>
          </a:p>
        </p:txBody>
      </p:sp>
      <p:sp useBgFill="1">
        <p:nvSpPr>
          <p:cNvPr id="234526" name="Rectangle 30"/>
          <p:cNvSpPr>
            <a:spLocks noChangeArrowheads="1"/>
          </p:cNvSpPr>
          <p:nvPr/>
        </p:nvSpPr>
        <p:spPr bwMode="auto">
          <a:xfrm>
            <a:off x="6297468" y="559328"/>
            <a:ext cx="346364" cy="55782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7" name="Rectangle 31"/>
          <p:cNvSpPr>
            <a:spLocks noChangeArrowheads="1"/>
          </p:cNvSpPr>
          <p:nvPr/>
        </p:nvSpPr>
        <p:spPr bwMode="auto">
          <a:xfrm>
            <a:off x="4248150" y="3117850"/>
            <a:ext cx="30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p>
        </p:txBody>
      </p:sp>
      <p:sp useBgFill="1">
        <p:nvSpPr>
          <p:cNvPr id="234528" name="Rectangle 32"/>
          <p:cNvSpPr>
            <a:spLocks noChangeArrowheads="1"/>
          </p:cNvSpPr>
          <p:nvPr/>
        </p:nvSpPr>
        <p:spPr bwMode="auto">
          <a:xfrm>
            <a:off x="6534150" y="607734"/>
            <a:ext cx="381000" cy="4610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9" name="Rectangle 33"/>
          <p:cNvSpPr>
            <a:spLocks noChangeArrowheads="1"/>
          </p:cNvSpPr>
          <p:nvPr/>
        </p:nvSpPr>
        <p:spPr bwMode="auto">
          <a:xfrm>
            <a:off x="666750" y="625475"/>
            <a:ext cx="341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sym typeface="Symbol" panose="05050102010706020507" pitchFamily="18" charset="2"/>
              </a:rPr>
              <a:t>c</a:t>
            </a:r>
          </a:p>
        </p:txBody>
      </p:sp>
      <p:sp useBgFill="1">
        <p:nvSpPr>
          <p:cNvPr id="234530" name="Rectangle 34"/>
          <p:cNvSpPr>
            <a:spLocks noChangeArrowheads="1"/>
          </p:cNvSpPr>
          <p:nvPr/>
        </p:nvSpPr>
        <p:spPr bwMode="auto">
          <a:xfrm>
            <a:off x="6775450" y="607734"/>
            <a:ext cx="304800" cy="4610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1" name="Rectangle 35"/>
          <p:cNvSpPr>
            <a:spLocks noChangeArrowheads="1"/>
          </p:cNvSpPr>
          <p:nvPr/>
        </p:nvSpPr>
        <p:spPr bwMode="auto">
          <a:xfrm>
            <a:off x="4241800" y="2417763"/>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Times New Roman" panose="02020603050405020304" pitchFamily="18" charset="0"/>
                <a:ea typeface="宋体" panose="02010600030101010101" pitchFamily="2" charset="-122"/>
                <a:sym typeface="Symbol" panose="05050102010706020507" pitchFamily="18" charset="2"/>
              </a:rPr>
              <a:t>+</a:t>
            </a:r>
          </a:p>
        </p:txBody>
      </p:sp>
      <p:sp useBgFill="1">
        <p:nvSpPr>
          <p:cNvPr id="234532" name="Rectangle 36"/>
          <p:cNvSpPr>
            <a:spLocks noChangeArrowheads="1"/>
          </p:cNvSpPr>
          <p:nvPr/>
        </p:nvSpPr>
        <p:spPr bwMode="auto">
          <a:xfrm>
            <a:off x="7067550" y="607734"/>
            <a:ext cx="381000" cy="4610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3" name="Rectangle 37"/>
          <p:cNvSpPr>
            <a:spLocks noChangeArrowheads="1"/>
          </p:cNvSpPr>
          <p:nvPr/>
        </p:nvSpPr>
        <p:spPr bwMode="auto">
          <a:xfrm>
            <a:off x="971550" y="625475"/>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sym typeface="Symbol" panose="05050102010706020507" pitchFamily="18" charset="2"/>
              </a:rPr>
              <a:t>d</a:t>
            </a:r>
          </a:p>
        </p:txBody>
      </p:sp>
      <p:sp useBgFill="1">
        <p:nvSpPr>
          <p:cNvPr id="234534" name="Rectangle 38"/>
          <p:cNvSpPr>
            <a:spLocks noChangeArrowheads="1"/>
          </p:cNvSpPr>
          <p:nvPr/>
        </p:nvSpPr>
        <p:spPr bwMode="auto">
          <a:xfrm>
            <a:off x="7296150" y="584684"/>
            <a:ext cx="304800" cy="507111"/>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5" name="Rectangle 39"/>
          <p:cNvSpPr>
            <a:spLocks noChangeArrowheads="1"/>
          </p:cNvSpPr>
          <p:nvPr/>
        </p:nvSpPr>
        <p:spPr bwMode="auto">
          <a:xfrm>
            <a:off x="4211960" y="1731963"/>
            <a:ext cx="371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sym typeface="Symbol" panose="05050102010706020507" pitchFamily="18" charset="2"/>
              </a:rPr>
              <a:t> /</a:t>
            </a:r>
          </a:p>
        </p:txBody>
      </p:sp>
      <p:sp useBgFill="1">
        <p:nvSpPr>
          <p:cNvPr id="234536" name="Rectangle 40"/>
          <p:cNvSpPr>
            <a:spLocks noChangeArrowheads="1"/>
          </p:cNvSpPr>
          <p:nvPr/>
        </p:nvSpPr>
        <p:spPr bwMode="auto">
          <a:xfrm>
            <a:off x="7524750" y="592797"/>
            <a:ext cx="304800" cy="490884"/>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7" name="Rectangle 41"/>
          <p:cNvSpPr>
            <a:spLocks noChangeArrowheads="1"/>
          </p:cNvSpPr>
          <p:nvPr/>
        </p:nvSpPr>
        <p:spPr bwMode="auto">
          <a:xfrm>
            <a:off x="1276350" y="625475"/>
            <a:ext cx="341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Times New Roman" panose="02020603050405020304" pitchFamily="18" charset="0"/>
                <a:ea typeface="宋体" panose="02010600030101010101" pitchFamily="2" charset="-122"/>
                <a:sym typeface="Symbol" panose="05050102010706020507" pitchFamily="18" charset="2"/>
              </a:rPr>
              <a:t>e</a:t>
            </a:r>
          </a:p>
        </p:txBody>
      </p:sp>
      <p:sp useBgFill="1">
        <p:nvSpPr>
          <p:cNvPr id="234538" name="Rectangle 42"/>
          <p:cNvSpPr>
            <a:spLocks noChangeArrowheads="1"/>
          </p:cNvSpPr>
          <p:nvPr/>
        </p:nvSpPr>
        <p:spPr bwMode="auto">
          <a:xfrm>
            <a:off x="7677150" y="561633"/>
            <a:ext cx="381000" cy="55321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34539" name="Rectangle 43"/>
          <p:cNvSpPr>
            <a:spLocks noChangeArrowheads="1"/>
          </p:cNvSpPr>
          <p:nvPr/>
        </p:nvSpPr>
        <p:spPr bwMode="auto">
          <a:xfrm>
            <a:off x="4213287" y="1731963"/>
            <a:ext cx="381000" cy="51911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dirty="0">
                <a:solidFill>
                  <a:schemeClr val="bg1"/>
                </a:solidFill>
                <a:latin typeface="Times New Roman" panose="02020603050405020304" pitchFamily="18" charset="0"/>
                <a:ea typeface="宋体" panose="02010600030101010101" pitchFamily="2" charset="-122"/>
                <a:sym typeface="Symbol" panose="05050102010706020507" pitchFamily="18" charset="2"/>
              </a:rPr>
              <a:t>/</a:t>
            </a:r>
          </a:p>
        </p:txBody>
      </p:sp>
      <p:sp>
        <p:nvSpPr>
          <p:cNvPr id="234540" name="Rectangle 44"/>
          <p:cNvSpPr>
            <a:spLocks noChangeArrowheads="1"/>
          </p:cNvSpPr>
          <p:nvPr/>
        </p:nvSpPr>
        <p:spPr bwMode="auto">
          <a:xfrm>
            <a:off x="1504950" y="625475"/>
            <a:ext cx="371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a:solidFill>
                  <a:schemeClr val="hlink"/>
                </a:solidFill>
                <a:latin typeface="Times New Roman" panose="02020603050405020304" pitchFamily="18" charset="0"/>
                <a:ea typeface="宋体" panose="02010600030101010101" pitchFamily="2" charset="-122"/>
                <a:sym typeface="Symbol" panose="05050102010706020507" pitchFamily="18" charset="2"/>
              </a:rPr>
              <a:t>/</a:t>
            </a:r>
          </a:p>
        </p:txBody>
      </p:sp>
      <p:sp useBgFill="1">
        <p:nvSpPr>
          <p:cNvPr id="234541" name="Rectangle 45"/>
          <p:cNvSpPr>
            <a:spLocks noChangeArrowheads="1"/>
          </p:cNvSpPr>
          <p:nvPr/>
        </p:nvSpPr>
        <p:spPr bwMode="auto">
          <a:xfrm>
            <a:off x="4210112" y="2417763"/>
            <a:ext cx="387350" cy="51911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chemeClr val="bg1"/>
                </a:solidFill>
                <a:latin typeface="Times New Roman" panose="02020603050405020304" pitchFamily="18" charset="0"/>
                <a:ea typeface="宋体" panose="02010600030101010101" pitchFamily="2" charset="-122"/>
                <a:sym typeface="Symbol" panose="05050102010706020507" pitchFamily="18" charset="2"/>
              </a:rPr>
              <a:t>+</a:t>
            </a:r>
          </a:p>
        </p:txBody>
      </p:sp>
      <p:sp>
        <p:nvSpPr>
          <p:cNvPr id="234542" name="Rectangle 46"/>
          <p:cNvSpPr>
            <a:spLocks noChangeArrowheads="1"/>
          </p:cNvSpPr>
          <p:nvPr/>
        </p:nvSpPr>
        <p:spPr bwMode="auto">
          <a:xfrm>
            <a:off x="1809750" y="625475"/>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chemeClr val="hlink"/>
                </a:solidFill>
                <a:latin typeface="Times New Roman" panose="02020603050405020304" pitchFamily="18" charset="0"/>
                <a:ea typeface="宋体" panose="02010600030101010101" pitchFamily="2" charset="-122"/>
                <a:sym typeface="Symbol" panose="05050102010706020507" pitchFamily="18" charset="2"/>
              </a:rPr>
              <a:t>+</a:t>
            </a:r>
          </a:p>
        </p:txBody>
      </p:sp>
      <p:sp useBgFill="1">
        <p:nvSpPr>
          <p:cNvPr id="234543" name="Rectangle 47"/>
          <p:cNvSpPr>
            <a:spLocks noChangeArrowheads="1"/>
          </p:cNvSpPr>
          <p:nvPr/>
        </p:nvSpPr>
        <p:spPr bwMode="auto">
          <a:xfrm>
            <a:off x="4175187" y="3103563"/>
            <a:ext cx="457200" cy="533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34544" name="Rectangle 48"/>
          <p:cNvSpPr>
            <a:spLocks noChangeArrowheads="1"/>
          </p:cNvSpPr>
          <p:nvPr/>
        </p:nvSpPr>
        <p:spPr bwMode="auto">
          <a:xfrm>
            <a:off x="4214081" y="3783013"/>
            <a:ext cx="379413" cy="51911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latin typeface="Times New Roman" panose="02020603050405020304" pitchFamily="18" charset="0"/>
                <a:ea typeface="宋体" panose="02010600030101010101" pitchFamily="2" charset="-122"/>
                <a:sym typeface="Symbol" panose="05050102010706020507" pitchFamily="18" charset="2"/>
              </a:rPr>
              <a:t></a:t>
            </a:r>
          </a:p>
        </p:txBody>
      </p:sp>
      <p:sp>
        <p:nvSpPr>
          <p:cNvPr id="234545" name="Rectangle 49"/>
          <p:cNvSpPr>
            <a:spLocks noChangeArrowheads="1"/>
          </p:cNvSpPr>
          <p:nvPr/>
        </p:nvSpPr>
        <p:spPr bwMode="auto">
          <a:xfrm>
            <a:off x="2116138" y="625475"/>
            <a:ext cx="379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chemeClr val="hlink"/>
                </a:solidFill>
                <a:latin typeface="Times New Roman" panose="02020603050405020304" pitchFamily="18" charset="0"/>
                <a:ea typeface="宋体" panose="02010600030101010101" pitchFamily="2" charset="-122"/>
                <a:sym typeface="Symbol" panose="05050102010706020507" pitchFamily="18" charset="2"/>
              </a:rPr>
              <a:t></a:t>
            </a:r>
          </a:p>
        </p:txBody>
      </p:sp>
      <p:sp useBgFill="1">
        <p:nvSpPr>
          <p:cNvPr id="234546" name="Rectangle 50"/>
          <p:cNvSpPr>
            <a:spLocks noChangeArrowheads="1"/>
          </p:cNvSpPr>
          <p:nvPr/>
        </p:nvSpPr>
        <p:spPr bwMode="auto">
          <a:xfrm>
            <a:off x="8058150" y="615110"/>
            <a:ext cx="228600" cy="446258"/>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34547" name="Rectangle 51"/>
          <p:cNvSpPr>
            <a:spLocks noChangeArrowheads="1"/>
          </p:cNvSpPr>
          <p:nvPr/>
        </p:nvSpPr>
        <p:spPr bwMode="auto">
          <a:xfrm>
            <a:off x="4252181" y="3783013"/>
            <a:ext cx="303213" cy="51911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p>
        </p:txBody>
      </p:sp>
      <p:sp useBgFill="1">
        <p:nvSpPr>
          <p:cNvPr id="234548" name="Rectangle 52"/>
          <p:cNvSpPr>
            <a:spLocks noChangeArrowheads="1"/>
          </p:cNvSpPr>
          <p:nvPr/>
        </p:nvSpPr>
        <p:spPr bwMode="auto">
          <a:xfrm>
            <a:off x="8286750" y="647739"/>
            <a:ext cx="228600" cy="381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49" name="Rectangle 53"/>
          <p:cNvSpPr>
            <a:spLocks noChangeArrowheads="1"/>
          </p:cNvSpPr>
          <p:nvPr/>
        </p:nvSpPr>
        <p:spPr bwMode="auto">
          <a:xfrm>
            <a:off x="2495550" y="625475"/>
            <a:ext cx="30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sym typeface="Symbol" panose="05050102010706020507" pitchFamily="18" charset="2"/>
              </a:rPr>
              <a:t>f</a:t>
            </a:r>
          </a:p>
        </p:txBody>
      </p:sp>
      <p:sp useBgFill="1">
        <p:nvSpPr>
          <p:cNvPr id="234550" name="Rectangle 54"/>
          <p:cNvSpPr>
            <a:spLocks noChangeArrowheads="1"/>
          </p:cNvSpPr>
          <p:nvPr/>
        </p:nvSpPr>
        <p:spPr bwMode="auto">
          <a:xfrm>
            <a:off x="8439150" y="647739"/>
            <a:ext cx="304800" cy="396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34551" name="Rectangle 55"/>
          <p:cNvSpPr>
            <a:spLocks noChangeArrowheads="1"/>
          </p:cNvSpPr>
          <p:nvPr/>
        </p:nvSpPr>
        <p:spPr bwMode="auto">
          <a:xfrm>
            <a:off x="4022787" y="3783013"/>
            <a:ext cx="762000" cy="533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34552" name="Rectangle 56"/>
          <p:cNvSpPr>
            <a:spLocks noChangeArrowheads="1"/>
          </p:cNvSpPr>
          <p:nvPr/>
        </p:nvSpPr>
        <p:spPr bwMode="auto">
          <a:xfrm>
            <a:off x="4022787" y="4475163"/>
            <a:ext cx="762000" cy="533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53" name="Rectangle 57"/>
          <p:cNvSpPr>
            <a:spLocks noChangeArrowheads="1"/>
          </p:cNvSpPr>
          <p:nvPr/>
        </p:nvSpPr>
        <p:spPr bwMode="auto">
          <a:xfrm>
            <a:off x="2724150" y="625475"/>
            <a:ext cx="30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ea typeface="宋体" panose="02010600030101010101" pitchFamily="2" charset="-122"/>
                <a:sym typeface="Symbol" panose="05050102010706020507" pitchFamily="18" charset="2"/>
              </a:rPr>
              <a:t>-</a:t>
            </a:r>
          </a:p>
        </p:txBody>
      </p:sp>
      <p:sp>
        <p:nvSpPr>
          <p:cNvPr id="234554" name="Rectangle 58"/>
          <p:cNvSpPr>
            <a:spLocks noChangeArrowheads="1"/>
          </p:cNvSpPr>
          <p:nvPr/>
        </p:nvSpPr>
        <p:spPr bwMode="auto">
          <a:xfrm>
            <a:off x="2952750" y="625475"/>
            <a:ext cx="379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ea typeface="宋体" panose="02010600030101010101" pitchFamily="2" charset="-122"/>
                <a:sym typeface="Symbol" panose="05050102010706020507" pitchFamily="18" charset="2"/>
              </a:rPr>
              <a:t></a:t>
            </a:r>
          </a:p>
        </p:txBody>
      </p:sp>
      <p:sp useBgFill="1">
        <p:nvSpPr>
          <p:cNvPr id="234555" name="Rectangle 59"/>
          <p:cNvSpPr>
            <a:spLocks noChangeArrowheads="1"/>
          </p:cNvSpPr>
          <p:nvPr/>
        </p:nvSpPr>
        <p:spPr bwMode="auto">
          <a:xfrm>
            <a:off x="4022787" y="5160963"/>
            <a:ext cx="762000" cy="533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34556" name="Rectangle 60"/>
          <p:cNvSpPr>
            <a:spLocks noChangeArrowheads="1"/>
          </p:cNvSpPr>
          <p:nvPr/>
        </p:nvSpPr>
        <p:spPr bwMode="auto">
          <a:xfrm>
            <a:off x="4022787" y="5846763"/>
            <a:ext cx="762000" cy="533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57" name="Rectangle 61"/>
          <p:cNvSpPr>
            <a:spLocks noChangeArrowheads="1"/>
          </p:cNvSpPr>
          <p:nvPr/>
        </p:nvSpPr>
        <p:spPr bwMode="auto">
          <a:xfrm>
            <a:off x="3276600" y="6254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chemeClr val="hlink"/>
                </a:solidFill>
                <a:latin typeface="Times New Roman" panose="02020603050405020304" pitchFamily="18" charset="0"/>
                <a:ea typeface="宋体" panose="02010600030101010101" pitchFamily="2" charset="-122"/>
                <a:sym typeface="Symbol" panose="05050102010706020507" pitchFamily="18" charset="2"/>
              </a:rPr>
              <a:t>#</a:t>
            </a:r>
          </a:p>
        </p:txBody>
      </p:sp>
      <p:sp useBgFill="1">
        <p:nvSpPr>
          <p:cNvPr id="234558" name="Rectangle 62"/>
          <p:cNvSpPr>
            <a:spLocks noChangeArrowheads="1"/>
          </p:cNvSpPr>
          <p:nvPr/>
        </p:nvSpPr>
        <p:spPr bwMode="auto">
          <a:xfrm>
            <a:off x="8667750" y="609639"/>
            <a:ext cx="3810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文本框 1">
            <a:extLst>
              <a:ext uri="{FF2B5EF4-FFF2-40B4-BE49-F238E27FC236}">
                <a16:creationId xmlns:a16="http://schemas.microsoft.com/office/drawing/2014/main" id="{446AA11D-F98C-C1B5-9FC7-DF32D8DFCCA5}"/>
              </a:ext>
            </a:extLst>
          </p:cNvPr>
          <p:cNvSpPr txBox="1"/>
          <p:nvPr/>
        </p:nvSpPr>
        <p:spPr>
          <a:xfrm>
            <a:off x="5314950" y="4316413"/>
            <a:ext cx="3809998" cy="2031325"/>
          </a:xfrm>
          <a:prstGeom prst="rect">
            <a:avLst/>
          </a:prstGeom>
          <a:noFill/>
        </p:spPr>
        <p:txBody>
          <a:bodyPr wrap="square">
            <a:spAutoFit/>
          </a:bodyPr>
          <a:lstStyle/>
          <a:p>
            <a:pPr algn="just"/>
            <a:r>
              <a:rPr kumimoji="1" lang="zh-CN" altLang="en-US" sz="1400" dirty="0">
                <a:solidFill>
                  <a:srgbClr val="66FF33"/>
                </a:solidFill>
                <a:latin typeface="Times New Roman" panose="02020603050405020304" pitchFamily="18" charset="0"/>
                <a:ea typeface="宋体" panose="02010600030101010101" pitchFamily="2" charset="-122"/>
              </a:rPr>
              <a:t>总结：</a:t>
            </a:r>
            <a:endParaRPr kumimoji="1" lang="en-US" altLang="zh-CN" sz="1400" dirty="0">
              <a:solidFill>
                <a:srgbClr val="66FF33"/>
              </a:solidFill>
              <a:latin typeface="Times New Roman" panose="02020603050405020304" pitchFamily="18" charset="0"/>
              <a:ea typeface="宋体" panose="02010600030101010101" pitchFamily="2" charset="-122"/>
            </a:endParaRPr>
          </a:p>
          <a:p>
            <a:pPr algn="just"/>
            <a:r>
              <a:rPr kumimoji="1" lang="en-US" altLang="zh-CN" sz="1400" dirty="0">
                <a:solidFill>
                  <a:srgbClr val="66FF33"/>
                </a:solidFill>
                <a:latin typeface="Times New Roman" panose="02020603050405020304" pitchFamily="18" charset="0"/>
                <a:ea typeface="宋体" panose="02010600030101010101" pitchFamily="2" charset="-122"/>
              </a:rPr>
              <a:t>1</a:t>
            </a:r>
            <a:r>
              <a:rPr kumimoji="1" lang="zh-CN" altLang="en-US" sz="1400" dirty="0">
                <a:solidFill>
                  <a:srgbClr val="66FF33"/>
                </a:solidFill>
                <a:latin typeface="Times New Roman" panose="02020603050405020304" pitchFamily="18" charset="0"/>
                <a:ea typeface="宋体" panose="02010600030101010101" pitchFamily="2" charset="-122"/>
              </a:rPr>
              <a:t>、当扫描的算法优先级</a:t>
            </a:r>
            <a:r>
              <a:rPr kumimoji="1" lang="en-US" altLang="zh-CN" sz="1400" dirty="0">
                <a:solidFill>
                  <a:srgbClr val="66FF33"/>
                </a:solidFill>
                <a:latin typeface="Times New Roman" panose="02020603050405020304" pitchFamily="18" charset="0"/>
                <a:ea typeface="宋体" panose="02010600030101010101" pitchFamily="2" charset="-122"/>
              </a:rPr>
              <a:t>&gt;</a:t>
            </a:r>
            <a:r>
              <a:rPr kumimoji="1" lang="zh-CN" altLang="en-US" sz="1400" dirty="0">
                <a:solidFill>
                  <a:srgbClr val="66FF33"/>
                </a:solidFill>
                <a:latin typeface="Times New Roman" panose="02020603050405020304" pitchFamily="18" charset="0"/>
                <a:ea typeface="宋体" panose="02010600030101010101" pitchFamily="2" charset="-122"/>
              </a:rPr>
              <a:t>栈顶算法优先级，则扫描算符入栈；当扫描算符优先级</a:t>
            </a:r>
            <a:r>
              <a:rPr kumimoji="1" lang="en-US" altLang="zh-CN" sz="1400" dirty="0">
                <a:solidFill>
                  <a:srgbClr val="66FF33"/>
                </a:solidFill>
                <a:latin typeface="Times New Roman" panose="02020603050405020304" pitchFamily="18" charset="0"/>
                <a:ea typeface="宋体" panose="02010600030101010101" pitchFamily="2" charset="-122"/>
              </a:rPr>
              <a:t>&lt;= </a:t>
            </a:r>
            <a:r>
              <a:rPr kumimoji="1" lang="zh-CN" altLang="en-US" sz="1400" dirty="0">
                <a:solidFill>
                  <a:srgbClr val="66FF33"/>
                </a:solidFill>
                <a:latin typeface="Times New Roman" panose="02020603050405020304" pitchFamily="18" charset="0"/>
                <a:ea typeface="宋体" panose="02010600030101010101" pitchFamily="2" charset="-122"/>
              </a:rPr>
              <a:t>栈顶算符优先级，则栈顶出栈。</a:t>
            </a:r>
            <a:endParaRPr kumimoji="1" lang="en-US" altLang="zh-CN" sz="1400" dirty="0">
              <a:solidFill>
                <a:srgbClr val="66FF33"/>
              </a:solidFill>
              <a:latin typeface="Times New Roman" panose="02020603050405020304" pitchFamily="18" charset="0"/>
              <a:ea typeface="宋体" panose="02010600030101010101" pitchFamily="2" charset="-122"/>
            </a:endParaRPr>
          </a:p>
          <a:p>
            <a:pPr algn="just"/>
            <a:endParaRPr kumimoji="1" lang="en-US" altLang="zh-CN" sz="1400" dirty="0">
              <a:solidFill>
                <a:srgbClr val="66FF33"/>
              </a:solidFill>
              <a:latin typeface="Times New Roman" panose="02020603050405020304" pitchFamily="18" charset="0"/>
              <a:ea typeface="宋体" panose="02010600030101010101" pitchFamily="2" charset="-122"/>
            </a:endParaRPr>
          </a:p>
          <a:p>
            <a:pPr algn="just"/>
            <a:r>
              <a:rPr kumimoji="1" lang="en-US" altLang="zh-CN" sz="1400" dirty="0">
                <a:solidFill>
                  <a:srgbClr val="66FF33"/>
                </a:solidFill>
                <a:latin typeface="Times New Roman" panose="02020603050405020304" pitchFamily="18" charset="0"/>
                <a:ea typeface="宋体" panose="02010600030101010101" pitchFamily="2" charset="-122"/>
              </a:rPr>
              <a:t>2</a:t>
            </a:r>
            <a:r>
              <a:rPr kumimoji="1" lang="zh-CN" altLang="en-US" sz="1400" dirty="0">
                <a:solidFill>
                  <a:srgbClr val="66FF33"/>
                </a:solidFill>
                <a:latin typeface="Times New Roman" panose="02020603050405020304" pitchFamily="18" charset="0"/>
                <a:ea typeface="宋体" panose="02010600030101010101" pitchFamily="2" charset="-122"/>
              </a:rPr>
              <a:t>、当扫描到 ‘</a:t>
            </a:r>
            <a:r>
              <a:rPr kumimoji="1" lang="en-US" altLang="zh-CN" sz="1400" dirty="0">
                <a:solidFill>
                  <a:srgbClr val="66FF33"/>
                </a:solidFill>
                <a:latin typeface="Times New Roman" panose="02020603050405020304" pitchFamily="18" charset="0"/>
                <a:ea typeface="宋体" panose="02010600030101010101" pitchFamily="2" charset="-122"/>
              </a:rPr>
              <a:t>( </a:t>
            </a:r>
            <a:r>
              <a:rPr kumimoji="1" lang="zh-CN" altLang="en-US" sz="1400" dirty="0">
                <a:solidFill>
                  <a:srgbClr val="66FF33"/>
                </a:solidFill>
                <a:latin typeface="Times New Roman" panose="02020603050405020304" pitchFamily="18" charset="0"/>
                <a:ea typeface="宋体" panose="02010600030101010101" pitchFamily="2" charset="-122"/>
              </a:rPr>
              <a:t>’</a:t>
            </a:r>
            <a:r>
              <a:rPr kumimoji="1" lang="en-US" altLang="zh-CN" sz="1400" dirty="0">
                <a:solidFill>
                  <a:srgbClr val="66FF33"/>
                </a:solidFill>
                <a:latin typeface="Times New Roman" panose="02020603050405020304" pitchFamily="18" charset="0"/>
                <a:ea typeface="宋体" panose="02010600030101010101" pitchFamily="2" charset="-122"/>
              </a:rPr>
              <a:t> </a:t>
            </a:r>
            <a:r>
              <a:rPr kumimoji="1" lang="zh-CN" altLang="en-US" sz="1400" dirty="0">
                <a:solidFill>
                  <a:srgbClr val="66FF33"/>
                </a:solidFill>
                <a:latin typeface="Times New Roman" panose="02020603050405020304" pitchFamily="18" charset="0"/>
                <a:ea typeface="宋体" panose="02010600030101010101" pitchFamily="2" charset="-122"/>
              </a:rPr>
              <a:t>左括号时，直接入栈。</a:t>
            </a:r>
            <a:endParaRPr kumimoji="1" lang="en-US" altLang="zh-CN" sz="1400" dirty="0">
              <a:solidFill>
                <a:srgbClr val="66FF33"/>
              </a:solidFill>
              <a:latin typeface="Times New Roman" panose="02020603050405020304" pitchFamily="18" charset="0"/>
              <a:ea typeface="宋体" panose="02010600030101010101" pitchFamily="2" charset="-122"/>
            </a:endParaRPr>
          </a:p>
          <a:p>
            <a:pPr algn="just"/>
            <a:endParaRPr kumimoji="1" lang="en-US" altLang="zh-CN" sz="1400" dirty="0">
              <a:solidFill>
                <a:srgbClr val="66FF33"/>
              </a:solidFill>
              <a:latin typeface="Times New Roman" panose="02020603050405020304" pitchFamily="18" charset="0"/>
              <a:ea typeface="宋体" panose="02010600030101010101" pitchFamily="2" charset="-122"/>
            </a:endParaRPr>
          </a:p>
          <a:p>
            <a:pPr algn="just"/>
            <a:r>
              <a:rPr kumimoji="1" lang="en-US" altLang="zh-CN" sz="1400" dirty="0">
                <a:solidFill>
                  <a:srgbClr val="66FF33"/>
                </a:solidFill>
                <a:latin typeface="Times New Roman" panose="02020603050405020304" pitchFamily="18" charset="0"/>
                <a:ea typeface="宋体" panose="02010600030101010101" pitchFamily="2" charset="-122"/>
              </a:rPr>
              <a:t>3</a:t>
            </a:r>
            <a:r>
              <a:rPr kumimoji="1" lang="zh-CN" altLang="en-US" sz="1400" dirty="0">
                <a:solidFill>
                  <a:srgbClr val="66FF33"/>
                </a:solidFill>
                <a:latin typeface="Times New Roman" panose="02020603050405020304" pitchFamily="18" charset="0"/>
                <a:ea typeface="宋体" panose="02010600030101010101" pitchFamily="2" charset="-122"/>
              </a:rPr>
              <a:t>、当扫描到‘</a:t>
            </a:r>
            <a:r>
              <a:rPr kumimoji="1" lang="en-US" altLang="zh-CN" sz="1400" dirty="0">
                <a:solidFill>
                  <a:srgbClr val="66FF33"/>
                </a:solidFill>
                <a:latin typeface="Times New Roman" panose="02020603050405020304" pitchFamily="18" charset="0"/>
                <a:ea typeface="宋体" panose="02010600030101010101" pitchFamily="2" charset="-122"/>
              </a:rPr>
              <a:t>)</a:t>
            </a:r>
            <a:r>
              <a:rPr kumimoji="1" lang="zh-CN" altLang="en-US" sz="1400" dirty="0">
                <a:solidFill>
                  <a:srgbClr val="66FF33"/>
                </a:solidFill>
                <a:latin typeface="Times New Roman" panose="02020603050405020304" pitchFamily="18" charset="0"/>
                <a:ea typeface="宋体" panose="02010600030101010101" pitchFamily="2" charset="-122"/>
              </a:rPr>
              <a:t>’右括号时，将其与‘</a:t>
            </a:r>
            <a:r>
              <a:rPr kumimoji="1" lang="en-US" altLang="zh-CN" sz="1400" dirty="0">
                <a:solidFill>
                  <a:srgbClr val="66FF33"/>
                </a:solidFill>
                <a:latin typeface="Times New Roman" panose="02020603050405020304" pitchFamily="18" charset="0"/>
                <a:ea typeface="宋体" panose="02010600030101010101" pitchFamily="2" charset="-122"/>
              </a:rPr>
              <a:t>(</a:t>
            </a:r>
            <a:r>
              <a:rPr kumimoji="1" lang="zh-CN" altLang="en-US" sz="1400" dirty="0">
                <a:solidFill>
                  <a:srgbClr val="66FF33"/>
                </a:solidFill>
                <a:latin typeface="Times New Roman" panose="02020603050405020304" pitchFamily="18" charset="0"/>
                <a:ea typeface="宋体" panose="02010600030101010101" pitchFamily="2" charset="-122"/>
              </a:rPr>
              <a:t>’</a:t>
            </a:r>
            <a:r>
              <a:rPr kumimoji="1" lang="en-US" altLang="zh-CN" sz="1400" dirty="0">
                <a:solidFill>
                  <a:srgbClr val="66FF33"/>
                </a:solidFill>
                <a:latin typeface="Times New Roman" panose="02020603050405020304" pitchFamily="18" charset="0"/>
                <a:ea typeface="宋体" panose="02010600030101010101" pitchFamily="2" charset="-122"/>
              </a:rPr>
              <a:t> </a:t>
            </a:r>
            <a:r>
              <a:rPr kumimoji="1" lang="zh-CN" altLang="en-US" sz="1400" dirty="0">
                <a:solidFill>
                  <a:srgbClr val="66FF33"/>
                </a:solidFill>
                <a:latin typeface="Times New Roman" panose="02020603050405020304" pitchFamily="18" charset="0"/>
                <a:ea typeface="宋体" panose="02010600030101010101" pitchFamily="2" charset="-122"/>
              </a:rPr>
              <a:t>左括号之间的所有算符出栈。</a:t>
            </a:r>
            <a:endParaRPr kumimoji="1" lang="en-US" altLang="zh-CN" sz="1400" dirty="0">
              <a:solidFill>
                <a:srgbClr val="66FF33"/>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34514"/>
                                        </p:tgtEl>
                                        <p:attrNameLst>
                                          <p:attrName>style.visibility</p:attrName>
                                        </p:attrNameLst>
                                      </p:cBhvr>
                                      <p:to>
                                        <p:strVal val="visible"/>
                                      </p:to>
                                    </p:set>
                                    <p:animEffect transition="in" filter="slide(fromTop)">
                                      <p:cBhvr>
                                        <p:cTn id="7" dur="500"/>
                                        <p:tgtEl>
                                          <p:spTgt spid="2345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234516"/>
                                        </p:tgtEl>
                                        <p:attrNameLst>
                                          <p:attrName>style.visibility</p:attrName>
                                        </p:attrNameLst>
                                      </p:cBhvr>
                                      <p:to>
                                        <p:strVal val="visible"/>
                                      </p:to>
                                    </p:set>
                                    <p:animEffect transition="in" filter="slide(fromRight)">
                                      <p:cBhvr>
                                        <p:cTn id="12" dur="500"/>
                                        <p:tgtEl>
                                          <p:spTgt spid="234516"/>
                                        </p:tgtEl>
                                      </p:cBhvr>
                                    </p:animEffect>
                                  </p:childTnLst>
                                </p:cTn>
                              </p:par>
                            </p:childTnLst>
                          </p:cTn>
                        </p:par>
                        <p:par>
                          <p:cTn id="13" fill="hold">
                            <p:stCondLst>
                              <p:cond delay="500"/>
                            </p:stCondLst>
                            <p:childTnLst>
                              <p:par>
                                <p:cTn id="14" presetID="12" presetClass="entr" presetSubtype="2" fill="hold" grpId="0" nodeType="afterEffect">
                                  <p:stCondLst>
                                    <p:cond delay="0"/>
                                  </p:stCondLst>
                                  <p:childTnLst>
                                    <p:set>
                                      <p:cBhvr>
                                        <p:cTn id="15" dur="1" fill="hold">
                                          <p:stCondLst>
                                            <p:cond delay="0"/>
                                          </p:stCondLst>
                                        </p:cTn>
                                        <p:tgtEl>
                                          <p:spTgt spid="234517"/>
                                        </p:tgtEl>
                                        <p:attrNameLst>
                                          <p:attrName>style.visibility</p:attrName>
                                        </p:attrNameLst>
                                      </p:cBhvr>
                                      <p:to>
                                        <p:strVal val="visible"/>
                                      </p:to>
                                    </p:set>
                                    <p:animEffect transition="in" filter="slide(fromRight)">
                                      <p:cBhvr>
                                        <p:cTn id="16" dur="500"/>
                                        <p:tgtEl>
                                          <p:spTgt spid="234517"/>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2" fill="hold" grpId="0" nodeType="clickEffect">
                                  <p:stCondLst>
                                    <p:cond delay="0"/>
                                  </p:stCondLst>
                                  <p:childTnLst>
                                    <p:set>
                                      <p:cBhvr>
                                        <p:cTn id="20" dur="1" fill="hold">
                                          <p:stCondLst>
                                            <p:cond delay="0"/>
                                          </p:stCondLst>
                                        </p:cTn>
                                        <p:tgtEl>
                                          <p:spTgt spid="234518"/>
                                        </p:tgtEl>
                                        <p:attrNameLst>
                                          <p:attrName>style.visibility</p:attrName>
                                        </p:attrNameLst>
                                      </p:cBhvr>
                                      <p:to>
                                        <p:strVal val="visible"/>
                                      </p:to>
                                    </p:set>
                                    <p:animEffect transition="in" filter="slide(fromRight)">
                                      <p:cBhvr>
                                        <p:cTn id="21" dur="500"/>
                                        <p:tgtEl>
                                          <p:spTgt spid="234518"/>
                                        </p:tgtEl>
                                      </p:cBhvr>
                                    </p:animEffect>
                                  </p:childTnLst>
                                </p:cTn>
                              </p:par>
                            </p:childTnLst>
                          </p:cTn>
                        </p:par>
                        <p:par>
                          <p:cTn id="22" fill="hold">
                            <p:stCondLst>
                              <p:cond delay="500"/>
                            </p:stCondLst>
                            <p:childTnLst>
                              <p:par>
                                <p:cTn id="23" presetID="12" presetClass="entr" presetSubtype="1" fill="hold" grpId="0" nodeType="afterEffect">
                                  <p:stCondLst>
                                    <p:cond delay="0"/>
                                  </p:stCondLst>
                                  <p:childTnLst>
                                    <p:set>
                                      <p:cBhvr>
                                        <p:cTn id="24" dur="1" fill="hold">
                                          <p:stCondLst>
                                            <p:cond delay="0"/>
                                          </p:stCondLst>
                                        </p:cTn>
                                        <p:tgtEl>
                                          <p:spTgt spid="234519"/>
                                        </p:tgtEl>
                                        <p:attrNameLst>
                                          <p:attrName>style.visibility</p:attrName>
                                        </p:attrNameLst>
                                      </p:cBhvr>
                                      <p:to>
                                        <p:strVal val="visible"/>
                                      </p:to>
                                    </p:set>
                                    <p:animEffect transition="in" filter="slide(fromTop)">
                                      <p:cBhvr>
                                        <p:cTn id="25" dur="500"/>
                                        <p:tgtEl>
                                          <p:spTgt spid="234519"/>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2" fill="hold" grpId="0" nodeType="clickEffect">
                                  <p:stCondLst>
                                    <p:cond delay="0"/>
                                  </p:stCondLst>
                                  <p:childTnLst>
                                    <p:set>
                                      <p:cBhvr>
                                        <p:cTn id="29" dur="1" fill="hold">
                                          <p:stCondLst>
                                            <p:cond delay="0"/>
                                          </p:stCondLst>
                                        </p:cTn>
                                        <p:tgtEl>
                                          <p:spTgt spid="234520"/>
                                        </p:tgtEl>
                                        <p:attrNameLst>
                                          <p:attrName>style.visibility</p:attrName>
                                        </p:attrNameLst>
                                      </p:cBhvr>
                                      <p:to>
                                        <p:strVal val="visible"/>
                                      </p:to>
                                    </p:set>
                                    <p:animEffect transition="in" filter="slide(fromRight)">
                                      <p:cBhvr>
                                        <p:cTn id="30" dur="500"/>
                                        <p:tgtEl>
                                          <p:spTgt spid="234520"/>
                                        </p:tgtEl>
                                      </p:cBhvr>
                                    </p:animEffect>
                                  </p:childTnLst>
                                </p:cTn>
                              </p:par>
                            </p:childTnLst>
                          </p:cTn>
                        </p:par>
                        <p:par>
                          <p:cTn id="31" fill="hold">
                            <p:stCondLst>
                              <p:cond delay="500"/>
                            </p:stCondLst>
                            <p:childTnLst>
                              <p:par>
                                <p:cTn id="32" presetID="12" presetClass="entr" presetSubtype="1" fill="hold" grpId="0" nodeType="afterEffect">
                                  <p:stCondLst>
                                    <p:cond delay="0"/>
                                  </p:stCondLst>
                                  <p:childTnLst>
                                    <p:set>
                                      <p:cBhvr>
                                        <p:cTn id="33" dur="1" fill="hold">
                                          <p:stCondLst>
                                            <p:cond delay="0"/>
                                          </p:stCondLst>
                                        </p:cTn>
                                        <p:tgtEl>
                                          <p:spTgt spid="234521"/>
                                        </p:tgtEl>
                                        <p:attrNameLst>
                                          <p:attrName>style.visibility</p:attrName>
                                        </p:attrNameLst>
                                      </p:cBhvr>
                                      <p:to>
                                        <p:strVal val="visible"/>
                                      </p:to>
                                    </p:set>
                                    <p:animEffect transition="in" filter="slide(fromTop)">
                                      <p:cBhvr>
                                        <p:cTn id="34" dur="500"/>
                                        <p:tgtEl>
                                          <p:spTgt spid="234521"/>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2" fill="hold" grpId="0" nodeType="clickEffect">
                                  <p:stCondLst>
                                    <p:cond delay="0"/>
                                  </p:stCondLst>
                                  <p:childTnLst>
                                    <p:set>
                                      <p:cBhvr>
                                        <p:cTn id="38" dur="1" fill="hold">
                                          <p:stCondLst>
                                            <p:cond delay="0"/>
                                          </p:stCondLst>
                                        </p:cTn>
                                        <p:tgtEl>
                                          <p:spTgt spid="234522"/>
                                        </p:tgtEl>
                                        <p:attrNameLst>
                                          <p:attrName>style.visibility</p:attrName>
                                        </p:attrNameLst>
                                      </p:cBhvr>
                                      <p:to>
                                        <p:strVal val="visible"/>
                                      </p:to>
                                    </p:set>
                                    <p:animEffect transition="in" filter="slide(fromRight)">
                                      <p:cBhvr>
                                        <p:cTn id="39" dur="500"/>
                                        <p:tgtEl>
                                          <p:spTgt spid="234522"/>
                                        </p:tgtEl>
                                      </p:cBhvr>
                                    </p:animEffect>
                                  </p:childTnLst>
                                </p:cTn>
                              </p:par>
                            </p:childTnLst>
                          </p:cTn>
                        </p:par>
                        <p:par>
                          <p:cTn id="40" fill="hold">
                            <p:stCondLst>
                              <p:cond delay="500"/>
                            </p:stCondLst>
                            <p:childTnLst>
                              <p:par>
                                <p:cTn id="41" presetID="12" presetClass="entr" presetSubtype="2" fill="hold" grpId="0" nodeType="afterEffect">
                                  <p:stCondLst>
                                    <p:cond delay="0"/>
                                  </p:stCondLst>
                                  <p:childTnLst>
                                    <p:set>
                                      <p:cBhvr>
                                        <p:cTn id="42" dur="1" fill="hold">
                                          <p:stCondLst>
                                            <p:cond delay="0"/>
                                          </p:stCondLst>
                                        </p:cTn>
                                        <p:tgtEl>
                                          <p:spTgt spid="234523"/>
                                        </p:tgtEl>
                                        <p:attrNameLst>
                                          <p:attrName>style.visibility</p:attrName>
                                        </p:attrNameLst>
                                      </p:cBhvr>
                                      <p:to>
                                        <p:strVal val="visible"/>
                                      </p:to>
                                    </p:set>
                                    <p:animEffect transition="in" filter="slide(fromRight)">
                                      <p:cBhvr>
                                        <p:cTn id="43" dur="500"/>
                                        <p:tgtEl>
                                          <p:spTgt spid="234523"/>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2" fill="hold" grpId="0" nodeType="clickEffect">
                                  <p:stCondLst>
                                    <p:cond delay="0"/>
                                  </p:stCondLst>
                                  <p:childTnLst>
                                    <p:set>
                                      <p:cBhvr>
                                        <p:cTn id="47" dur="1" fill="hold">
                                          <p:stCondLst>
                                            <p:cond delay="0"/>
                                          </p:stCondLst>
                                        </p:cTn>
                                        <p:tgtEl>
                                          <p:spTgt spid="234524"/>
                                        </p:tgtEl>
                                        <p:attrNameLst>
                                          <p:attrName>style.visibility</p:attrName>
                                        </p:attrNameLst>
                                      </p:cBhvr>
                                      <p:to>
                                        <p:strVal val="visible"/>
                                      </p:to>
                                    </p:set>
                                    <p:animEffect transition="in" filter="slide(fromRight)">
                                      <p:cBhvr>
                                        <p:cTn id="48" dur="500"/>
                                        <p:tgtEl>
                                          <p:spTgt spid="234524"/>
                                        </p:tgtEl>
                                      </p:cBhvr>
                                    </p:animEffect>
                                  </p:childTnLst>
                                </p:cTn>
                              </p:par>
                            </p:childTnLst>
                          </p:cTn>
                        </p:par>
                        <p:par>
                          <p:cTn id="49" fill="hold">
                            <p:stCondLst>
                              <p:cond delay="500"/>
                            </p:stCondLst>
                            <p:childTnLst>
                              <p:par>
                                <p:cTn id="50" presetID="12" presetClass="entr" presetSubtype="1" fill="hold" grpId="0" nodeType="afterEffect">
                                  <p:stCondLst>
                                    <p:cond delay="0"/>
                                  </p:stCondLst>
                                  <p:childTnLst>
                                    <p:set>
                                      <p:cBhvr>
                                        <p:cTn id="51" dur="1" fill="hold">
                                          <p:stCondLst>
                                            <p:cond delay="0"/>
                                          </p:stCondLst>
                                        </p:cTn>
                                        <p:tgtEl>
                                          <p:spTgt spid="234525"/>
                                        </p:tgtEl>
                                        <p:attrNameLst>
                                          <p:attrName>style.visibility</p:attrName>
                                        </p:attrNameLst>
                                      </p:cBhvr>
                                      <p:to>
                                        <p:strVal val="visible"/>
                                      </p:to>
                                    </p:set>
                                    <p:animEffect transition="in" filter="slide(fromTop)">
                                      <p:cBhvr>
                                        <p:cTn id="52" dur="500"/>
                                        <p:tgtEl>
                                          <p:spTgt spid="234525"/>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2" fill="hold" grpId="0" nodeType="clickEffect">
                                  <p:stCondLst>
                                    <p:cond delay="0"/>
                                  </p:stCondLst>
                                  <p:childTnLst>
                                    <p:set>
                                      <p:cBhvr>
                                        <p:cTn id="56" dur="1" fill="hold">
                                          <p:stCondLst>
                                            <p:cond delay="0"/>
                                          </p:stCondLst>
                                        </p:cTn>
                                        <p:tgtEl>
                                          <p:spTgt spid="234526"/>
                                        </p:tgtEl>
                                        <p:attrNameLst>
                                          <p:attrName>style.visibility</p:attrName>
                                        </p:attrNameLst>
                                      </p:cBhvr>
                                      <p:to>
                                        <p:strVal val="visible"/>
                                      </p:to>
                                    </p:set>
                                    <p:animEffect transition="in" filter="slide(fromRight)">
                                      <p:cBhvr>
                                        <p:cTn id="57" dur="500"/>
                                        <p:tgtEl>
                                          <p:spTgt spid="234526"/>
                                        </p:tgtEl>
                                      </p:cBhvr>
                                    </p:animEffect>
                                  </p:childTnLst>
                                </p:cTn>
                              </p:par>
                            </p:childTnLst>
                          </p:cTn>
                        </p:par>
                        <p:par>
                          <p:cTn id="58" fill="hold">
                            <p:stCondLst>
                              <p:cond delay="500"/>
                            </p:stCondLst>
                            <p:childTnLst>
                              <p:par>
                                <p:cTn id="59" presetID="12" presetClass="entr" presetSubtype="1" fill="hold" grpId="0" nodeType="afterEffect">
                                  <p:stCondLst>
                                    <p:cond delay="0"/>
                                  </p:stCondLst>
                                  <p:childTnLst>
                                    <p:set>
                                      <p:cBhvr>
                                        <p:cTn id="60" dur="1" fill="hold">
                                          <p:stCondLst>
                                            <p:cond delay="0"/>
                                          </p:stCondLst>
                                        </p:cTn>
                                        <p:tgtEl>
                                          <p:spTgt spid="234527"/>
                                        </p:tgtEl>
                                        <p:attrNameLst>
                                          <p:attrName>style.visibility</p:attrName>
                                        </p:attrNameLst>
                                      </p:cBhvr>
                                      <p:to>
                                        <p:strVal val="visible"/>
                                      </p:to>
                                    </p:set>
                                    <p:animEffect transition="in" filter="slide(fromTop)">
                                      <p:cBhvr>
                                        <p:cTn id="61" dur="500"/>
                                        <p:tgtEl>
                                          <p:spTgt spid="234527"/>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2" fill="hold" grpId="0" nodeType="clickEffect">
                                  <p:stCondLst>
                                    <p:cond delay="0"/>
                                  </p:stCondLst>
                                  <p:childTnLst>
                                    <p:set>
                                      <p:cBhvr>
                                        <p:cTn id="65" dur="1" fill="hold">
                                          <p:stCondLst>
                                            <p:cond delay="0"/>
                                          </p:stCondLst>
                                        </p:cTn>
                                        <p:tgtEl>
                                          <p:spTgt spid="234528"/>
                                        </p:tgtEl>
                                        <p:attrNameLst>
                                          <p:attrName>style.visibility</p:attrName>
                                        </p:attrNameLst>
                                      </p:cBhvr>
                                      <p:to>
                                        <p:strVal val="visible"/>
                                      </p:to>
                                    </p:set>
                                    <p:animEffect transition="in" filter="slide(fromRight)">
                                      <p:cBhvr>
                                        <p:cTn id="66" dur="500"/>
                                        <p:tgtEl>
                                          <p:spTgt spid="234528"/>
                                        </p:tgtEl>
                                      </p:cBhvr>
                                    </p:animEffect>
                                  </p:childTnLst>
                                </p:cTn>
                              </p:par>
                            </p:childTnLst>
                          </p:cTn>
                        </p:par>
                        <p:par>
                          <p:cTn id="67" fill="hold">
                            <p:stCondLst>
                              <p:cond delay="500"/>
                            </p:stCondLst>
                            <p:childTnLst>
                              <p:par>
                                <p:cTn id="68" presetID="12" presetClass="entr" presetSubtype="2" fill="hold" grpId="0" nodeType="afterEffect">
                                  <p:stCondLst>
                                    <p:cond delay="0"/>
                                  </p:stCondLst>
                                  <p:childTnLst>
                                    <p:set>
                                      <p:cBhvr>
                                        <p:cTn id="69" dur="1" fill="hold">
                                          <p:stCondLst>
                                            <p:cond delay="0"/>
                                          </p:stCondLst>
                                        </p:cTn>
                                        <p:tgtEl>
                                          <p:spTgt spid="234529"/>
                                        </p:tgtEl>
                                        <p:attrNameLst>
                                          <p:attrName>style.visibility</p:attrName>
                                        </p:attrNameLst>
                                      </p:cBhvr>
                                      <p:to>
                                        <p:strVal val="visible"/>
                                      </p:to>
                                    </p:set>
                                    <p:animEffect transition="in" filter="slide(fromRight)">
                                      <p:cBhvr>
                                        <p:cTn id="70" dur="500"/>
                                        <p:tgtEl>
                                          <p:spTgt spid="234529"/>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2" fill="hold" grpId="0" nodeType="clickEffect">
                                  <p:stCondLst>
                                    <p:cond delay="0"/>
                                  </p:stCondLst>
                                  <p:childTnLst>
                                    <p:set>
                                      <p:cBhvr>
                                        <p:cTn id="74" dur="1" fill="hold">
                                          <p:stCondLst>
                                            <p:cond delay="0"/>
                                          </p:stCondLst>
                                        </p:cTn>
                                        <p:tgtEl>
                                          <p:spTgt spid="234530"/>
                                        </p:tgtEl>
                                        <p:attrNameLst>
                                          <p:attrName>style.visibility</p:attrName>
                                        </p:attrNameLst>
                                      </p:cBhvr>
                                      <p:to>
                                        <p:strVal val="visible"/>
                                      </p:to>
                                    </p:set>
                                    <p:animEffect transition="in" filter="slide(fromRight)">
                                      <p:cBhvr>
                                        <p:cTn id="75" dur="500"/>
                                        <p:tgtEl>
                                          <p:spTgt spid="234530"/>
                                        </p:tgtEl>
                                      </p:cBhvr>
                                    </p:animEffect>
                                  </p:childTnLst>
                                </p:cTn>
                              </p:par>
                            </p:childTnLst>
                          </p:cTn>
                        </p:par>
                        <p:par>
                          <p:cTn id="76" fill="hold">
                            <p:stCondLst>
                              <p:cond delay="500"/>
                            </p:stCondLst>
                            <p:childTnLst>
                              <p:par>
                                <p:cTn id="77" presetID="12" presetClass="entr" presetSubtype="1" fill="hold" grpId="0" nodeType="afterEffect">
                                  <p:stCondLst>
                                    <p:cond delay="0"/>
                                  </p:stCondLst>
                                  <p:childTnLst>
                                    <p:set>
                                      <p:cBhvr>
                                        <p:cTn id="78" dur="1" fill="hold">
                                          <p:stCondLst>
                                            <p:cond delay="0"/>
                                          </p:stCondLst>
                                        </p:cTn>
                                        <p:tgtEl>
                                          <p:spTgt spid="234531"/>
                                        </p:tgtEl>
                                        <p:attrNameLst>
                                          <p:attrName>style.visibility</p:attrName>
                                        </p:attrNameLst>
                                      </p:cBhvr>
                                      <p:to>
                                        <p:strVal val="visible"/>
                                      </p:to>
                                    </p:set>
                                    <p:animEffect transition="in" filter="slide(fromTop)">
                                      <p:cBhvr>
                                        <p:cTn id="79" dur="500"/>
                                        <p:tgtEl>
                                          <p:spTgt spid="234531"/>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2" fill="hold" grpId="0" nodeType="clickEffect">
                                  <p:stCondLst>
                                    <p:cond delay="0"/>
                                  </p:stCondLst>
                                  <p:childTnLst>
                                    <p:set>
                                      <p:cBhvr>
                                        <p:cTn id="83" dur="1" fill="hold">
                                          <p:stCondLst>
                                            <p:cond delay="0"/>
                                          </p:stCondLst>
                                        </p:cTn>
                                        <p:tgtEl>
                                          <p:spTgt spid="234532"/>
                                        </p:tgtEl>
                                        <p:attrNameLst>
                                          <p:attrName>style.visibility</p:attrName>
                                        </p:attrNameLst>
                                      </p:cBhvr>
                                      <p:to>
                                        <p:strVal val="visible"/>
                                      </p:to>
                                    </p:set>
                                    <p:animEffect transition="in" filter="slide(fromRight)">
                                      <p:cBhvr>
                                        <p:cTn id="84" dur="500"/>
                                        <p:tgtEl>
                                          <p:spTgt spid="234532"/>
                                        </p:tgtEl>
                                      </p:cBhvr>
                                    </p:animEffect>
                                  </p:childTnLst>
                                </p:cTn>
                              </p:par>
                            </p:childTnLst>
                          </p:cTn>
                        </p:par>
                        <p:par>
                          <p:cTn id="85" fill="hold">
                            <p:stCondLst>
                              <p:cond delay="500"/>
                            </p:stCondLst>
                            <p:childTnLst>
                              <p:par>
                                <p:cTn id="86" presetID="12" presetClass="entr" presetSubtype="2" fill="hold" grpId="0" nodeType="afterEffect">
                                  <p:stCondLst>
                                    <p:cond delay="0"/>
                                  </p:stCondLst>
                                  <p:childTnLst>
                                    <p:set>
                                      <p:cBhvr>
                                        <p:cTn id="87" dur="1" fill="hold">
                                          <p:stCondLst>
                                            <p:cond delay="0"/>
                                          </p:stCondLst>
                                        </p:cTn>
                                        <p:tgtEl>
                                          <p:spTgt spid="234533"/>
                                        </p:tgtEl>
                                        <p:attrNameLst>
                                          <p:attrName>style.visibility</p:attrName>
                                        </p:attrNameLst>
                                      </p:cBhvr>
                                      <p:to>
                                        <p:strVal val="visible"/>
                                      </p:to>
                                    </p:set>
                                    <p:animEffect transition="in" filter="slide(fromRight)">
                                      <p:cBhvr>
                                        <p:cTn id="88" dur="500"/>
                                        <p:tgtEl>
                                          <p:spTgt spid="234533"/>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2" fill="hold" grpId="0" nodeType="clickEffect">
                                  <p:stCondLst>
                                    <p:cond delay="0"/>
                                  </p:stCondLst>
                                  <p:childTnLst>
                                    <p:set>
                                      <p:cBhvr>
                                        <p:cTn id="92" dur="1" fill="hold">
                                          <p:stCondLst>
                                            <p:cond delay="0"/>
                                          </p:stCondLst>
                                        </p:cTn>
                                        <p:tgtEl>
                                          <p:spTgt spid="234534"/>
                                        </p:tgtEl>
                                        <p:attrNameLst>
                                          <p:attrName>style.visibility</p:attrName>
                                        </p:attrNameLst>
                                      </p:cBhvr>
                                      <p:to>
                                        <p:strVal val="visible"/>
                                      </p:to>
                                    </p:set>
                                    <p:animEffect transition="in" filter="slide(fromRight)">
                                      <p:cBhvr>
                                        <p:cTn id="93" dur="500"/>
                                        <p:tgtEl>
                                          <p:spTgt spid="234534"/>
                                        </p:tgtEl>
                                      </p:cBhvr>
                                    </p:animEffect>
                                  </p:childTnLst>
                                </p:cTn>
                              </p:par>
                            </p:childTnLst>
                          </p:cTn>
                        </p:par>
                        <p:par>
                          <p:cTn id="94" fill="hold">
                            <p:stCondLst>
                              <p:cond delay="500"/>
                            </p:stCondLst>
                            <p:childTnLst>
                              <p:par>
                                <p:cTn id="95" presetID="12" presetClass="entr" presetSubtype="1" fill="hold" grpId="0" nodeType="afterEffect">
                                  <p:stCondLst>
                                    <p:cond delay="0"/>
                                  </p:stCondLst>
                                  <p:childTnLst>
                                    <p:set>
                                      <p:cBhvr>
                                        <p:cTn id="96" dur="1" fill="hold">
                                          <p:stCondLst>
                                            <p:cond delay="0"/>
                                          </p:stCondLst>
                                        </p:cTn>
                                        <p:tgtEl>
                                          <p:spTgt spid="234535"/>
                                        </p:tgtEl>
                                        <p:attrNameLst>
                                          <p:attrName>style.visibility</p:attrName>
                                        </p:attrNameLst>
                                      </p:cBhvr>
                                      <p:to>
                                        <p:strVal val="visible"/>
                                      </p:to>
                                    </p:set>
                                    <p:animEffect transition="in" filter="slide(fromTop)">
                                      <p:cBhvr>
                                        <p:cTn id="97" dur="500"/>
                                        <p:tgtEl>
                                          <p:spTgt spid="234535"/>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2" fill="hold" grpId="0" nodeType="clickEffect">
                                  <p:stCondLst>
                                    <p:cond delay="0"/>
                                  </p:stCondLst>
                                  <p:childTnLst>
                                    <p:set>
                                      <p:cBhvr>
                                        <p:cTn id="101" dur="1" fill="hold">
                                          <p:stCondLst>
                                            <p:cond delay="0"/>
                                          </p:stCondLst>
                                        </p:cTn>
                                        <p:tgtEl>
                                          <p:spTgt spid="234536"/>
                                        </p:tgtEl>
                                        <p:attrNameLst>
                                          <p:attrName>style.visibility</p:attrName>
                                        </p:attrNameLst>
                                      </p:cBhvr>
                                      <p:to>
                                        <p:strVal val="visible"/>
                                      </p:to>
                                    </p:set>
                                    <p:animEffect transition="in" filter="slide(fromRight)">
                                      <p:cBhvr>
                                        <p:cTn id="102" dur="500"/>
                                        <p:tgtEl>
                                          <p:spTgt spid="234536"/>
                                        </p:tgtEl>
                                      </p:cBhvr>
                                    </p:animEffect>
                                  </p:childTnLst>
                                </p:cTn>
                              </p:par>
                            </p:childTnLst>
                          </p:cTn>
                        </p:par>
                        <p:par>
                          <p:cTn id="103" fill="hold">
                            <p:stCondLst>
                              <p:cond delay="500"/>
                            </p:stCondLst>
                            <p:childTnLst>
                              <p:par>
                                <p:cTn id="104" presetID="12" presetClass="entr" presetSubtype="2" fill="hold" grpId="0" nodeType="afterEffect">
                                  <p:stCondLst>
                                    <p:cond delay="0"/>
                                  </p:stCondLst>
                                  <p:childTnLst>
                                    <p:set>
                                      <p:cBhvr>
                                        <p:cTn id="105" dur="1" fill="hold">
                                          <p:stCondLst>
                                            <p:cond delay="0"/>
                                          </p:stCondLst>
                                        </p:cTn>
                                        <p:tgtEl>
                                          <p:spTgt spid="234537"/>
                                        </p:tgtEl>
                                        <p:attrNameLst>
                                          <p:attrName>style.visibility</p:attrName>
                                        </p:attrNameLst>
                                      </p:cBhvr>
                                      <p:to>
                                        <p:strVal val="visible"/>
                                      </p:to>
                                    </p:set>
                                    <p:animEffect transition="in" filter="slide(fromRight)">
                                      <p:cBhvr>
                                        <p:cTn id="106" dur="500"/>
                                        <p:tgtEl>
                                          <p:spTgt spid="234537"/>
                                        </p:tgtEl>
                                      </p:cBhvr>
                                    </p:animEffect>
                                  </p:childTnLst>
                                </p:cTn>
                              </p:par>
                            </p:childTnLst>
                          </p:cTn>
                        </p:par>
                      </p:childTnLst>
                    </p:cTn>
                  </p:par>
                  <p:par>
                    <p:cTn id="107" fill="hold">
                      <p:stCondLst>
                        <p:cond delay="indefinite"/>
                      </p:stCondLst>
                      <p:childTnLst>
                        <p:par>
                          <p:cTn id="108" fill="hold">
                            <p:stCondLst>
                              <p:cond delay="0"/>
                            </p:stCondLst>
                            <p:childTnLst>
                              <p:par>
                                <p:cTn id="109" presetID="12" presetClass="entr" presetSubtype="4" fill="hold" grpId="0" nodeType="clickEffect">
                                  <p:stCondLst>
                                    <p:cond delay="0"/>
                                  </p:stCondLst>
                                  <p:childTnLst>
                                    <p:set>
                                      <p:cBhvr>
                                        <p:cTn id="110" dur="1" fill="hold">
                                          <p:stCondLst>
                                            <p:cond delay="0"/>
                                          </p:stCondLst>
                                        </p:cTn>
                                        <p:tgtEl>
                                          <p:spTgt spid="234539"/>
                                        </p:tgtEl>
                                        <p:attrNameLst>
                                          <p:attrName>style.visibility</p:attrName>
                                        </p:attrNameLst>
                                      </p:cBhvr>
                                      <p:to>
                                        <p:strVal val="visible"/>
                                      </p:to>
                                    </p:set>
                                    <p:animEffect transition="in" filter="slide(fromBottom)">
                                      <p:cBhvr>
                                        <p:cTn id="111" dur="500"/>
                                        <p:tgtEl>
                                          <p:spTgt spid="234539"/>
                                        </p:tgtEl>
                                      </p:cBhvr>
                                    </p:animEffect>
                                  </p:childTnLst>
                                </p:cTn>
                              </p:par>
                            </p:childTnLst>
                          </p:cTn>
                        </p:par>
                        <p:par>
                          <p:cTn id="112" fill="hold">
                            <p:stCondLst>
                              <p:cond delay="500"/>
                            </p:stCondLst>
                            <p:childTnLst>
                              <p:par>
                                <p:cTn id="113" presetID="12" presetClass="entr" presetSubtype="2" fill="hold" grpId="0" nodeType="afterEffect">
                                  <p:stCondLst>
                                    <p:cond delay="0"/>
                                  </p:stCondLst>
                                  <p:childTnLst>
                                    <p:set>
                                      <p:cBhvr>
                                        <p:cTn id="114" dur="1" fill="hold">
                                          <p:stCondLst>
                                            <p:cond delay="0"/>
                                          </p:stCondLst>
                                        </p:cTn>
                                        <p:tgtEl>
                                          <p:spTgt spid="234540"/>
                                        </p:tgtEl>
                                        <p:attrNameLst>
                                          <p:attrName>style.visibility</p:attrName>
                                        </p:attrNameLst>
                                      </p:cBhvr>
                                      <p:to>
                                        <p:strVal val="visible"/>
                                      </p:to>
                                    </p:set>
                                    <p:animEffect transition="in" filter="slide(fromRight)">
                                      <p:cBhvr>
                                        <p:cTn id="115" dur="500"/>
                                        <p:tgtEl>
                                          <p:spTgt spid="234540"/>
                                        </p:tgtEl>
                                      </p:cBhvr>
                                    </p:animEffect>
                                  </p:childTnLst>
                                </p:cTn>
                              </p:par>
                            </p:childTnLst>
                          </p:cTn>
                        </p:par>
                        <p:par>
                          <p:cTn id="116" fill="hold">
                            <p:stCondLst>
                              <p:cond delay="1000"/>
                            </p:stCondLst>
                            <p:childTnLst>
                              <p:par>
                                <p:cTn id="117" presetID="12" presetClass="entr" presetSubtype="4" fill="hold" grpId="0" nodeType="afterEffect">
                                  <p:stCondLst>
                                    <p:cond delay="0"/>
                                  </p:stCondLst>
                                  <p:childTnLst>
                                    <p:set>
                                      <p:cBhvr>
                                        <p:cTn id="118" dur="1" fill="hold">
                                          <p:stCondLst>
                                            <p:cond delay="0"/>
                                          </p:stCondLst>
                                        </p:cTn>
                                        <p:tgtEl>
                                          <p:spTgt spid="234541"/>
                                        </p:tgtEl>
                                        <p:attrNameLst>
                                          <p:attrName>style.visibility</p:attrName>
                                        </p:attrNameLst>
                                      </p:cBhvr>
                                      <p:to>
                                        <p:strVal val="visible"/>
                                      </p:to>
                                    </p:set>
                                    <p:animEffect transition="in" filter="slide(fromBottom)">
                                      <p:cBhvr>
                                        <p:cTn id="119" dur="500"/>
                                        <p:tgtEl>
                                          <p:spTgt spid="234541"/>
                                        </p:tgtEl>
                                      </p:cBhvr>
                                    </p:animEffect>
                                  </p:childTnLst>
                                </p:cTn>
                              </p:par>
                            </p:childTnLst>
                          </p:cTn>
                        </p:par>
                        <p:par>
                          <p:cTn id="120" fill="hold">
                            <p:stCondLst>
                              <p:cond delay="1500"/>
                            </p:stCondLst>
                            <p:childTnLst>
                              <p:par>
                                <p:cTn id="121" presetID="12" presetClass="entr" presetSubtype="2" fill="hold" grpId="0" nodeType="afterEffect">
                                  <p:stCondLst>
                                    <p:cond delay="0"/>
                                  </p:stCondLst>
                                  <p:childTnLst>
                                    <p:set>
                                      <p:cBhvr>
                                        <p:cTn id="122" dur="1" fill="hold">
                                          <p:stCondLst>
                                            <p:cond delay="0"/>
                                          </p:stCondLst>
                                        </p:cTn>
                                        <p:tgtEl>
                                          <p:spTgt spid="234542"/>
                                        </p:tgtEl>
                                        <p:attrNameLst>
                                          <p:attrName>style.visibility</p:attrName>
                                        </p:attrNameLst>
                                      </p:cBhvr>
                                      <p:to>
                                        <p:strVal val="visible"/>
                                      </p:to>
                                    </p:set>
                                    <p:animEffect transition="in" filter="slide(fromRight)">
                                      <p:cBhvr>
                                        <p:cTn id="123" dur="500"/>
                                        <p:tgtEl>
                                          <p:spTgt spid="234542"/>
                                        </p:tgtEl>
                                      </p:cBhvr>
                                    </p:animEffect>
                                  </p:childTnLst>
                                </p:cTn>
                              </p:par>
                            </p:childTnLst>
                          </p:cTn>
                        </p:par>
                      </p:childTnLst>
                    </p:cTn>
                  </p:par>
                  <p:par>
                    <p:cTn id="124" fill="hold">
                      <p:stCondLst>
                        <p:cond delay="indefinite"/>
                      </p:stCondLst>
                      <p:childTnLst>
                        <p:par>
                          <p:cTn id="125" fill="hold">
                            <p:stCondLst>
                              <p:cond delay="0"/>
                            </p:stCondLst>
                            <p:childTnLst>
                              <p:par>
                                <p:cTn id="126" presetID="12" presetClass="entr" presetSubtype="2" fill="hold" grpId="0" nodeType="clickEffect">
                                  <p:stCondLst>
                                    <p:cond delay="0"/>
                                  </p:stCondLst>
                                  <p:childTnLst>
                                    <p:set>
                                      <p:cBhvr>
                                        <p:cTn id="127" dur="1" fill="hold">
                                          <p:stCondLst>
                                            <p:cond delay="0"/>
                                          </p:stCondLst>
                                        </p:cTn>
                                        <p:tgtEl>
                                          <p:spTgt spid="234538"/>
                                        </p:tgtEl>
                                        <p:attrNameLst>
                                          <p:attrName>style.visibility</p:attrName>
                                        </p:attrNameLst>
                                      </p:cBhvr>
                                      <p:to>
                                        <p:strVal val="visible"/>
                                      </p:to>
                                    </p:set>
                                    <p:animEffect transition="in" filter="slide(fromRight)">
                                      <p:cBhvr>
                                        <p:cTn id="128" dur="500"/>
                                        <p:tgtEl>
                                          <p:spTgt spid="234538"/>
                                        </p:tgtEl>
                                      </p:cBhvr>
                                    </p:animEffect>
                                  </p:childTnLst>
                                </p:cTn>
                              </p:par>
                            </p:childTnLst>
                          </p:cTn>
                        </p:par>
                        <p:par>
                          <p:cTn id="129" fill="hold">
                            <p:stCondLst>
                              <p:cond delay="500"/>
                            </p:stCondLst>
                            <p:childTnLst>
                              <p:par>
                                <p:cTn id="130" presetID="12" presetClass="entr" presetSubtype="4" fill="hold" grpId="0" nodeType="afterEffect">
                                  <p:stCondLst>
                                    <p:cond delay="0"/>
                                  </p:stCondLst>
                                  <p:childTnLst>
                                    <p:set>
                                      <p:cBhvr>
                                        <p:cTn id="131" dur="1" fill="hold">
                                          <p:stCondLst>
                                            <p:cond delay="0"/>
                                          </p:stCondLst>
                                        </p:cTn>
                                        <p:tgtEl>
                                          <p:spTgt spid="234543"/>
                                        </p:tgtEl>
                                        <p:attrNameLst>
                                          <p:attrName>style.visibility</p:attrName>
                                        </p:attrNameLst>
                                      </p:cBhvr>
                                      <p:to>
                                        <p:strVal val="visible"/>
                                      </p:to>
                                    </p:set>
                                    <p:animEffect transition="in" filter="slide(fromBottom)">
                                      <p:cBhvr>
                                        <p:cTn id="132" dur="500"/>
                                        <p:tgtEl>
                                          <p:spTgt spid="234543"/>
                                        </p:tgtEl>
                                      </p:cBhvr>
                                    </p:animEffect>
                                  </p:childTnLst>
                                </p:cTn>
                              </p:par>
                            </p:childTnLst>
                          </p:cTn>
                        </p:par>
                      </p:childTnLst>
                    </p:cTn>
                  </p:par>
                  <p:par>
                    <p:cTn id="133" fill="hold">
                      <p:stCondLst>
                        <p:cond delay="indefinite"/>
                      </p:stCondLst>
                      <p:childTnLst>
                        <p:par>
                          <p:cTn id="134" fill="hold">
                            <p:stCondLst>
                              <p:cond delay="0"/>
                            </p:stCondLst>
                            <p:childTnLst>
                              <p:par>
                                <p:cTn id="135" presetID="12" presetClass="entr" presetSubtype="4" fill="hold" grpId="0" nodeType="clickEffect">
                                  <p:stCondLst>
                                    <p:cond delay="0"/>
                                  </p:stCondLst>
                                  <p:childTnLst>
                                    <p:set>
                                      <p:cBhvr>
                                        <p:cTn id="136" dur="1" fill="hold">
                                          <p:stCondLst>
                                            <p:cond delay="0"/>
                                          </p:stCondLst>
                                        </p:cTn>
                                        <p:tgtEl>
                                          <p:spTgt spid="234544"/>
                                        </p:tgtEl>
                                        <p:attrNameLst>
                                          <p:attrName>style.visibility</p:attrName>
                                        </p:attrNameLst>
                                      </p:cBhvr>
                                      <p:to>
                                        <p:strVal val="visible"/>
                                      </p:to>
                                    </p:set>
                                    <p:animEffect transition="in" filter="slide(fromBottom)">
                                      <p:cBhvr>
                                        <p:cTn id="137" dur="500"/>
                                        <p:tgtEl>
                                          <p:spTgt spid="234544"/>
                                        </p:tgtEl>
                                      </p:cBhvr>
                                    </p:animEffect>
                                  </p:childTnLst>
                                </p:cTn>
                              </p:par>
                            </p:childTnLst>
                          </p:cTn>
                        </p:par>
                        <p:par>
                          <p:cTn id="138" fill="hold">
                            <p:stCondLst>
                              <p:cond delay="500"/>
                            </p:stCondLst>
                            <p:childTnLst>
                              <p:par>
                                <p:cTn id="139" presetID="12" presetClass="entr" presetSubtype="2" fill="hold" grpId="0" nodeType="afterEffect">
                                  <p:stCondLst>
                                    <p:cond delay="0"/>
                                  </p:stCondLst>
                                  <p:childTnLst>
                                    <p:set>
                                      <p:cBhvr>
                                        <p:cTn id="140" dur="1" fill="hold">
                                          <p:stCondLst>
                                            <p:cond delay="0"/>
                                          </p:stCondLst>
                                        </p:cTn>
                                        <p:tgtEl>
                                          <p:spTgt spid="234545"/>
                                        </p:tgtEl>
                                        <p:attrNameLst>
                                          <p:attrName>style.visibility</p:attrName>
                                        </p:attrNameLst>
                                      </p:cBhvr>
                                      <p:to>
                                        <p:strVal val="visible"/>
                                      </p:to>
                                    </p:set>
                                    <p:animEffect transition="in" filter="slide(fromRight)">
                                      <p:cBhvr>
                                        <p:cTn id="141" dur="500"/>
                                        <p:tgtEl>
                                          <p:spTgt spid="234545"/>
                                        </p:tgtEl>
                                      </p:cBhvr>
                                    </p:animEffect>
                                  </p:childTnLst>
                                </p:cTn>
                              </p:par>
                            </p:childTnLst>
                          </p:cTn>
                        </p:par>
                      </p:childTnLst>
                    </p:cTn>
                  </p:par>
                  <p:par>
                    <p:cTn id="142" fill="hold">
                      <p:stCondLst>
                        <p:cond delay="indefinite"/>
                      </p:stCondLst>
                      <p:childTnLst>
                        <p:par>
                          <p:cTn id="143" fill="hold">
                            <p:stCondLst>
                              <p:cond delay="0"/>
                            </p:stCondLst>
                            <p:childTnLst>
                              <p:par>
                                <p:cTn id="144" presetID="12" presetClass="entr" presetSubtype="2" fill="hold" grpId="0" nodeType="clickEffect">
                                  <p:stCondLst>
                                    <p:cond delay="0"/>
                                  </p:stCondLst>
                                  <p:childTnLst>
                                    <p:set>
                                      <p:cBhvr>
                                        <p:cTn id="145" dur="1" fill="hold">
                                          <p:stCondLst>
                                            <p:cond delay="0"/>
                                          </p:stCondLst>
                                        </p:cTn>
                                        <p:tgtEl>
                                          <p:spTgt spid="234546"/>
                                        </p:tgtEl>
                                        <p:attrNameLst>
                                          <p:attrName>style.visibility</p:attrName>
                                        </p:attrNameLst>
                                      </p:cBhvr>
                                      <p:to>
                                        <p:strVal val="visible"/>
                                      </p:to>
                                    </p:set>
                                    <p:animEffect transition="in" filter="slide(fromRight)">
                                      <p:cBhvr>
                                        <p:cTn id="146" dur="500"/>
                                        <p:tgtEl>
                                          <p:spTgt spid="234546"/>
                                        </p:tgtEl>
                                      </p:cBhvr>
                                    </p:animEffect>
                                  </p:childTnLst>
                                </p:cTn>
                              </p:par>
                            </p:childTnLst>
                          </p:cTn>
                        </p:par>
                        <p:par>
                          <p:cTn id="147" fill="hold">
                            <p:stCondLst>
                              <p:cond delay="500"/>
                            </p:stCondLst>
                            <p:childTnLst>
                              <p:par>
                                <p:cTn id="148" presetID="12" presetClass="entr" presetSubtype="1" fill="hold" grpId="0" nodeType="afterEffect">
                                  <p:stCondLst>
                                    <p:cond delay="0"/>
                                  </p:stCondLst>
                                  <p:childTnLst>
                                    <p:set>
                                      <p:cBhvr>
                                        <p:cTn id="149" dur="1" fill="hold">
                                          <p:stCondLst>
                                            <p:cond delay="0"/>
                                          </p:stCondLst>
                                        </p:cTn>
                                        <p:tgtEl>
                                          <p:spTgt spid="234547"/>
                                        </p:tgtEl>
                                        <p:attrNameLst>
                                          <p:attrName>style.visibility</p:attrName>
                                        </p:attrNameLst>
                                      </p:cBhvr>
                                      <p:to>
                                        <p:strVal val="visible"/>
                                      </p:to>
                                    </p:set>
                                    <p:animEffect transition="in" filter="slide(fromTop)">
                                      <p:cBhvr>
                                        <p:cTn id="150" dur="500"/>
                                        <p:tgtEl>
                                          <p:spTgt spid="234547"/>
                                        </p:tgtEl>
                                      </p:cBhvr>
                                    </p:animEffect>
                                  </p:childTnLst>
                                </p:cTn>
                              </p:par>
                            </p:childTnLst>
                          </p:cTn>
                        </p:par>
                      </p:childTnLst>
                    </p:cTn>
                  </p:par>
                  <p:par>
                    <p:cTn id="151" fill="hold">
                      <p:stCondLst>
                        <p:cond delay="indefinite"/>
                      </p:stCondLst>
                      <p:childTnLst>
                        <p:par>
                          <p:cTn id="152" fill="hold">
                            <p:stCondLst>
                              <p:cond delay="0"/>
                            </p:stCondLst>
                            <p:childTnLst>
                              <p:par>
                                <p:cTn id="153" presetID="12" presetClass="entr" presetSubtype="2" fill="hold" grpId="0" nodeType="clickEffect">
                                  <p:stCondLst>
                                    <p:cond delay="0"/>
                                  </p:stCondLst>
                                  <p:childTnLst>
                                    <p:set>
                                      <p:cBhvr>
                                        <p:cTn id="154" dur="1" fill="hold">
                                          <p:stCondLst>
                                            <p:cond delay="0"/>
                                          </p:stCondLst>
                                        </p:cTn>
                                        <p:tgtEl>
                                          <p:spTgt spid="234548"/>
                                        </p:tgtEl>
                                        <p:attrNameLst>
                                          <p:attrName>style.visibility</p:attrName>
                                        </p:attrNameLst>
                                      </p:cBhvr>
                                      <p:to>
                                        <p:strVal val="visible"/>
                                      </p:to>
                                    </p:set>
                                    <p:animEffect transition="in" filter="slide(fromRight)">
                                      <p:cBhvr>
                                        <p:cTn id="155" dur="500"/>
                                        <p:tgtEl>
                                          <p:spTgt spid="234548"/>
                                        </p:tgtEl>
                                      </p:cBhvr>
                                    </p:animEffect>
                                  </p:childTnLst>
                                </p:cTn>
                              </p:par>
                            </p:childTnLst>
                          </p:cTn>
                        </p:par>
                        <p:par>
                          <p:cTn id="156" fill="hold">
                            <p:stCondLst>
                              <p:cond delay="500"/>
                            </p:stCondLst>
                            <p:childTnLst>
                              <p:par>
                                <p:cTn id="157" presetID="12" presetClass="entr" presetSubtype="2" fill="hold" grpId="0" nodeType="afterEffect">
                                  <p:stCondLst>
                                    <p:cond delay="0"/>
                                  </p:stCondLst>
                                  <p:childTnLst>
                                    <p:set>
                                      <p:cBhvr>
                                        <p:cTn id="158" dur="1" fill="hold">
                                          <p:stCondLst>
                                            <p:cond delay="0"/>
                                          </p:stCondLst>
                                        </p:cTn>
                                        <p:tgtEl>
                                          <p:spTgt spid="234549"/>
                                        </p:tgtEl>
                                        <p:attrNameLst>
                                          <p:attrName>style.visibility</p:attrName>
                                        </p:attrNameLst>
                                      </p:cBhvr>
                                      <p:to>
                                        <p:strVal val="visible"/>
                                      </p:to>
                                    </p:set>
                                    <p:animEffect transition="in" filter="slide(fromRight)">
                                      <p:cBhvr>
                                        <p:cTn id="159" dur="500"/>
                                        <p:tgtEl>
                                          <p:spTgt spid="234549"/>
                                        </p:tgtEl>
                                      </p:cBhvr>
                                    </p:animEffect>
                                  </p:childTnLst>
                                </p:cTn>
                              </p:par>
                            </p:childTnLst>
                          </p:cTn>
                        </p:par>
                      </p:childTnLst>
                    </p:cTn>
                  </p:par>
                  <p:par>
                    <p:cTn id="160" fill="hold">
                      <p:stCondLst>
                        <p:cond delay="indefinite"/>
                      </p:stCondLst>
                      <p:childTnLst>
                        <p:par>
                          <p:cTn id="161" fill="hold">
                            <p:stCondLst>
                              <p:cond delay="0"/>
                            </p:stCondLst>
                            <p:childTnLst>
                              <p:par>
                                <p:cTn id="162" presetID="12" presetClass="entr" presetSubtype="4" fill="hold" grpId="0" nodeType="clickEffect">
                                  <p:stCondLst>
                                    <p:cond delay="0"/>
                                  </p:stCondLst>
                                  <p:childTnLst>
                                    <p:set>
                                      <p:cBhvr>
                                        <p:cTn id="163" dur="1" fill="hold">
                                          <p:stCondLst>
                                            <p:cond delay="0"/>
                                          </p:stCondLst>
                                        </p:cTn>
                                        <p:tgtEl>
                                          <p:spTgt spid="234551"/>
                                        </p:tgtEl>
                                        <p:attrNameLst>
                                          <p:attrName>style.visibility</p:attrName>
                                        </p:attrNameLst>
                                      </p:cBhvr>
                                      <p:to>
                                        <p:strVal val="visible"/>
                                      </p:to>
                                    </p:set>
                                    <p:animEffect transition="in" filter="slide(fromBottom)">
                                      <p:cBhvr>
                                        <p:cTn id="164" dur="500"/>
                                        <p:tgtEl>
                                          <p:spTgt spid="234551"/>
                                        </p:tgtEl>
                                      </p:cBhvr>
                                    </p:animEffect>
                                  </p:childTnLst>
                                </p:cTn>
                              </p:par>
                            </p:childTnLst>
                          </p:cTn>
                        </p:par>
                        <p:par>
                          <p:cTn id="165" fill="hold">
                            <p:stCondLst>
                              <p:cond delay="500"/>
                            </p:stCondLst>
                            <p:childTnLst>
                              <p:par>
                                <p:cTn id="166" presetID="12" presetClass="entr" presetSubtype="2" fill="hold" grpId="0" nodeType="afterEffect">
                                  <p:stCondLst>
                                    <p:cond delay="0"/>
                                  </p:stCondLst>
                                  <p:childTnLst>
                                    <p:set>
                                      <p:cBhvr>
                                        <p:cTn id="167" dur="1" fill="hold">
                                          <p:stCondLst>
                                            <p:cond delay="0"/>
                                          </p:stCondLst>
                                        </p:cTn>
                                        <p:tgtEl>
                                          <p:spTgt spid="234553"/>
                                        </p:tgtEl>
                                        <p:attrNameLst>
                                          <p:attrName>style.visibility</p:attrName>
                                        </p:attrNameLst>
                                      </p:cBhvr>
                                      <p:to>
                                        <p:strVal val="visible"/>
                                      </p:to>
                                    </p:set>
                                    <p:animEffect transition="in" filter="slide(fromRight)">
                                      <p:cBhvr>
                                        <p:cTn id="168" dur="500"/>
                                        <p:tgtEl>
                                          <p:spTgt spid="234553"/>
                                        </p:tgtEl>
                                      </p:cBhvr>
                                    </p:animEffect>
                                  </p:childTnLst>
                                </p:cTn>
                              </p:par>
                            </p:childTnLst>
                          </p:cTn>
                        </p:par>
                      </p:childTnLst>
                    </p:cTn>
                  </p:par>
                  <p:par>
                    <p:cTn id="169" fill="hold">
                      <p:stCondLst>
                        <p:cond delay="indefinite"/>
                      </p:stCondLst>
                      <p:childTnLst>
                        <p:par>
                          <p:cTn id="170" fill="hold">
                            <p:stCondLst>
                              <p:cond delay="0"/>
                            </p:stCondLst>
                            <p:childTnLst>
                              <p:par>
                                <p:cTn id="171" presetID="12" presetClass="entr" presetSubtype="2" fill="hold" grpId="0" nodeType="clickEffect">
                                  <p:stCondLst>
                                    <p:cond delay="0"/>
                                  </p:stCondLst>
                                  <p:childTnLst>
                                    <p:set>
                                      <p:cBhvr>
                                        <p:cTn id="172" dur="1" fill="hold">
                                          <p:stCondLst>
                                            <p:cond delay="0"/>
                                          </p:stCondLst>
                                        </p:cTn>
                                        <p:tgtEl>
                                          <p:spTgt spid="234550"/>
                                        </p:tgtEl>
                                        <p:attrNameLst>
                                          <p:attrName>style.visibility</p:attrName>
                                        </p:attrNameLst>
                                      </p:cBhvr>
                                      <p:to>
                                        <p:strVal val="visible"/>
                                      </p:to>
                                    </p:set>
                                    <p:animEffect transition="in" filter="slide(fromRight)">
                                      <p:cBhvr>
                                        <p:cTn id="173" dur="500"/>
                                        <p:tgtEl>
                                          <p:spTgt spid="234550"/>
                                        </p:tgtEl>
                                      </p:cBhvr>
                                    </p:animEffect>
                                  </p:childTnLst>
                                </p:cTn>
                              </p:par>
                            </p:childTnLst>
                          </p:cTn>
                        </p:par>
                        <p:par>
                          <p:cTn id="174" fill="hold">
                            <p:stCondLst>
                              <p:cond delay="500"/>
                            </p:stCondLst>
                            <p:childTnLst>
                              <p:par>
                                <p:cTn id="175" presetID="12" presetClass="entr" presetSubtype="4" fill="hold" grpId="0" nodeType="afterEffect">
                                  <p:stCondLst>
                                    <p:cond delay="0"/>
                                  </p:stCondLst>
                                  <p:childTnLst>
                                    <p:set>
                                      <p:cBhvr>
                                        <p:cTn id="176" dur="1" fill="hold">
                                          <p:stCondLst>
                                            <p:cond delay="0"/>
                                          </p:stCondLst>
                                        </p:cTn>
                                        <p:tgtEl>
                                          <p:spTgt spid="234552"/>
                                        </p:tgtEl>
                                        <p:attrNameLst>
                                          <p:attrName>style.visibility</p:attrName>
                                        </p:attrNameLst>
                                      </p:cBhvr>
                                      <p:to>
                                        <p:strVal val="visible"/>
                                      </p:to>
                                    </p:set>
                                    <p:animEffect transition="in" filter="slide(fromBottom)">
                                      <p:cBhvr>
                                        <p:cTn id="177" dur="500"/>
                                        <p:tgtEl>
                                          <p:spTgt spid="234552"/>
                                        </p:tgtEl>
                                      </p:cBhvr>
                                    </p:animEffect>
                                  </p:childTnLst>
                                </p:cTn>
                              </p:par>
                            </p:childTnLst>
                          </p:cTn>
                        </p:par>
                      </p:childTnLst>
                    </p:cTn>
                  </p:par>
                  <p:par>
                    <p:cTn id="178" fill="hold">
                      <p:stCondLst>
                        <p:cond delay="indefinite"/>
                      </p:stCondLst>
                      <p:childTnLst>
                        <p:par>
                          <p:cTn id="179" fill="hold">
                            <p:stCondLst>
                              <p:cond delay="0"/>
                            </p:stCondLst>
                            <p:childTnLst>
                              <p:par>
                                <p:cTn id="180" presetID="12" presetClass="entr" presetSubtype="4" fill="hold" grpId="0" nodeType="clickEffect">
                                  <p:stCondLst>
                                    <p:cond delay="0"/>
                                  </p:stCondLst>
                                  <p:childTnLst>
                                    <p:set>
                                      <p:cBhvr>
                                        <p:cTn id="181" dur="1" fill="hold">
                                          <p:stCondLst>
                                            <p:cond delay="0"/>
                                          </p:stCondLst>
                                        </p:cTn>
                                        <p:tgtEl>
                                          <p:spTgt spid="234555"/>
                                        </p:tgtEl>
                                        <p:attrNameLst>
                                          <p:attrName>style.visibility</p:attrName>
                                        </p:attrNameLst>
                                      </p:cBhvr>
                                      <p:to>
                                        <p:strVal val="visible"/>
                                      </p:to>
                                    </p:set>
                                    <p:animEffect transition="in" filter="slide(fromBottom)">
                                      <p:cBhvr>
                                        <p:cTn id="182" dur="500"/>
                                        <p:tgtEl>
                                          <p:spTgt spid="234555"/>
                                        </p:tgtEl>
                                      </p:cBhvr>
                                    </p:animEffect>
                                  </p:childTnLst>
                                </p:cTn>
                              </p:par>
                            </p:childTnLst>
                          </p:cTn>
                        </p:par>
                        <p:par>
                          <p:cTn id="183" fill="hold">
                            <p:stCondLst>
                              <p:cond delay="500"/>
                            </p:stCondLst>
                            <p:childTnLst>
                              <p:par>
                                <p:cTn id="184" presetID="12" presetClass="entr" presetSubtype="2" fill="hold" grpId="0" nodeType="afterEffect">
                                  <p:stCondLst>
                                    <p:cond delay="0"/>
                                  </p:stCondLst>
                                  <p:childTnLst>
                                    <p:set>
                                      <p:cBhvr>
                                        <p:cTn id="185" dur="1" fill="hold">
                                          <p:stCondLst>
                                            <p:cond delay="0"/>
                                          </p:stCondLst>
                                        </p:cTn>
                                        <p:tgtEl>
                                          <p:spTgt spid="234554"/>
                                        </p:tgtEl>
                                        <p:attrNameLst>
                                          <p:attrName>style.visibility</p:attrName>
                                        </p:attrNameLst>
                                      </p:cBhvr>
                                      <p:to>
                                        <p:strVal val="visible"/>
                                      </p:to>
                                    </p:set>
                                    <p:animEffect transition="in" filter="slide(fromRight)">
                                      <p:cBhvr>
                                        <p:cTn id="186" dur="500"/>
                                        <p:tgtEl>
                                          <p:spTgt spid="234554"/>
                                        </p:tgtEl>
                                      </p:cBhvr>
                                    </p:animEffect>
                                  </p:childTnLst>
                                </p:cTn>
                              </p:par>
                            </p:childTnLst>
                          </p:cTn>
                        </p:par>
                      </p:childTnLst>
                    </p:cTn>
                  </p:par>
                  <p:par>
                    <p:cTn id="187" fill="hold">
                      <p:stCondLst>
                        <p:cond delay="indefinite"/>
                      </p:stCondLst>
                      <p:childTnLst>
                        <p:par>
                          <p:cTn id="188" fill="hold">
                            <p:stCondLst>
                              <p:cond delay="0"/>
                            </p:stCondLst>
                            <p:childTnLst>
                              <p:par>
                                <p:cTn id="189" presetID="12" presetClass="entr" presetSubtype="2" fill="hold" grpId="0" nodeType="clickEffect">
                                  <p:stCondLst>
                                    <p:cond delay="0"/>
                                  </p:stCondLst>
                                  <p:childTnLst>
                                    <p:set>
                                      <p:cBhvr>
                                        <p:cTn id="190" dur="1" fill="hold">
                                          <p:stCondLst>
                                            <p:cond delay="0"/>
                                          </p:stCondLst>
                                        </p:cTn>
                                        <p:tgtEl>
                                          <p:spTgt spid="234558"/>
                                        </p:tgtEl>
                                        <p:attrNameLst>
                                          <p:attrName>style.visibility</p:attrName>
                                        </p:attrNameLst>
                                      </p:cBhvr>
                                      <p:to>
                                        <p:strVal val="visible"/>
                                      </p:to>
                                    </p:set>
                                    <p:animEffect transition="in" filter="slide(fromRight)">
                                      <p:cBhvr>
                                        <p:cTn id="191" dur="500"/>
                                        <p:tgtEl>
                                          <p:spTgt spid="234558"/>
                                        </p:tgtEl>
                                      </p:cBhvr>
                                    </p:animEffect>
                                  </p:childTnLst>
                                </p:cTn>
                              </p:par>
                            </p:childTnLst>
                          </p:cTn>
                        </p:par>
                        <p:par>
                          <p:cTn id="192" fill="hold">
                            <p:stCondLst>
                              <p:cond delay="500"/>
                            </p:stCondLst>
                            <p:childTnLst>
                              <p:par>
                                <p:cTn id="193" presetID="12" presetClass="entr" presetSubtype="4" fill="hold" grpId="0" nodeType="afterEffect">
                                  <p:stCondLst>
                                    <p:cond delay="0"/>
                                  </p:stCondLst>
                                  <p:childTnLst>
                                    <p:set>
                                      <p:cBhvr>
                                        <p:cTn id="194" dur="1" fill="hold">
                                          <p:stCondLst>
                                            <p:cond delay="0"/>
                                          </p:stCondLst>
                                        </p:cTn>
                                        <p:tgtEl>
                                          <p:spTgt spid="234556"/>
                                        </p:tgtEl>
                                        <p:attrNameLst>
                                          <p:attrName>style.visibility</p:attrName>
                                        </p:attrNameLst>
                                      </p:cBhvr>
                                      <p:to>
                                        <p:strVal val="visible"/>
                                      </p:to>
                                    </p:set>
                                    <p:animEffect transition="in" filter="slide(fromBottom)">
                                      <p:cBhvr>
                                        <p:cTn id="195" dur="500"/>
                                        <p:tgtEl>
                                          <p:spTgt spid="234556"/>
                                        </p:tgtEl>
                                      </p:cBhvr>
                                    </p:animEffect>
                                  </p:childTnLst>
                                </p:cTn>
                              </p:par>
                            </p:childTnLst>
                          </p:cTn>
                        </p:par>
                        <p:par>
                          <p:cTn id="196" fill="hold">
                            <p:stCondLst>
                              <p:cond delay="1000"/>
                            </p:stCondLst>
                            <p:childTnLst>
                              <p:par>
                                <p:cTn id="197" presetID="12" presetClass="entr" presetSubtype="2" fill="hold" grpId="0" nodeType="afterEffect">
                                  <p:stCondLst>
                                    <p:cond delay="0"/>
                                  </p:stCondLst>
                                  <p:childTnLst>
                                    <p:set>
                                      <p:cBhvr>
                                        <p:cTn id="198" dur="1" fill="hold">
                                          <p:stCondLst>
                                            <p:cond delay="0"/>
                                          </p:stCondLst>
                                        </p:cTn>
                                        <p:tgtEl>
                                          <p:spTgt spid="234557"/>
                                        </p:tgtEl>
                                        <p:attrNameLst>
                                          <p:attrName>style.visibility</p:attrName>
                                        </p:attrNameLst>
                                      </p:cBhvr>
                                      <p:to>
                                        <p:strVal val="visible"/>
                                      </p:to>
                                    </p:set>
                                    <p:animEffect transition="in" filter="slide(fromRight)">
                                      <p:cBhvr>
                                        <p:cTn id="199" dur="500"/>
                                        <p:tgtEl>
                                          <p:spTgt spid="234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14" grpId="0" autoUpdateAnimBg="0"/>
      <p:bldP spid="234516" grpId="0" animBg="1"/>
      <p:bldP spid="234517" grpId="0" autoUpdateAnimBg="0"/>
      <p:bldP spid="234518" grpId="0" animBg="1"/>
      <p:bldP spid="234519" grpId="0" autoUpdateAnimBg="0"/>
      <p:bldP spid="234520" grpId="0" animBg="1"/>
      <p:bldP spid="234521" grpId="0" autoUpdateAnimBg="0"/>
      <p:bldP spid="234522" grpId="0" animBg="1"/>
      <p:bldP spid="234523" grpId="0" autoUpdateAnimBg="0"/>
      <p:bldP spid="234524" grpId="0" animBg="1"/>
      <p:bldP spid="234525" grpId="0" autoUpdateAnimBg="0"/>
      <p:bldP spid="234526" grpId="0" animBg="1"/>
      <p:bldP spid="234527" grpId="0" autoUpdateAnimBg="0"/>
      <p:bldP spid="234528" grpId="0" animBg="1"/>
      <p:bldP spid="234529" grpId="0" autoUpdateAnimBg="0"/>
      <p:bldP spid="234530" grpId="0" animBg="1"/>
      <p:bldP spid="234531" grpId="0" autoUpdateAnimBg="0"/>
      <p:bldP spid="234532" grpId="0" animBg="1"/>
      <p:bldP spid="234533" grpId="0" autoUpdateAnimBg="0"/>
      <p:bldP spid="234534" grpId="0" animBg="1"/>
      <p:bldP spid="234535" grpId="0" autoUpdateAnimBg="0"/>
      <p:bldP spid="234536" grpId="0" animBg="1"/>
      <p:bldP spid="234537" grpId="0" autoUpdateAnimBg="0"/>
      <p:bldP spid="234538" grpId="0" animBg="1"/>
      <p:bldP spid="234539" grpId="0" animBg="1" autoUpdateAnimBg="0"/>
      <p:bldP spid="234540" grpId="0" autoUpdateAnimBg="0"/>
      <p:bldP spid="234541" grpId="0" animBg="1" autoUpdateAnimBg="0"/>
      <p:bldP spid="234542" grpId="0" autoUpdateAnimBg="0"/>
      <p:bldP spid="234543" grpId="0" animBg="1"/>
      <p:bldP spid="234544" grpId="0" animBg="1" autoUpdateAnimBg="0"/>
      <p:bldP spid="234545" grpId="0" autoUpdateAnimBg="0"/>
      <p:bldP spid="234546" grpId="0" animBg="1"/>
      <p:bldP spid="234547" grpId="0" animBg="1" autoUpdateAnimBg="0"/>
      <p:bldP spid="234548" grpId="0" animBg="1"/>
      <p:bldP spid="234549" grpId="0" autoUpdateAnimBg="0"/>
      <p:bldP spid="234550" grpId="0" animBg="1"/>
      <p:bldP spid="234551" grpId="0" animBg="1"/>
      <p:bldP spid="234552" grpId="0" animBg="1"/>
      <p:bldP spid="234553" grpId="0" autoUpdateAnimBg="0"/>
      <p:bldP spid="234554" grpId="0" autoUpdateAnimBg="0"/>
      <p:bldP spid="234555" grpId="0" animBg="1"/>
      <p:bldP spid="234556" grpId="0" animBg="1"/>
      <p:bldP spid="234557" grpId="0" autoUpdateAnimBg="0"/>
      <p:bldP spid="23455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776" name="Group 104"/>
          <p:cNvGraphicFramePr>
            <a:graphicFrameLocks noGrp="1"/>
          </p:cNvGraphicFramePr>
          <p:nvPr>
            <p:ph/>
          </p:nvPr>
        </p:nvGraphicFramePr>
        <p:xfrm>
          <a:off x="457200" y="769938"/>
          <a:ext cx="8229600" cy="5626100"/>
        </p:xfrm>
        <a:graphic>
          <a:graphicData uri="http://schemas.openxmlformats.org/drawingml/2006/table">
            <a:tbl>
              <a:tblPr/>
              <a:tblGrid>
                <a:gridCol w="730250">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1225550">
                  <a:extLst>
                    <a:ext uri="{9D8B030D-6E8A-4147-A177-3AD203B41FA5}">
                      <a16:colId xmlns:a16="http://schemas.microsoft.com/office/drawing/2014/main" val="20002"/>
                    </a:ext>
                  </a:extLst>
                </a:gridCol>
                <a:gridCol w="2374900">
                  <a:extLst>
                    <a:ext uri="{9D8B030D-6E8A-4147-A177-3AD203B41FA5}">
                      <a16:colId xmlns:a16="http://schemas.microsoft.com/office/drawing/2014/main" val="20003"/>
                    </a:ext>
                  </a:extLst>
                </a:gridCol>
                <a:gridCol w="1604963">
                  <a:extLst>
                    <a:ext uri="{9D8B030D-6E8A-4147-A177-3AD203B41FA5}">
                      <a16:colId xmlns:a16="http://schemas.microsoft.com/office/drawing/2014/main" val="20004"/>
                    </a:ext>
                  </a:extLst>
                </a:gridCol>
                <a:gridCol w="1430337">
                  <a:extLst>
                    <a:ext uri="{9D8B030D-6E8A-4147-A177-3AD203B41FA5}">
                      <a16:colId xmlns:a16="http://schemas.microsoft.com/office/drawing/2014/main" val="20005"/>
                    </a:ext>
                  </a:extLst>
                </a:gridCol>
              </a:tblGrid>
              <a:tr h="417513">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Step</a:t>
                      </a:r>
                      <a:endParaRPr kumimoji="0" lang="en-US"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Items</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Type</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Activity</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Optr Stack</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Output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9528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0</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51435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operand</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31273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operator</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1"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 </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&lt; </a:t>
                      </a:r>
                      <a:r>
                        <a:rPr kumimoji="0" lang="en-US" altLang="zh-CN" sz="2400" b="0" i="1"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 </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47625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3</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b</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operand</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r h="31273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4</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operator</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1"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 </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&lt; </a:t>
                      </a:r>
                      <a:r>
                        <a:rPr kumimoji="0" lang="en-US" altLang="zh-CN" sz="2400" b="0" i="1"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 </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5"/>
                  </a:ext>
                </a:extLst>
              </a:tr>
              <a:tr h="31273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5</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operator</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1"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 &lt; </a:t>
                      </a:r>
                      <a:r>
                        <a:rPr kumimoji="0" lang="en-US" altLang="zh-CN" sz="2400" b="0" i="1"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 </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en-US" altLang="zh-CN" sz="2400" b="1" i="0" u="none" strike="noStrike" cap="none" normalizeH="0" baseline="0" dirty="0">
                          <a:ln>
                            <a:noFill/>
                          </a:ln>
                          <a:solidFill>
                            <a:srgbClr val="FF0000"/>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6"/>
                  </a:ext>
                </a:extLst>
              </a:tr>
              <a:tr h="41433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6</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operand</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7"/>
                  </a:ext>
                </a:extLst>
              </a:tr>
              <a:tr h="31273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7</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operator</a:t>
                      </a:r>
                      <a:endParaRPr kumimoji="0" lang="en-US"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1"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 </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en-US" altLang="zh-CN" sz="2400" b="1" i="0" u="none" strike="noStrike" cap="none" normalizeH="0" baseline="0" dirty="0">
                          <a:ln>
                            <a:noFill/>
                          </a:ln>
                          <a:solidFill>
                            <a:srgbClr val="FF0000"/>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&lt; </a:t>
                      </a:r>
                      <a:r>
                        <a:rPr kumimoji="0" lang="en-US" altLang="zh-CN" sz="2400" b="0" i="1"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 </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8"/>
                  </a:ext>
                </a:extLst>
              </a:tr>
              <a:tr h="5207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8</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d</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operand</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abcd</a:t>
                      </a:r>
                      <a:endParaRPr kumimoji="0" lang="en-US"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9"/>
                  </a:ext>
                </a:extLst>
              </a:tr>
              <a:tr h="31273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9</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operator</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1"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 </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&gt; </a:t>
                      </a:r>
                      <a:r>
                        <a:rPr kumimoji="0" lang="en-US" altLang="zh-CN" sz="2400" b="0" i="1"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 </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en-US" altLang="zh-CN" sz="2400" b="1" i="0" u="none" strike="noStrike" cap="none" normalizeH="0" baseline="0" dirty="0">
                          <a:ln>
                            <a:noFill/>
                          </a:ln>
                          <a:solidFill>
                            <a:srgbClr val="FF0000"/>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abcd-</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0"/>
                  </a:ext>
                </a:extLst>
              </a:tr>
              <a:tr h="409575">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dirty="0" err="1">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abcd</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1"/>
                  </a:ext>
                </a:extLst>
              </a:tr>
            </a:tbl>
          </a:graphicData>
        </a:graphic>
      </p:graphicFrame>
      <p:sp>
        <p:nvSpPr>
          <p:cNvPr id="64608" name="Rectangle 95"/>
          <p:cNvSpPr>
            <a:spLocks noChangeArrowheads="1"/>
          </p:cNvSpPr>
          <p:nvPr/>
        </p:nvSpPr>
        <p:spPr bwMode="auto">
          <a:xfrm>
            <a:off x="395288" y="188913"/>
            <a:ext cx="5495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FF00"/>
                </a:solidFill>
                <a:ea typeface="宋体" panose="02010600030101010101" pitchFamily="2" charset="-122"/>
              </a:rPr>
              <a:t>Infix expression: </a:t>
            </a:r>
            <a:r>
              <a:rPr lang="en-US" altLang="zh-CN" sz="3200" dirty="0" err="1">
                <a:solidFill>
                  <a:srgbClr val="FFFF00"/>
                </a:solidFill>
                <a:ea typeface="宋体" panose="02010600030101010101" pitchFamily="2" charset="-122"/>
              </a:rPr>
              <a:t>a+b</a:t>
            </a:r>
            <a:r>
              <a:rPr lang="en-US" altLang="zh-CN" sz="3200" dirty="0">
                <a:solidFill>
                  <a:srgbClr val="FFFF00"/>
                </a:solidFill>
                <a:ea typeface="宋体" panose="02010600030101010101" pitchFamily="2" charset="-122"/>
              </a:rPr>
              <a:t>*(c-d)-e/f</a:t>
            </a:r>
          </a:p>
        </p:txBody>
      </p:sp>
      <p:sp>
        <p:nvSpPr>
          <p:cNvPr id="64609" name="Rectangle 106"/>
          <p:cNvSpPr>
            <a:spLocks noChangeArrowheads="1"/>
          </p:cNvSpPr>
          <p:nvPr/>
        </p:nvSpPr>
        <p:spPr bwMode="auto">
          <a:xfrm>
            <a:off x="6592888" y="234950"/>
            <a:ext cx="2227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ea typeface="宋体" panose="02010600030101010101" pitchFamily="2" charset="-122"/>
              </a:rPr>
              <a:t>#a+b*(c-d)-e/f#</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778" name="Group 82"/>
          <p:cNvGraphicFramePr>
            <a:graphicFrameLocks noGrp="1"/>
          </p:cNvGraphicFramePr>
          <p:nvPr>
            <p:ph/>
          </p:nvPr>
        </p:nvGraphicFramePr>
        <p:xfrm>
          <a:off x="457200" y="706438"/>
          <a:ext cx="8435975" cy="4314826"/>
        </p:xfrm>
        <a:graphic>
          <a:graphicData uri="http://schemas.openxmlformats.org/drawingml/2006/table">
            <a:tbl>
              <a:tblPr/>
              <a:tblGrid>
                <a:gridCol w="874713">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2189163">
                  <a:extLst>
                    <a:ext uri="{9D8B030D-6E8A-4147-A177-3AD203B41FA5}">
                      <a16:colId xmlns:a16="http://schemas.microsoft.com/office/drawing/2014/main" val="20003"/>
                    </a:ext>
                  </a:extLst>
                </a:gridCol>
                <a:gridCol w="1195387">
                  <a:extLst>
                    <a:ext uri="{9D8B030D-6E8A-4147-A177-3AD203B41FA5}">
                      <a16:colId xmlns:a16="http://schemas.microsoft.com/office/drawing/2014/main" val="20004"/>
                    </a:ext>
                  </a:extLst>
                </a:gridCol>
                <a:gridCol w="1873250">
                  <a:extLst>
                    <a:ext uri="{9D8B030D-6E8A-4147-A177-3AD203B41FA5}">
                      <a16:colId xmlns:a16="http://schemas.microsoft.com/office/drawing/2014/main" val="20005"/>
                    </a:ext>
                  </a:extLst>
                </a:gridCol>
              </a:tblGrid>
              <a:tr h="4572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10</a:t>
                      </a:r>
                      <a:endParaRPr kumimoji="0" lang="en-US"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operator</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1"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 </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&gt; </a:t>
                      </a:r>
                      <a:r>
                        <a:rPr kumimoji="0" lang="en-US" altLang="zh-CN" sz="2400" b="0" i="1"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 </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abcd-*</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466725">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1"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 </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&gt; </a:t>
                      </a:r>
                      <a:r>
                        <a:rPr kumimoji="0" lang="en-US" altLang="zh-CN" sz="2400" b="0" i="1"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 </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abcd-*+</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1"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 </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&lt; </a:t>
                      </a:r>
                      <a:r>
                        <a:rPr kumimoji="0" lang="en-US" altLang="zh-CN" sz="2400" b="0" i="1"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 </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abcd-*+</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481013">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11</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e</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operand</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abcd-*+e</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4572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12</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operator</a:t>
                      </a:r>
                      <a:endParaRPr kumimoji="0" lang="en-US"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1"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 </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&lt; </a:t>
                      </a:r>
                      <a:r>
                        <a:rPr kumimoji="0" lang="en-US" altLang="zh-CN" sz="2400" b="0" i="1"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 </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abcd-*+e</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r h="4572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13</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f</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operand</a:t>
                      </a:r>
                      <a:endParaRPr kumimoji="0" lang="en-US"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abcd-*+ef</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5"/>
                  </a:ext>
                </a:extLst>
              </a:tr>
              <a:tr h="4572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14</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operator</a:t>
                      </a:r>
                      <a:endParaRPr kumimoji="0" lang="en-US"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1"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 </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&gt; </a:t>
                      </a:r>
                      <a:r>
                        <a:rPr kumimoji="0" lang="en-US" altLang="zh-CN" sz="2400" b="0" i="1"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 </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abcd-*+ef/</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6"/>
                  </a:ext>
                </a:extLst>
              </a:tr>
              <a:tr h="576263">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1"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 </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&gt; </a:t>
                      </a:r>
                      <a:r>
                        <a:rPr kumimoji="0" lang="en-US" altLang="zh-CN" sz="2400" b="0" i="1"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 </a:t>
                      </a:r>
                      <a:r>
                        <a:rPr kumimoji="0" lang="en-US" altLang="zh-CN" sz="2400" b="0" i="0" u="none" strike="noStrike" cap="none" normalizeH="0" baseline="0" dirty="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abcd-*+ef/-</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7"/>
                  </a:ext>
                </a:extLst>
              </a:tr>
              <a:tr h="504825">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end</a:t>
                      </a:r>
                      <a:endParaRPr kumimoji="0" lang="en-US"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dirty="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8"/>
                  </a:ext>
                </a:extLst>
              </a:tr>
            </a:tbl>
          </a:graphicData>
        </a:graphic>
      </p:graphicFrame>
      <p:sp>
        <p:nvSpPr>
          <p:cNvPr id="65611" name="Rectangle 74"/>
          <p:cNvSpPr>
            <a:spLocks noChangeArrowheads="1"/>
          </p:cNvSpPr>
          <p:nvPr/>
        </p:nvSpPr>
        <p:spPr bwMode="auto">
          <a:xfrm>
            <a:off x="250825" y="5300663"/>
            <a:ext cx="86868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5000"/>
              <a:buFont typeface="Wingdings" panose="05000000000000000000" pitchFamily="2" charset="2"/>
              <a:buNone/>
            </a:pPr>
            <a:r>
              <a:rPr lang="en-US" altLang="zh-CN" sz="4000">
                <a:solidFill>
                  <a:srgbClr val="33CC33"/>
                </a:solidFill>
              </a:rPr>
              <a:t>#</a:t>
            </a:r>
            <a:r>
              <a:rPr lang="en-US" altLang="zh-CN" sz="4000"/>
              <a:t>a+b*(c-d)-e/f </a:t>
            </a:r>
            <a:r>
              <a:rPr lang="en-US" altLang="zh-CN" sz="4000">
                <a:solidFill>
                  <a:srgbClr val="33CC33"/>
                </a:solidFill>
              </a:rPr>
              <a:t>#</a:t>
            </a:r>
            <a:r>
              <a:rPr lang="en-US" altLang="zh-CN" sz="4000">
                <a:solidFill>
                  <a:schemeClr val="bg2"/>
                </a:solidFill>
              </a:rPr>
              <a:t>	 	      </a:t>
            </a:r>
            <a:r>
              <a:rPr lang="en-US" altLang="zh-CN" sz="4000"/>
              <a:t>abcd-*+ef/-</a:t>
            </a:r>
            <a:endParaRPr lang="en-US" altLang="zh-CN" sz="3600"/>
          </a:p>
        </p:txBody>
      </p:sp>
      <p:sp>
        <p:nvSpPr>
          <p:cNvPr id="65612" name="AutoShape 75"/>
          <p:cNvSpPr>
            <a:spLocks noChangeArrowheads="1"/>
          </p:cNvSpPr>
          <p:nvPr/>
        </p:nvSpPr>
        <p:spPr bwMode="auto">
          <a:xfrm>
            <a:off x="4500563" y="5516563"/>
            <a:ext cx="863600" cy="4318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Rectangle 95">
            <a:extLst>
              <a:ext uri="{FF2B5EF4-FFF2-40B4-BE49-F238E27FC236}">
                <a16:creationId xmlns:a16="http://schemas.microsoft.com/office/drawing/2014/main" id="{F496B977-D0AA-FF00-A819-32D4F104B0DA}"/>
              </a:ext>
            </a:extLst>
          </p:cNvPr>
          <p:cNvSpPr>
            <a:spLocks noChangeArrowheads="1"/>
          </p:cNvSpPr>
          <p:nvPr/>
        </p:nvSpPr>
        <p:spPr bwMode="auto">
          <a:xfrm>
            <a:off x="395288" y="188913"/>
            <a:ext cx="5495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FF00"/>
                </a:solidFill>
                <a:ea typeface="宋体" panose="02010600030101010101" pitchFamily="2" charset="-122"/>
              </a:rPr>
              <a:t>Infix expression: </a:t>
            </a:r>
            <a:r>
              <a:rPr lang="en-US" altLang="zh-CN" sz="3200" dirty="0" err="1">
                <a:solidFill>
                  <a:srgbClr val="FFFF00"/>
                </a:solidFill>
                <a:ea typeface="宋体" panose="02010600030101010101" pitchFamily="2" charset="-122"/>
              </a:rPr>
              <a:t>a+b</a:t>
            </a:r>
            <a:r>
              <a:rPr lang="en-US" altLang="zh-CN" sz="3200" dirty="0">
                <a:solidFill>
                  <a:srgbClr val="FFFF00"/>
                </a:solidFill>
                <a:ea typeface="宋体" panose="02010600030101010101" pitchFamily="2" charset="-122"/>
              </a:rPr>
              <a:t>*(c-d)-e/f</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body" idx="1"/>
          </p:nvPr>
        </p:nvSpPr>
        <p:spPr>
          <a:xfrm>
            <a:off x="107504" y="1341438"/>
            <a:ext cx="8229600" cy="5256212"/>
          </a:xfrm>
        </p:spPr>
        <p:txBody>
          <a:bodyPr/>
          <a:lstStyle/>
          <a:p>
            <a:pPr eaLnBrk="1" hangingPunct="1">
              <a:spcBef>
                <a:spcPct val="0"/>
              </a:spcBef>
              <a:buFont typeface="Wingdings" panose="05000000000000000000" pitchFamily="2" charset="2"/>
              <a:buNone/>
            </a:pPr>
            <a:r>
              <a:rPr lang="en-US" altLang="zh-CN" sz="2400" dirty="0">
                <a:effectLst/>
                <a:latin typeface="Times New Roman" panose="02020603050405020304" pitchFamily="18" charset="0"/>
              </a:rPr>
              <a:t>void </a:t>
            </a:r>
            <a:r>
              <a:rPr lang="en-US" altLang="zh-CN" sz="2400" dirty="0">
                <a:solidFill>
                  <a:srgbClr val="FFFF00"/>
                </a:solidFill>
                <a:effectLst/>
                <a:latin typeface="Times New Roman" panose="02020603050405020304" pitchFamily="18" charset="0"/>
              </a:rPr>
              <a:t>postfix </a:t>
            </a:r>
            <a:r>
              <a:rPr lang="en-US" altLang="zh-CN" sz="2400" dirty="0">
                <a:effectLst/>
                <a:latin typeface="Times New Roman" panose="02020603050405020304" pitchFamily="18" charset="0"/>
              </a:rPr>
              <a:t>(expression e) {</a:t>
            </a:r>
          </a:p>
          <a:p>
            <a:pPr eaLnBrk="1" hangingPunct="1">
              <a:spcBef>
                <a:spcPct val="0"/>
              </a:spcBef>
              <a:buFont typeface="Wingdings" panose="05000000000000000000" pitchFamily="2" charset="2"/>
              <a:buNone/>
            </a:pPr>
            <a:r>
              <a:rPr lang="en-US" altLang="zh-CN" sz="2400" dirty="0">
                <a:effectLst/>
                <a:latin typeface="Times New Roman" panose="02020603050405020304" pitchFamily="18" charset="0"/>
              </a:rPr>
              <a:t>    Stack &lt;char&gt; </a:t>
            </a:r>
            <a:r>
              <a:rPr lang="en-US" altLang="zh-CN" sz="2400" b="1" dirty="0">
                <a:solidFill>
                  <a:srgbClr val="FFFF00"/>
                </a:solidFill>
                <a:effectLst/>
                <a:latin typeface="Times New Roman" panose="02020603050405020304" pitchFamily="18" charset="0"/>
              </a:rPr>
              <a:t>OPTR</a:t>
            </a:r>
            <a:r>
              <a:rPr lang="en-US" altLang="zh-CN" sz="2400" dirty="0">
                <a:effectLst/>
                <a:latin typeface="Times New Roman" panose="02020603050405020304" pitchFamily="18" charset="0"/>
              </a:rPr>
              <a:t>; char </a:t>
            </a:r>
            <a:r>
              <a:rPr lang="en-US" altLang="zh-CN" sz="2400" dirty="0" err="1">
                <a:effectLst/>
                <a:latin typeface="Times New Roman" panose="02020603050405020304" pitchFamily="18" charset="0"/>
              </a:rPr>
              <a:t>ch</a:t>
            </a:r>
            <a:r>
              <a:rPr lang="en-US" altLang="zh-CN" sz="2400" dirty="0">
                <a:effectLst/>
                <a:latin typeface="Times New Roman" panose="02020603050405020304" pitchFamily="18" charset="0"/>
              </a:rPr>
              <a:t>, c1;</a:t>
            </a:r>
          </a:p>
          <a:p>
            <a:pPr eaLnBrk="1" hangingPunct="1">
              <a:spcBef>
                <a:spcPct val="0"/>
              </a:spcBef>
              <a:buFont typeface="Wingdings" panose="05000000000000000000" pitchFamily="2" charset="2"/>
              <a:buNone/>
            </a:pPr>
            <a:r>
              <a:rPr lang="en-US" altLang="zh-CN" sz="2400" b="1" dirty="0">
                <a:effectLst/>
                <a:latin typeface="Times New Roman" panose="02020603050405020304" pitchFamily="18" charset="0"/>
              </a:rPr>
              <a:t>    </a:t>
            </a:r>
            <a:r>
              <a:rPr lang="en-US" altLang="zh-CN" sz="2400" b="1" dirty="0" err="1">
                <a:effectLst/>
                <a:latin typeface="Times New Roman" panose="02020603050405020304" pitchFamily="18" charset="0"/>
              </a:rPr>
              <a:t>OPTR</a:t>
            </a:r>
            <a:r>
              <a:rPr lang="en-US" altLang="zh-CN" sz="2400" dirty="0" err="1">
                <a:effectLst/>
                <a:latin typeface="Times New Roman" panose="02020603050405020304" pitchFamily="18" charset="0"/>
              </a:rPr>
              <a:t>.clear</a:t>
            </a:r>
            <a:r>
              <a:rPr lang="en-US" altLang="zh-CN" sz="2400" dirty="0">
                <a:effectLst/>
                <a:latin typeface="Times New Roman" panose="02020603050405020304" pitchFamily="18" charset="0"/>
              </a:rPr>
              <a:t>(); </a:t>
            </a:r>
            <a:r>
              <a:rPr lang="en-US" altLang="zh-CN" sz="2400" b="1" dirty="0" err="1">
                <a:effectLst/>
                <a:latin typeface="Times New Roman" panose="02020603050405020304" pitchFamily="18" charset="0"/>
              </a:rPr>
              <a:t>OPTR</a:t>
            </a:r>
            <a:r>
              <a:rPr lang="en-US" altLang="zh-CN" sz="2400" dirty="0" err="1">
                <a:effectLst/>
                <a:latin typeface="Times New Roman" panose="02020603050405020304" pitchFamily="18" charset="0"/>
              </a:rPr>
              <a:t>.push</a:t>
            </a:r>
            <a:r>
              <a:rPr lang="en-US" altLang="zh-CN" sz="2400" dirty="0">
                <a:effectLst/>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dirty="0">
                <a:effectLst/>
                <a:latin typeface="Times New Roman" panose="02020603050405020304" pitchFamily="18" charset="0"/>
              </a:rPr>
              <a:t>	while (</a:t>
            </a:r>
            <a:r>
              <a:rPr lang="en-US" altLang="zh-CN" sz="2400" dirty="0" err="1">
                <a:effectLst/>
                <a:latin typeface="Times New Roman" panose="02020603050405020304" pitchFamily="18" charset="0"/>
              </a:rPr>
              <a:t>cin.get</a:t>
            </a:r>
            <a:r>
              <a:rPr lang="en-US" altLang="zh-CN" sz="2400" dirty="0">
                <a:effectLst/>
                <a:latin typeface="Times New Roman" panose="02020603050405020304" pitchFamily="18" charset="0"/>
              </a:rPr>
              <a:t>(</a:t>
            </a:r>
            <a:r>
              <a:rPr lang="en-US" altLang="zh-CN" sz="2400" dirty="0" err="1">
                <a:effectLst/>
                <a:latin typeface="Times New Roman" panose="02020603050405020304" pitchFamily="18" charset="0"/>
              </a:rPr>
              <a:t>ch</a:t>
            </a:r>
            <a:r>
              <a:rPr lang="en-US" altLang="zh-CN" sz="2400" dirty="0">
                <a:effectLst/>
                <a:latin typeface="Times New Roman" panose="02020603050405020304" pitchFamily="18" charset="0"/>
              </a:rPr>
              <a:t>)) {</a:t>
            </a:r>
          </a:p>
          <a:p>
            <a:pPr eaLnBrk="1" hangingPunct="1">
              <a:spcBef>
                <a:spcPct val="0"/>
              </a:spcBef>
              <a:buNone/>
            </a:pPr>
            <a:r>
              <a:rPr lang="en-US" altLang="zh-CN" sz="2400" dirty="0">
                <a:effectLst/>
                <a:latin typeface="Times New Roman" panose="02020603050405020304" pitchFamily="18" charset="0"/>
              </a:rPr>
              <a:t>        if (isdigit(</a:t>
            </a:r>
            <a:r>
              <a:rPr lang="en-US" altLang="zh-CN" sz="2400" dirty="0" err="1">
                <a:effectLst/>
                <a:latin typeface="Times New Roman" panose="02020603050405020304" pitchFamily="18" charset="0"/>
              </a:rPr>
              <a:t>ch</a:t>
            </a:r>
            <a:r>
              <a:rPr lang="en-US" altLang="zh-CN" sz="2400" dirty="0">
                <a:effectLst/>
                <a:latin typeface="Times New Roman" panose="02020603050405020304" pitchFamily="18" charset="0"/>
              </a:rPr>
              <a:t>)) </a:t>
            </a:r>
            <a:r>
              <a:rPr lang="en-US" altLang="zh-CN" sz="2400" dirty="0" err="1">
                <a:effectLst/>
                <a:latin typeface="Times New Roman" panose="02020603050405020304" pitchFamily="18" charset="0"/>
              </a:rPr>
              <a:t>cout</a:t>
            </a:r>
            <a:r>
              <a:rPr lang="en-US" altLang="zh-CN" sz="2400" dirty="0">
                <a:effectLst/>
                <a:latin typeface="Times New Roman" panose="02020603050405020304" pitchFamily="18" charset="0"/>
              </a:rPr>
              <a:t> &lt;&lt;</a:t>
            </a:r>
            <a:r>
              <a:rPr lang="en-US" altLang="zh-CN" sz="2400" dirty="0" err="1">
                <a:effectLst/>
                <a:latin typeface="Times New Roman" panose="02020603050405020304" pitchFamily="18" charset="0"/>
              </a:rPr>
              <a:t>ch</a:t>
            </a:r>
            <a:r>
              <a:rPr lang="en-US" altLang="zh-CN" sz="2400" dirty="0">
                <a:effectLst/>
                <a:latin typeface="Times New Roman" panose="02020603050405020304" pitchFamily="18" charset="0"/>
              </a:rPr>
              <a:t>; </a:t>
            </a:r>
            <a:r>
              <a:rPr kumimoji="1" lang="en-US" altLang="zh-CN" sz="1600" dirty="0">
                <a:solidFill>
                  <a:srgbClr val="66FF33"/>
                </a:solidFill>
                <a:latin typeface="Times New Roman" panose="02020603050405020304" pitchFamily="18" charset="0"/>
                <a:ea typeface="宋体" panose="02010600030101010101" pitchFamily="2" charset="-122"/>
              </a:rPr>
              <a:t>//</a:t>
            </a:r>
            <a:r>
              <a:rPr kumimoji="1" lang="zh-CN" altLang="en-US" sz="1600" dirty="0">
                <a:solidFill>
                  <a:srgbClr val="66FF33"/>
                </a:solidFill>
                <a:latin typeface="Times New Roman" panose="02020603050405020304" pitchFamily="18" charset="0"/>
                <a:ea typeface="宋体" panose="02010600030101010101" pitchFamily="2" charset="-122"/>
              </a:rPr>
              <a:t>判断</a:t>
            </a:r>
            <a:r>
              <a:rPr kumimoji="1" lang="en-US" altLang="zh-CN" sz="1600" dirty="0" err="1">
                <a:solidFill>
                  <a:srgbClr val="66FF33"/>
                </a:solidFill>
                <a:latin typeface="Times New Roman" panose="02020603050405020304" pitchFamily="18" charset="0"/>
                <a:ea typeface="宋体" panose="02010600030101010101" pitchFamily="2" charset="-122"/>
              </a:rPr>
              <a:t>ch</a:t>
            </a:r>
            <a:r>
              <a:rPr kumimoji="1" lang="zh-CN" altLang="en-US" sz="1600" dirty="0">
                <a:solidFill>
                  <a:srgbClr val="66FF33"/>
                </a:solidFill>
                <a:latin typeface="Times New Roman" panose="02020603050405020304" pitchFamily="18" charset="0"/>
                <a:ea typeface="宋体" panose="02010600030101010101" pitchFamily="2" charset="-122"/>
              </a:rPr>
              <a:t>是否为数字，如果为数字则直接输出。</a:t>
            </a:r>
            <a:endParaRPr lang="en-US" altLang="zh-CN" sz="1600" dirty="0">
              <a:effectLst/>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dirty="0">
                <a:effectLst/>
                <a:latin typeface="Times New Roman" panose="02020603050405020304" pitchFamily="18" charset="0"/>
              </a:rPr>
              <a:t>        else {</a:t>
            </a:r>
          </a:p>
          <a:p>
            <a:pPr eaLnBrk="1" hangingPunct="1">
              <a:spcBef>
                <a:spcPct val="0"/>
              </a:spcBef>
              <a:buFont typeface="Wingdings" panose="05000000000000000000" pitchFamily="2" charset="2"/>
              <a:buNone/>
            </a:pPr>
            <a:r>
              <a:rPr lang="en-US" altLang="zh-CN" sz="2400" dirty="0">
                <a:effectLst/>
                <a:latin typeface="Times New Roman" panose="02020603050405020304" pitchFamily="18" charset="0"/>
              </a:rPr>
              <a:t>            c1=</a:t>
            </a:r>
            <a:r>
              <a:rPr lang="en-US" altLang="zh-CN" sz="2400" b="1" dirty="0" err="1">
                <a:effectLst/>
                <a:latin typeface="Times New Roman" panose="02020603050405020304" pitchFamily="18" charset="0"/>
              </a:rPr>
              <a:t>OPTR</a:t>
            </a:r>
            <a:r>
              <a:rPr lang="en-US" altLang="zh-CN" sz="2400" dirty="0" err="1">
                <a:effectLst/>
                <a:latin typeface="Times New Roman" panose="02020603050405020304" pitchFamily="18" charset="0"/>
              </a:rPr>
              <a:t>.top</a:t>
            </a:r>
            <a:r>
              <a:rPr lang="en-US" altLang="zh-CN" sz="2400" dirty="0">
                <a:effectLst/>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dirty="0">
                <a:effectLst/>
                <a:latin typeface="Times New Roman" panose="02020603050405020304" pitchFamily="18" charset="0"/>
              </a:rPr>
              <a:t>            switch(c1, </a:t>
            </a:r>
            <a:r>
              <a:rPr lang="en-US" altLang="zh-CN" sz="2400" dirty="0" err="1">
                <a:effectLst/>
                <a:latin typeface="Times New Roman" panose="02020603050405020304" pitchFamily="18" charset="0"/>
              </a:rPr>
              <a:t>ch</a:t>
            </a:r>
            <a:r>
              <a:rPr lang="en-US" altLang="zh-CN" sz="2400" dirty="0">
                <a:effectLst/>
                <a:latin typeface="Times New Roman" panose="02020603050405020304" pitchFamily="18" charset="0"/>
              </a:rPr>
              <a:t>) {</a:t>
            </a:r>
          </a:p>
          <a:p>
            <a:pPr eaLnBrk="1" hangingPunct="1">
              <a:spcBef>
                <a:spcPct val="0"/>
              </a:spcBef>
              <a:buFont typeface="Wingdings" panose="05000000000000000000" pitchFamily="2" charset="2"/>
              <a:buNone/>
            </a:pPr>
            <a:r>
              <a:rPr lang="en-US" altLang="zh-CN" sz="2400" dirty="0">
                <a:effectLst/>
                <a:latin typeface="Times New Roman" panose="02020603050405020304" pitchFamily="18" charset="0"/>
              </a:rPr>
              <a:t>                case &lt;:   </a:t>
            </a:r>
            <a:r>
              <a:rPr lang="en-US" altLang="zh-CN" sz="2400" b="1" dirty="0" err="1">
                <a:effectLst/>
                <a:latin typeface="Times New Roman" panose="02020603050405020304" pitchFamily="18" charset="0"/>
              </a:rPr>
              <a:t>OPTR</a:t>
            </a:r>
            <a:r>
              <a:rPr lang="en-US" altLang="zh-CN" sz="2400" dirty="0" err="1">
                <a:effectLst/>
                <a:latin typeface="Times New Roman" panose="02020603050405020304" pitchFamily="18" charset="0"/>
              </a:rPr>
              <a:t>.push</a:t>
            </a:r>
            <a:r>
              <a:rPr lang="en-US" altLang="zh-CN" sz="2400" dirty="0">
                <a:effectLst/>
                <a:latin typeface="Times New Roman" panose="02020603050405020304" pitchFamily="18" charset="0"/>
              </a:rPr>
              <a:t>(</a:t>
            </a:r>
            <a:r>
              <a:rPr lang="en-US" altLang="zh-CN" sz="2400" dirty="0" err="1">
                <a:effectLst/>
                <a:latin typeface="Times New Roman" panose="02020603050405020304" pitchFamily="18" charset="0"/>
              </a:rPr>
              <a:t>ch</a:t>
            </a:r>
            <a:r>
              <a:rPr lang="en-US" altLang="zh-CN" sz="2400" dirty="0">
                <a:effectLst/>
                <a:latin typeface="Times New Roman" panose="02020603050405020304" pitchFamily="18" charset="0"/>
              </a:rPr>
              <a:t>); break;</a:t>
            </a:r>
          </a:p>
          <a:p>
            <a:pPr eaLnBrk="1" hangingPunct="1">
              <a:spcBef>
                <a:spcPct val="0"/>
              </a:spcBef>
              <a:buFont typeface="Wingdings" panose="05000000000000000000" pitchFamily="2" charset="2"/>
              <a:buNone/>
            </a:pPr>
            <a:r>
              <a:rPr lang="en-US" altLang="zh-CN" sz="2400" dirty="0">
                <a:effectLst/>
                <a:latin typeface="Times New Roman" panose="02020603050405020304" pitchFamily="18" charset="0"/>
              </a:rPr>
              <a:t>                case &gt;:   </a:t>
            </a:r>
            <a:r>
              <a:rPr lang="en-US" altLang="zh-CN" sz="2400" dirty="0" err="1">
                <a:effectLst/>
                <a:latin typeface="Times New Roman" panose="02020603050405020304" pitchFamily="18" charset="0"/>
              </a:rPr>
              <a:t>cout</a:t>
            </a:r>
            <a:r>
              <a:rPr lang="en-US" altLang="zh-CN" sz="2400" dirty="0">
                <a:effectLst/>
                <a:latin typeface="Times New Roman" panose="02020603050405020304" pitchFamily="18" charset="0"/>
              </a:rPr>
              <a:t> &lt;&lt; c1; </a:t>
            </a:r>
            <a:r>
              <a:rPr lang="en-US" altLang="zh-CN" sz="2400" b="1" dirty="0" err="1">
                <a:effectLst/>
                <a:latin typeface="Times New Roman" panose="02020603050405020304" pitchFamily="18" charset="0"/>
              </a:rPr>
              <a:t>OPTR</a:t>
            </a:r>
            <a:r>
              <a:rPr lang="en-US" altLang="zh-CN" sz="2400" dirty="0" err="1">
                <a:effectLst/>
                <a:latin typeface="Times New Roman" panose="02020603050405020304" pitchFamily="18" charset="0"/>
              </a:rPr>
              <a:t>.pop</a:t>
            </a:r>
            <a:r>
              <a:rPr lang="en-US" altLang="zh-CN" sz="2400" dirty="0">
                <a:effectLst/>
                <a:latin typeface="Times New Roman" panose="02020603050405020304" pitchFamily="18" charset="0"/>
              </a:rPr>
              <a:t>(); break;</a:t>
            </a:r>
          </a:p>
          <a:p>
            <a:pPr eaLnBrk="1" hangingPunct="1">
              <a:spcBef>
                <a:spcPct val="0"/>
              </a:spcBef>
              <a:buFont typeface="Wingdings" panose="05000000000000000000" pitchFamily="2" charset="2"/>
              <a:buNone/>
            </a:pPr>
            <a:r>
              <a:rPr lang="en-US" altLang="zh-CN" sz="2400" dirty="0">
                <a:effectLst/>
                <a:latin typeface="Times New Roman" panose="02020603050405020304" pitchFamily="18" charset="0"/>
              </a:rPr>
              <a:t>                case =:   </a:t>
            </a:r>
            <a:r>
              <a:rPr lang="en-US" altLang="zh-CN" sz="2400" b="1" dirty="0" err="1">
                <a:effectLst/>
                <a:latin typeface="Times New Roman" panose="02020603050405020304" pitchFamily="18" charset="0"/>
              </a:rPr>
              <a:t>OPTR</a:t>
            </a:r>
            <a:r>
              <a:rPr lang="en-US" altLang="zh-CN" sz="2400" dirty="0" err="1">
                <a:effectLst/>
                <a:latin typeface="Times New Roman" panose="02020603050405020304" pitchFamily="18" charset="0"/>
              </a:rPr>
              <a:t>.pop</a:t>
            </a:r>
            <a:r>
              <a:rPr lang="en-US" altLang="zh-CN" sz="2400" dirty="0">
                <a:effectLst/>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dirty="0">
                <a:effectLst/>
                <a:latin typeface="Times New Roman" panose="02020603050405020304" pitchFamily="18" charset="0"/>
              </a:rPr>
              <a:t>        }</a:t>
            </a:r>
          </a:p>
          <a:p>
            <a:pPr eaLnBrk="1" hangingPunct="1">
              <a:spcBef>
                <a:spcPct val="0"/>
              </a:spcBef>
              <a:buFont typeface="Wingdings" panose="05000000000000000000" pitchFamily="2" charset="2"/>
              <a:buNone/>
            </a:pPr>
            <a:r>
              <a:rPr lang="en-US" altLang="zh-CN" sz="2400" dirty="0">
                <a:effectLst/>
                <a:latin typeface="Times New Roman" panose="02020603050405020304" pitchFamily="18" charset="0"/>
              </a:rPr>
              <a:t>    }</a:t>
            </a:r>
          </a:p>
          <a:p>
            <a:pPr eaLnBrk="1" hangingPunct="1">
              <a:spcBef>
                <a:spcPct val="0"/>
              </a:spcBef>
              <a:buFont typeface="Wingdings" panose="05000000000000000000" pitchFamily="2" charset="2"/>
              <a:buNone/>
            </a:pPr>
            <a:r>
              <a:rPr lang="en-US" altLang="zh-CN" sz="2400" dirty="0">
                <a:effectLst/>
                <a:latin typeface="Times New Roman" panose="02020603050405020304" pitchFamily="18" charset="0"/>
              </a:rPr>
              <a:t>}</a:t>
            </a:r>
          </a:p>
        </p:txBody>
      </p:sp>
      <p:sp>
        <p:nvSpPr>
          <p:cNvPr id="66564" name="Rectangle 4"/>
          <p:cNvSpPr>
            <a:spLocks noGrp="1" noChangeArrowheads="1"/>
          </p:cNvSpPr>
          <p:nvPr>
            <p:ph type="title"/>
          </p:nvPr>
        </p:nvSpPr>
        <p:spPr/>
        <p:txBody>
          <a:bodyPr/>
          <a:lstStyle/>
          <a:p>
            <a:pPr eaLnBrk="1" hangingPunct="1"/>
            <a:r>
              <a:rPr lang="en-US" altLang="zh-CN" dirty="0"/>
              <a:t>Program</a:t>
            </a:r>
          </a:p>
        </p:txBody>
      </p:sp>
      <p:sp>
        <p:nvSpPr>
          <p:cNvPr id="66567" name="Rectangle 7"/>
          <p:cNvSpPr>
            <a:spLocks noChangeArrowheads="1"/>
          </p:cNvSpPr>
          <p:nvPr/>
        </p:nvSpPr>
        <p:spPr bwMode="auto">
          <a:xfrm>
            <a:off x="1187625" y="4337050"/>
            <a:ext cx="7776864" cy="1079500"/>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文本框 1">
            <a:extLst>
              <a:ext uri="{FF2B5EF4-FFF2-40B4-BE49-F238E27FC236}">
                <a16:creationId xmlns:a16="http://schemas.microsoft.com/office/drawing/2014/main" id="{8587B9B2-4CF8-A907-8096-EFA16F5D7422}"/>
              </a:ext>
            </a:extLst>
          </p:cNvPr>
          <p:cNvSpPr txBox="1"/>
          <p:nvPr/>
        </p:nvSpPr>
        <p:spPr>
          <a:xfrm>
            <a:off x="5436096" y="4335487"/>
            <a:ext cx="3809998" cy="461665"/>
          </a:xfrm>
          <a:prstGeom prst="rect">
            <a:avLst/>
          </a:prstGeom>
          <a:noFill/>
        </p:spPr>
        <p:txBody>
          <a:bodyPr wrap="square">
            <a:spAutoFit/>
          </a:bodyPr>
          <a:lstStyle/>
          <a:p>
            <a:pPr algn="just"/>
            <a:r>
              <a:rPr kumimoji="1" lang="en-US" altLang="zh-CN" sz="1200" dirty="0">
                <a:solidFill>
                  <a:srgbClr val="66FF33"/>
                </a:solidFill>
                <a:latin typeface="Times New Roman" panose="02020603050405020304" pitchFamily="18" charset="0"/>
                <a:ea typeface="宋体" panose="02010600030101010101" pitchFamily="2" charset="-122"/>
              </a:rPr>
              <a:t>//</a:t>
            </a:r>
            <a:r>
              <a:rPr kumimoji="1" lang="zh-CN" altLang="en-US" sz="1200" dirty="0">
                <a:solidFill>
                  <a:srgbClr val="66FF33"/>
                </a:solidFill>
                <a:latin typeface="Times New Roman" panose="02020603050405020304" pitchFamily="18" charset="0"/>
                <a:ea typeface="宋体" panose="02010600030101010101" pitchFamily="2" charset="-122"/>
              </a:rPr>
              <a:t>当栈顶算法优先级</a:t>
            </a:r>
            <a:r>
              <a:rPr kumimoji="1" lang="en-US" altLang="zh-CN" sz="1200" dirty="0">
                <a:solidFill>
                  <a:srgbClr val="66FF33"/>
                </a:solidFill>
                <a:latin typeface="Times New Roman" panose="02020603050405020304" pitchFamily="18" charset="0"/>
                <a:ea typeface="宋体" panose="02010600030101010101" pitchFamily="2" charset="-122"/>
              </a:rPr>
              <a:t>&lt;</a:t>
            </a:r>
            <a:r>
              <a:rPr kumimoji="1" lang="zh-CN" altLang="en-US" sz="1200" dirty="0">
                <a:solidFill>
                  <a:srgbClr val="66FF33"/>
                </a:solidFill>
                <a:latin typeface="Times New Roman" panose="02020603050405020304" pitchFamily="18" charset="0"/>
                <a:ea typeface="宋体" panose="02010600030101010101" pitchFamily="2" charset="-122"/>
              </a:rPr>
              <a:t>扫描的算符优先级，则扫</a:t>
            </a:r>
            <a:endParaRPr kumimoji="1" lang="en-US" altLang="zh-CN" sz="1200" dirty="0">
              <a:solidFill>
                <a:srgbClr val="66FF33"/>
              </a:solidFill>
              <a:latin typeface="Times New Roman" panose="02020603050405020304" pitchFamily="18" charset="0"/>
              <a:ea typeface="宋体" panose="02010600030101010101" pitchFamily="2" charset="-122"/>
            </a:endParaRPr>
          </a:p>
          <a:p>
            <a:pPr algn="just"/>
            <a:r>
              <a:rPr kumimoji="1" lang="zh-CN" altLang="en-US" sz="1200" dirty="0">
                <a:solidFill>
                  <a:srgbClr val="66FF33"/>
                </a:solidFill>
                <a:latin typeface="Times New Roman" panose="02020603050405020304" pitchFamily="18" charset="0"/>
                <a:ea typeface="宋体" panose="02010600030101010101" pitchFamily="2" charset="-122"/>
              </a:rPr>
              <a:t>描算符入栈；</a:t>
            </a:r>
            <a:endParaRPr kumimoji="1" lang="en-US" altLang="zh-CN" sz="1200" dirty="0">
              <a:solidFill>
                <a:srgbClr val="66FF33"/>
              </a:solidFill>
              <a:latin typeface="Times New Roman" panose="02020603050405020304" pitchFamily="18" charset="0"/>
              <a:ea typeface="宋体" panose="02010600030101010101" pitchFamily="2" charset="-122"/>
            </a:endParaRPr>
          </a:p>
        </p:txBody>
      </p:sp>
      <p:sp>
        <p:nvSpPr>
          <p:cNvPr id="3" name="文本框 2">
            <a:extLst>
              <a:ext uri="{FF2B5EF4-FFF2-40B4-BE49-F238E27FC236}">
                <a16:creationId xmlns:a16="http://schemas.microsoft.com/office/drawing/2014/main" id="{3FFFF949-A71D-1587-2FF3-930C8A55DD57}"/>
              </a:ext>
            </a:extLst>
          </p:cNvPr>
          <p:cNvSpPr txBox="1"/>
          <p:nvPr/>
        </p:nvSpPr>
        <p:spPr>
          <a:xfrm>
            <a:off x="6444208" y="4797152"/>
            <a:ext cx="2388367" cy="492443"/>
          </a:xfrm>
          <a:prstGeom prst="rect">
            <a:avLst/>
          </a:prstGeom>
          <a:noFill/>
        </p:spPr>
        <p:txBody>
          <a:bodyPr wrap="square">
            <a:spAutoFit/>
          </a:bodyPr>
          <a:lstStyle/>
          <a:p>
            <a:pPr algn="just"/>
            <a:r>
              <a:rPr kumimoji="1" lang="en-US" altLang="zh-CN" sz="1200" dirty="0">
                <a:solidFill>
                  <a:srgbClr val="66FF33"/>
                </a:solidFill>
                <a:latin typeface="Times New Roman" panose="02020603050405020304" pitchFamily="18" charset="0"/>
                <a:ea typeface="宋体" panose="02010600030101010101" pitchFamily="2" charset="-122"/>
              </a:rPr>
              <a:t>//</a:t>
            </a:r>
            <a:r>
              <a:rPr kumimoji="1" lang="zh-CN" altLang="en-US" sz="1200" dirty="0">
                <a:solidFill>
                  <a:srgbClr val="66FF33"/>
                </a:solidFill>
                <a:latin typeface="Times New Roman" panose="02020603050405020304" pitchFamily="18" charset="0"/>
                <a:ea typeface="宋体" panose="02010600030101010101" pitchFamily="2" charset="-122"/>
              </a:rPr>
              <a:t>当栈顶算符优先级</a:t>
            </a:r>
            <a:r>
              <a:rPr kumimoji="1" lang="en-US" altLang="zh-CN" sz="1200" dirty="0">
                <a:solidFill>
                  <a:srgbClr val="66FF33"/>
                </a:solidFill>
                <a:latin typeface="Times New Roman" panose="02020603050405020304" pitchFamily="18" charset="0"/>
                <a:ea typeface="宋体" panose="02010600030101010101" pitchFamily="2" charset="-122"/>
              </a:rPr>
              <a:t>&gt;=</a:t>
            </a:r>
            <a:r>
              <a:rPr kumimoji="1" lang="zh-CN" altLang="en-US" sz="1200" dirty="0">
                <a:solidFill>
                  <a:srgbClr val="66FF33"/>
                </a:solidFill>
                <a:latin typeface="Times New Roman" panose="02020603050405020304" pitchFamily="18" charset="0"/>
                <a:ea typeface="宋体" panose="02010600030101010101" pitchFamily="2" charset="-122"/>
              </a:rPr>
              <a:t>扫描算符优先级，则栈顶出栈</a:t>
            </a:r>
            <a:r>
              <a:rPr kumimoji="1" lang="zh-CN" altLang="en-US" sz="1400" dirty="0">
                <a:solidFill>
                  <a:srgbClr val="66FF33"/>
                </a:solidFill>
                <a:latin typeface="Times New Roman" panose="02020603050405020304" pitchFamily="18" charset="0"/>
                <a:ea typeface="宋体" panose="02010600030101010101" pitchFamily="2" charset="-122"/>
              </a:rPr>
              <a:t>。</a:t>
            </a:r>
            <a:endParaRPr kumimoji="1" lang="en-US" altLang="zh-CN" sz="1400" dirty="0">
              <a:solidFill>
                <a:srgbClr val="66FF33"/>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66567"/>
                                        </p:tgtEl>
                                        <p:attrNameLst>
                                          <p:attrName>style.visibility</p:attrName>
                                        </p:attrNameLst>
                                      </p:cBhvr>
                                      <p:to>
                                        <p:strVal val="visible"/>
                                      </p:to>
                                    </p:set>
                                    <p:animEffect transition="in" filter="fade">
                                      <p:cBhvr>
                                        <p:cTn id="7" dur="500"/>
                                        <p:tgtEl>
                                          <p:spTgt spid="66567"/>
                                        </p:tgtEl>
                                      </p:cBhvr>
                                    </p:animEffect>
                                  </p:childTnLst>
                                </p:cTn>
                              </p:par>
                            </p:childTnLst>
                          </p:cTn>
                        </p:par>
                        <p:par>
                          <p:cTn id="8" fill="hold">
                            <p:stCondLst>
                              <p:cond delay="1500"/>
                            </p:stCondLst>
                            <p:childTnLst>
                              <p:par>
                                <p:cTn id="9" presetID="35" presetClass="emph" presetSubtype="0" repeatCount="3000" fill="hold" grpId="1" nodeType="afterEffect">
                                  <p:stCondLst>
                                    <p:cond delay="1000"/>
                                  </p:stCondLst>
                                  <p:childTnLst>
                                    <p:anim calcmode="discrete" valueType="str">
                                      <p:cBhvr>
                                        <p:cTn id="10" dur="1000" fill="hold"/>
                                        <p:tgtEl>
                                          <p:spTgt spid="665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7" grpId="0" animBg="1"/>
      <p:bldP spid="66567"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pPr eaLnBrk="1" hangingPunct="1"/>
            <a:r>
              <a:rPr lang="en-US" altLang="zh-CN" dirty="0"/>
              <a:t>Program</a:t>
            </a:r>
          </a:p>
        </p:txBody>
      </p:sp>
      <p:grpSp>
        <p:nvGrpSpPr>
          <p:cNvPr id="8" name="组合 7">
            <a:extLst>
              <a:ext uri="{FF2B5EF4-FFF2-40B4-BE49-F238E27FC236}">
                <a16:creationId xmlns:a16="http://schemas.microsoft.com/office/drawing/2014/main" id="{9B95EBC2-85F8-1698-7004-4F8F84AAA82C}"/>
              </a:ext>
            </a:extLst>
          </p:cNvPr>
          <p:cNvGrpSpPr/>
          <p:nvPr/>
        </p:nvGrpSpPr>
        <p:grpSpPr>
          <a:xfrm>
            <a:off x="659839" y="1556792"/>
            <a:ext cx="7824322" cy="4677328"/>
            <a:chOff x="659839" y="1556792"/>
            <a:chExt cx="7824322" cy="4677328"/>
          </a:xfrm>
        </p:grpSpPr>
        <p:pic>
          <p:nvPicPr>
            <p:cNvPr id="6" name="图片 5">
              <a:extLst>
                <a:ext uri="{FF2B5EF4-FFF2-40B4-BE49-F238E27FC236}">
                  <a16:creationId xmlns:a16="http://schemas.microsoft.com/office/drawing/2014/main" id="{5A632ED8-2B66-782F-04CF-8F4E76FEC4AF}"/>
                </a:ext>
              </a:extLst>
            </p:cNvPr>
            <p:cNvPicPr>
              <a:picLocks noChangeAspect="1"/>
            </p:cNvPicPr>
            <p:nvPr/>
          </p:nvPicPr>
          <p:blipFill>
            <a:blip r:embed="rId3"/>
            <a:stretch>
              <a:fillRect/>
            </a:stretch>
          </p:blipFill>
          <p:spPr>
            <a:xfrm>
              <a:off x="659839" y="1556792"/>
              <a:ext cx="7824322" cy="4677328"/>
            </a:xfrm>
            <a:prstGeom prst="rect">
              <a:avLst/>
            </a:prstGeom>
          </p:spPr>
        </p:pic>
        <p:sp>
          <p:nvSpPr>
            <p:cNvPr id="7" name="文本框 6">
              <a:extLst>
                <a:ext uri="{FF2B5EF4-FFF2-40B4-BE49-F238E27FC236}">
                  <a16:creationId xmlns:a16="http://schemas.microsoft.com/office/drawing/2014/main" id="{02838A3F-C681-A55B-FED8-250586EF3573}"/>
                </a:ext>
              </a:extLst>
            </p:cNvPr>
            <p:cNvSpPr txBox="1"/>
            <p:nvPr/>
          </p:nvSpPr>
          <p:spPr>
            <a:xfrm>
              <a:off x="6732240" y="5948156"/>
              <a:ext cx="1512168" cy="276999"/>
            </a:xfrm>
            <a:prstGeom prst="rect">
              <a:avLst/>
            </a:prstGeom>
            <a:solidFill>
              <a:schemeClr val="tx1"/>
            </a:solidFill>
          </p:spPr>
          <p:txBody>
            <a:bodyPr wrap="square" rtlCol="0">
              <a:spAutoFit/>
            </a:bodyPr>
            <a:lstStyle/>
            <a:p>
              <a:r>
                <a:rPr lang="en-US" sz="1200" b="1" dirty="0">
                  <a:solidFill>
                    <a:schemeClr val="bg1"/>
                  </a:solidFill>
                </a:rPr>
                <a:t>821</a:t>
              </a:r>
              <a:r>
                <a:rPr lang="en-US" altLang="zh-CN" sz="1200" b="1" dirty="0">
                  <a:solidFill>
                    <a:schemeClr val="bg1"/>
                  </a:solidFill>
                </a:rPr>
                <a:t>-3</a:t>
              </a:r>
              <a:r>
                <a:rPr lang="zh-CN" altLang="en-US" sz="1200" b="1" dirty="0">
                  <a:solidFill>
                    <a:schemeClr val="bg1"/>
                  </a:solidFill>
                </a:rPr>
                <a:t>*</a:t>
              </a:r>
              <a:r>
                <a:rPr lang="en-US" altLang="zh-CN" sz="1200" b="1" dirty="0">
                  <a:solidFill>
                    <a:schemeClr val="bg1"/>
                  </a:solidFill>
                </a:rPr>
                <a:t>+52/+</a:t>
              </a:r>
              <a:endParaRPr lang="en-US" sz="1200" b="1" dirty="0">
                <a:solidFill>
                  <a:schemeClr val="bg1"/>
                </a:solidFill>
              </a:endParaRPr>
            </a:p>
          </p:txBody>
        </p:sp>
      </p:grpSp>
    </p:spTree>
    <p:extLst>
      <p:ext uri="{BB962C8B-B14F-4D97-AF65-F5344CB8AC3E}">
        <p14:creationId xmlns:p14="http://schemas.microsoft.com/office/powerpoint/2010/main" val="3050684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a:t>Content</a:t>
            </a:r>
          </a:p>
        </p:txBody>
      </p:sp>
      <p:sp>
        <p:nvSpPr>
          <p:cNvPr id="5124" name="Rectangle 3"/>
          <p:cNvSpPr>
            <a:spLocks noGrp="1" noChangeArrowheads="1"/>
          </p:cNvSpPr>
          <p:nvPr>
            <p:ph type="body" idx="1"/>
          </p:nvPr>
        </p:nvSpPr>
        <p:spPr/>
        <p:txBody>
          <a:bodyPr/>
          <a:lstStyle/>
          <a:p>
            <a:pPr eaLnBrk="1" hangingPunct="1"/>
            <a:r>
              <a:rPr lang="en-US" altLang="zh-CN" sz="2800" dirty="0">
                <a:solidFill>
                  <a:schemeClr val="tx1"/>
                </a:solidFill>
                <a:effectLst/>
              </a:rPr>
              <a:t>Stack and its ADT</a:t>
            </a:r>
          </a:p>
          <a:p>
            <a:pPr eaLnBrk="1" hangingPunct="1"/>
            <a:r>
              <a:rPr lang="en-US" altLang="zh-CN" sz="2800" dirty="0">
                <a:effectLst/>
              </a:rPr>
              <a:t>Implementation of Stack</a:t>
            </a:r>
          </a:p>
          <a:p>
            <a:pPr eaLnBrk="1" hangingPunct="1"/>
            <a:r>
              <a:rPr lang="en-US" altLang="zh-CN" sz="2800" dirty="0">
                <a:solidFill>
                  <a:schemeClr val="tx1"/>
                </a:solidFill>
                <a:effectLst/>
              </a:rPr>
              <a:t>Application of Stack</a:t>
            </a:r>
            <a:endParaRPr lang="en-US" altLang="zh-CN" sz="2800" dirty="0">
              <a:effectLst/>
            </a:endParaRPr>
          </a:p>
          <a:p>
            <a:pPr eaLnBrk="1" hangingPunct="1"/>
            <a:r>
              <a:rPr lang="en-US" altLang="zh-CN" sz="2800" dirty="0">
                <a:solidFill>
                  <a:srgbClr val="FFFF00"/>
                </a:solidFill>
                <a:effectLst/>
              </a:rPr>
              <a:t>Recursion and Stack (</a:t>
            </a:r>
            <a:r>
              <a:rPr lang="zh-CN" altLang="en-US" sz="2800" dirty="0">
                <a:solidFill>
                  <a:srgbClr val="FFFF00"/>
                </a:solidFill>
                <a:effectLst/>
              </a:rPr>
              <a:t>递归</a:t>
            </a:r>
            <a:r>
              <a:rPr lang="en-US" altLang="zh-CN" sz="2800" dirty="0">
                <a:solidFill>
                  <a:srgbClr val="FFFF00"/>
                </a:solidFill>
                <a:effectLst/>
              </a:rPr>
              <a:t>)</a:t>
            </a:r>
            <a:endParaRPr lang="en-US" altLang="zh-CN" sz="2800" dirty="0">
              <a:effectLst/>
            </a:endParaRPr>
          </a:p>
          <a:p>
            <a:pPr eaLnBrk="1" hangingPunct="1"/>
            <a:r>
              <a:rPr lang="en-US" altLang="zh-CN" sz="2800" dirty="0">
                <a:effectLst/>
              </a:rPr>
              <a:t>Queue and its ADT</a:t>
            </a:r>
          </a:p>
          <a:p>
            <a:pPr eaLnBrk="1" hangingPunct="1"/>
            <a:r>
              <a:rPr lang="en-US" altLang="zh-CN" sz="2800" dirty="0">
                <a:effectLst/>
              </a:rPr>
              <a:t>Implementation of Queue</a:t>
            </a:r>
          </a:p>
          <a:p>
            <a:pPr eaLnBrk="1" hangingPunct="1"/>
            <a:r>
              <a:rPr lang="en-US" altLang="zh-CN" sz="2800" dirty="0">
                <a:effectLst/>
              </a:rPr>
              <a:t>Application of Queue</a:t>
            </a:r>
          </a:p>
          <a:p>
            <a:pPr eaLnBrk="1" hangingPunct="1"/>
            <a:r>
              <a:rPr lang="en-US" altLang="zh-CN" sz="2800" dirty="0">
                <a:effectLst/>
              </a:rPr>
              <a:t>Conclusion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Text Box 1028"/>
          <p:cNvSpPr txBox="1">
            <a:spLocks noChangeArrowheads="1"/>
          </p:cNvSpPr>
          <p:nvPr/>
        </p:nvSpPr>
        <p:spPr bwMode="auto">
          <a:xfrm>
            <a:off x="468313" y="1371600"/>
            <a:ext cx="815022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marL="342900" indent="-342900" eaLnBrk="1" latinLnBrk="0" hangingPunct="1">
              <a:spcBef>
                <a:spcPts val="0"/>
              </a:spcBef>
              <a:spcAft>
                <a:spcPts val="600"/>
              </a:spcAft>
              <a:buFont typeface="Wingdings" panose="05000000000000000000" charset="0"/>
              <a:buChar char="n"/>
            </a:pPr>
            <a:r>
              <a:rPr kumimoji="1" lang="zh-CN" altLang="en-US" sz="2400" b="1" dirty="0">
                <a:latin typeface="Times New Roman" panose="02020603050405020304" pitchFamily="18" charset="0"/>
              </a:rPr>
              <a:t>用自身的简单情况来定义自己的方式，称为</a:t>
            </a:r>
            <a:r>
              <a:rPr kumimoji="1" lang="zh-CN" altLang="en-US" sz="2400" b="1" u="sng" dirty="0">
                <a:solidFill>
                  <a:srgbClr val="FFFF00"/>
                </a:solidFill>
                <a:latin typeface="Times New Roman" panose="02020603050405020304" pitchFamily="18" charset="0"/>
              </a:rPr>
              <a:t>递归定义</a:t>
            </a:r>
            <a:r>
              <a:rPr kumimoji="1" lang="zh-CN" altLang="en-US" sz="2400" b="1" dirty="0">
                <a:latin typeface="Times New Roman" panose="02020603050405020304" pitchFamily="18" charset="0"/>
              </a:rPr>
              <a:t>。</a:t>
            </a:r>
          </a:p>
          <a:p>
            <a:pPr marL="342900" indent="-342900" eaLnBrk="1" hangingPunct="1">
              <a:buFont typeface="Wingdings" panose="05000000000000000000" charset="0"/>
              <a:buChar char="n"/>
            </a:pPr>
            <a:r>
              <a:rPr kumimoji="1" lang="zh-CN" altLang="en-US" sz="2400" b="1" dirty="0">
                <a:latin typeface="Times New Roman" panose="02020603050405020304" pitchFamily="18" charset="0"/>
              </a:rPr>
              <a:t>一个直接调用自己或者通过一系列的调用语句间接地调用自己的函数，称为</a:t>
            </a:r>
            <a:r>
              <a:rPr kumimoji="1" lang="zh-CN" altLang="en-US" sz="2400" b="1" u="sng" dirty="0">
                <a:solidFill>
                  <a:srgbClr val="FFFF00"/>
                </a:solidFill>
                <a:latin typeface="Times New Roman" panose="02020603050405020304" pitchFamily="18" charset="0"/>
              </a:rPr>
              <a:t>递归函数</a:t>
            </a:r>
            <a:r>
              <a:rPr kumimoji="1" lang="zh-CN" altLang="en-US" sz="2400" b="1" dirty="0">
                <a:latin typeface="Times New Roman" panose="02020603050405020304" pitchFamily="18" charset="0"/>
              </a:rPr>
              <a:t>。</a:t>
            </a:r>
          </a:p>
        </p:txBody>
      </p:sp>
      <p:sp>
        <p:nvSpPr>
          <p:cNvPr id="44040" name="Rectangle 1032"/>
          <p:cNvSpPr>
            <a:spLocks noChangeArrowheads="1"/>
          </p:cNvSpPr>
          <p:nvPr/>
        </p:nvSpPr>
        <p:spPr bwMode="auto">
          <a:xfrm>
            <a:off x="4860290" y="4220845"/>
            <a:ext cx="3604260" cy="2245360"/>
          </a:xfrm>
          <a:prstGeom prst="rect">
            <a:avLst/>
          </a:prstGeom>
          <a:noFill/>
          <a:ln w="9525">
            <a:solidFill>
              <a:srgbClr val="FFFFFF"/>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a:t>
            </a:r>
            <a:r>
              <a:rPr kumimoji="1" lang="en-US" altLang="zh-CN" sz="2000" dirty="0">
                <a:solidFill>
                  <a:srgbClr val="FFFF00"/>
                </a:solidFill>
                <a:latin typeface="Times New Roman" panose="02020603050405020304" pitchFamily="18" charset="0"/>
              </a:rPr>
              <a:t>fact</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n)</a:t>
            </a:r>
          </a:p>
          <a:p>
            <a:r>
              <a:rPr kumimoji="1" lang="en-US" altLang="zh-CN" sz="2000" dirty="0">
                <a:latin typeface="Times New Roman" panose="02020603050405020304" pitchFamily="18" charset="0"/>
              </a:rPr>
              <a:t>{</a:t>
            </a:r>
          </a:p>
          <a:p>
            <a:r>
              <a:rPr kumimoji="1" lang="en-US" altLang="zh-CN" sz="2000" dirty="0">
                <a:latin typeface="Times New Roman" panose="02020603050405020304" pitchFamily="18" charset="0"/>
              </a:rPr>
              <a:t>        if (n == 0)</a:t>
            </a:r>
          </a:p>
          <a:p>
            <a:r>
              <a:rPr kumimoji="1" lang="en-US" altLang="zh-CN" sz="2000" dirty="0">
                <a:latin typeface="Times New Roman" panose="02020603050405020304" pitchFamily="18" charset="0"/>
              </a:rPr>
              <a:t>                return 1;</a:t>
            </a:r>
          </a:p>
          <a:p>
            <a:r>
              <a:rPr kumimoji="1" lang="en-US" altLang="zh-CN" sz="2000" dirty="0">
                <a:latin typeface="Times New Roman" panose="02020603050405020304" pitchFamily="18" charset="0"/>
              </a:rPr>
              <a:t>        else</a:t>
            </a:r>
          </a:p>
          <a:p>
            <a:r>
              <a:rPr kumimoji="1" lang="en-US" altLang="zh-CN" sz="2000" dirty="0">
                <a:latin typeface="Times New Roman" panose="02020603050405020304" pitchFamily="18" charset="0"/>
              </a:rPr>
              <a:t>                return n*</a:t>
            </a:r>
            <a:r>
              <a:rPr kumimoji="1" lang="en-US" altLang="zh-CN" sz="2000" dirty="0">
                <a:solidFill>
                  <a:srgbClr val="FFFF00"/>
                </a:solidFill>
                <a:latin typeface="Times New Roman" panose="02020603050405020304" pitchFamily="18" charset="0"/>
              </a:rPr>
              <a:t>fact </a:t>
            </a:r>
            <a:r>
              <a:rPr kumimoji="1" lang="en-US" altLang="zh-CN" sz="2000" dirty="0">
                <a:latin typeface="Times New Roman" panose="02020603050405020304" pitchFamily="18" charset="0"/>
              </a:rPr>
              <a:t>(n-1);</a:t>
            </a:r>
          </a:p>
          <a:p>
            <a:r>
              <a:rPr kumimoji="1" lang="en-US" altLang="zh-CN" sz="2000" dirty="0">
                <a:latin typeface="Times New Roman" panose="02020603050405020304" pitchFamily="18" charset="0"/>
              </a:rPr>
              <a:t>}</a:t>
            </a:r>
          </a:p>
        </p:txBody>
      </p:sp>
      <p:sp>
        <p:nvSpPr>
          <p:cNvPr id="67591" name="Rectangle 1033"/>
          <p:cNvSpPr>
            <a:spLocks noChangeArrowheads="1"/>
          </p:cNvSpPr>
          <p:nvPr/>
        </p:nvSpPr>
        <p:spPr bwMode="auto">
          <a:xfrm>
            <a:off x="539750" y="3068638"/>
            <a:ext cx="3018155" cy="46037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FF00"/>
                </a:solidFill>
                <a:latin typeface="Times New Roman" panose="02020603050405020304" pitchFamily="18" charset="0"/>
              </a:rPr>
              <a:t>例子</a:t>
            </a:r>
            <a:r>
              <a:rPr lang="en-US" altLang="zh-CN" sz="2400" dirty="0">
                <a:solidFill>
                  <a:srgbClr val="FFFF00"/>
                </a:solidFill>
                <a:latin typeface="Times New Roman" panose="02020603050405020304" pitchFamily="18" charset="0"/>
              </a:rPr>
              <a:t>1</a:t>
            </a:r>
            <a:r>
              <a:rPr lang="zh-CN" altLang="en-US" sz="2400" dirty="0">
                <a:solidFill>
                  <a:srgbClr val="FFFF00"/>
                </a:solidFill>
                <a:latin typeface="Times New Roman" panose="02020603050405020304" pitchFamily="18" charset="0"/>
              </a:rPr>
              <a:t>：</a:t>
            </a:r>
            <a:r>
              <a:rPr lang="en-US" altLang="zh-CN" sz="2400" dirty="0">
                <a:solidFill>
                  <a:srgbClr val="FFFF00"/>
                </a:solidFill>
                <a:latin typeface="Times New Roman" panose="02020603050405020304" pitchFamily="18" charset="0"/>
              </a:rPr>
              <a:t>Factorial </a:t>
            </a:r>
            <a:r>
              <a:rPr lang="zh-CN" altLang="en-US" sz="2400" dirty="0">
                <a:solidFill>
                  <a:srgbClr val="FFFF00"/>
                </a:solidFill>
                <a:latin typeface="Times New Roman" panose="02020603050405020304" pitchFamily="18" charset="0"/>
              </a:rPr>
              <a:t>阶乘</a:t>
            </a:r>
          </a:p>
        </p:txBody>
      </p:sp>
      <p:sp>
        <p:nvSpPr>
          <p:cNvPr id="9" name="Rectangle 4"/>
          <p:cNvSpPr txBox="1">
            <a:spLocks noChangeArrowheads="1"/>
          </p:cNvSpPr>
          <p:nvPr/>
        </p:nvSpPr>
        <p:spPr>
          <a:xfrm>
            <a:off x="457200" y="277813"/>
            <a:ext cx="8229600" cy="1139825"/>
          </a:xfrm>
          <a:prstGeom prst="rect">
            <a:avLst/>
          </a:prstGeom>
        </p:spPr>
        <p:txBody>
          <a:bodyPr anchor="ctr" anchorCtr="1"/>
          <a:lstStyle>
            <a:lvl1pPr algn="ctr" rtl="0" eaLnBrk="0" fontAlgn="base" hangingPunct="0">
              <a:spcBef>
                <a:spcPct val="0"/>
              </a:spcBef>
              <a:spcAft>
                <a:spcPct val="0"/>
              </a:spcAft>
              <a:defRPr sz="4400" b="1">
                <a:solidFill>
                  <a:srgbClr val="FFFF00"/>
                </a:solidFill>
                <a:latin typeface="+mj-lt"/>
                <a:ea typeface="+mj-ea"/>
                <a:cs typeface="+mj-cs"/>
              </a:defRPr>
            </a:lvl1pPr>
            <a:lvl2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2pPr>
            <a:lvl3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3pPr>
            <a:lvl4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4pPr>
            <a:lvl5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9pPr>
          </a:lstStyle>
          <a:p>
            <a:pPr eaLnBrk="1" hangingPunct="1"/>
            <a:r>
              <a:rPr lang="en-US" altLang="zh-CN" dirty="0"/>
              <a:t>3.4 Recursion and Stack</a:t>
            </a:r>
          </a:p>
        </p:txBody>
      </p:sp>
      <p:sp>
        <p:nvSpPr>
          <p:cNvPr id="2" name="Rectangle 1032"/>
          <p:cNvSpPr>
            <a:spLocks noChangeArrowheads="1"/>
          </p:cNvSpPr>
          <p:nvPr/>
        </p:nvSpPr>
        <p:spPr bwMode="auto">
          <a:xfrm>
            <a:off x="468630" y="3657600"/>
            <a:ext cx="1569085"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u="sng" dirty="0">
                <a:solidFill>
                  <a:srgbClr val="FFFF00"/>
                </a:solidFill>
                <a:latin typeface="Times New Roman" panose="02020603050405020304" pitchFamily="18" charset="0"/>
              </a:rPr>
              <a:t>递归定义</a:t>
            </a:r>
            <a:endParaRPr kumimoji="1" lang="en-US" altLang="zh-CN" sz="2400" dirty="0">
              <a:latin typeface="Times New Roman" panose="02020603050405020304" pitchFamily="18" charset="0"/>
            </a:endParaRPr>
          </a:p>
          <a:p>
            <a:endParaRPr kumimoji="1" lang="en-US" altLang="zh-CN" sz="2400" dirty="0">
              <a:latin typeface="Times New Roman" panose="02020603050405020304" pitchFamily="18" charset="0"/>
            </a:endParaRPr>
          </a:p>
        </p:txBody>
      </p:sp>
      <p:graphicFrame>
        <p:nvGraphicFramePr>
          <p:cNvPr id="3" name="对象 2">
            <a:hlinkClick r:id="" action="ppaction://ole?verb=0"/>
          </p:cNvPr>
          <p:cNvGraphicFramePr>
            <a:graphicFrameLocks noChangeAspect="1"/>
          </p:cNvGraphicFramePr>
          <p:nvPr/>
        </p:nvGraphicFramePr>
        <p:xfrm>
          <a:off x="3829050" y="3200400"/>
          <a:ext cx="1485900" cy="457200"/>
        </p:xfrm>
        <a:graphic>
          <a:graphicData uri="http://schemas.openxmlformats.org/presentationml/2006/ole">
            <mc:AlternateContent xmlns:mc="http://schemas.openxmlformats.org/markup-compatibility/2006">
              <mc:Choice xmlns:v="urn:schemas-microsoft-com:vml" Requires="v">
                <p:oleObj r:id="rId2" imgW="1485900" imgH="457200" progId="Equation.KSEE3">
                  <p:embed/>
                </p:oleObj>
              </mc:Choice>
              <mc:Fallback>
                <p:oleObj r:id="rId2" imgW="1485900" imgH="457200" progId="Equation.KSEE3">
                  <p:embed/>
                  <p:pic>
                    <p:nvPicPr>
                      <p:cNvPr id="0" name="图片 1024"/>
                      <p:cNvPicPr/>
                      <p:nvPr/>
                    </p:nvPicPr>
                    <p:blipFill>
                      <a:blip r:embed="rId3"/>
                      <a:stretch>
                        <a:fillRect/>
                      </a:stretch>
                    </p:blipFill>
                    <p:spPr>
                      <a:xfrm>
                        <a:off x="3829050" y="3200400"/>
                        <a:ext cx="1485900" cy="45720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4432300" y="3340418"/>
          <a:ext cx="279400" cy="177165"/>
        </p:xfrm>
        <a:graphic>
          <a:graphicData uri="http://schemas.openxmlformats.org/presentationml/2006/ole">
            <mc:AlternateContent xmlns:mc="http://schemas.openxmlformats.org/markup-compatibility/2006">
              <mc:Choice xmlns:v="urn:schemas-microsoft-com:vml" Requires="v">
                <p:oleObj r:id="rId4" imgW="279400" imgH="177165" progId="Equation.KSEE3">
                  <p:embed/>
                </p:oleObj>
              </mc:Choice>
              <mc:Fallback>
                <p:oleObj r:id="rId4" imgW="279400" imgH="177165" progId="Equation.KSEE3">
                  <p:embed/>
                  <p:pic>
                    <p:nvPicPr>
                      <p:cNvPr id="0" name="图片 1025"/>
                      <p:cNvPicPr/>
                      <p:nvPr/>
                    </p:nvPicPr>
                    <p:blipFill>
                      <a:blip r:embed="rId5"/>
                      <a:stretch>
                        <a:fillRect/>
                      </a:stretch>
                    </p:blipFill>
                    <p:spPr>
                      <a:xfrm>
                        <a:off x="4432300" y="3340418"/>
                        <a:ext cx="279400" cy="17716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4495800" y="3327400"/>
          <a:ext cx="152400" cy="203200"/>
        </p:xfrm>
        <a:graphic>
          <a:graphicData uri="http://schemas.openxmlformats.org/presentationml/2006/ole">
            <mc:AlternateContent xmlns:mc="http://schemas.openxmlformats.org/markup-compatibility/2006">
              <mc:Choice xmlns:v="urn:schemas-microsoft-com:vml" Requires="v">
                <p:oleObj r:id="rId6" imgW="152400" imgH="203200" progId="Equation.KSEE3">
                  <p:embed/>
                </p:oleObj>
              </mc:Choice>
              <mc:Fallback>
                <p:oleObj r:id="rId6" imgW="152400" imgH="203200" progId="Equation.KSEE3">
                  <p:embed/>
                  <p:pic>
                    <p:nvPicPr>
                      <p:cNvPr id="0" name="图片 1026"/>
                      <p:cNvPicPr/>
                      <p:nvPr/>
                    </p:nvPicPr>
                    <p:blipFill>
                      <a:blip r:embed="rId7"/>
                      <a:stretch>
                        <a:fillRect/>
                      </a:stretch>
                    </p:blipFill>
                    <p:spPr>
                      <a:xfrm>
                        <a:off x="4495800" y="3327400"/>
                        <a:ext cx="152400" cy="203200"/>
                      </a:xfrm>
                      <a:prstGeom prst="rect">
                        <a:avLst/>
                      </a:prstGeom>
                    </p:spPr>
                  </p:pic>
                </p:oleObj>
              </mc:Fallback>
            </mc:AlternateContent>
          </a:graphicData>
        </a:graphic>
      </p:graphicFrame>
      <p:pic>
        <p:nvPicPr>
          <p:cNvPr id="6" name="图片 5" descr="屏幕快照 2022-03-15 下午3.00.28"/>
          <p:cNvPicPr>
            <a:picLocks noChangeAspect="1"/>
          </p:cNvPicPr>
          <p:nvPr/>
        </p:nvPicPr>
        <p:blipFill>
          <a:blip r:embed="rId8"/>
          <a:stretch>
            <a:fillRect/>
          </a:stretch>
        </p:blipFill>
        <p:spPr>
          <a:xfrm>
            <a:off x="539750" y="4725035"/>
            <a:ext cx="3352800" cy="685800"/>
          </a:xfrm>
          <a:prstGeom prst="rect">
            <a:avLst/>
          </a:prstGeom>
        </p:spPr>
      </p:pic>
      <p:sp>
        <p:nvSpPr>
          <p:cNvPr id="7" name="Rectangle 1032"/>
          <p:cNvSpPr>
            <a:spLocks noChangeArrowheads="1"/>
          </p:cNvSpPr>
          <p:nvPr/>
        </p:nvSpPr>
        <p:spPr bwMode="auto">
          <a:xfrm>
            <a:off x="4787900" y="3657600"/>
            <a:ext cx="15690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u="sng" dirty="0">
                <a:solidFill>
                  <a:srgbClr val="FFFF00"/>
                </a:solidFill>
                <a:latin typeface="Times New Roman" panose="02020603050405020304" pitchFamily="18" charset="0"/>
              </a:rPr>
              <a:t>递归函数</a:t>
            </a:r>
            <a:endParaRPr kumimoji="1" lang="en-US" altLang="zh-CN"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40"/>
                                        </p:tgtEl>
                                        <p:attrNameLst>
                                          <p:attrName>style.visibility</p:attrName>
                                        </p:attrNameLst>
                                      </p:cBhvr>
                                      <p:to>
                                        <p:strVal val="visible"/>
                                      </p:to>
                                    </p:set>
                                    <p:anim calcmode="lin" valueType="num">
                                      <p:cBhvr additive="base">
                                        <p:cTn id="7" dur="500" fill="hold"/>
                                        <p:tgtEl>
                                          <p:spTgt spid="44040"/>
                                        </p:tgtEl>
                                        <p:attrNameLst>
                                          <p:attrName>ppt_x</p:attrName>
                                        </p:attrNameLst>
                                      </p:cBhvr>
                                      <p:tavLst>
                                        <p:tav tm="0">
                                          <p:val>
                                            <p:strVal val="#ppt_x"/>
                                          </p:val>
                                        </p:tav>
                                        <p:tav tm="100000">
                                          <p:val>
                                            <p:strVal val="#ppt_x"/>
                                          </p:val>
                                        </p:tav>
                                      </p:tavLst>
                                    </p:anim>
                                    <p:anim calcmode="lin" valueType="num">
                                      <p:cBhvr additive="base">
                                        <p:cTn id="8" dur="500" fill="hold"/>
                                        <p:tgtEl>
                                          <p:spTgt spid="440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0" grpId="0" bldLvl="0" animBg="1"/>
      <p:bldP spid="2" grpId="0" bldLvl="0" animBg="1"/>
      <p:bldP spid="7"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1" name="Object 7"/>
          <p:cNvGraphicFramePr>
            <a:graphicFrameLocks noChangeAspect="1"/>
          </p:cNvGraphicFramePr>
          <p:nvPr/>
        </p:nvGraphicFramePr>
        <p:xfrm>
          <a:off x="539592" y="1556068"/>
          <a:ext cx="5485130" cy="914400"/>
        </p:xfrm>
        <a:graphic>
          <a:graphicData uri="http://schemas.openxmlformats.org/presentationml/2006/ole">
            <mc:AlternateContent xmlns:mc="http://schemas.openxmlformats.org/markup-compatibility/2006">
              <mc:Choice xmlns:v="urn:schemas-microsoft-com:vml" Requires="v">
                <p:oleObj name="Equation" r:id="rId2" imgW="2654300" imgH="457200" progId="Equation.DSMT4">
                  <p:embed/>
                </p:oleObj>
              </mc:Choice>
              <mc:Fallback>
                <p:oleObj name="Equation" r:id="rId2" imgW="2654300" imgH="457200" progId="Equation.DSMT4">
                  <p:embed/>
                  <p:pic>
                    <p:nvPicPr>
                      <p:cNvPr id="0" name="Object 7"/>
                      <p:cNvPicPr>
                        <a:picLocks noChangeAspect="1" noChangeArrowheads="1"/>
                      </p:cNvPicPr>
                      <p:nvPr/>
                    </p:nvPicPr>
                    <p:blipFill>
                      <a:blip r:embed="rId3"/>
                      <a:srcRect/>
                      <a:stretch>
                        <a:fillRect/>
                      </a:stretch>
                    </p:blipFill>
                    <p:spPr bwMode="auto">
                      <a:xfrm>
                        <a:off x="539592" y="1556068"/>
                        <a:ext cx="5485130" cy="914400"/>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5352" name="Rectangle 8"/>
          <p:cNvSpPr>
            <a:spLocks noChangeArrowheads="1"/>
          </p:cNvSpPr>
          <p:nvPr/>
        </p:nvSpPr>
        <p:spPr bwMode="auto">
          <a:xfrm>
            <a:off x="130769" y="3727987"/>
            <a:ext cx="2929063" cy="1815882"/>
          </a:xfrm>
          <a:prstGeom prst="rect">
            <a:avLst/>
          </a:prstGeom>
          <a:noFill/>
          <a:ln w="9525">
            <a:solidFill>
              <a:schemeClr val="tx1"/>
            </a:solidFill>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600" dirty="0" err="1">
                <a:latin typeface="Times New Roman" panose="02020603050405020304" pitchFamily="18" charset="0"/>
              </a:rPr>
              <a:t>int</a:t>
            </a:r>
            <a:r>
              <a:rPr kumimoji="1" lang="en-US" altLang="zh-CN" sz="1600" dirty="0">
                <a:latin typeface="Times New Roman" panose="02020603050405020304" pitchFamily="18" charset="0"/>
              </a:rPr>
              <a:t> </a:t>
            </a:r>
            <a:r>
              <a:rPr kumimoji="1" lang="en-US" altLang="zh-CN" sz="1600" dirty="0">
                <a:solidFill>
                  <a:srgbClr val="FFFF00"/>
                </a:solidFill>
                <a:latin typeface="Times New Roman" panose="02020603050405020304" pitchFamily="18" charset="0"/>
              </a:rPr>
              <a:t>fib </a:t>
            </a:r>
            <a:r>
              <a:rPr kumimoji="1" lang="en-US" altLang="zh-CN" sz="1600" dirty="0">
                <a:latin typeface="Times New Roman" panose="02020603050405020304" pitchFamily="18" charset="0"/>
              </a:rPr>
              <a:t>(</a:t>
            </a:r>
            <a:r>
              <a:rPr kumimoji="1" lang="en-US" altLang="zh-CN" sz="1600" dirty="0" err="1">
                <a:latin typeface="Times New Roman" panose="02020603050405020304" pitchFamily="18" charset="0"/>
              </a:rPr>
              <a:t>int</a:t>
            </a:r>
            <a:r>
              <a:rPr kumimoji="1" lang="en-US" altLang="zh-CN" sz="1600" dirty="0">
                <a:latin typeface="Times New Roman" panose="02020603050405020304" pitchFamily="18" charset="0"/>
              </a:rPr>
              <a:t> n)</a:t>
            </a:r>
          </a:p>
          <a:p>
            <a:r>
              <a:rPr kumimoji="1" lang="en-US" altLang="zh-CN" sz="1600" dirty="0">
                <a:latin typeface="Times New Roman" panose="02020603050405020304" pitchFamily="18" charset="0"/>
              </a:rPr>
              <a:t>{</a:t>
            </a:r>
          </a:p>
          <a:p>
            <a:r>
              <a:rPr kumimoji="1" lang="en-US" altLang="zh-CN" sz="1600" dirty="0">
                <a:latin typeface="Times New Roman" panose="02020603050405020304" pitchFamily="18" charset="0"/>
              </a:rPr>
              <a:t>      if (n == 0 || n==1)</a:t>
            </a:r>
          </a:p>
          <a:p>
            <a:r>
              <a:rPr kumimoji="1" lang="en-US" altLang="zh-CN" sz="1600" dirty="0">
                <a:latin typeface="Times New Roman" panose="02020603050405020304" pitchFamily="18" charset="0"/>
              </a:rPr>
              <a:t>           return n;</a:t>
            </a:r>
          </a:p>
          <a:p>
            <a:r>
              <a:rPr kumimoji="1" lang="en-US" altLang="zh-CN" sz="1600" dirty="0">
                <a:latin typeface="Times New Roman" panose="02020603050405020304" pitchFamily="18" charset="0"/>
              </a:rPr>
              <a:t>      else</a:t>
            </a:r>
          </a:p>
          <a:p>
            <a:r>
              <a:rPr kumimoji="1" lang="en-US" altLang="zh-CN" sz="1600" dirty="0">
                <a:latin typeface="Times New Roman" panose="02020603050405020304" pitchFamily="18" charset="0"/>
              </a:rPr>
              <a:t>           return </a:t>
            </a:r>
            <a:r>
              <a:rPr kumimoji="1" lang="en-US" altLang="zh-CN" sz="1600" dirty="0">
                <a:solidFill>
                  <a:srgbClr val="FFFF00"/>
                </a:solidFill>
                <a:latin typeface="Times New Roman" panose="02020603050405020304" pitchFamily="18" charset="0"/>
              </a:rPr>
              <a:t>fib </a:t>
            </a:r>
            <a:r>
              <a:rPr kumimoji="1" lang="en-US" altLang="zh-CN" sz="1600" dirty="0">
                <a:latin typeface="Times New Roman" panose="02020603050405020304" pitchFamily="18" charset="0"/>
              </a:rPr>
              <a:t>(n-1) + </a:t>
            </a:r>
            <a:r>
              <a:rPr kumimoji="1" lang="en-US" altLang="zh-CN" sz="1600" dirty="0">
                <a:solidFill>
                  <a:srgbClr val="FFFF00"/>
                </a:solidFill>
                <a:latin typeface="Times New Roman" panose="02020603050405020304" pitchFamily="18" charset="0"/>
              </a:rPr>
              <a:t>fib </a:t>
            </a:r>
            <a:r>
              <a:rPr kumimoji="1" lang="en-US" altLang="zh-CN" sz="1600" dirty="0">
                <a:latin typeface="Times New Roman" panose="02020603050405020304" pitchFamily="18" charset="0"/>
              </a:rPr>
              <a:t>(n-2);</a:t>
            </a:r>
          </a:p>
          <a:p>
            <a:r>
              <a:rPr kumimoji="1" lang="en-US" altLang="zh-CN" sz="1600" dirty="0">
                <a:latin typeface="Times New Roman" panose="02020603050405020304" pitchFamily="18" charset="0"/>
              </a:rPr>
              <a:t>}</a:t>
            </a:r>
          </a:p>
        </p:txBody>
      </p:sp>
      <p:sp>
        <p:nvSpPr>
          <p:cNvPr id="68613" name="Rectangle 9"/>
          <p:cNvSpPr>
            <a:spLocks noChangeArrowheads="1"/>
          </p:cNvSpPr>
          <p:nvPr/>
        </p:nvSpPr>
        <p:spPr bwMode="auto">
          <a:xfrm>
            <a:off x="467678" y="332105"/>
            <a:ext cx="5261610" cy="46037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FF00"/>
                </a:solidFill>
                <a:latin typeface="Times New Roman" panose="02020603050405020304" pitchFamily="18" charset="0"/>
              </a:rPr>
              <a:t>例子</a:t>
            </a:r>
            <a:r>
              <a:rPr lang="en-US" altLang="zh-CN" sz="2400" dirty="0">
                <a:solidFill>
                  <a:srgbClr val="FFFF00"/>
                </a:solidFill>
                <a:latin typeface="Times New Roman" panose="02020603050405020304" pitchFamily="18" charset="0"/>
              </a:rPr>
              <a:t>2</a:t>
            </a:r>
            <a:r>
              <a:rPr lang="zh-CN" altLang="en-US" sz="2400" dirty="0">
                <a:solidFill>
                  <a:srgbClr val="FFFF00"/>
                </a:solidFill>
                <a:latin typeface="Times New Roman" panose="02020603050405020304" pitchFamily="18" charset="0"/>
              </a:rPr>
              <a:t>：</a:t>
            </a:r>
            <a:r>
              <a:rPr lang="en-US" altLang="zh-CN" sz="2400" dirty="0">
                <a:solidFill>
                  <a:srgbClr val="FFFF00"/>
                </a:solidFill>
                <a:latin typeface="Times New Roman" panose="02020603050405020304" pitchFamily="18" charset="0"/>
              </a:rPr>
              <a:t>Fibonacci array (</a:t>
            </a:r>
            <a:r>
              <a:rPr lang="zh-CN" altLang="en-US" sz="2400" dirty="0">
                <a:solidFill>
                  <a:srgbClr val="FFFF00"/>
                </a:solidFill>
                <a:latin typeface="Times New Roman" panose="02020603050405020304" pitchFamily="18" charset="0"/>
              </a:rPr>
              <a:t>斐波纳契</a:t>
            </a:r>
            <a:r>
              <a:rPr lang="en-US" altLang="zh-CN" sz="2400" dirty="0">
                <a:solidFill>
                  <a:srgbClr val="FFFF00"/>
                </a:solidFill>
                <a:latin typeface="Times New Roman" panose="02020603050405020304" pitchFamily="18" charset="0"/>
              </a:rPr>
              <a:t>)</a:t>
            </a:r>
            <a:r>
              <a:rPr lang="zh-CN" altLang="en-US" sz="2400" dirty="0">
                <a:solidFill>
                  <a:srgbClr val="FFFF00"/>
                </a:solidFill>
                <a:latin typeface="Times New Roman" panose="02020603050405020304" pitchFamily="18" charset="0"/>
              </a:rPr>
              <a:t>数列</a:t>
            </a:r>
          </a:p>
        </p:txBody>
      </p:sp>
      <p:sp>
        <p:nvSpPr>
          <p:cNvPr id="3" name="Rectangle 1032"/>
          <p:cNvSpPr>
            <a:spLocks noChangeArrowheads="1"/>
          </p:cNvSpPr>
          <p:nvPr/>
        </p:nvSpPr>
        <p:spPr bwMode="auto">
          <a:xfrm>
            <a:off x="467995" y="980440"/>
            <a:ext cx="1569085"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u="sng" dirty="0">
                <a:solidFill>
                  <a:srgbClr val="FFFF00"/>
                </a:solidFill>
                <a:latin typeface="Times New Roman" panose="02020603050405020304" pitchFamily="18" charset="0"/>
              </a:rPr>
              <a:t>递归定义</a:t>
            </a:r>
            <a:endParaRPr kumimoji="1" lang="en-US" altLang="zh-CN" sz="2400" dirty="0">
              <a:latin typeface="Times New Roman" panose="02020603050405020304" pitchFamily="18" charset="0"/>
            </a:endParaRPr>
          </a:p>
          <a:p>
            <a:endParaRPr kumimoji="1" lang="en-US" altLang="zh-CN" sz="2400" dirty="0">
              <a:latin typeface="Times New Roman" panose="02020603050405020304" pitchFamily="18" charset="0"/>
            </a:endParaRPr>
          </a:p>
        </p:txBody>
      </p:sp>
      <p:sp>
        <p:nvSpPr>
          <p:cNvPr id="7" name="Rectangle 1032"/>
          <p:cNvSpPr>
            <a:spLocks noChangeArrowheads="1"/>
          </p:cNvSpPr>
          <p:nvPr/>
        </p:nvSpPr>
        <p:spPr bwMode="auto">
          <a:xfrm>
            <a:off x="467995" y="3068955"/>
            <a:ext cx="15690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u="sng" dirty="0">
                <a:solidFill>
                  <a:srgbClr val="FFFF00"/>
                </a:solidFill>
                <a:latin typeface="Times New Roman" panose="02020603050405020304" pitchFamily="18" charset="0"/>
              </a:rPr>
              <a:t>递归函数</a:t>
            </a:r>
            <a:endParaRPr kumimoji="1" lang="en-US" altLang="zh-CN" sz="2400" dirty="0">
              <a:latin typeface="Times New Roman" panose="02020603050405020304" pitchFamily="18" charset="0"/>
            </a:endParaRPr>
          </a:p>
        </p:txBody>
      </p:sp>
      <p:grpSp>
        <p:nvGrpSpPr>
          <p:cNvPr id="9" name="组合 8">
            <a:extLst>
              <a:ext uri="{FF2B5EF4-FFF2-40B4-BE49-F238E27FC236}">
                <a16:creationId xmlns:a16="http://schemas.microsoft.com/office/drawing/2014/main" id="{2C418D3E-B979-AF2C-CF1E-6E36ED94EE4B}"/>
              </a:ext>
            </a:extLst>
          </p:cNvPr>
          <p:cNvGrpSpPr/>
          <p:nvPr/>
        </p:nvGrpSpPr>
        <p:grpSpPr>
          <a:xfrm>
            <a:off x="3131840" y="2564904"/>
            <a:ext cx="5881391" cy="4176464"/>
            <a:chOff x="3851920" y="2780928"/>
            <a:chExt cx="5161311" cy="3960440"/>
          </a:xfrm>
        </p:grpSpPr>
        <p:pic>
          <p:nvPicPr>
            <p:cNvPr id="6" name="图片 5">
              <a:extLst>
                <a:ext uri="{FF2B5EF4-FFF2-40B4-BE49-F238E27FC236}">
                  <a16:creationId xmlns:a16="http://schemas.microsoft.com/office/drawing/2014/main" id="{7909664B-E5B9-2882-DE2C-FFD8F0B998F9}"/>
                </a:ext>
              </a:extLst>
            </p:cNvPr>
            <p:cNvPicPr>
              <a:picLocks noChangeAspect="1"/>
            </p:cNvPicPr>
            <p:nvPr/>
          </p:nvPicPr>
          <p:blipFill>
            <a:blip r:embed="rId4"/>
            <a:stretch>
              <a:fillRect/>
            </a:stretch>
          </p:blipFill>
          <p:spPr>
            <a:xfrm>
              <a:off x="3851920" y="2780928"/>
              <a:ext cx="5161311" cy="3960440"/>
            </a:xfrm>
            <a:prstGeom prst="rect">
              <a:avLst/>
            </a:prstGeom>
          </p:spPr>
        </p:pic>
        <p:sp>
          <p:nvSpPr>
            <p:cNvPr id="8" name="文本框 7">
              <a:extLst>
                <a:ext uri="{FF2B5EF4-FFF2-40B4-BE49-F238E27FC236}">
                  <a16:creationId xmlns:a16="http://schemas.microsoft.com/office/drawing/2014/main" id="{03CC4671-94AC-8793-BB9A-A4B652CFBB20}"/>
                </a:ext>
              </a:extLst>
            </p:cNvPr>
            <p:cNvSpPr txBox="1"/>
            <p:nvPr/>
          </p:nvSpPr>
          <p:spPr>
            <a:xfrm>
              <a:off x="5031231" y="5820974"/>
              <a:ext cx="216024" cy="246221"/>
            </a:xfrm>
            <a:prstGeom prst="rect">
              <a:avLst/>
            </a:prstGeom>
            <a:noFill/>
          </p:spPr>
          <p:txBody>
            <a:bodyPr wrap="square" rtlCol="0">
              <a:spAutoFit/>
            </a:bodyPr>
            <a:lstStyle/>
            <a:p>
              <a:r>
                <a:rPr lang="en-US" sz="1000" dirty="0">
                  <a:solidFill>
                    <a:schemeClr val="bg1"/>
                  </a:solidFill>
                </a:rPr>
                <a:t>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5352"/>
                                        </p:tgtEl>
                                        <p:attrNameLst>
                                          <p:attrName>style.visibility</p:attrName>
                                        </p:attrNameLst>
                                      </p:cBhvr>
                                      <p:to>
                                        <p:strVal val="visible"/>
                                      </p:to>
                                    </p:set>
                                    <p:anim calcmode="lin" valueType="num">
                                      <p:cBhvr additive="base">
                                        <p:cTn id="7" dur="500" fill="hold"/>
                                        <p:tgtEl>
                                          <p:spTgt spid="185352"/>
                                        </p:tgtEl>
                                        <p:attrNameLst>
                                          <p:attrName>ppt_x</p:attrName>
                                        </p:attrNameLst>
                                      </p:cBhvr>
                                      <p:tavLst>
                                        <p:tav tm="0">
                                          <p:val>
                                            <p:strVal val="#ppt_x"/>
                                          </p:val>
                                        </p:tav>
                                        <p:tav tm="100000">
                                          <p:val>
                                            <p:strVal val="#ppt_x"/>
                                          </p:val>
                                        </p:tav>
                                      </p:tavLst>
                                    </p:anim>
                                    <p:anim calcmode="lin" valueType="num">
                                      <p:cBhvr additive="base">
                                        <p:cTn id="8" dur="500" fill="hold"/>
                                        <p:tgtEl>
                                          <p:spTgt spid="1853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2" grpId="0" bldLvl="0" animBg="1"/>
      <p:bldP spid="3" grpId="0" bldLvl="0" animBg="1"/>
      <p:bldP spid="7"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8"/>
          <p:cNvSpPr>
            <a:spLocks noChangeArrowheads="1"/>
          </p:cNvSpPr>
          <p:nvPr/>
        </p:nvSpPr>
        <p:spPr bwMode="auto">
          <a:xfrm>
            <a:off x="506730" y="620078"/>
            <a:ext cx="820896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en-US" altLang="zh-CN" sz="2400" b="1" dirty="0">
              <a:latin typeface="Times New Roman" panose="02020603050405020304" pitchFamily="18" charset="0"/>
            </a:endParaRPr>
          </a:p>
          <a:p>
            <a:pPr algn="just"/>
            <a:r>
              <a:rPr kumimoji="1" lang="zh-CN" altLang="en-US" sz="2400" b="1" dirty="0">
                <a:latin typeface="Times New Roman" panose="02020603050405020304" pitchFamily="18" charset="0"/>
              </a:rPr>
              <a:t>        </a:t>
            </a:r>
            <a:endParaRPr kumimoji="1" lang="en-US" altLang="zh-CN" sz="2400" b="1" dirty="0">
              <a:latin typeface="Times New Roman" panose="02020603050405020304" pitchFamily="18" charset="0"/>
            </a:endParaRPr>
          </a:p>
          <a:p>
            <a:pPr algn="just"/>
            <a:r>
              <a:rPr kumimoji="1" lang="zh-CN" altLang="en-US" sz="2400" b="1" dirty="0">
                <a:solidFill>
                  <a:srgbClr val="FFC000"/>
                </a:solidFill>
                <a:latin typeface="Times New Roman" panose="02020603050405020304" pitchFamily="18" charset="0"/>
              </a:rPr>
              <a:t>现有</a:t>
            </a:r>
            <a:r>
              <a:rPr kumimoji="1" lang="en-US" altLang="zh-CN" sz="2400" b="1" dirty="0">
                <a:solidFill>
                  <a:srgbClr val="FFC000"/>
                </a:solidFill>
                <a:latin typeface="Times New Roman" panose="02020603050405020304" pitchFamily="18" charset="0"/>
              </a:rPr>
              <a:t>4</a:t>
            </a:r>
            <a:r>
              <a:rPr kumimoji="1" lang="zh-CN" altLang="en-US" sz="2400" b="1" dirty="0">
                <a:solidFill>
                  <a:srgbClr val="FFC000"/>
                </a:solidFill>
                <a:latin typeface="Times New Roman" panose="02020603050405020304" pitchFamily="18" charset="0"/>
              </a:rPr>
              <a:t>个物品，各个物品的编号、重量、价值如下。一个小偷背包总容量</a:t>
            </a:r>
            <a:r>
              <a:rPr kumimoji="1" lang="en-US" altLang="zh-CN" sz="2400" b="1" dirty="0">
                <a:solidFill>
                  <a:srgbClr val="FFC000"/>
                </a:solidFill>
                <a:latin typeface="Times New Roman" panose="02020603050405020304" pitchFamily="18" charset="0"/>
              </a:rPr>
              <a:t>weight</a:t>
            </a:r>
            <a:r>
              <a:rPr kumimoji="1" lang="zh-CN" altLang="en-US" sz="2400" b="1" dirty="0">
                <a:solidFill>
                  <a:srgbClr val="FFC000"/>
                </a:solidFill>
                <a:latin typeface="Times New Roman" panose="02020603050405020304" pitchFamily="18" charset="0"/>
              </a:rPr>
              <a:t>为</a:t>
            </a:r>
            <a:r>
              <a:rPr kumimoji="1" lang="en-US" altLang="zh-CN" sz="2400" b="1" dirty="0">
                <a:solidFill>
                  <a:srgbClr val="FFC000"/>
                </a:solidFill>
                <a:latin typeface="Times New Roman" panose="02020603050405020304" pitchFamily="18" charset="0"/>
              </a:rPr>
              <a:t>7, </a:t>
            </a:r>
            <a:r>
              <a:rPr kumimoji="1" lang="zh-CN" altLang="en-US" sz="2400" b="1" dirty="0">
                <a:solidFill>
                  <a:srgbClr val="FFC000"/>
                </a:solidFill>
                <a:latin typeface="Times New Roman" panose="02020603050405020304" pitchFamily="18" charset="0"/>
              </a:rPr>
              <a:t>请求在背包容量允许情况下，偷得价值最多的物品组合？</a:t>
            </a:r>
            <a:endParaRPr kumimoji="1" lang="en-US" altLang="zh-CN" sz="2400" b="1" dirty="0">
              <a:solidFill>
                <a:srgbClr val="FFC000"/>
              </a:solidFill>
              <a:latin typeface="Times New Roman" panose="02020603050405020304" pitchFamily="18" charset="0"/>
            </a:endParaRPr>
          </a:p>
          <a:p>
            <a:pPr algn="just"/>
            <a:endParaRPr kumimoji="1" lang="en-US" altLang="zh-CN" sz="2400" b="1" dirty="0">
              <a:solidFill>
                <a:srgbClr val="FFC000"/>
              </a:solidFill>
              <a:latin typeface="Times New Roman" panose="02020603050405020304" pitchFamily="18" charset="0"/>
            </a:endParaRPr>
          </a:p>
          <a:p>
            <a:pPr algn="just"/>
            <a:r>
              <a:rPr kumimoji="1" lang="zh-CN" altLang="en-US" sz="2400" b="1" dirty="0">
                <a:solidFill>
                  <a:srgbClr val="FFC000"/>
                </a:solidFill>
                <a:latin typeface="Times New Roman" panose="02020603050405020304" pitchFamily="18" charset="0"/>
              </a:rPr>
              <a:t>物品信息：</a:t>
            </a:r>
            <a:endParaRPr kumimoji="1" lang="en-US" altLang="zh-CN" sz="2400" b="1" dirty="0">
              <a:solidFill>
                <a:srgbClr val="FFC000"/>
              </a:solidFill>
              <a:latin typeface="Times New Roman" panose="02020603050405020304" pitchFamily="18" charset="0"/>
            </a:endParaRPr>
          </a:p>
          <a:p>
            <a:pPr algn="just"/>
            <a:r>
              <a:rPr kumimoji="1" lang="en-US" altLang="zh-CN" sz="2400" b="1" dirty="0">
                <a:solidFill>
                  <a:srgbClr val="FFC000"/>
                </a:solidFill>
                <a:latin typeface="Times New Roman" panose="02020603050405020304" pitchFamily="18" charset="0"/>
              </a:rPr>
              <a:t>	</a:t>
            </a:r>
            <a:r>
              <a:rPr kumimoji="1" lang="zh-CN" altLang="en-US" sz="2400" b="1" dirty="0">
                <a:solidFill>
                  <a:srgbClr val="FFC000"/>
                </a:solidFill>
                <a:latin typeface="Times New Roman" panose="02020603050405020304" pitchFamily="18" charset="0"/>
              </a:rPr>
              <a:t>物品编号：</a:t>
            </a:r>
            <a:r>
              <a:rPr kumimoji="1" lang="en-US" altLang="zh-CN" sz="2400" b="1" dirty="0">
                <a:solidFill>
                  <a:srgbClr val="FFC000"/>
                </a:solidFill>
                <a:latin typeface="Times New Roman" panose="02020603050405020304" pitchFamily="18" charset="0"/>
              </a:rPr>
              <a:t>A </a:t>
            </a:r>
            <a:r>
              <a:rPr kumimoji="1" lang="zh-CN" altLang="en-US" sz="2400" b="1" dirty="0">
                <a:solidFill>
                  <a:srgbClr val="FFC000"/>
                </a:solidFill>
                <a:latin typeface="Times New Roman" panose="02020603050405020304" pitchFamily="18" charset="0"/>
              </a:rPr>
              <a:t>， </a:t>
            </a:r>
            <a:r>
              <a:rPr kumimoji="1" lang="en-US" altLang="zh-CN" sz="2400" b="1" dirty="0">
                <a:solidFill>
                  <a:srgbClr val="FFC000"/>
                </a:solidFill>
                <a:latin typeface="Times New Roman" panose="02020603050405020304" pitchFamily="18" charset="0"/>
              </a:rPr>
              <a:t>B</a:t>
            </a:r>
            <a:r>
              <a:rPr kumimoji="1" lang="zh-CN" altLang="en-US" sz="2400" b="1" dirty="0">
                <a:solidFill>
                  <a:srgbClr val="FFC000"/>
                </a:solidFill>
                <a:latin typeface="Times New Roman" panose="02020603050405020304" pitchFamily="18" charset="0"/>
              </a:rPr>
              <a:t>， </a:t>
            </a:r>
            <a:r>
              <a:rPr kumimoji="1" lang="en-US" altLang="zh-CN" sz="2400" b="1" dirty="0">
                <a:solidFill>
                  <a:srgbClr val="FFC000"/>
                </a:solidFill>
                <a:latin typeface="Times New Roman" panose="02020603050405020304" pitchFamily="18" charset="0"/>
              </a:rPr>
              <a:t>C</a:t>
            </a:r>
            <a:r>
              <a:rPr kumimoji="1" lang="zh-CN" altLang="en-US" sz="2400" b="1" dirty="0">
                <a:solidFill>
                  <a:srgbClr val="FFC000"/>
                </a:solidFill>
                <a:latin typeface="Times New Roman" panose="02020603050405020304" pitchFamily="18" charset="0"/>
              </a:rPr>
              <a:t>， </a:t>
            </a:r>
            <a:r>
              <a:rPr kumimoji="1" lang="en-US" altLang="zh-CN" sz="2400" b="1" dirty="0">
                <a:solidFill>
                  <a:srgbClr val="FFC000"/>
                </a:solidFill>
                <a:latin typeface="Times New Roman" panose="02020603050405020304" pitchFamily="18" charset="0"/>
              </a:rPr>
              <a:t>D</a:t>
            </a:r>
          </a:p>
          <a:p>
            <a:pPr algn="just"/>
            <a:r>
              <a:rPr kumimoji="1" lang="en-US" altLang="zh-CN" sz="2400" b="1" dirty="0">
                <a:solidFill>
                  <a:srgbClr val="FFC000"/>
                </a:solidFill>
                <a:latin typeface="Times New Roman" panose="02020603050405020304" pitchFamily="18" charset="0"/>
              </a:rPr>
              <a:t>	</a:t>
            </a:r>
            <a:r>
              <a:rPr kumimoji="1" lang="zh-CN" altLang="en-US" sz="2400" b="1" dirty="0">
                <a:solidFill>
                  <a:srgbClr val="FFC000"/>
                </a:solidFill>
                <a:latin typeface="Times New Roman" panose="02020603050405020304" pitchFamily="18" charset="0"/>
              </a:rPr>
              <a:t>物品重量：</a:t>
            </a:r>
            <a:r>
              <a:rPr kumimoji="1" lang="en-US" altLang="zh-CN" sz="2400" b="1" dirty="0">
                <a:solidFill>
                  <a:srgbClr val="FFC000"/>
                </a:solidFill>
                <a:latin typeface="Times New Roman" panose="02020603050405020304" pitchFamily="18" charset="0"/>
              </a:rPr>
              <a:t>1 </a:t>
            </a:r>
            <a:r>
              <a:rPr kumimoji="1" lang="zh-CN" altLang="en-US" sz="2400" b="1" dirty="0">
                <a:solidFill>
                  <a:srgbClr val="FFC000"/>
                </a:solidFill>
                <a:latin typeface="Times New Roman" panose="02020603050405020304" pitchFamily="18" charset="0"/>
              </a:rPr>
              <a:t>， </a:t>
            </a:r>
            <a:r>
              <a:rPr kumimoji="1" lang="en-US" altLang="zh-CN" sz="2400" b="1" dirty="0">
                <a:solidFill>
                  <a:srgbClr val="FFC000"/>
                </a:solidFill>
                <a:latin typeface="Times New Roman" panose="02020603050405020304" pitchFamily="18" charset="0"/>
              </a:rPr>
              <a:t>6</a:t>
            </a:r>
            <a:r>
              <a:rPr kumimoji="1" lang="zh-CN" altLang="en-US" sz="2400" b="1" dirty="0">
                <a:solidFill>
                  <a:srgbClr val="FFC000"/>
                </a:solidFill>
                <a:latin typeface="Times New Roman" panose="02020603050405020304" pitchFamily="18" charset="0"/>
              </a:rPr>
              <a:t>， </a:t>
            </a:r>
            <a:r>
              <a:rPr kumimoji="1" lang="en-US" altLang="zh-CN" sz="2400" b="1" dirty="0">
                <a:solidFill>
                  <a:srgbClr val="FFC000"/>
                </a:solidFill>
                <a:latin typeface="Times New Roman" panose="02020603050405020304" pitchFamily="18" charset="0"/>
              </a:rPr>
              <a:t>10</a:t>
            </a:r>
            <a:r>
              <a:rPr kumimoji="1" lang="zh-CN" altLang="en-US" sz="2400" b="1" dirty="0">
                <a:solidFill>
                  <a:srgbClr val="FFC000"/>
                </a:solidFill>
                <a:latin typeface="Times New Roman" panose="02020603050405020304" pitchFamily="18" charset="0"/>
              </a:rPr>
              <a:t>， </a:t>
            </a:r>
            <a:r>
              <a:rPr kumimoji="1" lang="en-US" altLang="zh-CN" sz="2400" b="1" dirty="0">
                <a:solidFill>
                  <a:srgbClr val="FFC000"/>
                </a:solidFill>
                <a:latin typeface="Times New Roman" panose="02020603050405020304" pitchFamily="18" charset="0"/>
              </a:rPr>
              <a:t>16</a:t>
            </a:r>
          </a:p>
          <a:p>
            <a:pPr algn="just"/>
            <a:r>
              <a:rPr kumimoji="1" lang="en-US" altLang="zh-CN" sz="2400" b="1" dirty="0">
                <a:solidFill>
                  <a:srgbClr val="FFC000"/>
                </a:solidFill>
                <a:latin typeface="Times New Roman" panose="02020603050405020304" pitchFamily="18" charset="0"/>
              </a:rPr>
              <a:t>	</a:t>
            </a:r>
            <a:r>
              <a:rPr kumimoji="1" lang="zh-CN" altLang="en-US" sz="2400" b="1" dirty="0">
                <a:solidFill>
                  <a:srgbClr val="FFC000"/>
                </a:solidFill>
                <a:latin typeface="Times New Roman" panose="02020603050405020304" pitchFamily="18" charset="0"/>
              </a:rPr>
              <a:t>物品价值：</a:t>
            </a:r>
            <a:r>
              <a:rPr kumimoji="1" lang="en-US" altLang="zh-CN" sz="2400" b="1" dirty="0">
                <a:solidFill>
                  <a:srgbClr val="FFC000"/>
                </a:solidFill>
                <a:latin typeface="Times New Roman" panose="02020603050405020304" pitchFamily="18" charset="0"/>
              </a:rPr>
              <a:t>1,     2</a:t>
            </a:r>
            <a:r>
              <a:rPr kumimoji="1" lang="zh-CN" altLang="en-US" sz="2400" b="1" dirty="0">
                <a:solidFill>
                  <a:srgbClr val="FFC000"/>
                </a:solidFill>
                <a:latin typeface="Times New Roman" panose="02020603050405020304" pitchFamily="18" charset="0"/>
              </a:rPr>
              <a:t>，   </a:t>
            </a:r>
            <a:r>
              <a:rPr kumimoji="1" lang="en-US" altLang="zh-CN" sz="2400" b="1" dirty="0">
                <a:solidFill>
                  <a:srgbClr val="FFC000"/>
                </a:solidFill>
                <a:latin typeface="Times New Roman" panose="02020603050405020304" pitchFamily="18" charset="0"/>
              </a:rPr>
              <a:t>3</a:t>
            </a:r>
            <a:r>
              <a:rPr kumimoji="1" lang="zh-CN" altLang="en-US" sz="2400" b="1" dirty="0">
                <a:solidFill>
                  <a:srgbClr val="FFC000"/>
                </a:solidFill>
                <a:latin typeface="Times New Roman" panose="02020603050405020304" pitchFamily="18" charset="0"/>
              </a:rPr>
              <a:t>， </a:t>
            </a:r>
            <a:r>
              <a:rPr kumimoji="1" lang="en-US" altLang="zh-CN" sz="2400" b="1" dirty="0">
                <a:solidFill>
                  <a:srgbClr val="FFC000"/>
                </a:solidFill>
                <a:latin typeface="Times New Roman" panose="02020603050405020304" pitchFamily="18" charset="0"/>
              </a:rPr>
              <a:t>5</a:t>
            </a:r>
          </a:p>
        </p:txBody>
      </p:sp>
      <p:sp>
        <p:nvSpPr>
          <p:cNvPr id="68613" name="Rectangle 9"/>
          <p:cNvSpPr>
            <a:spLocks noChangeArrowheads="1"/>
          </p:cNvSpPr>
          <p:nvPr/>
        </p:nvSpPr>
        <p:spPr bwMode="auto">
          <a:xfrm>
            <a:off x="467678" y="332105"/>
            <a:ext cx="2800767" cy="46166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FF00"/>
                </a:solidFill>
                <a:latin typeface="Times New Roman" panose="02020603050405020304" pitchFamily="18" charset="0"/>
              </a:rPr>
              <a:t>例子</a:t>
            </a:r>
            <a:r>
              <a:rPr lang="en-US" altLang="zh-CN" sz="2400" dirty="0">
                <a:solidFill>
                  <a:srgbClr val="FFFF00"/>
                </a:solidFill>
                <a:latin typeface="Times New Roman" panose="02020603050405020304" pitchFamily="18" charset="0"/>
              </a:rPr>
              <a:t>3</a:t>
            </a:r>
            <a:r>
              <a:rPr lang="zh-CN" altLang="en-US" sz="2400" dirty="0">
                <a:solidFill>
                  <a:srgbClr val="FFFF00"/>
                </a:solidFill>
                <a:latin typeface="Times New Roman" panose="02020603050405020304" pitchFamily="18" charset="0"/>
              </a:rPr>
              <a:t>：</a:t>
            </a:r>
            <a:r>
              <a:rPr lang="en-US" altLang="zh-CN" sz="2400" dirty="0">
                <a:solidFill>
                  <a:srgbClr val="FFFF00"/>
                </a:solidFill>
                <a:latin typeface="Times New Roman" panose="02020603050405020304" pitchFamily="18" charset="0"/>
              </a:rPr>
              <a:t>01</a:t>
            </a:r>
            <a:r>
              <a:rPr lang="zh-CN" sz="2400" dirty="0">
                <a:solidFill>
                  <a:srgbClr val="FFFF00"/>
                </a:solidFill>
                <a:latin typeface="Times New Roman" panose="02020603050405020304" pitchFamily="18" charset="0"/>
              </a:rPr>
              <a:t>背包问题</a:t>
            </a:r>
          </a:p>
        </p:txBody>
      </p:sp>
      <p:sp>
        <p:nvSpPr>
          <p:cNvPr id="5" name="AutoShape 2">
            <a:extLst>
              <a:ext uri="{FF2B5EF4-FFF2-40B4-BE49-F238E27FC236}">
                <a16:creationId xmlns:a16="http://schemas.microsoft.com/office/drawing/2014/main" id="{4E0E4044-F05A-8BDF-9334-3D87DA479B35}"/>
              </a:ext>
            </a:extLst>
          </p:cNvPr>
          <p:cNvSpPr>
            <a:spLocks noChangeAspect="1" noChangeArrowheads="1"/>
          </p:cNvSpPr>
          <p:nvPr/>
        </p:nvSpPr>
        <p:spPr bwMode="auto">
          <a:xfrm>
            <a:off x="768524" y="467188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032">
            <a:extLst>
              <a:ext uri="{FF2B5EF4-FFF2-40B4-BE49-F238E27FC236}">
                <a16:creationId xmlns:a16="http://schemas.microsoft.com/office/drawing/2014/main" id="{DBEBDFCC-E72B-A35B-4B89-903A3B8D3441}"/>
              </a:ext>
            </a:extLst>
          </p:cNvPr>
          <p:cNvSpPr>
            <a:spLocks noChangeArrowheads="1"/>
          </p:cNvSpPr>
          <p:nvPr/>
        </p:nvSpPr>
        <p:spPr bwMode="auto">
          <a:xfrm>
            <a:off x="6012160" y="3842990"/>
            <a:ext cx="18571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latin typeface="Times New Roman" panose="02020603050405020304" pitchFamily="18" charset="0"/>
              </a:rPr>
              <a:t>Capacity=7</a:t>
            </a:r>
          </a:p>
        </p:txBody>
      </p:sp>
    </p:spTree>
    <p:extLst>
      <p:ext uri="{BB962C8B-B14F-4D97-AF65-F5344CB8AC3E}">
        <p14:creationId xmlns:p14="http://schemas.microsoft.com/office/powerpoint/2010/main" val="141229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t="2290"/>
          <a:stretch>
            <a:fillRect/>
          </a:stretch>
        </p:blipFill>
        <p:spPr bwMode="auto">
          <a:xfrm>
            <a:off x="561975" y="360363"/>
            <a:ext cx="7970838" cy="6164262"/>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9"/>
          <p:cNvSpPr>
            <a:spLocks noChangeArrowheads="1"/>
          </p:cNvSpPr>
          <p:nvPr/>
        </p:nvSpPr>
        <p:spPr bwMode="auto">
          <a:xfrm>
            <a:off x="467678" y="332105"/>
            <a:ext cx="2800767" cy="46166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FF00"/>
                </a:solidFill>
                <a:latin typeface="Times New Roman" panose="02020603050405020304" pitchFamily="18" charset="0"/>
              </a:rPr>
              <a:t>例子</a:t>
            </a:r>
            <a:r>
              <a:rPr lang="en-US" altLang="zh-CN" sz="2400" dirty="0">
                <a:solidFill>
                  <a:srgbClr val="FFFF00"/>
                </a:solidFill>
                <a:latin typeface="Times New Roman" panose="02020603050405020304" pitchFamily="18" charset="0"/>
              </a:rPr>
              <a:t>3</a:t>
            </a:r>
            <a:r>
              <a:rPr lang="zh-CN" altLang="en-US" sz="2400" dirty="0">
                <a:solidFill>
                  <a:srgbClr val="FFFF00"/>
                </a:solidFill>
                <a:latin typeface="Times New Roman" panose="02020603050405020304" pitchFamily="18" charset="0"/>
              </a:rPr>
              <a:t>：</a:t>
            </a:r>
            <a:r>
              <a:rPr lang="en-US" altLang="zh-CN" sz="2400" dirty="0">
                <a:solidFill>
                  <a:srgbClr val="FFFF00"/>
                </a:solidFill>
                <a:latin typeface="Times New Roman" panose="02020603050405020304" pitchFamily="18" charset="0"/>
              </a:rPr>
              <a:t>01</a:t>
            </a:r>
            <a:r>
              <a:rPr lang="zh-CN" sz="2400" dirty="0">
                <a:solidFill>
                  <a:srgbClr val="FFFF00"/>
                </a:solidFill>
                <a:latin typeface="Times New Roman" panose="02020603050405020304" pitchFamily="18" charset="0"/>
              </a:rPr>
              <a:t>背包问题</a:t>
            </a:r>
          </a:p>
        </p:txBody>
      </p:sp>
      <p:pic>
        <p:nvPicPr>
          <p:cNvPr id="7" name="图片 6">
            <a:extLst>
              <a:ext uri="{FF2B5EF4-FFF2-40B4-BE49-F238E27FC236}">
                <a16:creationId xmlns:a16="http://schemas.microsoft.com/office/drawing/2014/main" id="{D18B78ED-DA34-B4D0-0359-83A3AD97603E}"/>
              </a:ext>
            </a:extLst>
          </p:cNvPr>
          <p:cNvPicPr>
            <a:picLocks noChangeAspect="1"/>
          </p:cNvPicPr>
          <p:nvPr/>
        </p:nvPicPr>
        <p:blipFill>
          <a:blip r:embed="rId2"/>
          <a:stretch>
            <a:fillRect/>
          </a:stretch>
        </p:blipFill>
        <p:spPr>
          <a:xfrm>
            <a:off x="659817" y="2533410"/>
            <a:ext cx="7008527" cy="3744416"/>
          </a:xfrm>
          <a:prstGeom prst="rect">
            <a:avLst/>
          </a:prstGeom>
        </p:spPr>
      </p:pic>
      <p:sp>
        <p:nvSpPr>
          <p:cNvPr id="9" name="AutoShape 2">
            <a:extLst>
              <a:ext uri="{FF2B5EF4-FFF2-40B4-BE49-F238E27FC236}">
                <a16:creationId xmlns:a16="http://schemas.microsoft.com/office/drawing/2014/main" id="{E4F23ACF-7111-8C34-DE93-08A5A2BFF71F}"/>
              </a:ext>
            </a:extLst>
          </p:cNvPr>
          <p:cNvSpPr>
            <a:spLocks noChangeAspect="1" noChangeArrowheads="1"/>
          </p:cNvSpPr>
          <p:nvPr/>
        </p:nvSpPr>
        <p:spPr bwMode="auto">
          <a:xfrm>
            <a:off x="3127226" y="30636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文本框 10">
            <a:extLst>
              <a:ext uri="{FF2B5EF4-FFF2-40B4-BE49-F238E27FC236}">
                <a16:creationId xmlns:a16="http://schemas.microsoft.com/office/drawing/2014/main" id="{72DB24C0-CF68-2586-F103-E76183BF55BC}"/>
              </a:ext>
            </a:extLst>
          </p:cNvPr>
          <p:cNvSpPr txBox="1"/>
          <p:nvPr/>
        </p:nvSpPr>
        <p:spPr>
          <a:xfrm>
            <a:off x="611561" y="1052736"/>
            <a:ext cx="7344815" cy="1200329"/>
          </a:xfrm>
          <a:prstGeom prst="rect">
            <a:avLst/>
          </a:prstGeom>
          <a:noFill/>
        </p:spPr>
        <p:txBody>
          <a:bodyPr wrap="square">
            <a:spAutoFit/>
          </a:bodyPr>
          <a:lstStyle/>
          <a:p>
            <a:pPr algn="just"/>
            <a:r>
              <a:rPr kumimoji="1" lang="zh-CN" altLang="en-US" sz="2400" b="1" dirty="0">
                <a:solidFill>
                  <a:srgbClr val="FFC000"/>
                </a:solidFill>
                <a:latin typeface="Times New Roman" panose="02020603050405020304" pitchFamily="18" charset="0"/>
              </a:rPr>
              <a:t>首先对于每个物品，我们的选择只有两个：放或者不放。我们将所有的可能都穷举出来，就可以得到下面这个树状图（只画了前四个结点）：</a:t>
            </a:r>
            <a:endParaRPr kumimoji="1" lang="en-US" sz="2400" b="1" dirty="0">
              <a:solidFill>
                <a:srgbClr val="FFC000"/>
              </a:solidFill>
              <a:latin typeface="Times New Roman" panose="020206030504050203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9"/>
          <p:cNvSpPr>
            <a:spLocks noChangeArrowheads="1"/>
          </p:cNvSpPr>
          <p:nvPr/>
        </p:nvSpPr>
        <p:spPr bwMode="auto">
          <a:xfrm>
            <a:off x="467678" y="332105"/>
            <a:ext cx="2800767" cy="46166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FF00"/>
                </a:solidFill>
                <a:latin typeface="Times New Roman" panose="02020603050405020304" pitchFamily="18" charset="0"/>
              </a:rPr>
              <a:t>例子</a:t>
            </a:r>
            <a:r>
              <a:rPr lang="en-US" altLang="zh-CN" sz="2400" dirty="0">
                <a:solidFill>
                  <a:srgbClr val="FFFF00"/>
                </a:solidFill>
                <a:latin typeface="Times New Roman" panose="02020603050405020304" pitchFamily="18" charset="0"/>
              </a:rPr>
              <a:t>3</a:t>
            </a:r>
            <a:r>
              <a:rPr lang="zh-CN" altLang="en-US" sz="2400" dirty="0">
                <a:solidFill>
                  <a:srgbClr val="FFFF00"/>
                </a:solidFill>
                <a:latin typeface="Times New Roman" panose="02020603050405020304" pitchFamily="18" charset="0"/>
              </a:rPr>
              <a:t>：</a:t>
            </a:r>
            <a:r>
              <a:rPr lang="en-US" altLang="zh-CN" sz="2400" dirty="0">
                <a:solidFill>
                  <a:srgbClr val="FFFF00"/>
                </a:solidFill>
                <a:latin typeface="Times New Roman" panose="02020603050405020304" pitchFamily="18" charset="0"/>
              </a:rPr>
              <a:t>01</a:t>
            </a:r>
            <a:r>
              <a:rPr lang="zh-CN" sz="2400" dirty="0">
                <a:solidFill>
                  <a:srgbClr val="FFFF00"/>
                </a:solidFill>
                <a:latin typeface="Times New Roman" panose="02020603050405020304" pitchFamily="18" charset="0"/>
              </a:rPr>
              <a:t>背包问题</a:t>
            </a:r>
          </a:p>
        </p:txBody>
      </p:sp>
      <p:pic>
        <p:nvPicPr>
          <p:cNvPr id="4098" name="Picture 2">
            <a:extLst>
              <a:ext uri="{FF2B5EF4-FFF2-40B4-BE49-F238E27FC236}">
                <a16:creationId xmlns:a16="http://schemas.microsoft.com/office/drawing/2014/main" id="{A9088CCC-E6C4-5A8D-66E8-FEDB40F935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92200"/>
            <a:ext cx="9144000" cy="5649168"/>
          </a:xfrm>
          <a:prstGeom prst="rect">
            <a:avLst/>
          </a:prstGeom>
          <a:noFill/>
          <a:extLst>
            <a:ext uri="{909E8E84-426E-40DD-AFC4-6F175D3DCCD1}">
              <a14:hiddenFill xmlns:a14="http://schemas.microsoft.com/office/drawing/2010/main">
                <a:solidFill>
                  <a:srgbClr val="FFFFFF"/>
                </a:solidFill>
              </a14:hiddenFill>
            </a:ext>
          </a:extLst>
        </p:spPr>
      </p:pic>
      <p:sp>
        <p:nvSpPr>
          <p:cNvPr id="71713" name="任意多边形: 形状 71712">
            <a:extLst>
              <a:ext uri="{FF2B5EF4-FFF2-40B4-BE49-F238E27FC236}">
                <a16:creationId xmlns:a16="http://schemas.microsoft.com/office/drawing/2014/main" id="{AC11FF23-3AC4-0C0E-D7FB-06641506EE3E}"/>
              </a:ext>
            </a:extLst>
          </p:cNvPr>
          <p:cNvSpPr/>
          <p:nvPr/>
        </p:nvSpPr>
        <p:spPr>
          <a:xfrm>
            <a:off x="4993341" y="2779059"/>
            <a:ext cx="977153" cy="412376"/>
          </a:xfrm>
          <a:custGeom>
            <a:avLst/>
            <a:gdLst>
              <a:gd name="connsiteX0" fmla="*/ 0 w 977153"/>
              <a:gd name="connsiteY0" fmla="*/ 0 h 412376"/>
              <a:gd name="connsiteX1" fmla="*/ 53788 w 977153"/>
              <a:gd name="connsiteY1" fmla="*/ 8965 h 412376"/>
              <a:gd name="connsiteX2" fmla="*/ 170330 w 977153"/>
              <a:gd name="connsiteY2" fmla="*/ 62753 h 412376"/>
              <a:gd name="connsiteX3" fmla="*/ 286871 w 977153"/>
              <a:gd name="connsiteY3" fmla="*/ 98612 h 412376"/>
              <a:gd name="connsiteX4" fmla="*/ 412377 w 977153"/>
              <a:gd name="connsiteY4" fmla="*/ 152400 h 412376"/>
              <a:gd name="connsiteX5" fmla="*/ 448235 w 977153"/>
              <a:gd name="connsiteY5" fmla="*/ 170329 h 412376"/>
              <a:gd name="connsiteX6" fmla="*/ 475130 w 977153"/>
              <a:gd name="connsiteY6" fmla="*/ 179294 h 412376"/>
              <a:gd name="connsiteX7" fmla="*/ 537883 w 977153"/>
              <a:gd name="connsiteY7" fmla="*/ 206188 h 412376"/>
              <a:gd name="connsiteX8" fmla="*/ 663388 w 977153"/>
              <a:gd name="connsiteY8" fmla="*/ 242047 h 412376"/>
              <a:gd name="connsiteX9" fmla="*/ 708212 w 977153"/>
              <a:gd name="connsiteY9" fmla="*/ 268941 h 412376"/>
              <a:gd name="connsiteX10" fmla="*/ 744071 w 977153"/>
              <a:gd name="connsiteY10" fmla="*/ 277906 h 412376"/>
              <a:gd name="connsiteX11" fmla="*/ 815788 w 977153"/>
              <a:gd name="connsiteY11" fmla="*/ 313765 h 412376"/>
              <a:gd name="connsiteX12" fmla="*/ 860612 w 977153"/>
              <a:gd name="connsiteY12" fmla="*/ 331694 h 412376"/>
              <a:gd name="connsiteX13" fmla="*/ 914400 w 977153"/>
              <a:gd name="connsiteY13" fmla="*/ 367553 h 412376"/>
              <a:gd name="connsiteX14" fmla="*/ 932330 w 977153"/>
              <a:gd name="connsiteY14" fmla="*/ 385482 h 412376"/>
              <a:gd name="connsiteX15" fmla="*/ 977153 w 977153"/>
              <a:gd name="connsiteY15" fmla="*/ 412376 h 41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7153" h="412376">
                <a:moveTo>
                  <a:pt x="0" y="0"/>
                </a:moveTo>
                <a:cubicBezTo>
                  <a:pt x="17929" y="2988"/>
                  <a:pt x="36544" y="3217"/>
                  <a:pt x="53788" y="8965"/>
                </a:cubicBezTo>
                <a:cubicBezTo>
                  <a:pt x="159786" y="44297"/>
                  <a:pt x="102198" y="34364"/>
                  <a:pt x="170330" y="62753"/>
                </a:cubicBezTo>
                <a:cubicBezTo>
                  <a:pt x="239777" y="91690"/>
                  <a:pt x="226881" y="86614"/>
                  <a:pt x="286871" y="98612"/>
                </a:cubicBezTo>
                <a:cubicBezTo>
                  <a:pt x="450111" y="180231"/>
                  <a:pt x="280467" y="99636"/>
                  <a:pt x="412377" y="152400"/>
                </a:cubicBezTo>
                <a:cubicBezTo>
                  <a:pt x="424785" y="157363"/>
                  <a:pt x="435952" y="165065"/>
                  <a:pt x="448235" y="170329"/>
                </a:cubicBezTo>
                <a:cubicBezTo>
                  <a:pt x="456921" y="174051"/>
                  <a:pt x="466356" y="175784"/>
                  <a:pt x="475130" y="179294"/>
                </a:cubicBezTo>
                <a:cubicBezTo>
                  <a:pt x="496260" y="187746"/>
                  <a:pt x="516293" y="198991"/>
                  <a:pt x="537883" y="206188"/>
                </a:cubicBezTo>
                <a:cubicBezTo>
                  <a:pt x="589246" y="223309"/>
                  <a:pt x="615897" y="220460"/>
                  <a:pt x="663388" y="242047"/>
                </a:cubicBezTo>
                <a:cubicBezTo>
                  <a:pt x="679251" y="249257"/>
                  <a:pt x="692289" y="261864"/>
                  <a:pt x="708212" y="268941"/>
                </a:cubicBezTo>
                <a:cubicBezTo>
                  <a:pt x="719471" y="273945"/>
                  <a:pt x="732698" y="273167"/>
                  <a:pt x="744071" y="277906"/>
                </a:cubicBezTo>
                <a:cubicBezTo>
                  <a:pt x="768742" y="288186"/>
                  <a:pt x="791521" y="302565"/>
                  <a:pt x="815788" y="313765"/>
                </a:cubicBezTo>
                <a:cubicBezTo>
                  <a:pt x="830399" y="320509"/>
                  <a:pt x="846485" y="323988"/>
                  <a:pt x="860612" y="331694"/>
                </a:cubicBezTo>
                <a:cubicBezTo>
                  <a:pt x="879529" y="342012"/>
                  <a:pt x="897161" y="354624"/>
                  <a:pt x="914400" y="367553"/>
                </a:cubicBezTo>
                <a:cubicBezTo>
                  <a:pt x="921162" y="372624"/>
                  <a:pt x="925082" y="381134"/>
                  <a:pt x="932330" y="385482"/>
                </a:cubicBezTo>
                <a:cubicBezTo>
                  <a:pt x="990514" y="420392"/>
                  <a:pt x="931727" y="366950"/>
                  <a:pt x="977153" y="412376"/>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14" name="任意多边形: 形状 71713">
            <a:extLst>
              <a:ext uri="{FF2B5EF4-FFF2-40B4-BE49-F238E27FC236}">
                <a16:creationId xmlns:a16="http://schemas.microsoft.com/office/drawing/2014/main" id="{7D049500-3D77-27F3-EA83-83965C2DBC92}"/>
              </a:ext>
            </a:extLst>
          </p:cNvPr>
          <p:cNvSpPr/>
          <p:nvPr/>
        </p:nvSpPr>
        <p:spPr>
          <a:xfrm>
            <a:off x="5441576" y="3343835"/>
            <a:ext cx="502024" cy="591671"/>
          </a:xfrm>
          <a:custGeom>
            <a:avLst/>
            <a:gdLst>
              <a:gd name="connsiteX0" fmla="*/ 502024 w 502024"/>
              <a:gd name="connsiteY0" fmla="*/ 0 h 591671"/>
              <a:gd name="connsiteX1" fmla="*/ 394448 w 502024"/>
              <a:gd name="connsiteY1" fmla="*/ 80683 h 591671"/>
              <a:gd name="connsiteX2" fmla="*/ 358589 w 502024"/>
              <a:gd name="connsiteY2" fmla="*/ 107577 h 591671"/>
              <a:gd name="connsiteX3" fmla="*/ 340659 w 502024"/>
              <a:gd name="connsiteY3" fmla="*/ 125506 h 591671"/>
              <a:gd name="connsiteX4" fmla="*/ 277906 w 502024"/>
              <a:gd name="connsiteY4" fmla="*/ 179294 h 591671"/>
              <a:gd name="connsiteX5" fmla="*/ 242048 w 502024"/>
              <a:gd name="connsiteY5" fmla="*/ 242047 h 591671"/>
              <a:gd name="connsiteX6" fmla="*/ 206189 w 502024"/>
              <a:gd name="connsiteY6" fmla="*/ 295836 h 591671"/>
              <a:gd name="connsiteX7" fmla="*/ 188259 w 502024"/>
              <a:gd name="connsiteY7" fmla="*/ 322730 h 591671"/>
              <a:gd name="connsiteX8" fmla="*/ 116542 w 502024"/>
              <a:gd name="connsiteY8" fmla="*/ 421341 h 591671"/>
              <a:gd name="connsiteX9" fmla="*/ 71718 w 502024"/>
              <a:gd name="connsiteY9" fmla="*/ 493059 h 591671"/>
              <a:gd name="connsiteX10" fmla="*/ 53789 w 502024"/>
              <a:gd name="connsiteY10" fmla="*/ 510989 h 591671"/>
              <a:gd name="connsiteX11" fmla="*/ 35859 w 502024"/>
              <a:gd name="connsiteY11" fmla="*/ 537883 h 591671"/>
              <a:gd name="connsiteX12" fmla="*/ 0 w 502024"/>
              <a:gd name="connsiteY12" fmla="*/ 591671 h 591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2024" h="591671">
                <a:moveTo>
                  <a:pt x="502024" y="0"/>
                </a:moveTo>
                <a:cubicBezTo>
                  <a:pt x="371821" y="65101"/>
                  <a:pt x="530381" y="-21266"/>
                  <a:pt x="394448" y="80683"/>
                </a:cubicBezTo>
                <a:cubicBezTo>
                  <a:pt x="382495" y="89648"/>
                  <a:pt x="370067" y="98012"/>
                  <a:pt x="358589" y="107577"/>
                </a:cubicBezTo>
                <a:cubicBezTo>
                  <a:pt x="352096" y="112988"/>
                  <a:pt x="347259" y="120226"/>
                  <a:pt x="340659" y="125506"/>
                </a:cubicBezTo>
                <a:cubicBezTo>
                  <a:pt x="297409" y="160106"/>
                  <a:pt x="324979" y="124375"/>
                  <a:pt x="277906" y="179294"/>
                </a:cubicBezTo>
                <a:cubicBezTo>
                  <a:pt x="257236" y="203409"/>
                  <a:pt x="259001" y="213791"/>
                  <a:pt x="242048" y="242047"/>
                </a:cubicBezTo>
                <a:cubicBezTo>
                  <a:pt x="230961" y="260525"/>
                  <a:pt x="218142" y="277906"/>
                  <a:pt x="206189" y="295836"/>
                </a:cubicBezTo>
                <a:cubicBezTo>
                  <a:pt x="200212" y="304801"/>
                  <a:pt x="194724" y="314111"/>
                  <a:pt x="188259" y="322730"/>
                </a:cubicBezTo>
                <a:cubicBezTo>
                  <a:pt x="163889" y="355224"/>
                  <a:pt x="138109" y="386833"/>
                  <a:pt x="116542" y="421341"/>
                </a:cubicBezTo>
                <a:cubicBezTo>
                  <a:pt x="109794" y="432138"/>
                  <a:pt x="83429" y="478421"/>
                  <a:pt x="71718" y="493059"/>
                </a:cubicBezTo>
                <a:cubicBezTo>
                  <a:pt x="66438" y="499659"/>
                  <a:pt x="59069" y="504389"/>
                  <a:pt x="53789" y="510989"/>
                </a:cubicBezTo>
                <a:cubicBezTo>
                  <a:pt x="47058" y="519402"/>
                  <a:pt x="42122" y="529116"/>
                  <a:pt x="35859" y="537883"/>
                </a:cubicBezTo>
                <a:cubicBezTo>
                  <a:pt x="1523" y="585953"/>
                  <a:pt x="17182" y="557307"/>
                  <a:pt x="0" y="591671"/>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15" name="任意多边形: 形状 71714">
            <a:extLst>
              <a:ext uri="{FF2B5EF4-FFF2-40B4-BE49-F238E27FC236}">
                <a16:creationId xmlns:a16="http://schemas.microsoft.com/office/drawing/2014/main" id="{42B6740B-7825-5164-2B21-3669679DA7D9}"/>
              </a:ext>
            </a:extLst>
          </p:cNvPr>
          <p:cNvSpPr/>
          <p:nvPr/>
        </p:nvSpPr>
        <p:spPr>
          <a:xfrm>
            <a:off x="6194612" y="4455459"/>
            <a:ext cx="242047" cy="573741"/>
          </a:xfrm>
          <a:custGeom>
            <a:avLst/>
            <a:gdLst>
              <a:gd name="connsiteX0" fmla="*/ 0 w 242047"/>
              <a:gd name="connsiteY0" fmla="*/ 0 h 573741"/>
              <a:gd name="connsiteX1" fmla="*/ 17929 w 242047"/>
              <a:gd name="connsiteY1" fmla="*/ 44823 h 573741"/>
              <a:gd name="connsiteX2" fmla="*/ 26894 w 242047"/>
              <a:gd name="connsiteY2" fmla="*/ 80682 h 573741"/>
              <a:gd name="connsiteX3" fmla="*/ 44823 w 242047"/>
              <a:gd name="connsiteY3" fmla="*/ 116541 h 573741"/>
              <a:gd name="connsiteX4" fmla="*/ 71717 w 242047"/>
              <a:gd name="connsiteY4" fmla="*/ 188259 h 573741"/>
              <a:gd name="connsiteX5" fmla="*/ 98612 w 242047"/>
              <a:gd name="connsiteY5" fmla="*/ 251012 h 573741"/>
              <a:gd name="connsiteX6" fmla="*/ 152400 w 242047"/>
              <a:gd name="connsiteY6" fmla="*/ 313765 h 573741"/>
              <a:gd name="connsiteX7" fmla="*/ 179294 w 242047"/>
              <a:gd name="connsiteY7" fmla="*/ 367553 h 573741"/>
              <a:gd name="connsiteX8" fmla="*/ 188259 w 242047"/>
              <a:gd name="connsiteY8" fmla="*/ 403412 h 573741"/>
              <a:gd name="connsiteX9" fmla="*/ 206188 w 242047"/>
              <a:gd name="connsiteY9" fmla="*/ 457200 h 573741"/>
              <a:gd name="connsiteX10" fmla="*/ 215153 w 242047"/>
              <a:gd name="connsiteY10" fmla="*/ 493059 h 573741"/>
              <a:gd name="connsiteX11" fmla="*/ 242047 w 242047"/>
              <a:gd name="connsiteY11" fmla="*/ 573741 h 57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047" h="573741">
                <a:moveTo>
                  <a:pt x="0" y="0"/>
                </a:moveTo>
                <a:cubicBezTo>
                  <a:pt x="5976" y="14941"/>
                  <a:pt x="12840" y="29557"/>
                  <a:pt x="17929" y="44823"/>
                </a:cubicBezTo>
                <a:cubicBezTo>
                  <a:pt x="21825" y="56512"/>
                  <a:pt x="22568" y="69146"/>
                  <a:pt x="26894" y="80682"/>
                </a:cubicBezTo>
                <a:cubicBezTo>
                  <a:pt x="31586" y="93195"/>
                  <a:pt x="39683" y="104205"/>
                  <a:pt x="44823" y="116541"/>
                </a:cubicBezTo>
                <a:cubicBezTo>
                  <a:pt x="54643" y="140109"/>
                  <a:pt x="62235" y="164554"/>
                  <a:pt x="71717" y="188259"/>
                </a:cubicBezTo>
                <a:cubicBezTo>
                  <a:pt x="80169" y="209389"/>
                  <a:pt x="86394" y="231812"/>
                  <a:pt x="98612" y="251012"/>
                </a:cubicBezTo>
                <a:cubicBezTo>
                  <a:pt x="194550" y="401770"/>
                  <a:pt x="91654" y="204423"/>
                  <a:pt x="152400" y="313765"/>
                </a:cubicBezTo>
                <a:cubicBezTo>
                  <a:pt x="162135" y="331288"/>
                  <a:pt x="171849" y="348941"/>
                  <a:pt x="179294" y="367553"/>
                </a:cubicBezTo>
                <a:cubicBezTo>
                  <a:pt x="183870" y="378993"/>
                  <a:pt x="184719" y="391611"/>
                  <a:pt x="188259" y="403412"/>
                </a:cubicBezTo>
                <a:cubicBezTo>
                  <a:pt x="193690" y="421514"/>
                  <a:pt x="200757" y="439098"/>
                  <a:pt x="206188" y="457200"/>
                </a:cubicBezTo>
                <a:cubicBezTo>
                  <a:pt x="209728" y="469001"/>
                  <a:pt x="211257" y="481370"/>
                  <a:pt x="215153" y="493059"/>
                </a:cubicBezTo>
                <a:cubicBezTo>
                  <a:pt x="248911" y="594333"/>
                  <a:pt x="220563" y="487808"/>
                  <a:pt x="242047" y="573741"/>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16" name="任意多边形: 形状 71715">
            <a:extLst>
              <a:ext uri="{FF2B5EF4-FFF2-40B4-BE49-F238E27FC236}">
                <a16:creationId xmlns:a16="http://schemas.microsoft.com/office/drawing/2014/main" id="{56AC61A5-BE6A-121F-0183-305C09F2E05D}"/>
              </a:ext>
            </a:extLst>
          </p:cNvPr>
          <p:cNvSpPr/>
          <p:nvPr/>
        </p:nvSpPr>
        <p:spPr>
          <a:xfrm>
            <a:off x="6084459" y="5647765"/>
            <a:ext cx="71717" cy="600635"/>
          </a:xfrm>
          <a:custGeom>
            <a:avLst/>
            <a:gdLst>
              <a:gd name="connsiteX0" fmla="*/ 71717 w 71717"/>
              <a:gd name="connsiteY0" fmla="*/ 0 h 600635"/>
              <a:gd name="connsiteX1" fmla="*/ 62753 w 71717"/>
              <a:gd name="connsiteY1" fmla="*/ 179294 h 600635"/>
              <a:gd name="connsiteX2" fmla="*/ 53788 w 71717"/>
              <a:gd name="connsiteY2" fmla="*/ 224117 h 600635"/>
              <a:gd name="connsiteX3" fmla="*/ 35858 w 71717"/>
              <a:gd name="connsiteY3" fmla="*/ 340659 h 600635"/>
              <a:gd name="connsiteX4" fmla="*/ 17929 w 71717"/>
              <a:gd name="connsiteY4" fmla="*/ 466164 h 600635"/>
              <a:gd name="connsiteX5" fmla="*/ 8964 w 71717"/>
              <a:gd name="connsiteY5" fmla="*/ 510988 h 600635"/>
              <a:gd name="connsiteX6" fmla="*/ 0 w 71717"/>
              <a:gd name="connsiteY6" fmla="*/ 600635 h 60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17" h="600635">
                <a:moveTo>
                  <a:pt x="71717" y="0"/>
                </a:moveTo>
                <a:cubicBezTo>
                  <a:pt x="68729" y="59765"/>
                  <a:pt x="67525" y="119645"/>
                  <a:pt x="62753" y="179294"/>
                </a:cubicBezTo>
                <a:cubicBezTo>
                  <a:pt x="61538" y="194482"/>
                  <a:pt x="55802" y="209014"/>
                  <a:pt x="53788" y="224117"/>
                </a:cubicBezTo>
                <a:cubicBezTo>
                  <a:pt x="38379" y="339677"/>
                  <a:pt x="56051" y="280079"/>
                  <a:pt x="35858" y="340659"/>
                </a:cubicBezTo>
                <a:cubicBezTo>
                  <a:pt x="28065" y="403010"/>
                  <a:pt x="28271" y="409287"/>
                  <a:pt x="17929" y="466164"/>
                </a:cubicBezTo>
                <a:cubicBezTo>
                  <a:pt x="15203" y="481155"/>
                  <a:pt x="10978" y="495884"/>
                  <a:pt x="8964" y="510988"/>
                </a:cubicBezTo>
                <a:cubicBezTo>
                  <a:pt x="4995" y="540756"/>
                  <a:pt x="2988" y="570753"/>
                  <a:pt x="0" y="600635"/>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29495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8" name="Rectangle 4"/>
          <p:cNvSpPr>
            <a:spLocks noChangeArrowheads="1"/>
          </p:cNvSpPr>
          <p:nvPr/>
        </p:nvSpPr>
        <p:spPr bwMode="auto">
          <a:xfrm>
            <a:off x="323850" y="476250"/>
            <a:ext cx="5400278" cy="523220"/>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rgbClr val="FFFF00"/>
                </a:solidFill>
              </a:rPr>
              <a:t>01</a:t>
            </a:r>
            <a:r>
              <a:rPr lang="zh-CN" altLang="en-US" sz="2800" b="1" dirty="0">
                <a:solidFill>
                  <a:srgbClr val="FFFF00"/>
                </a:solidFill>
              </a:rPr>
              <a:t>背包问题的递归过程解析</a:t>
            </a:r>
          </a:p>
        </p:txBody>
      </p:sp>
      <p:graphicFrame>
        <p:nvGraphicFramePr>
          <p:cNvPr id="2" name="表格 2">
            <a:extLst>
              <a:ext uri="{FF2B5EF4-FFF2-40B4-BE49-F238E27FC236}">
                <a16:creationId xmlns:a16="http://schemas.microsoft.com/office/drawing/2014/main" id="{DE2EFBDF-084F-9F01-99DD-3F0744AD3DCF}"/>
              </a:ext>
            </a:extLst>
          </p:cNvPr>
          <p:cNvGraphicFramePr>
            <a:graphicFrameLocks noGrp="1"/>
          </p:cNvGraphicFramePr>
          <p:nvPr>
            <p:extLst>
              <p:ext uri="{D42A27DB-BD31-4B8C-83A1-F6EECF244321}">
                <p14:modId xmlns:p14="http://schemas.microsoft.com/office/powerpoint/2010/main" val="1251167501"/>
              </p:ext>
            </p:extLst>
          </p:nvPr>
        </p:nvGraphicFramePr>
        <p:xfrm>
          <a:off x="467544" y="1236208"/>
          <a:ext cx="2255910" cy="222504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3285332006"/>
                    </a:ext>
                  </a:extLst>
                </a:gridCol>
                <a:gridCol w="936104">
                  <a:extLst>
                    <a:ext uri="{9D8B030D-6E8A-4147-A177-3AD203B41FA5}">
                      <a16:colId xmlns:a16="http://schemas.microsoft.com/office/drawing/2014/main" val="3679363976"/>
                    </a:ext>
                  </a:extLst>
                </a:gridCol>
                <a:gridCol w="815750">
                  <a:extLst>
                    <a:ext uri="{9D8B030D-6E8A-4147-A177-3AD203B41FA5}">
                      <a16:colId xmlns:a16="http://schemas.microsoft.com/office/drawing/2014/main" val="3674813222"/>
                    </a:ext>
                  </a:extLst>
                </a:gridCol>
              </a:tblGrid>
              <a:tr h="370840">
                <a:tc>
                  <a:txBody>
                    <a:bodyPr/>
                    <a:lstStyle/>
                    <a:p>
                      <a:r>
                        <a:rPr lang="en-US" dirty="0"/>
                        <a:t>k</a:t>
                      </a:r>
                    </a:p>
                  </a:txBody>
                  <a:tcPr/>
                </a:tc>
                <a:tc>
                  <a:txBody>
                    <a:bodyPr/>
                    <a:lstStyle/>
                    <a:p>
                      <a:r>
                        <a:rPr lang="zh-CN" altLang="en-US" dirty="0"/>
                        <a:t>重（</a:t>
                      </a:r>
                      <a:r>
                        <a:rPr lang="en-US" altLang="zh-CN" dirty="0"/>
                        <a:t>w</a:t>
                      </a:r>
                      <a:r>
                        <a:rPr lang="zh-CN" altLang="en-US" dirty="0"/>
                        <a:t>）</a:t>
                      </a:r>
                      <a:endParaRPr lang="en-US" dirty="0"/>
                    </a:p>
                  </a:txBody>
                  <a:tcPr/>
                </a:tc>
                <a:tc>
                  <a:txBody>
                    <a:bodyPr/>
                    <a:lstStyle/>
                    <a:p>
                      <a:r>
                        <a:rPr lang="zh-CN" altLang="en-US" dirty="0"/>
                        <a:t>价（</a:t>
                      </a:r>
                      <a:r>
                        <a:rPr lang="en-US" altLang="zh-CN" dirty="0"/>
                        <a:t>v</a:t>
                      </a:r>
                      <a:r>
                        <a:rPr lang="zh-CN" altLang="en-US" dirty="0"/>
                        <a:t>）</a:t>
                      </a:r>
                      <a:endParaRPr lang="en-US" dirty="0"/>
                    </a:p>
                  </a:txBody>
                  <a:tcPr/>
                </a:tc>
                <a:extLst>
                  <a:ext uri="{0D108BD9-81ED-4DB2-BD59-A6C34878D82A}">
                    <a16:rowId xmlns:a16="http://schemas.microsoft.com/office/drawing/2014/main" val="4049908206"/>
                  </a:ext>
                </a:extLst>
              </a:tr>
              <a:tr h="370840">
                <a:tc>
                  <a:txBody>
                    <a:bodyPr/>
                    <a:lstStyle/>
                    <a:p>
                      <a:r>
                        <a:rPr lang="en-US" dirty="0"/>
                        <a:t>0</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1904204168"/>
                  </a:ext>
                </a:extLst>
              </a:tr>
              <a:tr h="370840">
                <a:tc>
                  <a:txBody>
                    <a:bodyPr/>
                    <a:lstStyle/>
                    <a:p>
                      <a:r>
                        <a:rPr lang="en-US" dirty="0"/>
                        <a:t>1</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2789884006"/>
                  </a:ext>
                </a:extLst>
              </a:tr>
              <a:tr h="370840">
                <a:tc>
                  <a:txBody>
                    <a:bodyPr/>
                    <a:lstStyle/>
                    <a:p>
                      <a:r>
                        <a:rPr lang="en-US" dirty="0"/>
                        <a:t>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485330084"/>
                  </a:ext>
                </a:extLst>
              </a:tr>
              <a:tr h="370840">
                <a:tc>
                  <a:txBody>
                    <a:bodyPr/>
                    <a:lstStyle/>
                    <a:p>
                      <a:r>
                        <a:rPr lang="en-US" dirty="0"/>
                        <a:t>3</a:t>
                      </a:r>
                    </a:p>
                  </a:txBody>
                  <a:tcPr/>
                </a:tc>
                <a:tc>
                  <a:txBody>
                    <a:bodyPr/>
                    <a:lstStyle/>
                    <a:p>
                      <a:r>
                        <a:rPr lang="en-US" dirty="0"/>
                        <a:t>5</a:t>
                      </a:r>
                    </a:p>
                  </a:txBody>
                  <a:tcPr/>
                </a:tc>
                <a:tc>
                  <a:txBody>
                    <a:bodyPr/>
                    <a:lstStyle/>
                    <a:p>
                      <a:r>
                        <a:rPr lang="en-US" dirty="0"/>
                        <a:t>8</a:t>
                      </a:r>
                    </a:p>
                  </a:txBody>
                  <a:tcPr/>
                </a:tc>
                <a:extLst>
                  <a:ext uri="{0D108BD9-81ED-4DB2-BD59-A6C34878D82A}">
                    <a16:rowId xmlns:a16="http://schemas.microsoft.com/office/drawing/2014/main" val="793844002"/>
                  </a:ext>
                </a:extLst>
              </a:tr>
              <a:tr h="370840">
                <a:tc>
                  <a:txBody>
                    <a:bodyPr/>
                    <a:lstStyle/>
                    <a:p>
                      <a:r>
                        <a:rPr lang="en-US" dirty="0"/>
                        <a:t>4</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1146776312"/>
                  </a:ext>
                </a:extLst>
              </a:tr>
            </a:tbl>
          </a:graphicData>
        </a:graphic>
      </p:graphicFrame>
      <p:sp>
        <p:nvSpPr>
          <p:cNvPr id="3" name="Rectangle 1032">
            <a:extLst>
              <a:ext uri="{FF2B5EF4-FFF2-40B4-BE49-F238E27FC236}">
                <a16:creationId xmlns:a16="http://schemas.microsoft.com/office/drawing/2014/main" id="{9478A0DA-11BD-8D36-78BF-872F7E02CF59}"/>
              </a:ext>
            </a:extLst>
          </p:cNvPr>
          <p:cNvSpPr>
            <a:spLocks noChangeArrowheads="1"/>
          </p:cNvSpPr>
          <p:nvPr/>
        </p:nvSpPr>
        <p:spPr bwMode="auto">
          <a:xfrm>
            <a:off x="3034405" y="1148169"/>
            <a:ext cx="22559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a:solidFill>
                  <a:srgbClr val="FFFF00"/>
                </a:solidFill>
                <a:latin typeface="Times New Roman" panose="02020603050405020304" pitchFamily="18" charset="0"/>
              </a:rPr>
              <a:t>背包容量</a:t>
            </a:r>
            <a:r>
              <a:rPr kumimoji="1" lang="en-US" altLang="zh-CN" sz="2400" dirty="0">
                <a:solidFill>
                  <a:srgbClr val="FFFF00"/>
                </a:solidFill>
                <a:latin typeface="Times New Roman" panose="02020603050405020304" pitchFamily="18" charset="0"/>
              </a:rPr>
              <a:t>=20</a:t>
            </a:r>
          </a:p>
        </p:txBody>
      </p:sp>
      <p:sp>
        <p:nvSpPr>
          <p:cNvPr id="4" name="Rectangle 1032">
            <a:extLst>
              <a:ext uri="{FF2B5EF4-FFF2-40B4-BE49-F238E27FC236}">
                <a16:creationId xmlns:a16="http://schemas.microsoft.com/office/drawing/2014/main" id="{592E0DB6-67DF-22C9-684D-F98CDAE2ED00}"/>
              </a:ext>
            </a:extLst>
          </p:cNvPr>
          <p:cNvSpPr>
            <a:spLocks noChangeArrowheads="1"/>
          </p:cNvSpPr>
          <p:nvPr/>
        </p:nvSpPr>
        <p:spPr bwMode="auto">
          <a:xfrm>
            <a:off x="3034405" y="1702397"/>
            <a:ext cx="5688632" cy="85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dirty="0">
                <a:latin typeface="Times New Roman" panose="02020603050405020304" pitchFamily="18" charset="0"/>
              </a:rPr>
              <a:t>函数 </a:t>
            </a:r>
            <a:r>
              <a:rPr kumimoji="1" lang="en-US" altLang="zh-CN" dirty="0">
                <a:latin typeface="Times New Roman" panose="02020603050405020304" pitchFamily="18" charset="0"/>
              </a:rPr>
              <a:t>knap(</a:t>
            </a:r>
            <a:r>
              <a:rPr kumimoji="1" lang="en-US" altLang="zh-CN" dirty="0" err="1">
                <a:latin typeface="Times New Roman" panose="02020603050405020304" pitchFamily="18" charset="0"/>
              </a:rPr>
              <a:t>k,w</a:t>
            </a:r>
            <a:r>
              <a:rPr kumimoji="1" lang="en-US" altLang="zh-CN" dirty="0">
                <a:latin typeface="Times New Roman" panose="02020603050405020304" pitchFamily="18" charset="0"/>
              </a:rPr>
              <a:t>) </a:t>
            </a:r>
            <a:r>
              <a:rPr kumimoji="1" lang="zh-CN" altLang="en-US" dirty="0">
                <a:latin typeface="Times New Roman" panose="02020603050405020304" pitchFamily="18" charset="0"/>
              </a:rPr>
              <a:t>表示偷到的价值，</a:t>
            </a:r>
            <a:r>
              <a:rPr kumimoji="1" lang="en-US" altLang="zh-CN" dirty="0">
                <a:latin typeface="Times New Roman" panose="02020603050405020304" pitchFamily="18" charset="0"/>
              </a:rPr>
              <a:t>k</a:t>
            </a:r>
            <a:r>
              <a:rPr kumimoji="1" lang="zh-CN" altLang="en-US" dirty="0">
                <a:latin typeface="Times New Roman" panose="02020603050405020304" pitchFamily="18" charset="0"/>
              </a:rPr>
              <a:t>为前</a:t>
            </a:r>
            <a:r>
              <a:rPr kumimoji="1" lang="en-US" altLang="zh-CN" dirty="0">
                <a:latin typeface="Times New Roman" panose="02020603050405020304" pitchFamily="18" charset="0"/>
              </a:rPr>
              <a:t>k</a:t>
            </a:r>
            <a:r>
              <a:rPr kumimoji="1" lang="zh-CN" altLang="en-US" dirty="0">
                <a:latin typeface="Times New Roman" panose="02020603050405020304" pitchFamily="18" charset="0"/>
              </a:rPr>
              <a:t>个商品的，</a:t>
            </a:r>
            <a:r>
              <a:rPr kumimoji="1" lang="en-US" altLang="zh-CN" dirty="0">
                <a:latin typeface="Times New Roman" panose="02020603050405020304" pitchFamily="18" charset="0"/>
              </a:rPr>
              <a:t>w</a:t>
            </a:r>
            <a:r>
              <a:rPr kumimoji="1" lang="zh-CN" altLang="en-US" dirty="0">
                <a:latin typeface="Times New Roman" panose="02020603050405020304" pitchFamily="18" charset="0"/>
              </a:rPr>
              <a:t>为背包剩下的空间。</a:t>
            </a:r>
            <a:endParaRPr kumimoji="1" lang="en-US" altLang="zh-CN" dirty="0">
              <a:latin typeface="Times New Roman" panose="02020603050405020304" pitchFamily="18" charset="0"/>
            </a:endParaRPr>
          </a:p>
          <a:p>
            <a:pPr>
              <a:lnSpc>
                <a:spcPts val="1600"/>
              </a:lnSpc>
            </a:pPr>
            <a:endParaRPr kumimoji="1" lang="en-US" altLang="zh-CN" dirty="0">
              <a:latin typeface="Times New Roman" panose="02020603050405020304" pitchFamily="18" charset="0"/>
            </a:endParaRPr>
          </a:p>
        </p:txBody>
      </p:sp>
      <p:pic>
        <p:nvPicPr>
          <p:cNvPr id="6" name="图片 5">
            <a:extLst>
              <a:ext uri="{FF2B5EF4-FFF2-40B4-BE49-F238E27FC236}">
                <a16:creationId xmlns:a16="http://schemas.microsoft.com/office/drawing/2014/main" id="{AE634138-06EC-DEC6-EA6E-F9ED24836097}"/>
              </a:ext>
            </a:extLst>
          </p:cNvPr>
          <p:cNvPicPr>
            <a:picLocks noChangeAspect="1"/>
          </p:cNvPicPr>
          <p:nvPr/>
        </p:nvPicPr>
        <p:blipFill>
          <a:blip r:embed="rId2"/>
          <a:stretch>
            <a:fillRect/>
          </a:stretch>
        </p:blipFill>
        <p:spPr>
          <a:xfrm>
            <a:off x="2843808" y="2420888"/>
            <a:ext cx="6192688" cy="4320479"/>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9"/>
          <p:cNvSpPr>
            <a:spLocks noChangeArrowheads="1"/>
          </p:cNvSpPr>
          <p:nvPr/>
        </p:nvSpPr>
        <p:spPr bwMode="auto">
          <a:xfrm>
            <a:off x="467678" y="332105"/>
            <a:ext cx="2800767" cy="46166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FF00"/>
                </a:solidFill>
                <a:latin typeface="Times New Roman" panose="02020603050405020304" pitchFamily="18" charset="0"/>
              </a:rPr>
              <a:t>例子</a:t>
            </a:r>
            <a:r>
              <a:rPr lang="en-US" altLang="zh-CN" sz="2400" dirty="0">
                <a:solidFill>
                  <a:srgbClr val="FFFF00"/>
                </a:solidFill>
                <a:latin typeface="Times New Roman" panose="02020603050405020304" pitchFamily="18" charset="0"/>
              </a:rPr>
              <a:t>3</a:t>
            </a:r>
            <a:r>
              <a:rPr lang="zh-CN" altLang="en-US" sz="2400" dirty="0">
                <a:solidFill>
                  <a:srgbClr val="FFFF00"/>
                </a:solidFill>
                <a:latin typeface="Times New Roman" panose="02020603050405020304" pitchFamily="18" charset="0"/>
              </a:rPr>
              <a:t>：</a:t>
            </a:r>
            <a:r>
              <a:rPr lang="en-US" altLang="zh-CN" sz="2400" dirty="0">
                <a:solidFill>
                  <a:srgbClr val="FFFF00"/>
                </a:solidFill>
                <a:latin typeface="Times New Roman" panose="02020603050405020304" pitchFamily="18" charset="0"/>
              </a:rPr>
              <a:t>01</a:t>
            </a:r>
            <a:r>
              <a:rPr lang="zh-CN" sz="2400" dirty="0">
                <a:solidFill>
                  <a:srgbClr val="FFFF00"/>
                </a:solidFill>
                <a:latin typeface="Times New Roman" panose="02020603050405020304" pitchFamily="18" charset="0"/>
              </a:rPr>
              <a:t>背包问题</a:t>
            </a:r>
          </a:p>
        </p:txBody>
      </p:sp>
      <p:sp>
        <p:nvSpPr>
          <p:cNvPr id="5" name="AutoShape 2">
            <a:extLst>
              <a:ext uri="{FF2B5EF4-FFF2-40B4-BE49-F238E27FC236}">
                <a16:creationId xmlns:a16="http://schemas.microsoft.com/office/drawing/2014/main" id="{4E0E4044-F05A-8BDF-9334-3D87DA479B35}"/>
              </a:ext>
            </a:extLst>
          </p:cNvPr>
          <p:cNvSpPr>
            <a:spLocks noChangeAspect="1" noChangeArrowheads="1"/>
          </p:cNvSpPr>
          <p:nvPr/>
        </p:nvSpPr>
        <p:spPr bwMode="auto">
          <a:xfrm>
            <a:off x="768524" y="467188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文本框 7">
            <a:extLst>
              <a:ext uri="{FF2B5EF4-FFF2-40B4-BE49-F238E27FC236}">
                <a16:creationId xmlns:a16="http://schemas.microsoft.com/office/drawing/2014/main" id="{C44FD0B0-0163-AA4A-BDD4-98E3A40F5BC2}"/>
              </a:ext>
            </a:extLst>
          </p:cNvPr>
          <p:cNvSpPr txBox="1"/>
          <p:nvPr/>
        </p:nvSpPr>
        <p:spPr>
          <a:xfrm>
            <a:off x="4680520" y="203297"/>
            <a:ext cx="4427984" cy="6247864"/>
          </a:xfrm>
          <a:prstGeom prst="rect">
            <a:avLst/>
          </a:prstGeom>
          <a:noFill/>
        </p:spPr>
        <p:txBody>
          <a:bodyPr wrap="square">
            <a:spAutoFit/>
          </a:bodyPr>
          <a:lstStyle/>
          <a:p>
            <a:pPr algn="l"/>
            <a:r>
              <a:rPr lang="zh-CN" altLang="en-US" sz="1600" b="0" i="0" dirty="0">
                <a:solidFill>
                  <a:srgbClr val="FFC000"/>
                </a:solidFill>
                <a:effectLst/>
                <a:latin typeface="-apple-system"/>
              </a:rPr>
              <a:t>使用递归的方式可以解决简单背包问题，其基本思路如下：</a:t>
            </a:r>
            <a:endParaRPr lang="en-US" altLang="zh-CN" sz="1600" b="0" i="0" dirty="0">
              <a:solidFill>
                <a:srgbClr val="FFC000"/>
              </a:solidFill>
              <a:effectLst/>
              <a:latin typeface="-apple-system"/>
            </a:endParaRPr>
          </a:p>
          <a:p>
            <a:pPr algn="l"/>
            <a:endParaRPr lang="zh-CN" altLang="en-US" sz="1600" b="0" i="0" dirty="0">
              <a:solidFill>
                <a:srgbClr val="FFC000"/>
              </a:solidFill>
              <a:effectLst/>
              <a:latin typeface="-apple-system"/>
            </a:endParaRPr>
          </a:p>
          <a:p>
            <a:pPr>
              <a:buFont typeface="+mj-lt"/>
              <a:buAutoNum type="arabicPeriod"/>
            </a:pPr>
            <a:r>
              <a:rPr lang="zh-CN" altLang="en-US" sz="1600" b="0" i="0" dirty="0">
                <a:solidFill>
                  <a:srgbClr val="FFC000"/>
                </a:solidFill>
                <a:effectLst/>
                <a:latin typeface="-apple-system"/>
              </a:rPr>
              <a:t>首先，我们定义一个递归函数 </a:t>
            </a:r>
            <a:r>
              <a:rPr lang="en-US" sz="1600" b="0" i="0" dirty="0">
                <a:solidFill>
                  <a:srgbClr val="FFC000"/>
                </a:solidFill>
                <a:effectLst/>
                <a:latin typeface="-apple-system"/>
              </a:rPr>
              <a:t>knap (</a:t>
            </a:r>
            <a:r>
              <a:rPr lang="zh-CN" altLang="en-US" sz="1600" b="0" i="0" dirty="0">
                <a:solidFill>
                  <a:srgbClr val="FFC000"/>
                </a:solidFill>
                <a:effectLst/>
                <a:latin typeface="-apple-system"/>
              </a:rPr>
              <a:t>其值为总价值</a:t>
            </a:r>
            <a:r>
              <a:rPr lang="en-US" sz="1600" b="0" i="0" dirty="0">
                <a:solidFill>
                  <a:srgbClr val="FFC000"/>
                </a:solidFill>
                <a:effectLst/>
                <a:latin typeface="-apple-system"/>
              </a:rPr>
              <a:t>)，</a:t>
            </a:r>
            <a:r>
              <a:rPr lang="zh-CN" altLang="en-US" sz="1600" b="0" i="0" dirty="0">
                <a:solidFill>
                  <a:srgbClr val="FFC000"/>
                </a:solidFill>
                <a:effectLst/>
                <a:latin typeface="-apple-system"/>
              </a:rPr>
              <a:t>该函数接收三个参数：可选物品列表 </a:t>
            </a:r>
            <a:r>
              <a:rPr lang="en-US" sz="1600" b="0" i="0" dirty="0">
                <a:solidFill>
                  <a:srgbClr val="FFC000"/>
                </a:solidFill>
                <a:effectLst/>
                <a:latin typeface="-apple-system"/>
              </a:rPr>
              <a:t>items、</a:t>
            </a:r>
            <a:r>
              <a:rPr lang="zh-CN" altLang="en-US" sz="1600" b="0" i="0" dirty="0">
                <a:solidFill>
                  <a:srgbClr val="FFC000"/>
                </a:solidFill>
                <a:effectLst/>
                <a:latin typeface="-apple-system"/>
              </a:rPr>
              <a:t>背包的容量 </a:t>
            </a:r>
            <a:r>
              <a:rPr lang="en-US" sz="1600" b="0" i="0" dirty="0">
                <a:solidFill>
                  <a:srgbClr val="FFC000"/>
                </a:solidFill>
                <a:effectLst/>
                <a:latin typeface="-apple-system"/>
              </a:rPr>
              <a:t>W </a:t>
            </a:r>
            <a:r>
              <a:rPr lang="zh-CN" altLang="en-US" sz="1600" b="0" i="0" dirty="0">
                <a:solidFill>
                  <a:srgbClr val="FFC000"/>
                </a:solidFill>
                <a:effectLst/>
                <a:latin typeface="-apple-system"/>
              </a:rPr>
              <a:t>和当前考虑的物品的下标 </a:t>
            </a:r>
            <a:r>
              <a:rPr lang="en-US" sz="1600" b="0" i="0" dirty="0">
                <a:solidFill>
                  <a:srgbClr val="FFC000"/>
                </a:solidFill>
                <a:effectLst/>
                <a:latin typeface="-apple-system"/>
              </a:rPr>
              <a:t>index。</a:t>
            </a:r>
          </a:p>
          <a:p>
            <a:pPr algn="l">
              <a:buFont typeface="+mj-lt"/>
              <a:buAutoNum type="arabicPeriod"/>
            </a:pPr>
            <a:endParaRPr lang="en-US" sz="1600" b="0" i="0" dirty="0">
              <a:solidFill>
                <a:srgbClr val="FFC000"/>
              </a:solidFill>
              <a:effectLst/>
              <a:latin typeface="-apple-system"/>
            </a:endParaRPr>
          </a:p>
          <a:p>
            <a:pPr algn="l">
              <a:buFont typeface="+mj-lt"/>
              <a:buAutoNum type="arabicPeriod"/>
            </a:pPr>
            <a:r>
              <a:rPr lang="zh-CN" altLang="en-US" sz="1600" b="0" i="0" dirty="0">
                <a:solidFill>
                  <a:srgbClr val="FFC000"/>
                </a:solidFill>
                <a:effectLst/>
                <a:latin typeface="-apple-system"/>
              </a:rPr>
              <a:t>在函数内部，首先判断 </a:t>
            </a:r>
            <a:r>
              <a:rPr lang="en-US" sz="1600" b="0" i="0" dirty="0">
                <a:solidFill>
                  <a:srgbClr val="FFC000"/>
                </a:solidFill>
                <a:effectLst/>
                <a:latin typeface="-apple-system"/>
              </a:rPr>
              <a:t>index </a:t>
            </a:r>
            <a:r>
              <a:rPr lang="zh-CN" altLang="en-US" sz="1600" b="0" i="0" dirty="0">
                <a:solidFill>
                  <a:srgbClr val="FFC000"/>
                </a:solidFill>
                <a:effectLst/>
                <a:latin typeface="-apple-system"/>
              </a:rPr>
              <a:t>是否小于等于 </a:t>
            </a:r>
            <a:r>
              <a:rPr lang="en-US" altLang="zh-CN" sz="1600" b="0" i="0" dirty="0">
                <a:solidFill>
                  <a:srgbClr val="FFC000"/>
                </a:solidFill>
                <a:effectLst/>
                <a:latin typeface="-apple-system"/>
              </a:rPr>
              <a:t>0 </a:t>
            </a:r>
            <a:r>
              <a:rPr lang="zh-CN" altLang="en-US" sz="1600" b="0" i="0" dirty="0">
                <a:solidFill>
                  <a:srgbClr val="FFC000"/>
                </a:solidFill>
                <a:effectLst/>
                <a:latin typeface="-apple-system"/>
              </a:rPr>
              <a:t>或者 </a:t>
            </a:r>
            <a:r>
              <a:rPr lang="en-US" sz="1600" b="0" i="0" dirty="0">
                <a:solidFill>
                  <a:srgbClr val="FFC000"/>
                </a:solidFill>
                <a:effectLst/>
                <a:latin typeface="-apple-system"/>
              </a:rPr>
              <a:t>W </a:t>
            </a:r>
            <a:r>
              <a:rPr lang="zh-CN" altLang="en-US" sz="1600" b="0" i="0" dirty="0">
                <a:solidFill>
                  <a:srgbClr val="FFC000"/>
                </a:solidFill>
                <a:effectLst/>
                <a:latin typeface="-apple-system"/>
              </a:rPr>
              <a:t>是否小于等于 </a:t>
            </a:r>
            <a:r>
              <a:rPr lang="en-US" altLang="zh-CN" sz="1600" b="0" i="0" dirty="0">
                <a:solidFill>
                  <a:srgbClr val="FFC000"/>
                </a:solidFill>
                <a:effectLst/>
                <a:latin typeface="-apple-system"/>
              </a:rPr>
              <a:t>0</a:t>
            </a:r>
            <a:r>
              <a:rPr lang="zh-CN" altLang="en-US" sz="1600" b="0" i="0" dirty="0">
                <a:solidFill>
                  <a:srgbClr val="FFC000"/>
                </a:solidFill>
                <a:effectLst/>
                <a:latin typeface="-apple-system"/>
              </a:rPr>
              <a:t>。如果是，则返回 </a:t>
            </a:r>
            <a:r>
              <a:rPr lang="en-US" altLang="zh-CN" sz="1600" b="0" i="0" dirty="0">
                <a:solidFill>
                  <a:srgbClr val="FFC000"/>
                </a:solidFill>
                <a:effectLst/>
                <a:latin typeface="-apple-system"/>
              </a:rPr>
              <a:t>0</a:t>
            </a:r>
            <a:r>
              <a:rPr lang="zh-CN" altLang="en-US" sz="1600" b="0" i="0" dirty="0">
                <a:solidFill>
                  <a:srgbClr val="FFC000"/>
                </a:solidFill>
                <a:effectLst/>
                <a:latin typeface="-apple-system"/>
              </a:rPr>
              <a:t>，因为此时没有可选物品或者背包容量不足，无法放入任何物品。</a:t>
            </a:r>
            <a:endParaRPr lang="en-US" altLang="zh-CN" sz="1600" b="0" i="0" dirty="0">
              <a:solidFill>
                <a:srgbClr val="FFC000"/>
              </a:solidFill>
              <a:effectLst/>
              <a:latin typeface="-apple-system"/>
            </a:endParaRPr>
          </a:p>
          <a:p>
            <a:pPr algn="l">
              <a:buFont typeface="+mj-lt"/>
              <a:buAutoNum type="arabicPeriod"/>
            </a:pPr>
            <a:endParaRPr lang="zh-CN" altLang="en-US" sz="1600" b="0" i="0" dirty="0">
              <a:solidFill>
                <a:srgbClr val="FFC000"/>
              </a:solidFill>
              <a:effectLst/>
              <a:latin typeface="-apple-system"/>
            </a:endParaRPr>
          </a:p>
          <a:p>
            <a:pPr algn="l">
              <a:buFont typeface="+mj-lt"/>
              <a:buAutoNum type="arabicPeriod"/>
            </a:pPr>
            <a:r>
              <a:rPr lang="zh-CN" altLang="en-US" sz="1600" b="0" i="0" dirty="0">
                <a:solidFill>
                  <a:srgbClr val="FFC000"/>
                </a:solidFill>
                <a:effectLst/>
                <a:latin typeface="-apple-system"/>
              </a:rPr>
              <a:t>否则，我们需要考虑两种情况：</a:t>
            </a:r>
            <a:endParaRPr lang="en-US" altLang="zh-CN" sz="1600" b="0" i="0" dirty="0">
              <a:solidFill>
                <a:srgbClr val="FFC000"/>
              </a:solidFill>
              <a:effectLst/>
              <a:latin typeface="-apple-system"/>
            </a:endParaRPr>
          </a:p>
          <a:p>
            <a:pPr algn="l"/>
            <a:endParaRPr lang="zh-CN" altLang="en-US" sz="1600" b="0" i="0" dirty="0">
              <a:solidFill>
                <a:srgbClr val="FFC000"/>
              </a:solidFill>
              <a:effectLst/>
              <a:latin typeface="-apple-system"/>
            </a:endParaRPr>
          </a:p>
          <a:p>
            <a:pPr algn="l"/>
            <a:r>
              <a:rPr lang="en-US" sz="1600" b="0" i="0" dirty="0">
                <a:solidFill>
                  <a:srgbClr val="FFC000"/>
                </a:solidFill>
                <a:effectLst/>
                <a:latin typeface="-apple-system"/>
              </a:rPr>
              <a:t>A</a:t>
            </a:r>
            <a:r>
              <a:rPr lang="en-US" sz="1600" dirty="0">
                <a:solidFill>
                  <a:srgbClr val="FFC000"/>
                </a:solidFill>
                <a:latin typeface="-apple-system"/>
              </a:rPr>
              <a:t>)</a:t>
            </a:r>
            <a:r>
              <a:rPr lang="en-US" sz="1600" b="0" i="0" dirty="0">
                <a:solidFill>
                  <a:srgbClr val="FFC000"/>
                </a:solidFill>
                <a:effectLst/>
                <a:latin typeface="-apple-system"/>
              </a:rPr>
              <a:t>. </a:t>
            </a:r>
            <a:r>
              <a:rPr lang="zh-CN" altLang="en-US" sz="1600" b="0" i="0" dirty="0">
                <a:solidFill>
                  <a:srgbClr val="FFC000"/>
                </a:solidFill>
                <a:effectLst/>
                <a:latin typeface="-apple-system"/>
              </a:rPr>
              <a:t>不将第 </a:t>
            </a:r>
            <a:r>
              <a:rPr lang="en-US" sz="1600" b="0" i="0" dirty="0">
                <a:solidFill>
                  <a:srgbClr val="FFC000"/>
                </a:solidFill>
                <a:effectLst/>
                <a:latin typeface="-apple-system"/>
              </a:rPr>
              <a:t>index </a:t>
            </a:r>
            <a:r>
              <a:rPr lang="zh-CN" altLang="en-US" sz="1600" b="0" i="0" dirty="0">
                <a:solidFill>
                  <a:srgbClr val="FFC000"/>
                </a:solidFill>
                <a:effectLst/>
                <a:latin typeface="-apple-system"/>
              </a:rPr>
              <a:t>个物品放入背包中，此时背包的价值为 </a:t>
            </a:r>
            <a:r>
              <a:rPr lang="en-US" sz="1600" b="0" i="0" dirty="0">
                <a:solidFill>
                  <a:srgbClr val="FFC000"/>
                </a:solidFill>
                <a:effectLst/>
                <a:latin typeface="-apple-system"/>
              </a:rPr>
              <a:t>knap (items, W, index-1)。</a:t>
            </a:r>
          </a:p>
          <a:p>
            <a:pPr algn="l">
              <a:buFont typeface="+mj-lt"/>
              <a:buAutoNum type="arabicPeriod"/>
            </a:pPr>
            <a:endParaRPr lang="en-US" sz="1600" b="0" i="0" dirty="0">
              <a:solidFill>
                <a:srgbClr val="FFC000"/>
              </a:solidFill>
              <a:effectLst/>
              <a:latin typeface="-apple-system"/>
            </a:endParaRPr>
          </a:p>
          <a:p>
            <a:pPr algn="l"/>
            <a:r>
              <a:rPr lang="en-US" sz="1600" dirty="0">
                <a:solidFill>
                  <a:srgbClr val="FFC000"/>
                </a:solidFill>
                <a:latin typeface="-apple-system"/>
              </a:rPr>
              <a:t>B</a:t>
            </a:r>
            <a:r>
              <a:rPr lang="en-US" sz="1600" b="0" i="0" dirty="0">
                <a:solidFill>
                  <a:srgbClr val="FFC000"/>
                </a:solidFill>
                <a:effectLst/>
                <a:latin typeface="-apple-system"/>
              </a:rPr>
              <a:t>). </a:t>
            </a:r>
            <a:r>
              <a:rPr lang="zh-CN" altLang="en-US" sz="1600" b="0" i="0" dirty="0">
                <a:solidFill>
                  <a:srgbClr val="FFC000"/>
                </a:solidFill>
                <a:effectLst/>
                <a:latin typeface="-apple-system"/>
              </a:rPr>
              <a:t>将第 </a:t>
            </a:r>
            <a:r>
              <a:rPr lang="en-US" sz="1600" b="0" i="0" dirty="0">
                <a:solidFill>
                  <a:srgbClr val="FFC000"/>
                </a:solidFill>
                <a:effectLst/>
                <a:latin typeface="-apple-system"/>
              </a:rPr>
              <a:t>index </a:t>
            </a:r>
            <a:r>
              <a:rPr lang="zh-CN" altLang="en-US" sz="1600" b="0" i="0" dirty="0">
                <a:solidFill>
                  <a:srgbClr val="FFC000"/>
                </a:solidFill>
                <a:effectLst/>
                <a:latin typeface="-apple-system"/>
              </a:rPr>
              <a:t>个物品放入背包中，此时背包的容量为 </a:t>
            </a:r>
            <a:r>
              <a:rPr lang="en-US" sz="1600" b="0" i="0" dirty="0">
                <a:solidFill>
                  <a:srgbClr val="FFC000"/>
                </a:solidFill>
                <a:effectLst/>
                <a:latin typeface="-apple-system"/>
              </a:rPr>
              <a:t>W-items[index-1].weight，</a:t>
            </a:r>
            <a:r>
              <a:rPr lang="zh-CN" altLang="en-US" sz="1600" b="0" i="0" dirty="0">
                <a:solidFill>
                  <a:srgbClr val="FFC000"/>
                </a:solidFill>
                <a:effectLst/>
                <a:latin typeface="-apple-system"/>
              </a:rPr>
              <a:t>背包的价值为 </a:t>
            </a:r>
            <a:r>
              <a:rPr lang="en-US" sz="1600" b="0" i="0" dirty="0">
                <a:solidFill>
                  <a:srgbClr val="FFC000"/>
                </a:solidFill>
                <a:effectLst/>
                <a:latin typeface="-apple-system"/>
              </a:rPr>
              <a:t>items[index-1].value + knap (items, W-items[index-1].weight, index-1)。</a:t>
            </a:r>
          </a:p>
          <a:p>
            <a:pPr algn="l"/>
            <a:endParaRPr lang="en-US" sz="1600" b="0" i="0" dirty="0">
              <a:solidFill>
                <a:srgbClr val="FFC000"/>
              </a:solidFill>
              <a:effectLst/>
              <a:latin typeface="-apple-system"/>
            </a:endParaRPr>
          </a:p>
          <a:p>
            <a:pPr algn="l"/>
            <a:r>
              <a:rPr lang="en-US" altLang="zh-CN" sz="1600" b="0" i="0" dirty="0">
                <a:solidFill>
                  <a:srgbClr val="FFC000"/>
                </a:solidFill>
                <a:effectLst/>
                <a:latin typeface="-apple-system"/>
              </a:rPr>
              <a:t>4) </a:t>
            </a:r>
            <a:r>
              <a:rPr lang="zh-CN" altLang="en-US" sz="1600" b="0" i="0" dirty="0">
                <a:solidFill>
                  <a:srgbClr val="FFC000"/>
                </a:solidFill>
                <a:effectLst/>
                <a:latin typeface="-apple-system"/>
              </a:rPr>
              <a:t>最后，我们需要比较上述两种情况的背包价值大小，返回较大值即可。</a:t>
            </a:r>
          </a:p>
        </p:txBody>
      </p:sp>
      <p:sp>
        <p:nvSpPr>
          <p:cNvPr id="17" name="文本框 16">
            <a:extLst>
              <a:ext uri="{FF2B5EF4-FFF2-40B4-BE49-F238E27FC236}">
                <a16:creationId xmlns:a16="http://schemas.microsoft.com/office/drawing/2014/main" id="{63BCA03D-D2CD-7FB9-9B19-3D451769AABE}"/>
              </a:ext>
            </a:extLst>
          </p:cNvPr>
          <p:cNvSpPr txBox="1"/>
          <p:nvPr/>
        </p:nvSpPr>
        <p:spPr>
          <a:xfrm>
            <a:off x="35496" y="1844824"/>
            <a:ext cx="4680520" cy="3600986"/>
          </a:xfrm>
          <a:prstGeom prst="rect">
            <a:avLst/>
          </a:prstGeom>
          <a:noFill/>
        </p:spPr>
        <p:txBody>
          <a:bodyPr wrap="square">
            <a:spAutoFit/>
          </a:bodyPr>
          <a:lstStyle/>
          <a:p>
            <a:r>
              <a:rPr lang="en-US" sz="1200" dirty="0"/>
              <a:t>struct Item {</a:t>
            </a:r>
          </a:p>
          <a:p>
            <a:r>
              <a:rPr lang="en-US" sz="1200" dirty="0"/>
              <a:t>    int value;</a:t>
            </a:r>
          </a:p>
          <a:p>
            <a:r>
              <a:rPr lang="en-US" sz="1200" dirty="0"/>
              <a:t>    int weight;</a:t>
            </a:r>
          </a:p>
          <a:p>
            <a:r>
              <a:rPr lang="en-US" sz="1200" dirty="0"/>
              <a:t>};</a:t>
            </a:r>
          </a:p>
          <a:p>
            <a:endParaRPr lang="en-US" sz="1200" dirty="0"/>
          </a:p>
          <a:p>
            <a:r>
              <a:rPr lang="en-US" sz="1200" dirty="0"/>
              <a:t>int knap (vector&lt;Item&gt;&amp; items, int W, int index) {</a:t>
            </a:r>
          </a:p>
          <a:p>
            <a:r>
              <a:rPr lang="en-US" sz="1200" dirty="0"/>
              <a:t>      if (index &lt;= 0 || W &lt;= 0) { </a:t>
            </a:r>
            <a:r>
              <a:rPr lang="en-US" sz="1200" dirty="0">
                <a:solidFill>
                  <a:srgbClr val="66FF33"/>
                </a:solidFill>
              </a:rPr>
              <a:t>//</a:t>
            </a:r>
            <a:r>
              <a:rPr lang="zh-CN" altLang="en-US" sz="1200" b="0" i="0" dirty="0">
                <a:solidFill>
                  <a:srgbClr val="66FF33"/>
                </a:solidFill>
                <a:effectLst/>
                <a:latin typeface="-apple-system"/>
              </a:rPr>
              <a:t>没有可选物品或者背包容量不足</a:t>
            </a:r>
            <a:endParaRPr lang="en-US" sz="1200" dirty="0">
              <a:solidFill>
                <a:srgbClr val="66FF33"/>
              </a:solidFill>
            </a:endParaRPr>
          </a:p>
          <a:p>
            <a:r>
              <a:rPr lang="en-US" sz="1200" dirty="0"/>
              <a:t>           return 0;</a:t>
            </a:r>
          </a:p>
          <a:p>
            <a:r>
              <a:rPr lang="en-US" sz="1200" dirty="0"/>
              <a:t>      }</a:t>
            </a:r>
          </a:p>
          <a:p>
            <a:r>
              <a:rPr lang="en-US" sz="1200" dirty="0">
                <a:solidFill>
                  <a:srgbClr val="66FF33"/>
                </a:solidFill>
              </a:rPr>
              <a:t>      //</a:t>
            </a:r>
            <a:r>
              <a:rPr lang="zh-CN" altLang="en-US" sz="1200" b="0" i="0" dirty="0">
                <a:solidFill>
                  <a:srgbClr val="66FF33"/>
                </a:solidFill>
                <a:effectLst/>
                <a:latin typeface="-apple-system"/>
              </a:rPr>
              <a:t>不将第 </a:t>
            </a:r>
            <a:r>
              <a:rPr lang="en-US" sz="1200" b="0" i="0" dirty="0">
                <a:solidFill>
                  <a:srgbClr val="66FF33"/>
                </a:solidFill>
                <a:effectLst/>
                <a:latin typeface="-apple-system"/>
              </a:rPr>
              <a:t>index </a:t>
            </a:r>
            <a:r>
              <a:rPr lang="zh-CN" altLang="en-US" sz="1200" b="0" i="0" dirty="0">
                <a:solidFill>
                  <a:srgbClr val="66FF33"/>
                </a:solidFill>
                <a:effectLst/>
                <a:latin typeface="-apple-system"/>
              </a:rPr>
              <a:t>个物品放入背包中</a:t>
            </a:r>
            <a:endParaRPr lang="en-US" sz="1200" dirty="0">
              <a:solidFill>
                <a:srgbClr val="66FF33"/>
              </a:solidFill>
            </a:endParaRPr>
          </a:p>
          <a:p>
            <a:r>
              <a:rPr lang="en-US" sz="1200" dirty="0"/>
              <a:t>      int </a:t>
            </a:r>
            <a:r>
              <a:rPr lang="en-US" sz="1200" dirty="0" err="1"/>
              <a:t>withoutCurr</a:t>
            </a:r>
            <a:r>
              <a:rPr lang="en-US" sz="1200" dirty="0"/>
              <a:t> = knap (items, W, index-1);</a:t>
            </a:r>
          </a:p>
          <a:p>
            <a:endParaRPr lang="en-US" sz="1200" dirty="0"/>
          </a:p>
          <a:p>
            <a:r>
              <a:rPr lang="en-US" sz="1200" dirty="0"/>
              <a:t>      int </a:t>
            </a:r>
            <a:r>
              <a:rPr lang="en-US" sz="1200" dirty="0" err="1"/>
              <a:t>withCurr</a:t>
            </a:r>
            <a:r>
              <a:rPr lang="en-US" sz="1200" dirty="0"/>
              <a:t> = 0;</a:t>
            </a:r>
          </a:p>
          <a:p>
            <a:r>
              <a:rPr lang="en-US" sz="1200" dirty="0"/>
              <a:t>      if (W &gt;= items[index-1].weight) { </a:t>
            </a:r>
            <a:r>
              <a:rPr lang="en-US" sz="1200" dirty="0">
                <a:solidFill>
                  <a:srgbClr val="66FF33"/>
                </a:solidFill>
              </a:rPr>
              <a:t>//</a:t>
            </a:r>
            <a:r>
              <a:rPr lang="zh-CN" altLang="en-US" sz="1200" dirty="0">
                <a:solidFill>
                  <a:srgbClr val="66FF33"/>
                </a:solidFill>
              </a:rPr>
              <a:t>此时背包空间</a:t>
            </a:r>
            <a:r>
              <a:rPr lang="en-US" altLang="zh-CN" sz="1200" dirty="0">
                <a:solidFill>
                  <a:srgbClr val="66FF33"/>
                </a:solidFill>
              </a:rPr>
              <a:t> &gt;= </a:t>
            </a:r>
            <a:r>
              <a:rPr lang="zh-CN" altLang="en-US" sz="1200" dirty="0">
                <a:solidFill>
                  <a:srgbClr val="66FF33"/>
                </a:solidFill>
              </a:rPr>
              <a:t>物品</a:t>
            </a:r>
            <a:r>
              <a:rPr lang="en-US" altLang="zh-CN" sz="1200" dirty="0">
                <a:solidFill>
                  <a:srgbClr val="66FF33"/>
                </a:solidFill>
              </a:rPr>
              <a:t>weight</a:t>
            </a:r>
            <a:endParaRPr lang="en-US" sz="1200" dirty="0">
              <a:solidFill>
                <a:srgbClr val="66FF33"/>
              </a:solidFill>
            </a:endParaRPr>
          </a:p>
          <a:p>
            <a:r>
              <a:rPr lang="en-US" sz="1200" dirty="0"/>
              <a:t>          </a:t>
            </a:r>
            <a:r>
              <a:rPr lang="en-US" sz="1200" dirty="0" err="1"/>
              <a:t>withCurr</a:t>
            </a:r>
            <a:r>
              <a:rPr lang="en-US" sz="1200" dirty="0"/>
              <a:t> = items[index-1].value + knap(</a:t>
            </a:r>
          </a:p>
          <a:p>
            <a:r>
              <a:rPr lang="en-US" sz="1200" dirty="0"/>
              <a:t>                           items, W-items[index-1].weight, index-1);</a:t>
            </a:r>
          </a:p>
          <a:p>
            <a:r>
              <a:rPr lang="en-US" sz="1200" dirty="0"/>
              <a:t>      }</a:t>
            </a:r>
          </a:p>
          <a:p>
            <a:r>
              <a:rPr lang="en-US" sz="1200" dirty="0"/>
              <a:t>      return max(</a:t>
            </a:r>
            <a:r>
              <a:rPr lang="en-US" sz="1200" dirty="0" err="1"/>
              <a:t>withoutCurr</a:t>
            </a:r>
            <a:r>
              <a:rPr lang="en-US" sz="1200" dirty="0"/>
              <a:t>, </a:t>
            </a:r>
            <a:r>
              <a:rPr lang="en-US" sz="1200" dirty="0" err="1"/>
              <a:t>withCurr</a:t>
            </a:r>
            <a:r>
              <a:rPr lang="en-US" sz="1200" dirty="0"/>
              <a:t>);</a:t>
            </a:r>
          </a:p>
          <a:p>
            <a:r>
              <a:rPr lang="en-US" sz="1200" dirty="0"/>
              <a:t>}</a:t>
            </a:r>
          </a:p>
        </p:txBody>
      </p:sp>
      <p:pic>
        <p:nvPicPr>
          <p:cNvPr id="34" name="图片 33">
            <a:extLst>
              <a:ext uri="{FF2B5EF4-FFF2-40B4-BE49-F238E27FC236}">
                <a16:creationId xmlns:a16="http://schemas.microsoft.com/office/drawing/2014/main" id="{144A6DED-D4FD-23BE-4FBA-3EAAEF86D15A}"/>
              </a:ext>
            </a:extLst>
          </p:cNvPr>
          <p:cNvPicPr>
            <a:picLocks noChangeAspect="1"/>
          </p:cNvPicPr>
          <p:nvPr/>
        </p:nvPicPr>
        <p:blipFill>
          <a:blip r:embed="rId2"/>
          <a:stretch>
            <a:fillRect/>
          </a:stretch>
        </p:blipFill>
        <p:spPr>
          <a:xfrm>
            <a:off x="1247458" y="990376"/>
            <a:ext cx="2966030" cy="1583602"/>
          </a:xfrm>
          <a:prstGeom prst="rect">
            <a:avLst/>
          </a:prstGeom>
        </p:spPr>
      </p:pic>
      <p:graphicFrame>
        <p:nvGraphicFramePr>
          <p:cNvPr id="3" name="表格 19">
            <a:extLst>
              <a:ext uri="{FF2B5EF4-FFF2-40B4-BE49-F238E27FC236}">
                <a16:creationId xmlns:a16="http://schemas.microsoft.com/office/drawing/2014/main" id="{11596EBF-48F3-9501-8379-14BF9EE709E6}"/>
              </a:ext>
            </a:extLst>
          </p:cNvPr>
          <p:cNvGraphicFramePr>
            <a:graphicFrameLocks noGrp="1"/>
          </p:cNvGraphicFramePr>
          <p:nvPr>
            <p:extLst>
              <p:ext uri="{D42A27DB-BD31-4B8C-83A1-F6EECF244321}">
                <p14:modId xmlns:p14="http://schemas.microsoft.com/office/powerpoint/2010/main" val="4045134650"/>
              </p:ext>
            </p:extLst>
          </p:nvPr>
        </p:nvGraphicFramePr>
        <p:xfrm>
          <a:off x="735243" y="5877272"/>
          <a:ext cx="2612621" cy="731520"/>
        </p:xfrm>
        <a:graphic>
          <a:graphicData uri="http://schemas.openxmlformats.org/drawingml/2006/table">
            <a:tbl>
              <a:tblPr firstRow="1" bandRow="1">
                <a:tableStyleId>{5C22544A-7EE6-4342-B048-85BDC9FD1C3A}</a:tableStyleId>
              </a:tblPr>
              <a:tblGrid>
                <a:gridCol w="581550">
                  <a:extLst>
                    <a:ext uri="{9D8B030D-6E8A-4147-A177-3AD203B41FA5}">
                      <a16:colId xmlns:a16="http://schemas.microsoft.com/office/drawing/2014/main" val="1164472838"/>
                    </a:ext>
                  </a:extLst>
                </a:gridCol>
                <a:gridCol w="626509">
                  <a:extLst>
                    <a:ext uri="{9D8B030D-6E8A-4147-A177-3AD203B41FA5}">
                      <a16:colId xmlns:a16="http://schemas.microsoft.com/office/drawing/2014/main" val="2518120195"/>
                    </a:ext>
                  </a:extLst>
                </a:gridCol>
                <a:gridCol w="612474">
                  <a:extLst>
                    <a:ext uri="{9D8B030D-6E8A-4147-A177-3AD203B41FA5}">
                      <a16:colId xmlns:a16="http://schemas.microsoft.com/office/drawing/2014/main" val="1030878204"/>
                    </a:ext>
                  </a:extLst>
                </a:gridCol>
                <a:gridCol w="792088">
                  <a:extLst>
                    <a:ext uri="{9D8B030D-6E8A-4147-A177-3AD203B41FA5}">
                      <a16:colId xmlns:a16="http://schemas.microsoft.com/office/drawing/2014/main" val="2074432715"/>
                    </a:ext>
                  </a:extLst>
                </a:gridCol>
              </a:tblGrid>
              <a:tr h="185420">
                <a:tc>
                  <a:txBody>
                    <a:bodyPr/>
                    <a:lstStyle/>
                    <a:p>
                      <a:pPr algn="ctr"/>
                      <a:r>
                        <a:rPr lang="en-US" dirty="0"/>
                        <a:t>1</a:t>
                      </a:r>
                    </a:p>
                  </a:txBody>
                  <a:tcPr/>
                </a:tc>
                <a:tc>
                  <a:txBody>
                    <a:bodyPr/>
                    <a:lstStyle/>
                    <a:p>
                      <a:pPr algn="ctr"/>
                      <a:r>
                        <a:rPr lang="en-US" dirty="0"/>
                        <a:t>6</a:t>
                      </a:r>
                    </a:p>
                  </a:txBody>
                  <a:tcPr/>
                </a:tc>
                <a:tc>
                  <a:txBody>
                    <a:bodyPr/>
                    <a:lstStyle/>
                    <a:p>
                      <a:pPr algn="ctr"/>
                      <a:r>
                        <a:rPr lang="en-US" dirty="0"/>
                        <a:t>10</a:t>
                      </a:r>
                    </a:p>
                  </a:txBody>
                  <a:tcPr/>
                </a:tc>
                <a:tc>
                  <a:txBody>
                    <a:bodyPr/>
                    <a:lstStyle/>
                    <a:p>
                      <a:pPr algn="ctr"/>
                      <a:r>
                        <a:rPr lang="en-US" dirty="0"/>
                        <a:t>16</a:t>
                      </a:r>
                    </a:p>
                  </a:txBody>
                  <a:tcPr/>
                </a:tc>
                <a:extLst>
                  <a:ext uri="{0D108BD9-81ED-4DB2-BD59-A6C34878D82A}">
                    <a16:rowId xmlns:a16="http://schemas.microsoft.com/office/drawing/2014/main" val="2577127428"/>
                  </a:ext>
                </a:extLst>
              </a:tr>
              <a:tr h="18542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5</a:t>
                      </a:r>
                    </a:p>
                  </a:txBody>
                  <a:tcPr/>
                </a:tc>
                <a:extLst>
                  <a:ext uri="{0D108BD9-81ED-4DB2-BD59-A6C34878D82A}">
                    <a16:rowId xmlns:a16="http://schemas.microsoft.com/office/drawing/2014/main" val="3400581343"/>
                  </a:ext>
                </a:extLst>
              </a:tr>
            </a:tbl>
          </a:graphicData>
        </a:graphic>
      </p:graphicFrame>
      <p:sp>
        <p:nvSpPr>
          <p:cNvPr id="4" name="文本框 3">
            <a:extLst>
              <a:ext uri="{FF2B5EF4-FFF2-40B4-BE49-F238E27FC236}">
                <a16:creationId xmlns:a16="http://schemas.microsoft.com/office/drawing/2014/main" id="{A2FB03AC-92BA-A1AD-7BE1-7DB962E235FC}"/>
              </a:ext>
            </a:extLst>
          </p:cNvPr>
          <p:cNvSpPr txBox="1"/>
          <p:nvPr/>
        </p:nvSpPr>
        <p:spPr>
          <a:xfrm>
            <a:off x="-28016" y="5965106"/>
            <a:ext cx="882351" cy="369332"/>
          </a:xfrm>
          <a:prstGeom prst="rect">
            <a:avLst/>
          </a:prstGeom>
          <a:noFill/>
        </p:spPr>
        <p:txBody>
          <a:bodyPr wrap="square">
            <a:spAutoFit/>
          </a:bodyPr>
          <a:lstStyle/>
          <a:p>
            <a:r>
              <a:rPr lang="en-US" sz="1800" dirty="0">
                <a:solidFill>
                  <a:srgbClr val="FFC000"/>
                </a:solidFill>
              </a:rPr>
              <a:t>items</a:t>
            </a:r>
            <a:endParaRPr lang="en-US" dirty="0">
              <a:solidFill>
                <a:srgbClr val="FFC000"/>
              </a:solidFill>
            </a:endParaRPr>
          </a:p>
        </p:txBody>
      </p:sp>
      <p:sp>
        <p:nvSpPr>
          <p:cNvPr id="6" name="文本框 5">
            <a:extLst>
              <a:ext uri="{FF2B5EF4-FFF2-40B4-BE49-F238E27FC236}">
                <a16:creationId xmlns:a16="http://schemas.microsoft.com/office/drawing/2014/main" id="{4C1EE638-9F8E-E07C-2EC0-AA629C1493B1}"/>
              </a:ext>
            </a:extLst>
          </p:cNvPr>
          <p:cNvSpPr txBox="1"/>
          <p:nvPr/>
        </p:nvSpPr>
        <p:spPr>
          <a:xfrm>
            <a:off x="672110" y="5423505"/>
            <a:ext cx="761574" cy="276999"/>
          </a:xfrm>
          <a:prstGeom prst="rect">
            <a:avLst/>
          </a:prstGeom>
          <a:noFill/>
        </p:spPr>
        <p:txBody>
          <a:bodyPr wrap="square">
            <a:spAutoFit/>
          </a:bodyPr>
          <a:lstStyle/>
          <a:p>
            <a:r>
              <a:rPr lang="en-US" sz="1200" dirty="0">
                <a:solidFill>
                  <a:srgbClr val="FFC000"/>
                </a:solidFill>
              </a:rPr>
              <a:t>Index=1</a:t>
            </a:r>
          </a:p>
        </p:txBody>
      </p:sp>
      <p:sp>
        <p:nvSpPr>
          <p:cNvPr id="7" name="文本框 6">
            <a:extLst>
              <a:ext uri="{FF2B5EF4-FFF2-40B4-BE49-F238E27FC236}">
                <a16:creationId xmlns:a16="http://schemas.microsoft.com/office/drawing/2014/main" id="{90A2F2F7-A99D-3281-7DAD-890A5A956B23}"/>
              </a:ext>
            </a:extLst>
          </p:cNvPr>
          <p:cNvSpPr txBox="1"/>
          <p:nvPr/>
        </p:nvSpPr>
        <p:spPr>
          <a:xfrm>
            <a:off x="1289963" y="5420937"/>
            <a:ext cx="761574" cy="276999"/>
          </a:xfrm>
          <a:prstGeom prst="rect">
            <a:avLst/>
          </a:prstGeom>
          <a:noFill/>
        </p:spPr>
        <p:txBody>
          <a:bodyPr wrap="square">
            <a:spAutoFit/>
          </a:bodyPr>
          <a:lstStyle/>
          <a:p>
            <a:r>
              <a:rPr lang="en-US" sz="1200" dirty="0">
                <a:solidFill>
                  <a:srgbClr val="FFC000"/>
                </a:solidFill>
              </a:rPr>
              <a:t>Index=2</a:t>
            </a:r>
          </a:p>
        </p:txBody>
      </p:sp>
      <p:sp>
        <p:nvSpPr>
          <p:cNvPr id="9" name="文本框 8">
            <a:extLst>
              <a:ext uri="{FF2B5EF4-FFF2-40B4-BE49-F238E27FC236}">
                <a16:creationId xmlns:a16="http://schemas.microsoft.com/office/drawing/2014/main" id="{84048B0F-EDA3-DF52-CB4B-B748C9A9FE60}"/>
              </a:ext>
            </a:extLst>
          </p:cNvPr>
          <p:cNvSpPr txBox="1"/>
          <p:nvPr/>
        </p:nvSpPr>
        <p:spPr>
          <a:xfrm>
            <a:off x="1903062" y="5418595"/>
            <a:ext cx="761574" cy="276999"/>
          </a:xfrm>
          <a:prstGeom prst="rect">
            <a:avLst/>
          </a:prstGeom>
          <a:noFill/>
        </p:spPr>
        <p:txBody>
          <a:bodyPr wrap="square">
            <a:spAutoFit/>
          </a:bodyPr>
          <a:lstStyle/>
          <a:p>
            <a:r>
              <a:rPr lang="en-US" sz="1200" dirty="0">
                <a:solidFill>
                  <a:srgbClr val="FFC000"/>
                </a:solidFill>
              </a:rPr>
              <a:t>Index=3</a:t>
            </a:r>
          </a:p>
        </p:txBody>
      </p:sp>
      <p:sp>
        <p:nvSpPr>
          <p:cNvPr id="10" name="文本框 9">
            <a:extLst>
              <a:ext uri="{FF2B5EF4-FFF2-40B4-BE49-F238E27FC236}">
                <a16:creationId xmlns:a16="http://schemas.microsoft.com/office/drawing/2014/main" id="{87277F87-FA74-ADD8-99C3-EDF11B9A0E12}"/>
              </a:ext>
            </a:extLst>
          </p:cNvPr>
          <p:cNvSpPr txBox="1"/>
          <p:nvPr/>
        </p:nvSpPr>
        <p:spPr>
          <a:xfrm>
            <a:off x="2579211" y="5419766"/>
            <a:ext cx="761574" cy="276999"/>
          </a:xfrm>
          <a:prstGeom prst="rect">
            <a:avLst/>
          </a:prstGeom>
          <a:noFill/>
        </p:spPr>
        <p:txBody>
          <a:bodyPr wrap="square">
            <a:spAutoFit/>
          </a:bodyPr>
          <a:lstStyle/>
          <a:p>
            <a:r>
              <a:rPr lang="en-US" sz="1200" dirty="0">
                <a:solidFill>
                  <a:srgbClr val="FFC000"/>
                </a:solidFill>
              </a:rPr>
              <a:t>Index=4</a:t>
            </a:r>
          </a:p>
        </p:txBody>
      </p:sp>
      <p:sp>
        <p:nvSpPr>
          <p:cNvPr id="11" name="文本框 10">
            <a:extLst>
              <a:ext uri="{FF2B5EF4-FFF2-40B4-BE49-F238E27FC236}">
                <a16:creationId xmlns:a16="http://schemas.microsoft.com/office/drawing/2014/main" id="{AFE6CA0F-A95B-6266-A724-AA45B6DFF036}"/>
              </a:ext>
            </a:extLst>
          </p:cNvPr>
          <p:cNvSpPr txBox="1"/>
          <p:nvPr/>
        </p:nvSpPr>
        <p:spPr>
          <a:xfrm>
            <a:off x="3355744" y="5843957"/>
            <a:ext cx="882351" cy="369332"/>
          </a:xfrm>
          <a:prstGeom prst="rect">
            <a:avLst/>
          </a:prstGeom>
          <a:noFill/>
        </p:spPr>
        <p:txBody>
          <a:bodyPr wrap="square">
            <a:spAutoFit/>
          </a:bodyPr>
          <a:lstStyle/>
          <a:p>
            <a:r>
              <a:rPr lang="en-US" dirty="0">
                <a:solidFill>
                  <a:srgbClr val="FFC000"/>
                </a:solidFill>
              </a:rPr>
              <a:t>weight</a:t>
            </a:r>
          </a:p>
        </p:txBody>
      </p:sp>
      <p:sp>
        <p:nvSpPr>
          <p:cNvPr id="12" name="文本框 11">
            <a:extLst>
              <a:ext uri="{FF2B5EF4-FFF2-40B4-BE49-F238E27FC236}">
                <a16:creationId xmlns:a16="http://schemas.microsoft.com/office/drawing/2014/main" id="{0B7477CE-69A1-104B-E8B3-7065A6F982F8}"/>
              </a:ext>
            </a:extLst>
          </p:cNvPr>
          <p:cNvSpPr txBox="1"/>
          <p:nvPr/>
        </p:nvSpPr>
        <p:spPr>
          <a:xfrm>
            <a:off x="3383779" y="6219709"/>
            <a:ext cx="882351" cy="369332"/>
          </a:xfrm>
          <a:prstGeom prst="rect">
            <a:avLst/>
          </a:prstGeom>
          <a:noFill/>
        </p:spPr>
        <p:txBody>
          <a:bodyPr wrap="square">
            <a:spAutoFit/>
          </a:bodyPr>
          <a:lstStyle/>
          <a:p>
            <a:r>
              <a:rPr lang="en-US" dirty="0">
                <a:solidFill>
                  <a:srgbClr val="FFC000"/>
                </a:solidFill>
              </a:rPr>
              <a:t>value</a:t>
            </a:r>
          </a:p>
        </p:txBody>
      </p:sp>
      <p:sp>
        <p:nvSpPr>
          <p:cNvPr id="13" name="文本框 12">
            <a:extLst>
              <a:ext uri="{FF2B5EF4-FFF2-40B4-BE49-F238E27FC236}">
                <a16:creationId xmlns:a16="http://schemas.microsoft.com/office/drawing/2014/main" id="{3B0C3B46-A991-3707-AB8F-18CAF3930235}"/>
              </a:ext>
            </a:extLst>
          </p:cNvPr>
          <p:cNvSpPr txBox="1"/>
          <p:nvPr/>
        </p:nvSpPr>
        <p:spPr>
          <a:xfrm>
            <a:off x="692537" y="5600273"/>
            <a:ext cx="761574" cy="276999"/>
          </a:xfrm>
          <a:prstGeom prst="rect">
            <a:avLst/>
          </a:prstGeom>
          <a:noFill/>
        </p:spPr>
        <p:txBody>
          <a:bodyPr wrap="square">
            <a:spAutoFit/>
          </a:bodyPr>
          <a:lstStyle/>
          <a:p>
            <a:r>
              <a:rPr lang="en-US" sz="1200" dirty="0">
                <a:solidFill>
                  <a:srgbClr val="FFC000"/>
                </a:solidFill>
              </a:rPr>
              <a:t>item[0]</a:t>
            </a:r>
          </a:p>
        </p:txBody>
      </p:sp>
      <p:sp>
        <p:nvSpPr>
          <p:cNvPr id="14" name="文本框 13">
            <a:extLst>
              <a:ext uri="{FF2B5EF4-FFF2-40B4-BE49-F238E27FC236}">
                <a16:creationId xmlns:a16="http://schemas.microsoft.com/office/drawing/2014/main" id="{531DF44B-843C-ACA1-9C98-83938DD0C1EC}"/>
              </a:ext>
            </a:extLst>
          </p:cNvPr>
          <p:cNvSpPr txBox="1"/>
          <p:nvPr/>
        </p:nvSpPr>
        <p:spPr>
          <a:xfrm>
            <a:off x="1302605" y="5610153"/>
            <a:ext cx="761574" cy="276999"/>
          </a:xfrm>
          <a:prstGeom prst="rect">
            <a:avLst/>
          </a:prstGeom>
          <a:noFill/>
        </p:spPr>
        <p:txBody>
          <a:bodyPr wrap="square">
            <a:spAutoFit/>
          </a:bodyPr>
          <a:lstStyle/>
          <a:p>
            <a:r>
              <a:rPr lang="en-US" sz="1200" dirty="0">
                <a:solidFill>
                  <a:srgbClr val="FFC000"/>
                </a:solidFill>
              </a:rPr>
              <a:t>item[1]</a:t>
            </a:r>
          </a:p>
        </p:txBody>
      </p:sp>
      <p:sp>
        <p:nvSpPr>
          <p:cNvPr id="15" name="文本框 14">
            <a:extLst>
              <a:ext uri="{FF2B5EF4-FFF2-40B4-BE49-F238E27FC236}">
                <a16:creationId xmlns:a16="http://schemas.microsoft.com/office/drawing/2014/main" id="{3690C960-7B5C-937B-D651-57A072B1C757}"/>
              </a:ext>
            </a:extLst>
          </p:cNvPr>
          <p:cNvSpPr txBox="1"/>
          <p:nvPr/>
        </p:nvSpPr>
        <p:spPr>
          <a:xfrm>
            <a:off x="1903062" y="5610153"/>
            <a:ext cx="761574" cy="276999"/>
          </a:xfrm>
          <a:prstGeom prst="rect">
            <a:avLst/>
          </a:prstGeom>
          <a:noFill/>
        </p:spPr>
        <p:txBody>
          <a:bodyPr wrap="square">
            <a:spAutoFit/>
          </a:bodyPr>
          <a:lstStyle/>
          <a:p>
            <a:r>
              <a:rPr lang="en-US" sz="1200" dirty="0">
                <a:solidFill>
                  <a:srgbClr val="FFC000"/>
                </a:solidFill>
              </a:rPr>
              <a:t>item[2]</a:t>
            </a:r>
          </a:p>
        </p:txBody>
      </p:sp>
      <p:sp>
        <p:nvSpPr>
          <p:cNvPr id="16" name="文本框 15">
            <a:extLst>
              <a:ext uri="{FF2B5EF4-FFF2-40B4-BE49-F238E27FC236}">
                <a16:creationId xmlns:a16="http://schemas.microsoft.com/office/drawing/2014/main" id="{5E2456CF-52A8-EA2C-0EFA-8F1F41E01BEC}"/>
              </a:ext>
            </a:extLst>
          </p:cNvPr>
          <p:cNvSpPr txBox="1"/>
          <p:nvPr/>
        </p:nvSpPr>
        <p:spPr>
          <a:xfrm>
            <a:off x="2629403" y="5610153"/>
            <a:ext cx="761574" cy="276999"/>
          </a:xfrm>
          <a:prstGeom prst="rect">
            <a:avLst/>
          </a:prstGeom>
          <a:noFill/>
        </p:spPr>
        <p:txBody>
          <a:bodyPr wrap="square">
            <a:spAutoFit/>
          </a:bodyPr>
          <a:lstStyle/>
          <a:p>
            <a:r>
              <a:rPr lang="en-US" sz="1200" dirty="0">
                <a:solidFill>
                  <a:srgbClr val="FFC000"/>
                </a:solidFill>
              </a:rPr>
              <a:t>item[3]</a:t>
            </a:r>
          </a:p>
        </p:txBody>
      </p:sp>
    </p:spTree>
    <p:extLst>
      <p:ext uri="{BB962C8B-B14F-4D97-AF65-F5344CB8AC3E}">
        <p14:creationId xmlns:p14="http://schemas.microsoft.com/office/powerpoint/2010/main" val="4099794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2"/>
          <p:cNvSpPr txBox="1">
            <a:spLocks noChangeArrowheads="1"/>
          </p:cNvSpPr>
          <p:nvPr/>
        </p:nvSpPr>
        <p:spPr bwMode="auto">
          <a:xfrm>
            <a:off x="611505" y="1412240"/>
            <a:ext cx="8320088" cy="5046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a:solidFill>
                  <a:srgbClr val="FFFF00"/>
                </a:solidFill>
              </a:rPr>
              <a:t>Before calling (</a:t>
            </a:r>
            <a:r>
              <a:rPr kumimoji="1" lang="zh-CN" altLang="en-US" sz="2400" dirty="0">
                <a:solidFill>
                  <a:srgbClr val="FFFF00"/>
                </a:solidFill>
              </a:rPr>
              <a:t>调用前 </a:t>
            </a:r>
            <a:r>
              <a:rPr kumimoji="1" lang="en-US" altLang="zh-CN" sz="2400" dirty="0">
                <a:solidFill>
                  <a:srgbClr val="FFFF00"/>
                </a:solidFill>
              </a:rPr>
              <a:t>- </a:t>
            </a:r>
            <a:r>
              <a:rPr kumimoji="1" lang="zh-CN" altLang="en-US" sz="2400" dirty="0">
                <a:solidFill>
                  <a:srgbClr val="FFFF00"/>
                </a:solidFill>
              </a:rPr>
              <a:t>递归进层</a:t>
            </a:r>
            <a:r>
              <a:rPr kumimoji="1" lang="en-US" altLang="zh-CN" sz="2400" dirty="0">
                <a:solidFill>
                  <a:srgbClr val="FFFF00"/>
                </a:solidFill>
              </a:rPr>
              <a:t>)</a:t>
            </a:r>
            <a:r>
              <a:rPr kumimoji="1" lang="zh-CN" altLang="en-US" sz="2400" dirty="0">
                <a:solidFill>
                  <a:srgbClr val="FFFF00"/>
                </a:solidFill>
              </a:rPr>
              <a:t>：</a:t>
            </a:r>
          </a:p>
          <a:p>
            <a:pPr eaLnBrk="1" hangingPunct="1"/>
            <a:r>
              <a:rPr kumimoji="1" lang="en-US" altLang="zh-CN" sz="2400" dirty="0">
                <a:solidFill>
                  <a:srgbClr val="FFFFCC"/>
                </a:solidFill>
              </a:rPr>
              <a:t>(1) Pass the parameters and return address to the sub-function </a:t>
            </a:r>
            <a:r>
              <a:rPr kumimoji="1" lang="en-US" altLang="zh-CN" sz="2400" dirty="0"/>
              <a:t>(</a:t>
            </a:r>
            <a:r>
              <a:rPr kumimoji="1" lang="zh-CN" altLang="en-US" sz="2400" dirty="0"/>
              <a:t>将所有的实参、</a:t>
            </a:r>
            <a:r>
              <a:rPr kumimoji="1" lang="zh-CN" altLang="en-US" sz="2400" u="sng" dirty="0"/>
              <a:t>返回地址</a:t>
            </a:r>
            <a:r>
              <a:rPr kumimoji="1" lang="zh-CN" altLang="en-US" sz="2400" dirty="0"/>
              <a:t>传递给被调用函数保存</a:t>
            </a:r>
            <a:r>
              <a:rPr kumimoji="1" lang="en-US" altLang="zh-CN" sz="2400" dirty="0"/>
              <a:t>)</a:t>
            </a:r>
          </a:p>
          <a:p>
            <a:pPr eaLnBrk="1" hangingPunct="1"/>
            <a:r>
              <a:rPr kumimoji="1" lang="en-US" altLang="zh-CN" sz="2400" dirty="0">
                <a:solidFill>
                  <a:srgbClr val="FFFFCC"/>
                </a:solidFill>
              </a:rPr>
              <a:t>(2) Allocate memory for local variables</a:t>
            </a:r>
            <a:r>
              <a:rPr kumimoji="1" lang="en-US" altLang="zh-CN" sz="2400" dirty="0">
                <a:solidFill>
                  <a:srgbClr val="FFFF00"/>
                </a:solidFill>
              </a:rPr>
              <a:t> </a:t>
            </a:r>
            <a:r>
              <a:rPr kumimoji="1" lang="en-US" altLang="zh-CN" sz="2400" dirty="0"/>
              <a:t>(</a:t>
            </a:r>
            <a:r>
              <a:rPr kumimoji="1" lang="zh-CN" altLang="en-US" sz="2400" dirty="0"/>
              <a:t>为被调用函数的局部变量分配存储区</a:t>
            </a:r>
            <a:r>
              <a:rPr kumimoji="1" lang="en-US" altLang="zh-CN" sz="2400" dirty="0"/>
              <a:t>)</a:t>
            </a:r>
          </a:p>
          <a:p>
            <a:pPr eaLnBrk="1" latinLnBrk="0" hangingPunct="1">
              <a:spcAft>
                <a:spcPts val="1200"/>
              </a:spcAft>
            </a:pPr>
            <a:r>
              <a:rPr kumimoji="1" lang="en-US" altLang="zh-CN" sz="2400" dirty="0">
                <a:solidFill>
                  <a:srgbClr val="FFFFCC"/>
                </a:solidFill>
              </a:rPr>
              <a:t>(3) Jump to the entrance of the sub-function</a:t>
            </a:r>
            <a:r>
              <a:rPr kumimoji="1" lang="en-US" altLang="zh-CN" sz="2400" dirty="0">
                <a:solidFill>
                  <a:srgbClr val="FFFF00"/>
                </a:solidFill>
              </a:rPr>
              <a:t> </a:t>
            </a:r>
            <a:r>
              <a:rPr kumimoji="1" lang="en-US" altLang="zh-CN" sz="2400" dirty="0"/>
              <a:t>(</a:t>
            </a:r>
            <a:r>
              <a:rPr kumimoji="1" lang="zh-CN" altLang="en-US" sz="2400" dirty="0"/>
              <a:t>将控制转移到被调用函数入口</a:t>
            </a:r>
            <a:r>
              <a:rPr kumimoji="1" lang="en-US" altLang="zh-CN" sz="2400" dirty="0"/>
              <a:t>)</a:t>
            </a:r>
            <a:endParaRPr kumimoji="1" lang="en-US" altLang="zh-CN" sz="2400" dirty="0">
              <a:solidFill>
                <a:srgbClr val="FFFF00"/>
              </a:solidFill>
            </a:endParaRPr>
          </a:p>
          <a:p>
            <a:pPr eaLnBrk="1" hangingPunct="1"/>
            <a:r>
              <a:rPr kumimoji="1" lang="en-US" altLang="zh-CN" sz="2400" dirty="0">
                <a:solidFill>
                  <a:srgbClr val="FFFF00"/>
                </a:solidFill>
              </a:rPr>
              <a:t>After calling (</a:t>
            </a:r>
            <a:r>
              <a:rPr kumimoji="1" lang="zh-CN" altLang="en-US" sz="2400" dirty="0">
                <a:solidFill>
                  <a:srgbClr val="FFFF00"/>
                </a:solidFill>
              </a:rPr>
              <a:t>调用后 </a:t>
            </a:r>
            <a:r>
              <a:rPr kumimoji="1" lang="en-US" altLang="zh-CN" sz="2400" dirty="0">
                <a:solidFill>
                  <a:srgbClr val="FFFF00"/>
                </a:solidFill>
              </a:rPr>
              <a:t>- </a:t>
            </a:r>
            <a:r>
              <a:rPr kumimoji="1" lang="zh-CN" altLang="en-US" sz="2400" dirty="0">
                <a:solidFill>
                  <a:srgbClr val="FFFF00"/>
                </a:solidFill>
              </a:rPr>
              <a:t>递归出层</a:t>
            </a:r>
            <a:r>
              <a:rPr kumimoji="1" lang="en-US" altLang="zh-CN" sz="2400" dirty="0">
                <a:solidFill>
                  <a:srgbClr val="FFFF00"/>
                </a:solidFill>
              </a:rPr>
              <a:t>)</a:t>
            </a:r>
            <a:r>
              <a:rPr kumimoji="1" lang="zh-CN" altLang="en-US" sz="2400" dirty="0">
                <a:solidFill>
                  <a:srgbClr val="FFFF00"/>
                </a:solidFill>
              </a:rPr>
              <a:t>：</a:t>
            </a:r>
          </a:p>
          <a:p>
            <a:pPr eaLnBrk="1" hangingPunct="1"/>
            <a:r>
              <a:rPr kumimoji="1" lang="en-US" altLang="zh-CN" sz="2400" dirty="0">
                <a:solidFill>
                  <a:srgbClr val="FFFFCC"/>
                </a:solidFill>
              </a:rPr>
              <a:t>(1) Save the results</a:t>
            </a:r>
            <a:r>
              <a:rPr kumimoji="1" lang="en-US" altLang="zh-CN" sz="2400" dirty="0">
                <a:solidFill>
                  <a:srgbClr val="FFFF00"/>
                </a:solidFill>
              </a:rPr>
              <a:t> </a:t>
            </a:r>
            <a:r>
              <a:rPr kumimoji="1" lang="en-US" altLang="zh-CN" sz="2400" dirty="0"/>
              <a:t>(</a:t>
            </a:r>
            <a:r>
              <a:rPr kumimoji="1" lang="zh-CN" altLang="en-US" sz="2400" dirty="0"/>
              <a:t>保存被调用函数的计算结果</a:t>
            </a:r>
            <a:r>
              <a:rPr kumimoji="1" lang="en-US" altLang="zh-CN" sz="2400" dirty="0"/>
              <a:t>)</a:t>
            </a:r>
          </a:p>
          <a:p>
            <a:pPr eaLnBrk="1" hangingPunct="1"/>
            <a:r>
              <a:rPr kumimoji="1" lang="en-US" altLang="zh-CN" sz="2400" dirty="0">
                <a:solidFill>
                  <a:srgbClr val="FFFFCC"/>
                </a:solidFill>
              </a:rPr>
              <a:t>(2) Release the allocated memory in sub-function</a:t>
            </a:r>
            <a:r>
              <a:rPr kumimoji="1" lang="en-US" altLang="zh-CN" sz="2400" dirty="0">
                <a:solidFill>
                  <a:srgbClr val="FFFF00"/>
                </a:solidFill>
              </a:rPr>
              <a:t> </a:t>
            </a:r>
            <a:r>
              <a:rPr kumimoji="1" lang="en-US" altLang="zh-CN" sz="2400" dirty="0"/>
              <a:t>(</a:t>
            </a:r>
            <a:r>
              <a:rPr kumimoji="1" lang="zh-CN" altLang="en-US" sz="2400" dirty="0"/>
              <a:t>释放被调用函数的数据区</a:t>
            </a:r>
            <a:r>
              <a:rPr kumimoji="1" lang="en-US" altLang="zh-CN" sz="2400" dirty="0"/>
              <a:t>)</a:t>
            </a:r>
          </a:p>
          <a:p>
            <a:pPr eaLnBrk="1" hangingPunct="1"/>
            <a:r>
              <a:rPr kumimoji="1" lang="en-US" altLang="zh-CN" sz="2400" dirty="0">
                <a:solidFill>
                  <a:srgbClr val="FFFFCC"/>
                </a:solidFill>
              </a:rPr>
              <a:t>(3) Return to upper level function via return address</a:t>
            </a:r>
            <a:r>
              <a:rPr kumimoji="1" lang="en-US" altLang="zh-CN" sz="2400" dirty="0">
                <a:solidFill>
                  <a:srgbClr val="FFFF00"/>
                </a:solidFill>
              </a:rPr>
              <a:t> </a:t>
            </a:r>
            <a:r>
              <a:rPr kumimoji="1" lang="en-US" altLang="zh-CN" sz="2400" dirty="0"/>
              <a:t>(</a:t>
            </a:r>
            <a:r>
              <a:rPr kumimoji="1" lang="zh-CN" altLang="en-US" sz="2400" u="sng" dirty="0"/>
              <a:t>依照被调用函数保存的返回地址将控制转移到调用函数</a:t>
            </a:r>
            <a:r>
              <a:rPr kumimoji="1" lang="en-US" altLang="zh-CN" sz="2400" dirty="0"/>
              <a:t>)</a:t>
            </a:r>
          </a:p>
        </p:txBody>
      </p:sp>
      <p:sp>
        <p:nvSpPr>
          <p:cNvPr id="73732" name="Rectangle 3"/>
          <p:cNvSpPr>
            <a:spLocks noGrp="1" noChangeArrowheads="1"/>
          </p:cNvSpPr>
          <p:nvPr>
            <p:ph type="title"/>
          </p:nvPr>
        </p:nvSpPr>
        <p:spPr/>
        <p:txBody>
          <a:bodyPr/>
          <a:lstStyle/>
          <a:p>
            <a:pPr eaLnBrk="1" hangingPunct="1"/>
            <a:r>
              <a:rPr lang="en-US" altLang="zh-CN" sz="4000" b="0" dirty="0"/>
              <a:t>Procedure of function calling</a:t>
            </a:r>
            <a:endParaRPr lang="en-US" altLang="zh-CN" sz="3200" b="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fade">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fade">
                                      <p:cBhvr>
                                        <p:cTn id="12" dur="500"/>
                                        <p:tgtEl>
                                          <p:spTgt spid="73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3731">
                                            <p:txEl>
                                              <p:pRg st="2" end="2"/>
                                            </p:txEl>
                                          </p:spTgt>
                                        </p:tgtEl>
                                        <p:attrNameLst>
                                          <p:attrName>style.visibility</p:attrName>
                                        </p:attrNameLst>
                                      </p:cBhvr>
                                      <p:to>
                                        <p:strVal val="visible"/>
                                      </p:to>
                                    </p:set>
                                    <p:animEffect transition="in" filter="fade">
                                      <p:cBhvr>
                                        <p:cTn id="17" dur="500"/>
                                        <p:tgtEl>
                                          <p:spTgt spid="73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731">
                                            <p:txEl>
                                              <p:pRg st="3" end="3"/>
                                            </p:txEl>
                                          </p:spTgt>
                                        </p:tgtEl>
                                        <p:attrNameLst>
                                          <p:attrName>style.visibility</p:attrName>
                                        </p:attrNameLst>
                                      </p:cBhvr>
                                      <p:to>
                                        <p:strVal val="visible"/>
                                      </p:to>
                                    </p:set>
                                    <p:animEffect transition="in" filter="fade">
                                      <p:cBhvr>
                                        <p:cTn id="22" dur="500"/>
                                        <p:tgtEl>
                                          <p:spTgt spid="737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3731">
                                            <p:txEl>
                                              <p:pRg st="4" end="4"/>
                                            </p:txEl>
                                          </p:spTgt>
                                        </p:tgtEl>
                                        <p:attrNameLst>
                                          <p:attrName>style.visibility</p:attrName>
                                        </p:attrNameLst>
                                      </p:cBhvr>
                                      <p:to>
                                        <p:strVal val="visible"/>
                                      </p:to>
                                    </p:set>
                                    <p:animEffect transition="in" filter="fade">
                                      <p:cBhvr>
                                        <p:cTn id="27" dur="500"/>
                                        <p:tgtEl>
                                          <p:spTgt spid="737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3731">
                                            <p:txEl>
                                              <p:pRg st="5" end="5"/>
                                            </p:txEl>
                                          </p:spTgt>
                                        </p:tgtEl>
                                        <p:attrNameLst>
                                          <p:attrName>style.visibility</p:attrName>
                                        </p:attrNameLst>
                                      </p:cBhvr>
                                      <p:to>
                                        <p:strVal val="visible"/>
                                      </p:to>
                                    </p:set>
                                    <p:animEffect transition="in" filter="fade">
                                      <p:cBhvr>
                                        <p:cTn id="32" dur="500"/>
                                        <p:tgtEl>
                                          <p:spTgt spid="737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3731">
                                            <p:txEl>
                                              <p:pRg st="6" end="6"/>
                                            </p:txEl>
                                          </p:spTgt>
                                        </p:tgtEl>
                                        <p:attrNameLst>
                                          <p:attrName>style.visibility</p:attrName>
                                        </p:attrNameLst>
                                      </p:cBhvr>
                                      <p:to>
                                        <p:strVal val="visible"/>
                                      </p:to>
                                    </p:set>
                                    <p:animEffect transition="in" filter="fade">
                                      <p:cBhvr>
                                        <p:cTn id="37" dur="500"/>
                                        <p:tgtEl>
                                          <p:spTgt spid="737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3731">
                                            <p:txEl>
                                              <p:pRg st="7" end="7"/>
                                            </p:txEl>
                                          </p:spTgt>
                                        </p:tgtEl>
                                        <p:attrNameLst>
                                          <p:attrName>style.visibility</p:attrName>
                                        </p:attrNameLst>
                                      </p:cBhvr>
                                      <p:to>
                                        <p:strVal val="visible"/>
                                      </p:to>
                                    </p:set>
                                    <p:animEffect transition="in" filter="fade">
                                      <p:cBhvr>
                                        <p:cTn id="42" dur="500"/>
                                        <p:tgtEl>
                                          <p:spTgt spid="737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2"/>
          <p:cNvSpPr txBox="1">
            <a:spLocks noChangeArrowheads="1"/>
          </p:cNvSpPr>
          <p:nvPr/>
        </p:nvSpPr>
        <p:spPr bwMode="auto">
          <a:xfrm>
            <a:off x="520700" y="332105"/>
            <a:ext cx="8444865" cy="95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800" dirty="0"/>
              <a:t>多个函数嵌套调用时，按照“</a:t>
            </a:r>
            <a:r>
              <a:rPr kumimoji="1" lang="zh-CN" altLang="en-US" sz="2800" b="1" dirty="0">
                <a:solidFill>
                  <a:srgbClr val="FFFF00"/>
                </a:solidFill>
              </a:rPr>
              <a:t>后调用先返回</a:t>
            </a:r>
            <a:r>
              <a:rPr kumimoji="1" lang="zh-CN" altLang="en-US" sz="2800" dirty="0"/>
              <a:t>”</a:t>
            </a:r>
            <a:r>
              <a:rPr kumimoji="1" lang="en-US" altLang="zh-CN" sz="2800" dirty="0">
                <a:solidFill>
                  <a:srgbClr val="FFFF00"/>
                </a:solidFill>
                <a:sym typeface="+mn-ea"/>
              </a:rPr>
              <a:t>Last calling, first return</a:t>
            </a:r>
            <a:r>
              <a:rPr kumimoji="1" lang="zh-CN" altLang="en-US" sz="2800" dirty="0"/>
              <a:t>的原则进行</a:t>
            </a:r>
            <a:r>
              <a:rPr kumimoji="1" lang="en-US" altLang="zh-CN" sz="2800" dirty="0">
                <a:solidFill>
                  <a:srgbClr val="FFFF00"/>
                </a:solidFill>
              </a:rPr>
              <a:t> </a:t>
            </a:r>
          </a:p>
        </p:txBody>
      </p:sp>
      <p:sp>
        <p:nvSpPr>
          <p:cNvPr id="74756" name="Text Box 3"/>
          <p:cNvSpPr txBox="1">
            <a:spLocks noChangeArrowheads="1"/>
          </p:cNvSpPr>
          <p:nvPr/>
        </p:nvSpPr>
        <p:spPr bwMode="auto">
          <a:xfrm>
            <a:off x="646113" y="1635125"/>
            <a:ext cx="1808162"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int main()</a:t>
            </a:r>
          </a:p>
          <a:p>
            <a:pPr eaLnBrk="1" hangingPunct="1"/>
            <a:r>
              <a:rPr kumimoji="1" lang="en-US" altLang="zh-CN" sz="2400">
                <a:latin typeface="Times New Roman" panose="02020603050405020304" pitchFamily="18" charset="0"/>
              </a:rPr>
              <a:t>{</a:t>
            </a:r>
          </a:p>
          <a:p>
            <a:pPr eaLnBrk="1" hangingPunct="1"/>
            <a:r>
              <a:rPr kumimoji="1" lang="en-US" altLang="zh-CN" sz="2400">
                <a:latin typeface="Times New Roman" panose="02020603050405020304" pitchFamily="18" charset="0"/>
              </a:rPr>
              <a:t>     int m,n;</a:t>
            </a:r>
          </a:p>
          <a:p>
            <a:pPr eaLnBrk="1" hangingPunct="1"/>
            <a:r>
              <a:rPr kumimoji="1" lang="en-US" altLang="zh-CN" sz="2400">
                <a:latin typeface="Times New Roman" panose="02020603050405020304" pitchFamily="18" charset="0"/>
              </a:rPr>
              <a:t>     ...</a:t>
            </a:r>
          </a:p>
          <a:p>
            <a:pPr eaLnBrk="1" hangingPunct="1"/>
            <a:r>
              <a:rPr kumimoji="1" lang="en-US" altLang="zh-CN" sz="2400">
                <a:latin typeface="Times New Roman" panose="02020603050405020304" pitchFamily="18" charset="0"/>
              </a:rPr>
              <a:t>     first(m,n);</a:t>
            </a:r>
          </a:p>
          <a:p>
            <a:pPr eaLnBrk="1" hangingPunct="1"/>
            <a:r>
              <a:rPr kumimoji="1" lang="en-US" altLang="zh-CN" sz="2400">
                <a:latin typeface="Times New Roman" panose="02020603050405020304" pitchFamily="18" charset="0"/>
              </a:rPr>
              <a:t>1: …</a:t>
            </a:r>
          </a:p>
          <a:p>
            <a:pPr eaLnBrk="1" hangingPunct="1"/>
            <a:r>
              <a:rPr kumimoji="1" lang="en-US" altLang="zh-CN" sz="2400">
                <a:latin typeface="Times New Roman" panose="02020603050405020304" pitchFamily="18" charset="0"/>
              </a:rPr>
              <a:t>...</a:t>
            </a:r>
          </a:p>
          <a:p>
            <a:pPr eaLnBrk="1" hangingPunct="1"/>
            <a:endParaRPr kumimoji="1" lang="en-US" altLang="zh-CN" sz="2400">
              <a:latin typeface="Times New Roman" panose="02020603050405020304" pitchFamily="18" charset="0"/>
            </a:endParaRPr>
          </a:p>
          <a:p>
            <a:pPr eaLnBrk="1" hangingPunct="1"/>
            <a:r>
              <a:rPr kumimoji="1" lang="en-US" altLang="zh-CN" sz="2400">
                <a:latin typeface="Times New Roman" panose="02020603050405020304" pitchFamily="18" charset="0"/>
              </a:rPr>
              <a:t>}</a:t>
            </a:r>
            <a:endParaRPr kumimoji="1" lang="en-US" altLang="zh-CN" sz="2800">
              <a:latin typeface="Times New Roman" panose="02020603050405020304" pitchFamily="18" charset="0"/>
            </a:endParaRPr>
          </a:p>
        </p:txBody>
      </p:sp>
      <p:sp>
        <p:nvSpPr>
          <p:cNvPr id="74757" name="Text Box 4"/>
          <p:cNvSpPr txBox="1">
            <a:spLocks noChangeArrowheads="1"/>
          </p:cNvSpPr>
          <p:nvPr/>
        </p:nvSpPr>
        <p:spPr bwMode="auto">
          <a:xfrm>
            <a:off x="3389313" y="1635125"/>
            <a:ext cx="2424112"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int first(int s, int t)</a:t>
            </a:r>
          </a:p>
          <a:p>
            <a:pPr eaLnBrk="1" hangingPunct="1"/>
            <a:r>
              <a:rPr kumimoji="1" lang="en-US" altLang="zh-CN" sz="2400">
                <a:latin typeface="Times New Roman" panose="02020603050405020304" pitchFamily="18" charset="0"/>
              </a:rPr>
              <a:t>{</a:t>
            </a:r>
          </a:p>
          <a:p>
            <a:pPr eaLnBrk="1" hangingPunct="1"/>
            <a:r>
              <a:rPr kumimoji="1" lang="en-US" altLang="zh-CN" sz="2400">
                <a:latin typeface="Times New Roman" panose="02020603050405020304" pitchFamily="18" charset="0"/>
              </a:rPr>
              <a:t>     int 	i;</a:t>
            </a:r>
          </a:p>
          <a:p>
            <a:pPr eaLnBrk="1" hangingPunct="1"/>
            <a:r>
              <a:rPr kumimoji="1" lang="en-US" altLang="zh-CN" sz="2400">
                <a:latin typeface="Times New Roman" panose="02020603050405020304" pitchFamily="18" charset="0"/>
              </a:rPr>
              <a:t>     …</a:t>
            </a:r>
          </a:p>
          <a:p>
            <a:pPr eaLnBrk="1" hangingPunct="1"/>
            <a:r>
              <a:rPr kumimoji="1" lang="en-US" altLang="zh-CN" sz="2400">
                <a:latin typeface="Times New Roman" panose="02020603050405020304" pitchFamily="18" charset="0"/>
              </a:rPr>
              <a:t>     second(i);</a:t>
            </a:r>
          </a:p>
          <a:p>
            <a:pPr eaLnBrk="1" hangingPunct="1"/>
            <a:endParaRPr kumimoji="1" lang="en-US" altLang="zh-CN" sz="2400">
              <a:latin typeface="Times New Roman" panose="02020603050405020304" pitchFamily="18" charset="0"/>
            </a:endParaRPr>
          </a:p>
          <a:p>
            <a:pPr eaLnBrk="1" hangingPunct="1"/>
            <a:r>
              <a:rPr kumimoji="1" lang="en-US" altLang="zh-CN" sz="2400">
                <a:latin typeface="Times New Roman" panose="02020603050405020304" pitchFamily="18" charset="0"/>
              </a:rPr>
              <a:t>2:  …</a:t>
            </a:r>
          </a:p>
          <a:p>
            <a:pPr eaLnBrk="1" hangingPunct="1"/>
            <a:r>
              <a:rPr kumimoji="1" lang="en-US" altLang="zh-CN" sz="2400">
                <a:latin typeface="Times New Roman" panose="02020603050405020304" pitchFamily="18" charset="0"/>
              </a:rPr>
              <a:t>...</a:t>
            </a:r>
          </a:p>
          <a:p>
            <a:pPr eaLnBrk="1" hangingPunct="1"/>
            <a:r>
              <a:rPr kumimoji="1" lang="en-US" altLang="zh-CN" sz="2400">
                <a:latin typeface="Times New Roman" panose="02020603050405020304" pitchFamily="18" charset="0"/>
              </a:rPr>
              <a:t>}</a:t>
            </a:r>
          </a:p>
        </p:txBody>
      </p:sp>
      <p:sp>
        <p:nvSpPr>
          <p:cNvPr id="74758" name="Text Box 5"/>
          <p:cNvSpPr txBox="1">
            <a:spLocks noChangeArrowheads="1"/>
          </p:cNvSpPr>
          <p:nvPr/>
        </p:nvSpPr>
        <p:spPr bwMode="auto">
          <a:xfrm>
            <a:off x="6208713" y="1635125"/>
            <a:ext cx="2179637"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int second(int d)</a:t>
            </a:r>
          </a:p>
          <a:p>
            <a:pPr eaLnBrk="1" hangingPunct="1"/>
            <a:r>
              <a:rPr kumimoji="1" lang="en-US" altLang="zh-CN" sz="2400">
                <a:latin typeface="Times New Roman" panose="02020603050405020304" pitchFamily="18" charset="0"/>
              </a:rPr>
              <a:t>{</a:t>
            </a:r>
          </a:p>
          <a:p>
            <a:pPr eaLnBrk="1" hangingPunct="1"/>
            <a:r>
              <a:rPr kumimoji="1" lang="en-US" altLang="zh-CN" sz="2400">
                <a:latin typeface="Times New Roman" panose="02020603050405020304" pitchFamily="18" charset="0"/>
              </a:rPr>
              <a:t>       int	x,y;</a:t>
            </a:r>
          </a:p>
          <a:p>
            <a:pPr eaLnBrk="1" hangingPunct="1"/>
            <a:r>
              <a:rPr kumimoji="1" lang="en-US" altLang="zh-CN" sz="2400">
                <a:latin typeface="Times New Roman" panose="02020603050405020304" pitchFamily="18" charset="0"/>
              </a:rPr>
              <a:t>3:       …</a:t>
            </a:r>
          </a:p>
          <a:p>
            <a:pPr eaLnBrk="1" hangingPunct="1"/>
            <a:r>
              <a:rPr kumimoji="1" lang="en-US" altLang="zh-CN" sz="2400">
                <a:latin typeface="Times New Roman" panose="02020603050405020304" pitchFamily="18" charset="0"/>
              </a:rPr>
              <a:t>...</a:t>
            </a:r>
          </a:p>
          <a:p>
            <a:pPr eaLnBrk="1" hangingPunct="1"/>
            <a:r>
              <a:rPr kumimoji="1" lang="en-US" altLang="zh-CN" sz="2400">
                <a:latin typeface="Times New Roman" panose="02020603050405020304" pitchFamily="18" charset="0"/>
              </a:rPr>
              <a:t>}</a:t>
            </a:r>
          </a:p>
        </p:txBody>
      </p:sp>
      <p:sp>
        <p:nvSpPr>
          <p:cNvPr id="74759" name="Line 6"/>
          <p:cNvSpPr>
            <a:spLocks noChangeShapeType="1"/>
          </p:cNvSpPr>
          <p:nvPr/>
        </p:nvSpPr>
        <p:spPr bwMode="auto">
          <a:xfrm flipV="1">
            <a:off x="2109788" y="1974850"/>
            <a:ext cx="1295400" cy="1143000"/>
          </a:xfrm>
          <a:prstGeom prst="line">
            <a:avLst/>
          </a:prstGeom>
          <a:noFill/>
          <a:ln w="28575" cap="rnd">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0" name="Line 7"/>
          <p:cNvSpPr>
            <a:spLocks noChangeShapeType="1"/>
          </p:cNvSpPr>
          <p:nvPr/>
        </p:nvSpPr>
        <p:spPr bwMode="auto">
          <a:xfrm>
            <a:off x="3405188" y="2203450"/>
            <a:ext cx="304800" cy="838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1" name="Line 8"/>
          <p:cNvSpPr>
            <a:spLocks noChangeShapeType="1"/>
          </p:cNvSpPr>
          <p:nvPr/>
        </p:nvSpPr>
        <p:spPr bwMode="auto">
          <a:xfrm flipV="1">
            <a:off x="4852988" y="1974850"/>
            <a:ext cx="1295400" cy="1143000"/>
          </a:xfrm>
          <a:prstGeom prst="line">
            <a:avLst/>
          </a:prstGeom>
          <a:noFill/>
          <a:ln w="28575" cap="rnd">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2" name="Line 9"/>
          <p:cNvSpPr>
            <a:spLocks noChangeShapeType="1"/>
          </p:cNvSpPr>
          <p:nvPr/>
        </p:nvSpPr>
        <p:spPr bwMode="auto">
          <a:xfrm>
            <a:off x="6148388" y="2127250"/>
            <a:ext cx="0" cy="990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3" name="Line 10"/>
          <p:cNvSpPr>
            <a:spLocks noChangeShapeType="1"/>
          </p:cNvSpPr>
          <p:nvPr/>
        </p:nvSpPr>
        <p:spPr bwMode="auto">
          <a:xfrm flipH="1">
            <a:off x="3708400" y="3795713"/>
            <a:ext cx="2519363" cy="215900"/>
          </a:xfrm>
          <a:prstGeom prst="line">
            <a:avLst/>
          </a:prstGeom>
          <a:noFill/>
          <a:ln w="28575" cap="rnd">
            <a:solidFill>
              <a:srgbClr val="33CC33"/>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4" name="Line 11"/>
          <p:cNvSpPr>
            <a:spLocks noChangeShapeType="1"/>
          </p:cNvSpPr>
          <p:nvPr/>
        </p:nvSpPr>
        <p:spPr bwMode="auto">
          <a:xfrm>
            <a:off x="3492500" y="3146425"/>
            <a:ext cx="0" cy="5048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5" name="Line 12"/>
          <p:cNvSpPr>
            <a:spLocks noChangeShapeType="1"/>
          </p:cNvSpPr>
          <p:nvPr/>
        </p:nvSpPr>
        <p:spPr bwMode="auto">
          <a:xfrm flipH="1" flipV="1">
            <a:off x="1116013" y="3651250"/>
            <a:ext cx="2376487" cy="1152525"/>
          </a:xfrm>
          <a:prstGeom prst="line">
            <a:avLst/>
          </a:prstGeom>
          <a:noFill/>
          <a:ln w="28575">
            <a:solidFill>
              <a:srgbClr val="33CC33"/>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4767" name="Group 29"/>
          <p:cNvGrpSpPr/>
          <p:nvPr/>
        </p:nvGrpSpPr>
        <p:grpSpPr bwMode="auto">
          <a:xfrm>
            <a:off x="2914650" y="5013325"/>
            <a:ext cx="2736850" cy="1541463"/>
            <a:chOff x="521" y="3158"/>
            <a:chExt cx="2223" cy="971"/>
          </a:xfrm>
        </p:grpSpPr>
        <p:sp>
          <p:nvSpPr>
            <p:cNvPr id="74768" name="Line 22"/>
            <p:cNvSpPr>
              <a:spLocks noChangeShapeType="1"/>
            </p:cNvSpPr>
            <p:nvPr/>
          </p:nvSpPr>
          <p:spPr bwMode="auto">
            <a:xfrm>
              <a:off x="521" y="3358"/>
              <a:ext cx="22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69" name="Line 23"/>
            <p:cNvSpPr>
              <a:spLocks noChangeShapeType="1"/>
            </p:cNvSpPr>
            <p:nvPr/>
          </p:nvSpPr>
          <p:spPr bwMode="auto">
            <a:xfrm>
              <a:off x="521" y="4129"/>
              <a:ext cx="22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72" name="Rectangle 26"/>
            <p:cNvSpPr>
              <a:spLocks noChangeArrowheads="1"/>
            </p:cNvSpPr>
            <p:nvPr/>
          </p:nvSpPr>
          <p:spPr bwMode="auto">
            <a:xfrm>
              <a:off x="1520" y="3358"/>
              <a:ext cx="317" cy="77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solidFill>
                    <a:srgbClr val="C00000"/>
                  </a:solidFill>
                </a:rPr>
                <a:t>1</a:t>
              </a:r>
              <a:endParaRPr lang="en-US" altLang="zh-CN" sz="1400"/>
            </a:p>
            <a:p>
              <a:pPr algn="ctr"/>
              <a:r>
                <a:rPr lang="en-US" altLang="zh-CN" sz="1400">
                  <a:solidFill>
                    <a:srgbClr val="FFFF00"/>
                  </a:solidFill>
                </a:rPr>
                <a:t>m</a:t>
              </a:r>
            </a:p>
            <a:p>
              <a:pPr algn="ctr"/>
              <a:r>
                <a:rPr lang="en-US" altLang="zh-CN" sz="1400">
                  <a:solidFill>
                    <a:srgbClr val="FFFF00"/>
                  </a:solidFill>
                </a:rPr>
                <a:t>n</a:t>
              </a:r>
              <a:endParaRPr lang="en-US" altLang="zh-CN" sz="1400"/>
            </a:p>
            <a:p>
              <a:pPr algn="ctr"/>
              <a:r>
                <a:rPr lang="en-US" altLang="zh-CN" sz="1400">
                  <a:solidFill>
                    <a:srgbClr val="33CC33"/>
                  </a:solidFill>
                </a:rPr>
                <a:t>i</a:t>
              </a:r>
            </a:p>
          </p:txBody>
        </p:sp>
        <p:sp>
          <p:nvSpPr>
            <p:cNvPr id="74773" name="AutoShape 28"/>
            <p:cNvSpPr>
              <a:spLocks noChangeArrowheads="1"/>
            </p:cNvSpPr>
            <p:nvPr/>
          </p:nvSpPr>
          <p:spPr bwMode="auto">
            <a:xfrm>
              <a:off x="1610" y="3158"/>
              <a:ext cx="136" cy="182"/>
            </a:xfrm>
            <a:prstGeom prst="downArrow">
              <a:avLst>
                <a:gd name="adj1" fmla="val 50000"/>
                <a:gd name="adj2" fmla="val 3345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5" name="文本框 4"/>
          <p:cNvSpPr txBox="1"/>
          <p:nvPr/>
        </p:nvSpPr>
        <p:spPr>
          <a:xfrm>
            <a:off x="951230" y="5445125"/>
            <a:ext cx="1158875" cy="368300"/>
          </a:xfrm>
          <a:prstGeom prst="rect">
            <a:avLst/>
          </a:prstGeom>
          <a:noFill/>
        </p:spPr>
        <p:txBody>
          <a:bodyPr wrap="square" rtlCol="0">
            <a:spAutoFit/>
          </a:bodyPr>
          <a:lstStyle/>
          <a:p>
            <a:r>
              <a:rPr lang="zh-CN" altLang="en-US" b="1">
                <a:solidFill>
                  <a:srgbClr val="C00000"/>
                </a:solidFill>
              </a:rPr>
              <a:t>返回地址</a:t>
            </a:r>
          </a:p>
        </p:txBody>
      </p:sp>
      <p:sp>
        <p:nvSpPr>
          <p:cNvPr id="6" name="文本框 5"/>
          <p:cNvSpPr txBox="1"/>
          <p:nvPr/>
        </p:nvSpPr>
        <p:spPr>
          <a:xfrm>
            <a:off x="963930" y="5733415"/>
            <a:ext cx="1252220" cy="368300"/>
          </a:xfrm>
          <a:prstGeom prst="rect">
            <a:avLst/>
          </a:prstGeom>
          <a:noFill/>
        </p:spPr>
        <p:txBody>
          <a:bodyPr wrap="square" rtlCol="0">
            <a:spAutoFit/>
          </a:bodyPr>
          <a:lstStyle/>
          <a:p>
            <a:r>
              <a:rPr lang="zh-CN" altLang="en-US" b="1">
                <a:solidFill>
                  <a:srgbClr val="FFFF00"/>
                </a:solidFill>
              </a:rPr>
              <a:t>实参</a:t>
            </a:r>
          </a:p>
        </p:txBody>
      </p:sp>
      <p:sp>
        <p:nvSpPr>
          <p:cNvPr id="7" name="文本框 6"/>
          <p:cNvSpPr txBox="1"/>
          <p:nvPr/>
        </p:nvSpPr>
        <p:spPr>
          <a:xfrm>
            <a:off x="963930" y="6071235"/>
            <a:ext cx="1158875" cy="368300"/>
          </a:xfrm>
          <a:prstGeom prst="rect">
            <a:avLst/>
          </a:prstGeom>
          <a:noFill/>
        </p:spPr>
        <p:txBody>
          <a:bodyPr wrap="square" rtlCol="0">
            <a:spAutoFit/>
          </a:bodyPr>
          <a:lstStyle/>
          <a:p>
            <a:r>
              <a:rPr lang="zh-CN" altLang="en-US" b="1" dirty="0">
                <a:solidFill>
                  <a:srgbClr val="33CC33"/>
                </a:solidFill>
              </a:rPr>
              <a:t>局部变量</a:t>
            </a:r>
          </a:p>
        </p:txBody>
      </p:sp>
      <p:sp>
        <p:nvSpPr>
          <p:cNvPr id="9" name="Rectangle 26"/>
          <p:cNvSpPr>
            <a:spLocks noChangeArrowheads="1"/>
          </p:cNvSpPr>
          <p:nvPr/>
        </p:nvSpPr>
        <p:spPr bwMode="auto">
          <a:xfrm>
            <a:off x="4535170" y="5330825"/>
            <a:ext cx="1111885" cy="122428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t>......</a:t>
            </a:r>
          </a:p>
        </p:txBody>
      </p:sp>
      <p:sp>
        <p:nvSpPr>
          <p:cNvPr id="10" name="Rectangle 18"/>
          <p:cNvSpPr>
            <a:spLocks noChangeArrowheads="1"/>
          </p:cNvSpPr>
          <p:nvPr/>
        </p:nvSpPr>
        <p:spPr bwMode="auto">
          <a:xfrm>
            <a:off x="7160669" y="5322570"/>
            <a:ext cx="369675" cy="12239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solidFill>
                  <a:srgbClr val="C00000"/>
                </a:solidFill>
              </a:rPr>
              <a:t>2</a:t>
            </a:r>
            <a:endParaRPr lang="en-US" altLang="zh-CN" sz="1400"/>
          </a:p>
          <a:p>
            <a:pPr algn="ctr"/>
            <a:r>
              <a:rPr lang="en-US" altLang="zh-CN" sz="1400">
                <a:solidFill>
                  <a:srgbClr val="FFFF00"/>
                </a:solidFill>
              </a:rPr>
              <a:t>i</a:t>
            </a:r>
            <a:endParaRPr lang="en-US" altLang="zh-CN" sz="1400"/>
          </a:p>
          <a:p>
            <a:pPr algn="ctr"/>
            <a:r>
              <a:rPr lang="en-US" altLang="zh-CN" sz="1400">
                <a:solidFill>
                  <a:srgbClr val="33CC33"/>
                </a:solidFill>
              </a:rPr>
              <a:t>X</a:t>
            </a:r>
          </a:p>
          <a:p>
            <a:pPr algn="ctr"/>
            <a:r>
              <a:rPr lang="en-US" altLang="zh-CN" sz="1400">
                <a:solidFill>
                  <a:srgbClr val="33CC33"/>
                </a:solidFill>
              </a:rPr>
              <a:t>y</a:t>
            </a:r>
          </a:p>
        </p:txBody>
      </p:sp>
      <p:grpSp>
        <p:nvGrpSpPr>
          <p:cNvPr id="11" name="Group 29"/>
          <p:cNvGrpSpPr/>
          <p:nvPr/>
        </p:nvGrpSpPr>
        <p:grpSpPr bwMode="auto">
          <a:xfrm>
            <a:off x="6300470" y="5005070"/>
            <a:ext cx="2736850" cy="1541463"/>
            <a:chOff x="521" y="3158"/>
            <a:chExt cx="2223" cy="971"/>
          </a:xfrm>
        </p:grpSpPr>
        <p:sp>
          <p:nvSpPr>
            <p:cNvPr id="12" name="Line 22"/>
            <p:cNvSpPr>
              <a:spLocks noChangeShapeType="1"/>
            </p:cNvSpPr>
            <p:nvPr/>
          </p:nvSpPr>
          <p:spPr bwMode="auto">
            <a:xfrm>
              <a:off x="521" y="3358"/>
              <a:ext cx="22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23"/>
            <p:cNvSpPr>
              <a:spLocks noChangeShapeType="1"/>
            </p:cNvSpPr>
            <p:nvPr/>
          </p:nvSpPr>
          <p:spPr bwMode="auto">
            <a:xfrm>
              <a:off x="521" y="4129"/>
              <a:ext cx="22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Rectangle 26"/>
            <p:cNvSpPr>
              <a:spLocks noChangeArrowheads="1"/>
            </p:cNvSpPr>
            <p:nvPr/>
          </p:nvSpPr>
          <p:spPr bwMode="auto">
            <a:xfrm>
              <a:off x="1520" y="3358"/>
              <a:ext cx="317" cy="77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solidFill>
                    <a:srgbClr val="C00000"/>
                  </a:solidFill>
                </a:rPr>
                <a:t>1</a:t>
              </a:r>
              <a:endParaRPr lang="en-US" altLang="zh-CN" sz="1400"/>
            </a:p>
            <a:p>
              <a:pPr algn="ctr"/>
              <a:r>
                <a:rPr lang="en-US" altLang="zh-CN" sz="1400">
                  <a:solidFill>
                    <a:srgbClr val="FFFF00"/>
                  </a:solidFill>
                </a:rPr>
                <a:t>m</a:t>
              </a:r>
            </a:p>
            <a:p>
              <a:pPr algn="ctr"/>
              <a:r>
                <a:rPr lang="en-US" altLang="zh-CN" sz="1400">
                  <a:solidFill>
                    <a:srgbClr val="FFFF00"/>
                  </a:solidFill>
                </a:rPr>
                <a:t>n</a:t>
              </a:r>
              <a:endParaRPr lang="en-US" altLang="zh-CN" sz="1400"/>
            </a:p>
            <a:p>
              <a:pPr algn="ctr"/>
              <a:r>
                <a:rPr lang="en-US" altLang="zh-CN" sz="1400">
                  <a:solidFill>
                    <a:srgbClr val="33CC33"/>
                  </a:solidFill>
                </a:rPr>
                <a:t>i</a:t>
              </a:r>
            </a:p>
          </p:txBody>
        </p:sp>
        <p:sp>
          <p:nvSpPr>
            <p:cNvPr id="15" name="AutoShape 28"/>
            <p:cNvSpPr>
              <a:spLocks noChangeArrowheads="1"/>
            </p:cNvSpPr>
            <p:nvPr/>
          </p:nvSpPr>
          <p:spPr bwMode="auto">
            <a:xfrm>
              <a:off x="1610" y="3158"/>
              <a:ext cx="136" cy="182"/>
            </a:xfrm>
            <a:prstGeom prst="downArrow">
              <a:avLst>
                <a:gd name="adj1" fmla="val 50000"/>
                <a:gd name="adj2" fmla="val 3345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16" name="Rectangle 26"/>
          <p:cNvSpPr>
            <a:spLocks noChangeArrowheads="1"/>
          </p:cNvSpPr>
          <p:nvPr/>
        </p:nvSpPr>
        <p:spPr bwMode="auto">
          <a:xfrm>
            <a:off x="7920990" y="5322570"/>
            <a:ext cx="1111885" cy="122428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t>......</a:t>
            </a:r>
          </a:p>
        </p:txBody>
      </p:sp>
      <p:grpSp>
        <p:nvGrpSpPr>
          <p:cNvPr id="8" name="组合 7">
            <a:extLst>
              <a:ext uri="{FF2B5EF4-FFF2-40B4-BE49-F238E27FC236}">
                <a16:creationId xmlns:a16="http://schemas.microsoft.com/office/drawing/2014/main" id="{44175FA0-615A-E40D-95C2-F789A1E85328}"/>
              </a:ext>
            </a:extLst>
          </p:cNvPr>
          <p:cNvGrpSpPr/>
          <p:nvPr/>
        </p:nvGrpSpPr>
        <p:grpSpPr>
          <a:xfrm>
            <a:off x="5288873" y="4438610"/>
            <a:ext cx="2091439" cy="1374815"/>
            <a:chOff x="5288873" y="4438610"/>
            <a:chExt cx="2091439" cy="1374815"/>
          </a:xfrm>
        </p:grpSpPr>
        <p:sp>
          <p:nvSpPr>
            <p:cNvPr id="2" name="文本框 1">
              <a:extLst>
                <a:ext uri="{FF2B5EF4-FFF2-40B4-BE49-F238E27FC236}">
                  <a16:creationId xmlns:a16="http://schemas.microsoft.com/office/drawing/2014/main" id="{57B32028-3798-D911-D82A-58C6FBE63B79}"/>
                </a:ext>
              </a:extLst>
            </p:cNvPr>
            <p:cNvSpPr txBox="1"/>
            <p:nvPr/>
          </p:nvSpPr>
          <p:spPr>
            <a:xfrm>
              <a:off x="5288873" y="4438610"/>
              <a:ext cx="2091439" cy="738664"/>
            </a:xfrm>
            <a:prstGeom prst="rect">
              <a:avLst/>
            </a:prstGeom>
            <a:noFill/>
          </p:spPr>
          <p:txBody>
            <a:bodyPr wrap="square">
              <a:spAutoFit/>
            </a:bodyPr>
            <a:lstStyle/>
            <a:p>
              <a:pPr algn="just"/>
              <a:r>
                <a:rPr lang="en-US" sz="1400" dirty="0" err="1">
                  <a:solidFill>
                    <a:srgbClr val="FFC000"/>
                  </a:solidFill>
                </a:rPr>
                <a:t>i</a:t>
              </a:r>
              <a:r>
                <a:rPr lang="zh-CN" altLang="en-US" sz="1400" dirty="0">
                  <a:solidFill>
                    <a:srgbClr val="FFC000"/>
                  </a:solidFill>
                </a:rPr>
                <a:t>是实参，从</a:t>
              </a:r>
              <a:r>
                <a:rPr lang="en-US" altLang="zh-CN" sz="1400" dirty="0">
                  <a:solidFill>
                    <a:srgbClr val="FFC000"/>
                  </a:solidFill>
                </a:rPr>
                <a:t>first</a:t>
              </a:r>
              <a:r>
                <a:rPr lang="zh-CN" altLang="en-US" sz="1400" dirty="0">
                  <a:solidFill>
                    <a:srgbClr val="FFC000"/>
                  </a:solidFill>
                </a:rPr>
                <a:t>函数传递给</a:t>
              </a:r>
              <a:r>
                <a:rPr lang="en-US" altLang="zh-CN" sz="1400" dirty="0">
                  <a:solidFill>
                    <a:srgbClr val="FFC000"/>
                  </a:solidFill>
                </a:rPr>
                <a:t>second</a:t>
              </a:r>
              <a:r>
                <a:rPr lang="zh-CN" altLang="en-US" sz="1400" dirty="0">
                  <a:solidFill>
                    <a:srgbClr val="FFC000"/>
                  </a:solidFill>
                </a:rPr>
                <a:t>函数，</a:t>
              </a:r>
              <a:r>
                <a:rPr lang="en-US" altLang="zh-CN" sz="1400" dirty="0">
                  <a:solidFill>
                    <a:srgbClr val="FFC000"/>
                  </a:solidFill>
                </a:rPr>
                <a:t>x</a:t>
              </a:r>
              <a:r>
                <a:rPr lang="zh-CN" altLang="en-US" sz="1400" dirty="0">
                  <a:solidFill>
                    <a:srgbClr val="FFC000"/>
                  </a:solidFill>
                </a:rPr>
                <a:t>和</a:t>
              </a:r>
              <a:r>
                <a:rPr lang="en-US" altLang="zh-CN" sz="1400" dirty="0">
                  <a:solidFill>
                    <a:srgbClr val="FFC000"/>
                  </a:solidFill>
                </a:rPr>
                <a:t>y</a:t>
              </a:r>
              <a:r>
                <a:rPr lang="zh-CN" altLang="en-US" sz="1400" dirty="0">
                  <a:solidFill>
                    <a:srgbClr val="FFC000"/>
                  </a:solidFill>
                </a:rPr>
                <a:t>是局部变量</a:t>
              </a:r>
              <a:endParaRPr lang="en-US" sz="1400" dirty="0">
                <a:solidFill>
                  <a:srgbClr val="FFC000"/>
                </a:solidFill>
              </a:endParaRPr>
            </a:p>
          </p:txBody>
        </p:sp>
        <p:cxnSp>
          <p:nvCxnSpPr>
            <p:cNvPr id="4" name="直接箭头连接符 3">
              <a:extLst>
                <a:ext uri="{FF2B5EF4-FFF2-40B4-BE49-F238E27FC236}">
                  <a16:creationId xmlns:a16="http://schemas.microsoft.com/office/drawing/2014/main" id="{5F97F38D-C4D1-6780-F3B2-A326093B10A8}"/>
                </a:ext>
              </a:extLst>
            </p:cNvPr>
            <p:cNvCxnSpPr>
              <a:cxnSpLocks/>
            </p:cNvCxnSpPr>
            <p:nvPr/>
          </p:nvCxnSpPr>
          <p:spPr>
            <a:xfrm>
              <a:off x="6696746" y="5005070"/>
              <a:ext cx="539550" cy="808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ChangeArrowheads="1"/>
          </p:cNvSpPr>
          <p:nvPr/>
        </p:nvSpPr>
        <p:spPr bwMode="auto">
          <a:xfrm>
            <a:off x="1066800" y="990600"/>
            <a:ext cx="73914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anose="02020603050405020304" pitchFamily="18" charset="0"/>
                <a:ea typeface="宋体" panose="02010600030101010101" pitchFamily="2" charset="-122"/>
              </a:rPr>
              <a:t>int main()</a:t>
            </a:r>
          </a:p>
          <a:p>
            <a:r>
              <a:rPr kumimoji="1" lang="en-US" altLang="zh-CN" sz="2400" b="1">
                <a:latin typeface="Times New Roman" panose="02020603050405020304" pitchFamily="18" charset="0"/>
                <a:ea typeface="宋体" panose="02010600030101010101" pitchFamily="2" charset="-122"/>
              </a:rPr>
              <a:t>{</a:t>
            </a:r>
          </a:p>
          <a:p>
            <a:r>
              <a:rPr kumimoji="1" lang="en-US" altLang="zh-CN" sz="2400" b="1">
                <a:latin typeface="Times New Roman" panose="02020603050405020304" pitchFamily="18" charset="0"/>
                <a:ea typeface="宋体" panose="02010600030101010101" pitchFamily="2" charset="-122"/>
              </a:rPr>
              <a:t>	int m,n;</a:t>
            </a:r>
          </a:p>
          <a:p>
            <a:r>
              <a:rPr kumimoji="1" lang="en-US" altLang="zh-CN" sz="2400" b="1">
                <a:latin typeface="Times New Roman" panose="02020603050405020304" pitchFamily="18" charset="0"/>
                <a:ea typeface="宋体" panose="02010600030101010101" pitchFamily="2" charset="-122"/>
              </a:rPr>
              <a:t>	...</a:t>
            </a:r>
          </a:p>
          <a:p>
            <a:r>
              <a:rPr kumimoji="1" lang="en-US" altLang="zh-CN" sz="2400" b="1">
                <a:latin typeface="Times New Roman" panose="02020603050405020304" pitchFamily="18" charset="0"/>
                <a:ea typeface="宋体" panose="02010600030101010101" pitchFamily="2" charset="-122"/>
              </a:rPr>
              <a:t>	{</a:t>
            </a:r>
          </a:p>
          <a:p>
            <a:r>
              <a:rPr kumimoji="1" lang="en-US" altLang="zh-CN" sz="2400" b="1">
                <a:latin typeface="Times New Roman" panose="02020603050405020304" pitchFamily="18" charset="0"/>
                <a:ea typeface="宋体" panose="02010600030101010101" pitchFamily="2" charset="-122"/>
              </a:rPr>
              <a:t>		int 	i;</a:t>
            </a:r>
          </a:p>
          <a:p>
            <a:r>
              <a:rPr kumimoji="1" lang="en-US" altLang="zh-CN" sz="2400" b="1">
                <a:latin typeface="Times New Roman" panose="02020603050405020304" pitchFamily="18" charset="0"/>
                <a:ea typeface="宋体" panose="02010600030101010101" pitchFamily="2" charset="-122"/>
              </a:rPr>
              <a:t>		…</a:t>
            </a:r>
          </a:p>
          <a:p>
            <a:r>
              <a:rPr kumimoji="1" lang="en-US" altLang="zh-CN" sz="2400" b="1">
                <a:latin typeface="Times New Roman" panose="02020603050405020304" pitchFamily="18" charset="0"/>
                <a:ea typeface="宋体" panose="02010600030101010101" pitchFamily="2" charset="-122"/>
              </a:rPr>
              <a:t>		{</a:t>
            </a:r>
          </a:p>
          <a:p>
            <a:r>
              <a:rPr kumimoji="1" lang="en-US" altLang="zh-CN" sz="2400" b="1">
                <a:latin typeface="Times New Roman" panose="02020603050405020304" pitchFamily="18" charset="0"/>
                <a:ea typeface="宋体" panose="02010600030101010101" pitchFamily="2" charset="-122"/>
              </a:rPr>
              <a:t>			int  x,y;</a:t>
            </a:r>
          </a:p>
          <a:p>
            <a:r>
              <a:rPr kumimoji="1" lang="en-US" altLang="zh-CN" sz="2400" b="1">
                <a:latin typeface="Times New Roman" panose="02020603050405020304" pitchFamily="18" charset="0"/>
                <a:ea typeface="宋体" panose="02010600030101010101" pitchFamily="2" charset="-122"/>
              </a:rPr>
              <a:t>			3:  …</a:t>
            </a:r>
          </a:p>
          <a:p>
            <a:r>
              <a:rPr kumimoji="1" lang="en-US" altLang="zh-CN" sz="2400" b="1">
                <a:latin typeface="Times New Roman" panose="02020603050405020304" pitchFamily="18" charset="0"/>
                <a:ea typeface="宋体" panose="02010600030101010101" pitchFamily="2" charset="-122"/>
              </a:rPr>
              <a:t>		}</a:t>
            </a:r>
          </a:p>
          <a:p>
            <a:r>
              <a:rPr kumimoji="1" lang="en-US" altLang="zh-CN" sz="2400" b="1">
                <a:latin typeface="Times New Roman" panose="02020603050405020304" pitchFamily="18" charset="0"/>
                <a:ea typeface="宋体" panose="02010600030101010101" pitchFamily="2" charset="-122"/>
              </a:rPr>
              <a:t>		2:  …</a:t>
            </a:r>
          </a:p>
          <a:p>
            <a:r>
              <a:rPr kumimoji="1" lang="en-US" altLang="zh-CN" sz="2400" b="1">
                <a:latin typeface="Times New Roman" panose="02020603050405020304" pitchFamily="18" charset="0"/>
                <a:ea typeface="宋体" panose="02010600030101010101" pitchFamily="2" charset="-122"/>
              </a:rPr>
              <a:t>	}</a:t>
            </a:r>
          </a:p>
          <a:p>
            <a:r>
              <a:rPr kumimoji="1" lang="en-US" altLang="zh-CN" sz="2400" b="1">
                <a:latin typeface="Times New Roman" panose="02020603050405020304" pitchFamily="18" charset="0"/>
                <a:ea typeface="宋体" panose="02010600030101010101" pitchFamily="2" charset="-122"/>
              </a:rPr>
              <a:t>	1: …</a:t>
            </a:r>
          </a:p>
          <a:p>
            <a:r>
              <a:rPr kumimoji="1" lang="en-US" altLang="zh-CN" sz="2400" b="1">
                <a:latin typeface="Times New Roman" panose="02020603050405020304" pitchFamily="18" charset="0"/>
                <a:ea typeface="宋体" panose="02010600030101010101" pitchFamily="2" charset="-122"/>
              </a:rPr>
              <a:t>}</a:t>
            </a:r>
          </a:p>
        </p:txBody>
      </p:sp>
      <p:sp>
        <p:nvSpPr>
          <p:cNvPr id="75780" name="Rectangle 3"/>
          <p:cNvSpPr>
            <a:spLocks noChangeArrowheads="1"/>
          </p:cNvSpPr>
          <p:nvPr/>
        </p:nvSpPr>
        <p:spPr bwMode="auto">
          <a:xfrm>
            <a:off x="2911475" y="3637384"/>
            <a:ext cx="2362200" cy="1447800"/>
          </a:xfrm>
          <a:prstGeom prst="rect">
            <a:avLst/>
          </a:prstGeom>
          <a:solidFill>
            <a:schemeClr val="bg2">
              <a:alpha val="30196"/>
            </a:schemeClr>
          </a:solidFill>
          <a:ln w="952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1" name="Rectangle 4"/>
          <p:cNvSpPr>
            <a:spLocks noChangeArrowheads="1"/>
          </p:cNvSpPr>
          <p:nvPr/>
        </p:nvSpPr>
        <p:spPr bwMode="auto">
          <a:xfrm>
            <a:off x="1997075" y="2564904"/>
            <a:ext cx="3810000" cy="3276600"/>
          </a:xfrm>
          <a:prstGeom prst="rect">
            <a:avLst/>
          </a:prstGeom>
          <a:solidFill>
            <a:schemeClr val="hlink">
              <a:alpha val="50195"/>
            </a:schemeClr>
          </a:solidFill>
          <a:ln w="952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2" name="Rectangle 5" descr="下对角虚线"/>
          <p:cNvSpPr>
            <a:spLocks noChangeArrowheads="1"/>
          </p:cNvSpPr>
          <p:nvPr/>
        </p:nvSpPr>
        <p:spPr bwMode="auto">
          <a:xfrm>
            <a:off x="1006475" y="992188"/>
            <a:ext cx="5334000" cy="5583237"/>
          </a:xfrm>
          <a:prstGeom prst="rect">
            <a:avLst/>
          </a:prstGeom>
          <a:pattFill prst="dashDnDiag">
            <a:fgClr>
              <a:schemeClr val="accent1">
                <a:alpha val="30196"/>
              </a:schemeClr>
            </a:fgClr>
            <a:bgClr>
              <a:srgbClr val="FFFFFF">
                <a:alpha val="30196"/>
              </a:srgbClr>
            </a:bgClr>
          </a:pattFill>
          <a:ln w="952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3" name="AutoShape 6"/>
          <p:cNvSpPr>
            <a:spLocks noChangeArrowheads="1"/>
          </p:cNvSpPr>
          <p:nvPr/>
        </p:nvSpPr>
        <p:spPr bwMode="auto">
          <a:xfrm>
            <a:off x="7559675" y="3125788"/>
            <a:ext cx="1143000" cy="762000"/>
          </a:xfrm>
          <a:prstGeom prst="wedgeRoundRectCallout">
            <a:avLst>
              <a:gd name="adj1" fmla="val -202917"/>
              <a:gd name="adj2" fmla="val 112083"/>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first</a:t>
            </a:r>
          </a:p>
        </p:txBody>
      </p:sp>
      <p:sp>
        <p:nvSpPr>
          <p:cNvPr id="75784" name="AutoShape 7"/>
          <p:cNvSpPr>
            <a:spLocks noChangeArrowheads="1"/>
          </p:cNvSpPr>
          <p:nvPr/>
        </p:nvSpPr>
        <p:spPr bwMode="auto">
          <a:xfrm>
            <a:off x="7407275" y="4421188"/>
            <a:ext cx="1447800" cy="533400"/>
          </a:xfrm>
          <a:prstGeom prst="wedgeEllipseCallout">
            <a:avLst>
              <a:gd name="adj1" fmla="val -122699"/>
              <a:gd name="adj2" fmla="val 24137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main</a:t>
            </a:r>
          </a:p>
        </p:txBody>
      </p:sp>
      <p:sp>
        <p:nvSpPr>
          <p:cNvPr id="75785" name="AutoShape 8"/>
          <p:cNvSpPr>
            <a:spLocks noChangeArrowheads="1"/>
          </p:cNvSpPr>
          <p:nvPr/>
        </p:nvSpPr>
        <p:spPr bwMode="auto">
          <a:xfrm>
            <a:off x="7331075" y="1373188"/>
            <a:ext cx="1447800" cy="1219200"/>
          </a:xfrm>
          <a:prstGeom prst="wedgeEllipseCallout">
            <a:avLst>
              <a:gd name="adj1" fmla="val -192106"/>
              <a:gd name="adj2" fmla="val 1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second</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Text Box 4"/>
          <p:cNvSpPr txBox="1">
            <a:spLocks noChangeArrowheads="1"/>
          </p:cNvSpPr>
          <p:nvPr/>
        </p:nvSpPr>
        <p:spPr bwMode="auto">
          <a:xfrm>
            <a:off x="323850" y="1052513"/>
            <a:ext cx="1655763"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b="1">
                <a:ea typeface="宋体" panose="02010600030101010101" pitchFamily="2" charset="-122"/>
              </a:rPr>
              <a:t>void main()</a:t>
            </a:r>
          </a:p>
          <a:p>
            <a:pPr eaLnBrk="1" hangingPunct="1">
              <a:spcBef>
                <a:spcPct val="50000"/>
              </a:spcBef>
            </a:pPr>
            <a:r>
              <a:rPr lang="en-US" altLang="zh-CN" b="1">
                <a:ea typeface="宋体" panose="02010600030101010101" pitchFamily="2" charset="-122"/>
              </a:rPr>
              <a:t>{</a:t>
            </a:r>
          </a:p>
          <a:p>
            <a:pPr eaLnBrk="1" hangingPunct="1">
              <a:spcBef>
                <a:spcPct val="50000"/>
              </a:spcBef>
            </a:pPr>
            <a:r>
              <a:rPr lang="en-US" altLang="zh-CN" b="1">
                <a:ea typeface="宋体" panose="02010600030101010101" pitchFamily="2" charset="-122"/>
              </a:rPr>
              <a:t>…</a:t>
            </a:r>
          </a:p>
          <a:p>
            <a:pPr eaLnBrk="1" hangingPunct="1">
              <a:spcBef>
                <a:spcPct val="50000"/>
              </a:spcBef>
            </a:pPr>
            <a:r>
              <a:rPr lang="en-US" altLang="zh-CN" b="1">
                <a:ea typeface="宋体" panose="02010600030101010101" pitchFamily="2" charset="-122"/>
              </a:rPr>
              <a:t>call A(…);</a:t>
            </a:r>
          </a:p>
          <a:p>
            <a:pPr eaLnBrk="1" hangingPunct="1">
              <a:spcBef>
                <a:spcPct val="50000"/>
              </a:spcBef>
            </a:pPr>
            <a:r>
              <a:rPr lang="en-US" altLang="zh-CN" b="1">
                <a:ea typeface="宋体" panose="02010600030101010101" pitchFamily="2" charset="-122"/>
              </a:rPr>
              <a:t>…</a:t>
            </a:r>
          </a:p>
          <a:p>
            <a:pPr eaLnBrk="1" hangingPunct="1">
              <a:spcBef>
                <a:spcPct val="50000"/>
              </a:spcBef>
            </a:pPr>
            <a:r>
              <a:rPr lang="en-US" altLang="zh-CN" b="1">
                <a:ea typeface="宋体" panose="02010600030101010101" pitchFamily="2" charset="-122"/>
              </a:rPr>
              <a:t>call D(…);</a:t>
            </a:r>
          </a:p>
          <a:p>
            <a:pPr eaLnBrk="1" hangingPunct="1">
              <a:spcBef>
                <a:spcPct val="50000"/>
              </a:spcBef>
            </a:pPr>
            <a:r>
              <a:rPr lang="en-US" altLang="zh-CN" b="1">
                <a:ea typeface="宋体" panose="02010600030101010101" pitchFamily="2" charset="-122"/>
              </a:rPr>
              <a:t>return;</a:t>
            </a:r>
          </a:p>
          <a:p>
            <a:pPr eaLnBrk="1" hangingPunct="1">
              <a:spcBef>
                <a:spcPct val="50000"/>
              </a:spcBef>
            </a:pPr>
            <a:r>
              <a:rPr lang="en-US" altLang="zh-CN" b="1">
                <a:ea typeface="宋体" panose="02010600030101010101" pitchFamily="2" charset="-122"/>
              </a:rPr>
              <a:t>}</a:t>
            </a:r>
          </a:p>
        </p:txBody>
      </p:sp>
      <p:sp>
        <p:nvSpPr>
          <p:cNvPr id="76805" name="Text Box 5"/>
          <p:cNvSpPr txBox="1">
            <a:spLocks noChangeArrowheads="1"/>
          </p:cNvSpPr>
          <p:nvPr/>
        </p:nvSpPr>
        <p:spPr bwMode="auto">
          <a:xfrm>
            <a:off x="1979613" y="1052513"/>
            <a:ext cx="1655762" cy="325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b="1">
                <a:ea typeface="宋体" panose="02010600030101010101" pitchFamily="2" charset="-122"/>
              </a:rPr>
              <a:t>function A(…)</a:t>
            </a:r>
          </a:p>
          <a:p>
            <a:pPr eaLnBrk="1" hangingPunct="1">
              <a:spcBef>
                <a:spcPct val="50000"/>
              </a:spcBef>
            </a:pPr>
            <a:r>
              <a:rPr lang="en-US" altLang="zh-CN" b="1">
                <a:ea typeface="宋体" panose="02010600030101010101" pitchFamily="2" charset="-122"/>
              </a:rPr>
              <a:t>{</a:t>
            </a:r>
          </a:p>
          <a:p>
            <a:pPr eaLnBrk="1" hangingPunct="1">
              <a:spcBef>
                <a:spcPct val="50000"/>
              </a:spcBef>
            </a:pPr>
            <a:r>
              <a:rPr lang="en-US" altLang="zh-CN" b="1">
                <a:ea typeface="宋体" panose="02010600030101010101" pitchFamily="2" charset="-122"/>
              </a:rPr>
              <a:t>…</a:t>
            </a:r>
          </a:p>
          <a:p>
            <a:pPr eaLnBrk="1" hangingPunct="1">
              <a:spcBef>
                <a:spcPct val="50000"/>
              </a:spcBef>
            </a:pPr>
            <a:r>
              <a:rPr lang="en-US" altLang="zh-CN" b="1">
                <a:ea typeface="宋体" panose="02010600030101010101" pitchFamily="2" charset="-122"/>
              </a:rPr>
              <a:t>call B(…);</a:t>
            </a:r>
          </a:p>
          <a:p>
            <a:pPr eaLnBrk="1" hangingPunct="1">
              <a:spcBef>
                <a:spcPct val="50000"/>
              </a:spcBef>
            </a:pPr>
            <a:r>
              <a:rPr lang="en-US" altLang="zh-CN" b="1">
                <a:ea typeface="宋体" panose="02010600030101010101" pitchFamily="2" charset="-122"/>
              </a:rPr>
              <a:t>call C(…);</a:t>
            </a:r>
          </a:p>
          <a:p>
            <a:pPr eaLnBrk="1" hangingPunct="1">
              <a:spcBef>
                <a:spcPct val="50000"/>
              </a:spcBef>
            </a:pPr>
            <a:r>
              <a:rPr lang="en-US" altLang="zh-CN" b="1">
                <a:ea typeface="宋体" panose="02010600030101010101" pitchFamily="2" charset="-122"/>
              </a:rPr>
              <a:t>…</a:t>
            </a:r>
          </a:p>
          <a:p>
            <a:pPr eaLnBrk="1" hangingPunct="1">
              <a:spcBef>
                <a:spcPct val="50000"/>
              </a:spcBef>
            </a:pPr>
            <a:r>
              <a:rPr lang="en-US" altLang="zh-CN" b="1">
                <a:ea typeface="宋体" panose="02010600030101010101" pitchFamily="2" charset="-122"/>
              </a:rPr>
              <a:t>return;</a:t>
            </a:r>
          </a:p>
          <a:p>
            <a:pPr eaLnBrk="1" hangingPunct="1">
              <a:spcBef>
                <a:spcPct val="50000"/>
              </a:spcBef>
            </a:pPr>
            <a:r>
              <a:rPr lang="en-US" altLang="zh-CN" b="1">
                <a:ea typeface="宋体" panose="02010600030101010101" pitchFamily="2" charset="-122"/>
              </a:rPr>
              <a:t>}</a:t>
            </a:r>
          </a:p>
        </p:txBody>
      </p:sp>
      <p:sp>
        <p:nvSpPr>
          <p:cNvPr id="76806" name="Text Box 6"/>
          <p:cNvSpPr txBox="1">
            <a:spLocks noChangeArrowheads="1"/>
          </p:cNvSpPr>
          <p:nvPr/>
        </p:nvSpPr>
        <p:spPr bwMode="auto">
          <a:xfrm>
            <a:off x="3708400" y="1052513"/>
            <a:ext cx="1655763" cy="284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b="1">
                <a:ea typeface="宋体" panose="02010600030101010101" pitchFamily="2" charset="-122"/>
              </a:rPr>
              <a:t>function B(…)</a:t>
            </a:r>
          </a:p>
          <a:p>
            <a:pPr eaLnBrk="1" hangingPunct="1">
              <a:spcBef>
                <a:spcPct val="50000"/>
              </a:spcBef>
            </a:pPr>
            <a:r>
              <a:rPr lang="en-US" altLang="zh-CN" b="1">
                <a:ea typeface="宋体" panose="02010600030101010101" pitchFamily="2" charset="-122"/>
              </a:rPr>
              <a:t>{</a:t>
            </a:r>
          </a:p>
          <a:p>
            <a:pPr eaLnBrk="1" hangingPunct="1">
              <a:spcBef>
                <a:spcPct val="50000"/>
              </a:spcBef>
            </a:pPr>
            <a:r>
              <a:rPr lang="en-US" altLang="zh-CN" b="1">
                <a:ea typeface="宋体" panose="02010600030101010101" pitchFamily="2" charset="-122"/>
              </a:rPr>
              <a:t>…</a:t>
            </a:r>
          </a:p>
          <a:p>
            <a:pPr eaLnBrk="1" hangingPunct="1">
              <a:spcBef>
                <a:spcPct val="50000"/>
              </a:spcBef>
            </a:pPr>
            <a:r>
              <a:rPr lang="en-US" altLang="zh-CN" b="1">
                <a:ea typeface="宋体" panose="02010600030101010101" pitchFamily="2" charset="-122"/>
              </a:rPr>
              <a:t>…</a:t>
            </a:r>
          </a:p>
          <a:p>
            <a:pPr eaLnBrk="1" hangingPunct="1">
              <a:spcBef>
                <a:spcPct val="50000"/>
              </a:spcBef>
            </a:pPr>
            <a:r>
              <a:rPr lang="en-US" altLang="zh-CN" b="1">
                <a:ea typeface="宋体" panose="02010600030101010101" pitchFamily="2" charset="-122"/>
              </a:rPr>
              <a:t>…</a:t>
            </a:r>
          </a:p>
          <a:p>
            <a:pPr eaLnBrk="1" hangingPunct="1">
              <a:spcBef>
                <a:spcPct val="50000"/>
              </a:spcBef>
            </a:pPr>
            <a:r>
              <a:rPr lang="en-US" altLang="zh-CN" b="1">
                <a:ea typeface="宋体" panose="02010600030101010101" pitchFamily="2" charset="-122"/>
              </a:rPr>
              <a:t>return;</a:t>
            </a:r>
          </a:p>
          <a:p>
            <a:pPr eaLnBrk="1" hangingPunct="1">
              <a:spcBef>
                <a:spcPct val="50000"/>
              </a:spcBef>
            </a:pPr>
            <a:r>
              <a:rPr lang="en-US" altLang="zh-CN" b="1">
                <a:ea typeface="宋体" panose="02010600030101010101" pitchFamily="2" charset="-122"/>
              </a:rPr>
              <a:t>}</a:t>
            </a:r>
          </a:p>
        </p:txBody>
      </p:sp>
      <p:sp>
        <p:nvSpPr>
          <p:cNvPr id="76807" name="Text Box 7"/>
          <p:cNvSpPr txBox="1">
            <a:spLocks noChangeArrowheads="1"/>
          </p:cNvSpPr>
          <p:nvPr/>
        </p:nvSpPr>
        <p:spPr bwMode="auto">
          <a:xfrm>
            <a:off x="5364163" y="1052513"/>
            <a:ext cx="1655762" cy="325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b="1" dirty="0">
                <a:ea typeface="宋体" panose="02010600030101010101" pitchFamily="2" charset="-122"/>
              </a:rPr>
              <a:t>function C(…)</a:t>
            </a:r>
          </a:p>
          <a:p>
            <a:pPr eaLnBrk="1" hangingPunct="1">
              <a:spcBef>
                <a:spcPct val="50000"/>
              </a:spcBef>
            </a:pPr>
            <a:r>
              <a:rPr lang="en-US" altLang="zh-CN" b="1" dirty="0">
                <a:ea typeface="宋体" panose="02010600030101010101" pitchFamily="2" charset="-122"/>
              </a:rPr>
              <a:t>{</a:t>
            </a:r>
          </a:p>
          <a:p>
            <a:pPr eaLnBrk="1" hangingPunct="1">
              <a:spcBef>
                <a:spcPct val="50000"/>
              </a:spcBef>
            </a:pPr>
            <a:r>
              <a:rPr lang="en-US" altLang="zh-CN" b="1" dirty="0">
                <a:ea typeface="宋体" panose="02010600030101010101" pitchFamily="2" charset="-122"/>
              </a:rPr>
              <a:t>…</a:t>
            </a:r>
          </a:p>
          <a:p>
            <a:pPr eaLnBrk="1" hangingPunct="1">
              <a:spcBef>
                <a:spcPct val="50000"/>
              </a:spcBef>
            </a:pPr>
            <a:r>
              <a:rPr lang="en-US" altLang="zh-CN" b="1" dirty="0">
                <a:ea typeface="宋体" panose="02010600030101010101" pitchFamily="2" charset="-122"/>
              </a:rPr>
              <a:t>…</a:t>
            </a:r>
          </a:p>
          <a:p>
            <a:pPr eaLnBrk="1" hangingPunct="1">
              <a:spcBef>
                <a:spcPct val="50000"/>
              </a:spcBef>
            </a:pPr>
            <a:r>
              <a:rPr lang="en-US" altLang="zh-CN" b="1" dirty="0">
                <a:ea typeface="宋体" panose="02010600030101010101" pitchFamily="2" charset="-122"/>
              </a:rPr>
              <a:t>call </a:t>
            </a:r>
            <a:r>
              <a:rPr lang="en-US" altLang="zh-CN" b="1" dirty="0">
                <a:solidFill>
                  <a:srgbClr val="FFFF00"/>
                </a:solidFill>
                <a:ea typeface="宋体" panose="02010600030101010101" pitchFamily="2" charset="-122"/>
              </a:rPr>
              <a:t>D</a:t>
            </a:r>
            <a:r>
              <a:rPr lang="en-US" altLang="zh-CN" b="1" dirty="0">
                <a:ea typeface="宋体" panose="02010600030101010101" pitchFamily="2" charset="-122"/>
              </a:rPr>
              <a:t>(case1); </a:t>
            </a:r>
          </a:p>
          <a:p>
            <a:pPr eaLnBrk="1" hangingPunct="1">
              <a:spcBef>
                <a:spcPct val="50000"/>
              </a:spcBef>
            </a:pPr>
            <a:r>
              <a:rPr lang="en-US" altLang="zh-CN" b="1" dirty="0">
                <a:ea typeface="宋体" panose="02010600030101010101" pitchFamily="2" charset="-122"/>
              </a:rPr>
              <a:t>…</a:t>
            </a:r>
          </a:p>
          <a:p>
            <a:pPr eaLnBrk="1" hangingPunct="1">
              <a:spcBef>
                <a:spcPct val="50000"/>
              </a:spcBef>
            </a:pPr>
            <a:r>
              <a:rPr lang="en-US" altLang="zh-CN" b="1" dirty="0">
                <a:ea typeface="宋体" panose="02010600030101010101" pitchFamily="2" charset="-122"/>
              </a:rPr>
              <a:t>return;</a:t>
            </a:r>
          </a:p>
          <a:p>
            <a:pPr eaLnBrk="1" hangingPunct="1">
              <a:spcBef>
                <a:spcPct val="50000"/>
              </a:spcBef>
            </a:pPr>
            <a:r>
              <a:rPr lang="en-US" altLang="zh-CN" b="1" dirty="0">
                <a:ea typeface="宋体" panose="02010600030101010101" pitchFamily="2" charset="-122"/>
              </a:rPr>
              <a:t>}</a:t>
            </a:r>
          </a:p>
        </p:txBody>
      </p:sp>
      <p:sp>
        <p:nvSpPr>
          <p:cNvPr id="76808" name="Text Box 8"/>
          <p:cNvSpPr txBox="1">
            <a:spLocks noChangeArrowheads="1"/>
          </p:cNvSpPr>
          <p:nvPr/>
        </p:nvSpPr>
        <p:spPr bwMode="auto">
          <a:xfrm>
            <a:off x="7092950" y="1052513"/>
            <a:ext cx="1655763" cy="325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b="1" dirty="0">
                <a:ea typeface="宋体" panose="02010600030101010101" pitchFamily="2" charset="-122"/>
              </a:rPr>
              <a:t>function D(…)</a:t>
            </a:r>
          </a:p>
          <a:p>
            <a:pPr eaLnBrk="1" hangingPunct="1">
              <a:spcBef>
                <a:spcPct val="50000"/>
              </a:spcBef>
            </a:pPr>
            <a:r>
              <a:rPr lang="en-US" altLang="zh-CN" b="1" dirty="0">
                <a:ea typeface="宋体" panose="02010600030101010101" pitchFamily="2" charset="-122"/>
              </a:rPr>
              <a:t>{</a:t>
            </a:r>
          </a:p>
          <a:p>
            <a:pPr eaLnBrk="1" hangingPunct="1">
              <a:spcBef>
                <a:spcPct val="50000"/>
              </a:spcBef>
            </a:pPr>
            <a:r>
              <a:rPr lang="en-US" altLang="zh-CN" b="1" dirty="0">
                <a:ea typeface="宋体" panose="02010600030101010101" pitchFamily="2" charset="-122"/>
              </a:rPr>
              <a:t>…</a:t>
            </a:r>
          </a:p>
          <a:p>
            <a:pPr eaLnBrk="1" hangingPunct="1">
              <a:spcBef>
                <a:spcPct val="50000"/>
              </a:spcBef>
            </a:pPr>
            <a:r>
              <a:rPr lang="en-US" altLang="zh-CN" b="1" dirty="0">
                <a:ea typeface="宋体" panose="02010600030101010101" pitchFamily="2" charset="-122"/>
              </a:rPr>
              <a:t>…</a:t>
            </a:r>
          </a:p>
          <a:p>
            <a:pPr eaLnBrk="1" hangingPunct="1">
              <a:spcBef>
                <a:spcPct val="50000"/>
              </a:spcBef>
            </a:pPr>
            <a:r>
              <a:rPr lang="en-US" altLang="zh-CN" b="1" dirty="0">
                <a:ea typeface="宋体" panose="02010600030101010101" pitchFamily="2" charset="-122"/>
              </a:rPr>
              <a:t>call </a:t>
            </a:r>
            <a:r>
              <a:rPr lang="en-US" altLang="zh-CN" b="1" dirty="0">
                <a:solidFill>
                  <a:srgbClr val="FFFF00"/>
                </a:solidFill>
                <a:ea typeface="宋体" panose="02010600030101010101" pitchFamily="2" charset="-122"/>
              </a:rPr>
              <a:t>D</a:t>
            </a:r>
            <a:r>
              <a:rPr lang="en-US" altLang="zh-CN" b="1" dirty="0">
                <a:ea typeface="宋体" panose="02010600030101010101" pitchFamily="2" charset="-122"/>
              </a:rPr>
              <a:t>(…);</a:t>
            </a:r>
          </a:p>
          <a:p>
            <a:pPr eaLnBrk="1" hangingPunct="1">
              <a:spcBef>
                <a:spcPct val="50000"/>
              </a:spcBef>
            </a:pPr>
            <a:r>
              <a:rPr lang="en-US" altLang="zh-CN" b="1" dirty="0">
                <a:ea typeface="宋体" panose="02010600030101010101" pitchFamily="2" charset="-122"/>
              </a:rPr>
              <a:t>…</a:t>
            </a:r>
          </a:p>
          <a:p>
            <a:pPr eaLnBrk="1" hangingPunct="1">
              <a:spcBef>
                <a:spcPct val="50000"/>
              </a:spcBef>
            </a:pPr>
            <a:r>
              <a:rPr lang="en-US" altLang="zh-CN" b="1" dirty="0">
                <a:ea typeface="宋体" panose="02010600030101010101" pitchFamily="2" charset="-122"/>
              </a:rPr>
              <a:t>return;</a:t>
            </a:r>
          </a:p>
          <a:p>
            <a:pPr eaLnBrk="1" hangingPunct="1">
              <a:spcBef>
                <a:spcPct val="50000"/>
              </a:spcBef>
            </a:pPr>
            <a:r>
              <a:rPr lang="en-US" altLang="zh-CN" b="1" dirty="0">
                <a:ea typeface="宋体" panose="02010600030101010101" pitchFamily="2" charset="-122"/>
              </a:rPr>
              <a:t>}</a:t>
            </a:r>
          </a:p>
        </p:txBody>
      </p:sp>
      <p:pic>
        <p:nvPicPr>
          <p:cNvPr id="7680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085" y="4580890"/>
            <a:ext cx="6623050" cy="202311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pPr eaLnBrk="1" hangingPunct="1"/>
            <a:r>
              <a:rPr lang="en-US" altLang="zh-CN" b="0"/>
              <a:t>Tree of subprogram calls</a:t>
            </a:r>
          </a:p>
        </p:txBody>
      </p:sp>
      <p:pic>
        <p:nvPicPr>
          <p:cNvPr id="788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0" y="1720850"/>
            <a:ext cx="6032500" cy="42291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179705" y="315595"/>
            <a:ext cx="6145530" cy="1139825"/>
          </a:xfrm>
        </p:spPr>
        <p:txBody>
          <a:bodyPr/>
          <a:lstStyle/>
          <a:p>
            <a:pPr eaLnBrk="1" hangingPunct="1"/>
            <a:r>
              <a:rPr lang="en-US" altLang="zh-CN" sz="4000"/>
              <a:t>Example: Hanoi tower</a:t>
            </a:r>
          </a:p>
        </p:txBody>
      </p:sp>
      <p:sp>
        <p:nvSpPr>
          <p:cNvPr id="79876" name="Rectangle 3"/>
          <p:cNvSpPr>
            <a:spLocks noGrp="1" noChangeArrowheads="1"/>
          </p:cNvSpPr>
          <p:nvPr>
            <p:ph type="body" idx="1"/>
          </p:nvPr>
        </p:nvSpPr>
        <p:spPr>
          <a:xfrm>
            <a:off x="395605" y="2060575"/>
            <a:ext cx="8229600" cy="4781550"/>
          </a:xfrm>
        </p:spPr>
        <p:txBody>
          <a:bodyPr/>
          <a:lstStyle/>
          <a:p>
            <a:pPr marL="0" lvl="1" indent="0" eaLnBrk="1" latinLnBrk="0" hangingPunct="1">
              <a:spcBef>
                <a:spcPts val="0"/>
              </a:spcBef>
              <a:spcAft>
                <a:spcPts val="600"/>
              </a:spcAft>
              <a:buNone/>
            </a:pPr>
            <a:r>
              <a:rPr lang="zh-CN" altLang="en-US" b="1">
                <a:solidFill>
                  <a:srgbClr val="FFFF00"/>
                </a:solidFill>
                <a:effectLst/>
              </a:rPr>
              <a:t>问题描述</a:t>
            </a:r>
            <a:r>
              <a:rPr lang="zh-CN" altLang="en-US">
                <a:effectLst/>
              </a:rPr>
              <a:t>：假设有</a:t>
            </a:r>
            <a:r>
              <a:rPr lang="en-US" altLang="zh-CN">
                <a:effectLst/>
              </a:rPr>
              <a:t>3</a:t>
            </a:r>
            <a:r>
              <a:rPr lang="zh-CN" altLang="en-US">
                <a:effectLst/>
              </a:rPr>
              <a:t>个分别命名为</a:t>
            </a:r>
            <a:r>
              <a:rPr lang="en-US" altLang="zh-CN">
                <a:effectLst/>
              </a:rPr>
              <a:t>X</a:t>
            </a:r>
            <a:r>
              <a:rPr lang="zh-CN" altLang="en-US">
                <a:effectLst/>
              </a:rPr>
              <a:t>，</a:t>
            </a:r>
            <a:r>
              <a:rPr lang="en-US" altLang="zh-CN">
                <a:effectLst/>
              </a:rPr>
              <a:t>Y</a:t>
            </a:r>
            <a:r>
              <a:rPr lang="zh-CN" altLang="en-US">
                <a:effectLst/>
              </a:rPr>
              <a:t>，</a:t>
            </a:r>
            <a:r>
              <a:rPr lang="en-US" altLang="zh-CN">
                <a:effectLst/>
              </a:rPr>
              <a:t>Z</a:t>
            </a:r>
            <a:r>
              <a:rPr lang="zh-CN" altLang="en-US">
                <a:effectLst/>
              </a:rPr>
              <a:t>的塔座，在塔座</a:t>
            </a:r>
            <a:r>
              <a:rPr lang="en-US" altLang="zh-CN">
                <a:effectLst/>
              </a:rPr>
              <a:t>X</a:t>
            </a:r>
            <a:r>
              <a:rPr lang="zh-CN" altLang="en-US">
                <a:effectLst/>
              </a:rPr>
              <a:t>上插有</a:t>
            </a:r>
            <a:r>
              <a:rPr lang="en-US" altLang="zh-CN">
                <a:effectLst/>
              </a:rPr>
              <a:t>n</a:t>
            </a:r>
            <a:r>
              <a:rPr lang="zh-CN" altLang="en-US">
                <a:effectLst/>
              </a:rPr>
              <a:t>个直径大小各不相同、依小到大编号为</a:t>
            </a:r>
            <a:r>
              <a:rPr lang="en-US" altLang="zh-CN">
                <a:effectLst/>
              </a:rPr>
              <a:t>1,2,…,n</a:t>
            </a:r>
            <a:r>
              <a:rPr lang="zh-CN" altLang="en-US">
                <a:effectLst/>
              </a:rPr>
              <a:t>的圆盘。现要求将</a:t>
            </a:r>
            <a:r>
              <a:rPr lang="en-US" altLang="zh-CN">
                <a:effectLst/>
              </a:rPr>
              <a:t>X</a:t>
            </a:r>
            <a:r>
              <a:rPr lang="zh-CN" altLang="en-US">
                <a:effectLst/>
              </a:rPr>
              <a:t>轴上的</a:t>
            </a:r>
            <a:r>
              <a:rPr lang="en-US" altLang="zh-CN">
                <a:effectLst/>
              </a:rPr>
              <a:t>n</a:t>
            </a:r>
            <a:r>
              <a:rPr lang="zh-CN" altLang="en-US">
                <a:effectLst/>
              </a:rPr>
              <a:t>个圆盘移至塔座</a:t>
            </a:r>
            <a:r>
              <a:rPr lang="en-US" altLang="zh-CN">
                <a:effectLst/>
              </a:rPr>
              <a:t>Z</a:t>
            </a:r>
            <a:r>
              <a:rPr lang="zh-CN" altLang="en-US">
                <a:effectLst/>
              </a:rPr>
              <a:t>上并且仍按同样顺序叠放，圆盘移动时必须遵循下列</a:t>
            </a:r>
            <a:r>
              <a:rPr lang="zh-CN" altLang="en-US" b="1">
                <a:solidFill>
                  <a:schemeClr val="tx1"/>
                </a:solidFill>
                <a:effectLst/>
              </a:rPr>
              <a:t>规则</a:t>
            </a:r>
            <a:r>
              <a:rPr lang="zh-CN" altLang="en-US">
                <a:solidFill>
                  <a:schemeClr val="tx1"/>
                </a:solidFill>
                <a:effectLst/>
              </a:rPr>
              <a:t>：</a:t>
            </a:r>
            <a:endParaRPr lang="zh-CN" altLang="en-US">
              <a:effectLst/>
            </a:endParaRPr>
          </a:p>
          <a:p>
            <a:pPr marL="0" lvl="2" eaLnBrk="1" latinLnBrk="0" hangingPunct="1">
              <a:spcBef>
                <a:spcPts val="0"/>
              </a:spcBef>
            </a:pPr>
            <a:r>
              <a:rPr lang="zh-CN" altLang="en-US" sz="2800">
                <a:effectLst/>
              </a:rPr>
              <a:t>每次只能移动一个圆盘；</a:t>
            </a:r>
          </a:p>
          <a:p>
            <a:pPr marL="0" lvl="2" eaLnBrk="1" latinLnBrk="0" hangingPunct="1">
              <a:spcBef>
                <a:spcPts val="0"/>
              </a:spcBef>
            </a:pPr>
            <a:r>
              <a:rPr lang="zh-CN" altLang="en-US" sz="2800">
                <a:effectLst/>
              </a:rPr>
              <a:t>圆盘可以插在</a:t>
            </a:r>
            <a:r>
              <a:rPr lang="en-US" altLang="zh-CN" sz="2800">
                <a:effectLst/>
              </a:rPr>
              <a:t>X,Y,Z</a:t>
            </a:r>
            <a:r>
              <a:rPr lang="zh-CN" altLang="en-US" sz="2800">
                <a:effectLst/>
              </a:rPr>
              <a:t>的任一塔座上；</a:t>
            </a:r>
          </a:p>
          <a:p>
            <a:pPr marL="0" lvl="2" eaLnBrk="1" latinLnBrk="0" hangingPunct="1">
              <a:spcBef>
                <a:spcPts val="0"/>
              </a:spcBef>
            </a:pPr>
            <a:r>
              <a:rPr lang="zh-CN" altLang="en-US" sz="2800">
                <a:effectLst/>
              </a:rPr>
              <a:t>任何时刻都不能将较大的圆盘压在较小的圆盘上。</a:t>
            </a:r>
          </a:p>
        </p:txBody>
      </p:sp>
      <p:grpSp>
        <p:nvGrpSpPr>
          <p:cNvPr id="79877" name="Group 17"/>
          <p:cNvGrpSpPr/>
          <p:nvPr/>
        </p:nvGrpSpPr>
        <p:grpSpPr bwMode="auto">
          <a:xfrm>
            <a:off x="6228080" y="548640"/>
            <a:ext cx="2599055" cy="1379220"/>
            <a:chOff x="3787" y="314"/>
            <a:chExt cx="1709" cy="893"/>
          </a:xfrm>
        </p:grpSpPr>
        <p:sp>
          <p:nvSpPr>
            <p:cNvPr id="79878" name="Line 6"/>
            <p:cNvSpPr>
              <a:spLocks noChangeShapeType="1"/>
            </p:cNvSpPr>
            <p:nvPr/>
          </p:nvSpPr>
          <p:spPr bwMode="auto">
            <a:xfrm>
              <a:off x="3787" y="1207"/>
              <a:ext cx="170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79" name="Line 7"/>
            <p:cNvSpPr>
              <a:spLocks noChangeShapeType="1"/>
            </p:cNvSpPr>
            <p:nvPr/>
          </p:nvSpPr>
          <p:spPr bwMode="auto">
            <a:xfrm>
              <a:off x="4126" y="523"/>
              <a:ext cx="0" cy="684"/>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0" name="Line 8"/>
            <p:cNvSpPr>
              <a:spLocks noChangeShapeType="1"/>
            </p:cNvSpPr>
            <p:nvPr/>
          </p:nvSpPr>
          <p:spPr bwMode="auto">
            <a:xfrm>
              <a:off x="4683" y="523"/>
              <a:ext cx="0" cy="684"/>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1" name="Line 9"/>
            <p:cNvSpPr>
              <a:spLocks noChangeShapeType="1"/>
            </p:cNvSpPr>
            <p:nvPr/>
          </p:nvSpPr>
          <p:spPr bwMode="auto">
            <a:xfrm>
              <a:off x="5239" y="523"/>
              <a:ext cx="0" cy="684"/>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2" name="Text Box 10"/>
            <p:cNvSpPr txBox="1">
              <a:spLocks noChangeArrowheads="1"/>
            </p:cNvSpPr>
            <p:nvPr/>
          </p:nvSpPr>
          <p:spPr bwMode="auto">
            <a:xfrm>
              <a:off x="4022" y="314"/>
              <a:ext cx="201"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X</a:t>
              </a:r>
            </a:p>
          </p:txBody>
        </p:sp>
        <p:sp>
          <p:nvSpPr>
            <p:cNvPr id="79883" name="Text Box 11"/>
            <p:cNvSpPr txBox="1">
              <a:spLocks noChangeArrowheads="1"/>
            </p:cNvSpPr>
            <p:nvPr/>
          </p:nvSpPr>
          <p:spPr bwMode="auto">
            <a:xfrm>
              <a:off x="4579" y="314"/>
              <a:ext cx="201"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Y</a:t>
              </a:r>
            </a:p>
          </p:txBody>
        </p:sp>
        <p:sp>
          <p:nvSpPr>
            <p:cNvPr id="79884" name="Text Box 12"/>
            <p:cNvSpPr txBox="1">
              <a:spLocks noChangeArrowheads="1"/>
            </p:cNvSpPr>
            <p:nvPr/>
          </p:nvSpPr>
          <p:spPr bwMode="auto">
            <a:xfrm>
              <a:off x="5136" y="315"/>
              <a:ext cx="19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Z</a:t>
              </a:r>
            </a:p>
          </p:txBody>
        </p:sp>
        <p:grpSp>
          <p:nvGrpSpPr>
            <p:cNvPr id="79885" name="Group 13"/>
            <p:cNvGrpSpPr/>
            <p:nvPr/>
          </p:nvGrpSpPr>
          <p:grpSpPr bwMode="auto">
            <a:xfrm>
              <a:off x="3918" y="901"/>
              <a:ext cx="414" cy="299"/>
              <a:chOff x="3918" y="1566"/>
              <a:chExt cx="414" cy="299"/>
            </a:xfrm>
          </p:grpSpPr>
          <p:sp>
            <p:nvSpPr>
              <p:cNvPr id="79886" name="Rectangle 14"/>
              <p:cNvSpPr>
                <a:spLocks noChangeArrowheads="1"/>
              </p:cNvSpPr>
              <p:nvPr/>
            </p:nvSpPr>
            <p:spPr bwMode="auto">
              <a:xfrm>
                <a:off x="3918" y="1758"/>
                <a:ext cx="414" cy="10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FF0000"/>
                    </a:solidFill>
                  </a:rPr>
                  <a:t>3</a:t>
                </a:r>
              </a:p>
            </p:txBody>
          </p:sp>
          <p:sp>
            <p:nvSpPr>
              <p:cNvPr id="79887" name="Rectangle 15"/>
              <p:cNvSpPr>
                <a:spLocks noChangeArrowheads="1"/>
              </p:cNvSpPr>
              <p:nvPr/>
            </p:nvSpPr>
            <p:spPr bwMode="auto">
              <a:xfrm>
                <a:off x="3981" y="1662"/>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FF0000"/>
                    </a:solidFill>
                  </a:rPr>
                  <a:t>2</a:t>
                </a:r>
              </a:p>
            </p:txBody>
          </p:sp>
          <p:sp>
            <p:nvSpPr>
              <p:cNvPr id="79888" name="Rectangle 16"/>
              <p:cNvSpPr>
                <a:spLocks noChangeArrowheads="1"/>
              </p:cNvSpPr>
              <p:nvPr/>
            </p:nvSpPr>
            <p:spPr bwMode="auto">
              <a:xfrm>
                <a:off x="4029" y="1566"/>
                <a:ext cx="192"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rgbClr val="FF0000"/>
                    </a:solidFill>
                  </a:rPr>
                  <a:t>1</a:t>
                </a: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6"/>
          <p:cNvSpPr>
            <a:spLocks noGrp="1" noChangeArrowheads="1"/>
          </p:cNvSpPr>
          <p:nvPr>
            <p:ph type="title"/>
          </p:nvPr>
        </p:nvSpPr>
        <p:spPr/>
        <p:txBody>
          <a:bodyPr/>
          <a:lstStyle/>
          <a:p>
            <a:pPr eaLnBrk="1" hangingPunct="1"/>
            <a:r>
              <a:rPr lang="en-US" altLang="zh-CN" sz="4000"/>
              <a:t>ADT of Stack</a:t>
            </a:r>
          </a:p>
        </p:txBody>
      </p:sp>
      <p:sp>
        <p:nvSpPr>
          <p:cNvPr id="11268" name="Text Box 5"/>
          <p:cNvSpPr txBox="1">
            <a:spLocks noChangeArrowheads="1"/>
          </p:cNvSpPr>
          <p:nvPr/>
        </p:nvSpPr>
        <p:spPr bwMode="auto">
          <a:xfrm>
            <a:off x="960438" y="2228850"/>
            <a:ext cx="6236970" cy="276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l" eaLnBrk="1" hangingPunct="1">
              <a:spcAft>
                <a:spcPct val="50000"/>
              </a:spcAft>
            </a:pPr>
            <a:r>
              <a:rPr kumimoji="1" lang="en-US" sz="2400" dirty="0">
                <a:solidFill>
                  <a:srgbClr val="FFFF00"/>
                </a:solidFill>
              </a:rPr>
              <a:t>ADT Stack{</a:t>
            </a:r>
          </a:p>
          <a:p>
            <a:pPr algn="l" eaLnBrk="1" hangingPunct="1">
              <a:spcAft>
                <a:spcPct val="50000"/>
              </a:spcAft>
            </a:pPr>
            <a:r>
              <a:rPr kumimoji="1" lang="zh-CN" altLang="en-US" sz="2400" dirty="0">
                <a:solidFill>
                  <a:srgbClr val="FFFF00"/>
                </a:solidFill>
              </a:rPr>
              <a:t>     数据：与线性表一致</a:t>
            </a:r>
          </a:p>
          <a:p>
            <a:pPr algn="l" eaLnBrk="1" hangingPunct="1">
              <a:spcAft>
                <a:spcPct val="50000"/>
              </a:spcAft>
            </a:pPr>
            <a:r>
              <a:rPr kumimoji="1" lang="zh-CN" altLang="en-US" sz="2400" dirty="0">
                <a:solidFill>
                  <a:srgbClr val="FFFF00"/>
                </a:solidFill>
              </a:rPr>
              <a:t>     关系：</a:t>
            </a:r>
            <a:r>
              <a:rPr kumimoji="1" lang="zh-CN" altLang="en-US" sz="2400" dirty="0">
                <a:solidFill>
                  <a:srgbClr val="FFFF00"/>
                </a:solidFill>
                <a:sym typeface="+mn-ea"/>
              </a:rPr>
              <a:t>与线性表一致</a:t>
            </a:r>
            <a:endParaRPr kumimoji="1" lang="zh-CN" altLang="en-US" sz="2400" dirty="0">
              <a:solidFill>
                <a:srgbClr val="FFFF00"/>
              </a:solidFill>
            </a:endParaRPr>
          </a:p>
          <a:p>
            <a:pPr algn="l" eaLnBrk="1" hangingPunct="1">
              <a:spcAft>
                <a:spcPct val="50000"/>
              </a:spcAft>
            </a:pPr>
            <a:r>
              <a:rPr kumimoji="1" lang="zh-CN" altLang="en-US" sz="2400" dirty="0">
                <a:solidFill>
                  <a:srgbClr val="FFFF00"/>
                </a:solidFill>
              </a:rPr>
              <a:t>     操作：</a:t>
            </a:r>
            <a:r>
              <a:rPr kumimoji="1" lang="en-US" altLang="zh-CN" sz="2400" dirty="0">
                <a:solidFill>
                  <a:srgbClr val="FFFF00"/>
                </a:solidFill>
              </a:rPr>
              <a:t>Creat, IsEmpty, Push, Pop, GetTop</a:t>
            </a:r>
            <a:endParaRPr kumimoji="1" lang="en-US" sz="2400" dirty="0">
              <a:solidFill>
                <a:srgbClr val="FFFF00"/>
              </a:solidFill>
            </a:endParaRPr>
          </a:p>
          <a:p>
            <a:pPr algn="l" eaLnBrk="1" hangingPunct="1">
              <a:spcAft>
                <a:spcPct val="50000"/>
              </a:spcAft>
            </a:pPr>
            <a:r>
              <a:rPr kumimoji="1" lang="en-US" sz="2400" dirty="0">
                <a:solidFill>
                  <a:srgbClr val="FFFF00"/>
                </a:solidFill>
              </a:rPr>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900" name="Group 73"/>
          <p:cNvGrpSpPr/>
          <p:nvPr/>
        </p:nvGrpSpPr>
        <p:grpSpPr bwMode="auto">
          <a:xfrm>
            <a:off x="107633" y="1147128"/>
            <a:ext cx="4105275" cy="1417637"/>
            <a:chOff x="113" y="1539"/>
            <a:chExt cx="2586" cy="893"/>
          </a:xfrm>
        </p:grpSpPr>
        <p:sp>
          <p:nvSpPr>
            <p:cNvPr id="80953" name="Line 5"/>
            <p:cNvSpPr>
              <a:spLocks noChangeShapeType="1"/>
            </p:cNvSpPr>
            <p:nvPr/>
          </p:nvSpPr>
          <p:spPr bwMode="auto">
            <a:xfrm>
              <a:off x="113" y="2432"/>
              <a:ext cx="258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54" name="Line 6"/>
            <p:cNvSpPr>
              <a:spLocks noChangeShapeType="1"/>
            </p:cNvSpPr>
            <p:nvPr/>
          </p:nvSpPr>
          <p:spPr bwMode="auto">
            <a:xfrm flipH="1">
              <a:off x="610" y="1752"/>
              <a:ext cx="2" cy="676"/>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55" name="Line 7"/>
            <p:cNvSpPr>
              <a:spLocks noChangeShapeType="1"/>
            </p:cNvSpPr>
            <p:nvPr/>
          </p:nvSpPr>
          <p:spPr bwMode="auto">
            <a:xfrm>
              <a:off x="1419" y="1748"/>
              <a:ext cx="0" cy="684"/>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56" name="Line 8"/>
            <p:cNvSpPr>
              <a:spLocks noChangeShapeType="1"/>
            </p:cNvSpPr>
            <p:nvPr/>
          </p:nvSpPr>
          <p:spPr bwMode="auto">
            <a:xfrm>
              <a:off x="2199" y="1748"/>
              <a:ext cx="0" cy="684"/>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57" name="Text Box 9"/>
            <p:cNvSpPr txBox="1">
              <a:spLocks noChangeArrowheads="1"/>
            </p:cNvSpPr>
            <p:nvPr/>
          </p:nvSpPr>
          <p:spPr bwMode="auto">
            <a:xfrm>
              <a:off x="507" y="1539"/>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X</a:t>
              </a:r>
            </a:p>
          </p:txBody>
        </p:sp>
        <p:sp>
          <p:nvSpPr>
            <p:cNvPr id="80958" name="Text Box 10"/>
            <p:cNvSpPr txBox="1">
              <a:spLocks noChangeArrowheads="1"/>
            </p:cNvSpPr>
            <p:nvPr/>
          </p:nvSpPr>
          <p:spPr bwMode="auto">
            <a:xfrm>
              <a:off x="1315" y="1539"/>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Y</a:t>
              </a:r>
            </a:p>
          </p:txBody>
        </p:sp>
        <p:sp>
          <p:nvSpPr>
            <p:cNvPr id="80959" name="Text Box 11"/>
            <p:cNvSpPr txBox="1">
              <a:spLocks noChangeArrowheads="1"/>
            </p:cNvSpPr>
            <p:nvPr/>
          </p:nvSpPr>
          <p:spPr bwMode="auto">
            <a:xfrm>
              <a:off x="2096" y="1540"/>
              <a:ext cx="1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Z</a:t>
              </a:r>
            </a:p>
          </p:txBody>
        </p:sp>
        <p:grpSp>
          <p:nvGrpSpPr>
            <p:cNvPr id="80960" name="Group 72"/>
            <p:cNvGrpSpPr/>
            <p:nvPr/>
          </p:nvGrpSpPr>
          <p:grpSpPr bwMode="auto">
            <a:xfrm>
              <a:off x="272" y="1842"/>
              <a:ext cx="680" cy="579"/>
              <a:chOff x="272" y="1842"/>
              <a:chExt cx="680" cy="579"/>
            </a:xfrm>
          </p:grpSpPr>
          <p:sp>
            <p:nvSpPr>
              <p:cNvPr id="80961" name="Rectangle 13"/>
              <p:cNvSpPr>
                <a:spLocks noChangeArrowheads="1"/>
              </p:cNvSpPr>
              <p:nvPr/>
            </p:nvSpPr>
            <p:spPr bwMode="auto">
              <a:xfrm>
                <a:off x="403" y="2037"/>
                <a:ext cx="414" cy="91"/>
              </a:xfrm>
              <a:prstGeom prst="rect">
                <a:avLst/>
              </a:prstGeom>
              <a:solidFill>
                <a:srgbClr val="FFFF00"/>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3</a:t>
                </a:r>
              </a:p>
            </p:txBody>
          </p:sp>
          <p:sp>
            <p:nvSpPr>
              <p:cNvPr id="80962" name="Rectangle 14"/>
              <p:cNvSpPr>
                <a:spLocks noChangeArrowheads="1"/>
              </p:cNvSpPr>
              <p:nvPr/>
            </p:nvSpPr>
            <p:spPr bwMode="auto">
              <a:xfrm>
                <a:off x="466" y="1939"/>
                <a:ext cx="288" cy="91"/>
              </a:xfrm>
              <a:prstGeom prst="rect">
                <a:avLst/>
              </a:prstGeom>
              <a:solidFill>
                <a:srgbClr val="33CC33"/>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2</a:t>
                </a:r>
              </a:p>
            </p:txBody>
          </p:sp>
          <p:sp>
            <p:nvSpPr>
              <p:cNvPr id="80963" name="Rectangle 15"/>
              <p:cNvSpPr>
                <a:spLocks noChangeArrowheads="1"/>
              </p:cNvSpPr>
              <p:nvPr/>
            </p:nvSpPr>
            <p:spPr bwMode="auto">
              <a:xfrm>
                <a:off x="514" y="1842"/>
                <a:ext cx="192" cy="91"/>
              </a:xfrm>
              <a:prstGeom prst="rect">
                <a:avLst/>
              </a:prstGeom>
              <a:solidFill>
                <a:schemeClr val="accent1"/>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1</a:t>
                </a:r>
              </a:p>
            </p:txBody>
          </p:sp>
          <p:sp>
            <p:nvSpPr>
              <p:cNvPr id="80964" name="Rectangle 17"/>
              <p:cNvSpPr>
                <a:spLocks noChangeArrowheads="1"/>
              </p:cNvSpPr>
              <p:nvPr/>
            </p:nvSpPr>
            <p:spPr bwMode="auto">
              <a:xfrm>
                <a:off x="356" y="2134"/>
                <a:ext cx="505" cy="91"/>
              </a:xfrm>
              <a:prstGeom prst="rect">
                <a:avLst/>
              </a:prstGeom>
              <a:noFill/>
              <a:ln w="12700">
                <a:solidFill>
                  <a:srgbClr val="FF3300"/>
                </a:solidFill>
                <a:miter lim="800000"/>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400" b="1">
                  <a:solidFill>
                    <a:schemeClr val="bg1"/>
                  </a:solidFill>
                </a:endParaRPr>
              </a:p>
            </p:txBody>
          </p:sp>
          <p:sp>
            <p:nvSpPr>
              <p:cNvPr id="80965" name="Rectangle 18"/>
              <p:cNvSpPr>
                <a:spLocks noChangeArrowheads="1"/>
              </p:cNvSpPr>
              <p:nvPr/>
            </p:nvSpPr>
            <p:spPr bwMode="auto">
              <a:xfrm>
                <a:off x="317" y="2232"/>
                <a:ext cx="590" cy="91"/>
              </a:xfrm>
              <a:prstGeom prst="rect">
                <a:avLst/>
              </a:prstGeom>
              <a:solidFill>
                <a:schemeClr val="tx2"/>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n-1</a:t>
                </a:r>
              </a:p>
            </p:txBody>
          </p:sp>
          <p:sp>
            <p:nvSpPr>
              <p:cNvPr id="80966" name="Rectangle 16"/>
              <p:cNvSpPr>
                <a:spLocks noChangeArrowheads="1"/>
              </p:cNvSpPr>
              <p:nvPr/>
            </p:nvSpPr>
            <p:spPr bwMode="auto">
              <a:xfrm>
                <a:off x="272" y="2330"/>
                <a:ext cx="680" cy="91"/>
              </a:xfrm>
              <a:prstGeom prst="rect">
                <a:avLst/>
              </a:prstGeom>
              <a:solidFill>
                <a:srgbClr val="FFFF00"/>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n</a:t>
                </a:r>
              </a:p>
            </p:txBody>
          </p:sp>
        </p:grpSp>
      </p:grpSp>
      <p:sp>
        <p:nvSpPr>
          <p:cNvPr id="194579" name="Line 19"/>
          <p:cNvSpPr>
            <a:spLocks noChangeShapeType="1"/>
          </p:cNvSpPr>
          <p:nvPr/>
        </p:nvSpPr>
        <p:spPr bwMode="auto">
          <a:xfrm>
            <a:off x="4695825" y="2542223"/>
            <a:ext cx="43561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80" name="Line 20"/>
          <p:cNvSpPr>
            <a:spLocks noChangeShapeType="1"/>
          </p:cNvSpPr>
          <p:nvPr/>
        </p:nvSpPr>
        <p:spPr bwMode="auto">
          <a:xfrm>
            <a:off x="5487988" y="1456373"/>
            <a:ext cx="0" cy="108585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81" name="Line 21"/>
          <p:cNvSpPr>
            <a:spLocks noChangeShapeType="1"/>
          </p:cNvSpPr>
          <p:nvPr/>
        </p:nvSpPr>
        <p:spPr bwMode="auto">
          <a:xfrm>
            <a:off x="6746875" y="1456373"/>
            <a:ext cx="0" cy="108585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82" name="Line 22"/>
          <p:cNvSpPr>
            <a:spLocks noChangeShapeType="1"/>
          </p:cNvSpPr>
          <p:nvPr/>
        </p:nvSpPr>
        <p:spPr bwMode="auto">
          <a:xfrm>
            <a:off x="7972425" y="1456373"/>
            <a:ext cx="0" cy="108585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83" name="Text Box 23"/>
          <p:cNvSpPr txBox="1">
            <a:spLocks noChangeArrowheads="1"/>
          </p:cNvSpPr>
          <p:nvPr/>
        </p:nvSpPr>
        <p:spPr bwMode="auto">
          <a:xfrm>
            <a:off x="5327650" y="1124585"/>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X</a:t>
            </a:r>
          </a:p>
        </p:txBody>
      </p:sp>
      <p:sp>
        <p:nvSpPr>
          <p:cNvPr id="194584" name="Text Box 24"/>
          <p:cNvSpPr txBox="1">
            <a:spLocks noChangeArrowheads="1"/>
          </p:cNvSpPr>
          <p:nvPr/>
        </p:nvSpPr>
        <p:spPr bwMode="auto">
          <a:xfrm>
            <a:off x="6588125" y="1124585"/>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Y</a:t>
            </a:r>
          </a:p>
        </p:txBody>
      </p:sp>
      <p:sp>
        <p:nvSpPr>
          <p:cNvPr id="194585" name="Text Box 25"/>
          <p:cNvSpPr txBox="1">
            <a:spLocks noChangeArrowheads="1"/>
          </p:cNvSpPr>
          <p:nvPr/>
        </p:nvSpPr>
        <p:spPr bwMode="auto">
          <a:xfrm>
            <a:off x="7818438" y="1126173"/>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Z</a:t>
            </a:r>
          </a:p>
        </p:txBody>
      </p:sp>
      <p:grpSp>
        <p:nvGrpSpPr>
          <p:cNvPr id="194634" name="Group 74"/>
          <p:cNvGrpSpPr/>
          <p:nvPr/>
        </p:nvGrpSpPr>
        <p:grpSpPr bwMode="auto">
          <a:xfrm>
            <a:off x="5018088" y="1596073"/>
            <a:ext cx="936625" cy="776287"/>
            <a:chOff x="4013" y="709"/>
            <a:chExt cx="590" cy="489"/>
          </a:xfrm>
        </p:grpSpPr>
        <p:sp>
          <p:nvSpPr>
            <p:cNvPr id="80948" name="Rectangle 26"/>
            <p:cNvSpPr>
              <a:spLocks noChangeArrowheads="1"/>
            </p:cNvSpPr>
            <p:nvPr/>
          </p:nvSpPr>
          <p:spPr bwMode="auto">
            <a:xfrm>
              <a:off x="4099" y="908"/>
              <a:ext cx="414" cy="91"/>
            </a:xfrm>
            <a:prstGeom prst="rect">
              <a:avLst/>
            </a:prstGeom>
            <a:solidFill>
              <a:srgbClr val="FFFF00"/>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3</a:t>
              </a:r>
            </a:p>
          </p:txBody>
        </p:sp>
        <p:sp>
          <p:nvSpPr>
            <p:cNvPr id="80949" name="Rectangle 27"/>
            <p:cNvSpPr>
              <a:spLocks noChangeArrowheads="1"/>
            </p:cNvSpPr>
            <p:nvPr/>
          </p:nvSpPr>
          <p:spPr bwMode="auto">
            <a:xfrm>
              <a:off x="4162" y="808"/>
              <a:ext cx="288" cy="91"/>
            </a:xfrm>
            <a:prstGeom prst="rect">
              <a:avLst/>
            </a:prstGeom>
            <a:solidFill>
              <a:srgbClr val="33CC33"/>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2</a:t>
              </a:r>
            </a:p>
          </p:txBody>
        </p:sp>
        <p:sp>
          <p:nvSpPr>
            <p:cNvPr id="80950" name="Rectangle 28"/>
            <p:cNvSpPr>
              <a:spLocks noChangeArrowheads="1"/>
            </p:cNvSpPr>
            <p:nvPr/>
          </p:nvSpPr>
          <p:spPr bwMode="auto">
            <a:xfrm>
              <a:off x="4210" y="709"/>
              <a:ext cx="192" cy="91"/>
            </a:xfrm>
            <a:prstGeom prst="rect">
              <a:avLst/>
            </a:prstGeom>
            <a:solidFill>
              <a:schemeClr val="accent1"/>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1</a:t>
              </a:r>
            </a:p>
          </p:txBody>
        </p:sp>
        <p:sp>
          <p:nvSpPr>
            <p:cNvPr id="80951" name="Rectangle 29"/>
            <p:cNvSpPr>
              <a:spLocks noChangeArrowheads="1"/>
            </p:cNvSpPr>
            <p:nvPr/>
          </p:nvSpPr>
          <p:spPr bwMode="auto">
            <a:xfrm>
              <a:off x="4052" y="1007"/>
              <a:ext cx="505" cy="91"/>
            </a:xfrm>
            <a:prstGeom prst="rect">
              <a:avLst/>
            </a:prstGeom>
            <a:noFill/>
            <a:ln w="12700">
              <a:solidFill>
                <a:srgbClr val="FF3300"/>
              </a:solidFill>
              <a:miter lim="800000"/>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400" b="1">
                <a:solidFill>
                  <a:schemeClr val="bg1"/>
                </a:solidFill>
              </a:endParaRPr>
            </a:p>
          </p:txBody>
        </p:sp>
        <p:sp>
          <p:nvSpPr>
            <p:cNvPr id="80952" name="Rectangle 30"/>
            <p:cNvSpPr>
              <a:spLocks noChangeArrowheads="1"/>
            </p:cNvSpPr>
            <p:nvPr/>
          </p:nvSpPr>
          <p:spPr bwMode="auto">
            <a:xfrm>
              <a:off x="4013" y="1107"/>
              <a:ext cx="590" cy="91"/>
            </a:xfrm>
            <a:prstGeom prst="rect">
              <a:avLst/>
            </a:prstGeom>
            <a:solidFill>
              <a:schemeClr val="tx2"/>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n-1</a:t>
              </a:r>
            </a:p>
          </p:txBody>
        </p:sp>
      </p:grpSp>
      <p:sp>
        <p:nvSpPr>
          <p:cNvPr id="194591" name="Rectangle 31"/>
          <p:cNvSpPr>
            <a:spLocks noChangeArrowheads="1"/>
          </p:cNvSpPr>
          <p:nvPr/>
        </p:nvSpPr>
        <p:spPr bwMode="auto">
          <a:xfrm>
            <a:off x="4948238" y="2380298"/>
            <a:ext cx="1079500" cy="144462"/>
          </a:xfrm>
          <a:prstGeom prst="rect">
            <a:avLst/>
          </a:prstGeom>
          <a:solidFill>
            <a:srgbClr val="FFFF00"/>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chemeClr val="bg1"/>
                </a:solidFill>
              </a:rPr>
              <a:t>n</a:t>
            </a:r>
          </a:p>
        </p:txBody>
      </p:sp>
      <p:sp>
        <p:nvSpPr>
          <p:cNvPr id="194592" name="Line 32"/>
          <p:cNvSpPr>
            <a:spLocks noChangeShapeType="1"/>
          </p:cNvSpPr>
          <p:nvPr/>
        </p:nvSpPr>
        <p:spPr bwMode="auto">
          <a:xfrm>
            <a:off x="4695825" y="4464685"/>
            <a:ext cx="43561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93" name="Line 33"/>
          <p:cNvSpPr>
            <a:spLocks noChangeShapeType="1"/>
          </p:cNvSpPr>
          <p:nvPr/>
        </p:nvSpPr>
        <p:spPr bwMode="auto">
          <a:xfrm>
            <a:off x="5487988" y="3378835"/>
            <a:ext cx="0" cy="108585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94" name="Line 34"/>
          <p:cNvSpPr>
            <a:spLocks noChangeShapeType="1"/>
          </p:cNvSpPr>
          <p:nvPr/>
        </p:nvSpPr>
        <p:spPr bwMode="auto">
          <a:xfrm>
            <a:off x="6746875" y="3378835"/>
            <a:ext cx="0" cy="108585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95" name="Line 35"/>
          <p:cNvSpPr>
            <a:spLocks noChangeShapeType="1"/>
          </p:cNvSpPr>
          <p:nvPr/>
        </p:nvSpPr>
        <p:spPr bwMode="auto">
          <a:xfrm>
            <a:off x="7972425" y="3378835"/>
            <a:ext cx="0" cy="108585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96" name="Text Box 36"/>
          <p:cNvSpPr txBox="1">
            <a:spLocks noChangeArrowheads="1"/>
          </p:cNvSpPr>
          <p:nvPr/>
        </p:nvSpPr>
        <p:spPr bwMode="auto">
          <a:xfrm>
            <a:off x="5327650" y="3047048"/>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X</a:t>
            </a:r>
          </a:p>
        </p:txBody>
      </p:sp>
      <p:sp>
        <p:nvSpPr>
          <p:cNvPr id="194597" name="Text Box 37"/>
          <p:cNvSpPr txBox="1">
            <a:spLocks noChangeArrowheads="1"/>
          </p:cNvSpPr>
          <p:nvPr/>
        </p:nvSpPr>
        <p:spPr bwMode="auto">
          <a:xfrm>
            <a:off x="6588125" y="3047048"/>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Y</a:t>
            </a:r>
          </a:p>
        </p:txBody>
      </p:sp>
      <p:sp>
        <p:nvSpPr>
          <p:cNvPr id="194598" name="Text Box 38"/>
          <p:cNvSpPr txBox="1">
            <a:spLocks noChangeArrowheads="1"/>
          </p:cNvSpPr>
          <p:nvPr/>
        </p:nvSpPr>
        <p:spPr bwMode="auto">
          <a:xfrm>
            <a:off x="7818438" y="3048635"/>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Z</a:t>
            </a:r>
          </a:p>
        </p:txBody>
      </p:sp>
      <p:grpSp>
        <p:nvGrpSpPr>
          <p:cNvPr id="194635" name="Group 75"/>
          <p:cNvGrpSpPr/>
          <p:nvPr/>
        </p:nvGrpSpPr>
        <p:grpSpPr bwMode="auto">
          <a:xfrm>
            <a:off x="6278563" y="3690797"/>
            <a:ext cx="936625" cy="755650"/>
            <a:chOff x="4013" y="1933"/>
            <a:chExt cx="590" cy="476"/>
          </a:xfrm>
        </p:grpSpPr>
        <p:sp>
          <p:nvSpPr>
            <p:cNvPr id="80943" name="Rectangle 39"/>
            <p:cNvSpPr>
              <a:spLocks noChangeArrowheads="1"/>
            </p:cNvSpPr>
            <p:nvPr/>
          </p:nvSpPr>
          <p:spPr bwMode="auto">
            <a:xfrm>
              <a:off x="4099" y="2125"/>
              <a:ext cx="414" cy="91"/>
            </a:xfrm>
            <a:prstGeom prst="rect">
              <a:avLst/>
            </a:prstGeom>
            <a:solidFill>
              <a:srgbClr val="FFFF00"/>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3</a:t>
              </a:r>
            </a:p>
          </p:txBody>
        </p:sp>
        <p:sp>
          <p:nvSpPr>
            <p:cNvPr id="80944" name="Rectangle 40"/>
            <p:cNvSpPr>
              <a:spLocks noChangeArrowheads="1"/>
            </p:cNvSpPr>
            <p:nvPr/>
          </p:nvSpPr>
          <p:spPr bwMode="auto">
            <a:xfrm>
              <a:off x="4162" y="2029"/>
              <a:ext cx="288" cy="91"/>
            </a:xfrm>
            <a:prstGeom prst="rect">
              <a:avLst/>
            </a:prstGeom>
            <a:solidFill>
              <a:srgbClr val="33CC33"/>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2</a:t>
              </a:r>
            </a:p>
          </p:txBody>
        </p:sp>
        <p:sp>
          <p:nvSpPr>
            <p:cNvPr id="80945" name="Rectangle 41"/>
            <p:cNvSpPr>
              <a:spLocks noChangeArrowheads="1"/>
            </p:cNvSpPr>
            <p:nvPr/>
          </p:nvSpPr>
          <p:spPr bwMode="auto">
            <a:xfrm>
              <a:off x="4210" y="1933"/>
              <a:ext cx="192" cy="91"/>
            </a:xfrm>
            <a:prstGeom prst="rect">
              <a:avLst/>
            </a:prstGeom>
            <a:solidFill>
              <a:schemeClr val="accent1"/>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1</a:t>
              </a:r>
            </a:p>
          </p:txBody>
        </p:sp>
        <p:sp>
          <p:nvSpPr>
            <p:cNvPr id="80946" name="Rectangle 42"/>
            <p:cNvSpPr>
              <a:spLocks noChangeArrowheads="1"/>
            </p:cNvSpPr>
            <p:nvPr/>
          </p:nvSpPr>
          <p:spPr bwMode="auto">
            <a:xfrm>
              <a:off x="4052" y="2221"/>
              <a:ext cx="505" cy="91"/>
            </a:xfrm>
            <a:prstGeom prst="rect">
              <a:avLst/>
            </a:prstGeom>
            <a:noFill/>
            <a:ln w="12700">
              <a:solidFill>
                <a:srgbClr val="FF3300"/>
              </a:solidFill>
              <a:miter lim="800000"/>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400" b="1">
                <a:solidFill>
                  <a:schemeClr val="bg1"/>
                </a:solidFill>
              </a:endParaRPr>
            </a:p>
          </p:txBody>
        </p:sp>
        <p:sp>
          <p:nvSpPr>
            <p:cNvPr id="80947" name="Rectangle 43"/>
            <p:cNvSpPr>
              <a:spLocks noChangeArrowheads="1"/>
            </p:cNvSpPr>
            <p:nvPr/>
          </p:nvSpPr>
          <p:spPr bwMode="auto">
            <a:xfrm>
              <a:off x="4013" y="2318"/>
              <a:ext cx="590" cy="91"/>
            </a:xfrm>
            <a:prstGeom prst="rect">
              <a:avLst/>
            </a:prstGeom>
            <a:solidFill>
              <a:schemeClr val="tx2"/>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n-1</a:t>
              </a:r>
            </a:p>
          </p:txBody>
        </p:sp>
      </p:grpSp>
      <p:sp>
        <p:nvSpPr>
          <p:cNvPr id="194604" name="Rectangle 44"/>
          <p:cNvSpPr>
            <a:spLocks noChangeArrowheads="1"/>
          </p:cNvSpPr>
          <p:nvPr/>
        </p:nvSpPr>
        <p:spPr bwMode="auto">
          <a:xfrm>
            <a:off x="4937125" y="4302760"/>
            <a:ext cx="1079500" cy="144463"/>
          </a:xfrm>
          <a:prstGeom prst="rect">
            <a:avLst/>
          </a:prstGeom>
          <a:solidFill>
            <a:srgbClr val="FFFF00"/>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n</a:t>
            </a:r>
          </a:p>
        </p:txBody>
      </p:sp>
      <p:sp>
        <p:nvSpPr>
          <p:cNvPr id="194605" name="Line 45"/>
          <p:cNvSpPr>
            <a:spLocks noChangeShapeType="1"/>
          </p:cNvSpPr>
          <p:nvPr/>
        </p:nvSpPr>
        <p:spPr bwMode="auto">
          <a:xfrm>
            <a:off x="4695825" y="6480810"/>
            <a:ext cx="43561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06" name="Line 46"/>
          <p:cNvSpPr>
            <a:spLocks noChangeShapeType="1"/>
          </p:cNvSpPr>
          <p:nvPr/>
        </p:nvSpPr>
        <p:spPr bwMode="auto">
          <a:xfrm>
            <a:off x="5487988" y="5394960"/>
            <a:ext cx="0" cy="108585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07" name="Line 47"/>
          <p:cNvSpPr>
            <a:spLocks noChangeShapeType="1"/>
          </p:cNvSpPr>
          <p:nvPr/>
        </p:nvSpPr>
        <p:spPr bwMode="auto">
          <a:xfrm>
            <a:off x="6746875" y="5394960"/>
            <a:ext cx="0" cy="108585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08" name="Line 48"/>
          <p:cNvSpPr>
            <a:spLocks noChangeShapeType="1"/>
          </p:cNvSpPr>
          <p:nvPr/>
        </p:nvSpPr>
        <p:spPr bwMode="auto">
          <a:xfrm>
            <a:off x="7972425" y="5394960"/>
            <a:ext cx="0" cy="108585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09" name="Text Box 49"/>
          <p:cNvSpPr txBox="1">
            <a:spLocks noChangeArrowheads="1"/>
          </p:cNvSpPr>
          <p:nvPr/>
        </p:nvSpPr>
        <p:spPr bwMode="auto">
          <a:xfrm>
            <a:off x="5327650" y="506317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X</a:t>
            </a:r>
          </a:p>
        </p:txBody>
      </p:sp>
      <p:sp>
        <p:nvSpPr>
          <p:cNvPr id="194610" name="Text Box 50"/>
          <p:cNvSpPr txBox="1">
            <a:spLocks noChangeArrowheads="1"/>
          </p:cNvSpPr>
          <p:nvPr/>
        </p:nvSpPr>
        <p:spPr bwMode="auto">
          <a:xfrm>
            <a:off x="6588125" y="506317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Y</a:t>
            </a:r>
          </a:p>
        </p:txBody>
      </p:sp>
      <p:sp>
        <p:nvSpPr>
          <p:cNvPr id="194611" name="Text Box 51"/>
          <p:cNvSpPr txBox="1">
            <a:spLocks noChangeArrowheads="1"/>
          </p:cNvSpPr>
          <p:nvPr/>
        </p:nvSpPr>
        <p:spPr bwMode="auto">
          <a:xfrm>
            <a:off x="7818438" y="506476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Z</a:t>
            </a:r>
          </a:p>
        </p:txBody>
      </p:sp>
      <p:grpSp>
        <p:nvGrpSpPr>
          <p:cNvPr id="194640" name="Group 80"/>
          <p:cNvGrpSpPr/>
          <p:nvPr/>
        </p:nvGrpSpPr>
        <p:grpSpPr bwMode="auto">
          <a:xfrm>
            <a:off x="6270625" y="5696585"/>
            <a:ext cx="936625" cy="768350"/>
            <a:chOff x="4785" y="3094"/>
            <a:chExt cx="590" cy="484"/>
          </a:xfrm>
        </p:grpSpPr>
        <p:sp>
          <p:nvSpPr>
            <p:cNvPr id="80938" name="Rectangle 52"/>
            <p:cNvSpPr>
              <a:spLocks noChangeArrowheads="1"/>
            </p:cNvSpPr>
            <p:nvPr/>
          </p:nvSpPr>
          <p:spPr bwMode="auto">
            <a:xfrm>
              <a:off x="4873" y="3290"/>
              <a:ext cx="414" cy="91"/>
            </a:xfrm>
            <a:prstGeom prst="rect">
              <a:avLst/>
            </a:prstGeom>
            <a:solidFill>
              <a:srgbClr val="FFFF00"/>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3</a:t>
              </a:r>
            </a:p>
          </p:txBody>
        </p:sp>
        <p:sp>
          <p:nvSpPr>
            <p:cNvPr id="80939" name="Rectangle 53"/>
            <p:cNvSpPr>
              <a:spLocks noChangeArrowheads="1"/>
            </p:cNvSpPr>
            <p:nvPr/>
          </p:nvSpPr>
          <p:spPr bwMode="auto">
            <a:xfrm>
              <a:off x="4936" y="3192"/>
              <a:ext cx="288" cy="91"/>
            </a:xfrm>
            <a:prstGeom prst="rect">
              <a:avLst/>
            </a:prstGeom>
            <a:solidFill>
              <a:srgbClr val="33CC33"/>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2</a:t>
              </a:r>
            </a:p>
          </p:txBody>
        </p:sp>
        <p:sp>
          <p:nvSpPr>
            <p:cNvPr id="80940" name="Rectangle 54"/>
            <p:cNvSpPr>
              <a:spLocks noChangeArrowheads="1"/>
            </p:cNvSpPr>
            <p:nvPr/>
          </p:nvSpPr>
          <p:spPr bwMode="auto">
            <a:xfrm>
              <a:off x="4984" y="3094"/>
              <a:ext cx="192" cy="91"/>
            </a:xfrm>
            <a:prstGeom prst="rect">
              <a:avLst/>
            </a:prstGeom>
            <a:solidFill>
              <a:schemeClr val="accent1"/>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1</a:t>
              </a:r>
            </a:p>
          </p:txBody>
        </p:sp>
        <p:sp>
          <p:nvSpPr>
            <p:cNvPr id="80941" name="Rectangle 55"/>
            <p:cNvSpPr>
              <a:spLocks noChangeArrowheads="1"/>
            </p:cNvSpPr>
            <p:nvPr/>
          </p:nvSpPr>
          <p:spPr bwMode="auto">
            <a:xfrm>
              <a:off x="4827" y="3389"/>
              <a:ext cx="505" cy="91"/>
            </a:xfrm>
            <a:prstGeom prst="rect">
              <a:avLst/>
            </a:prstGeom>
            <a:noFill/>
            <a:ln w="12700">
              <a:solidFill>
                <a:srgbClr val="FF3300"/>
              </a:solidFill>
              <a:miter lim="800000"/>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400" b="1">
                <a:solidFill>
                  <a:schemeClr val="bg1"/>
                </a:solidFill>
              </a:endParaRPr>
            </a:p>
          </p:txBody>
        </p:sp>
        <p:sp>
          <p:nvSpPr>
            <p:cNvPr id="80942" name="Rectangle 56"/>
            <p:cNvSpPr>
              <a:spLocks noChangeArrowheads="1"/>
            </p:cNvSpPr>
            <p:nvPr/>
          </p:nvSpPr>
          <p:spPr bwMode="auto">
            <a:xfrm>
              <a:off x="4785" y="3487"/>
              <a:ext cx="590" cy="91"/>
            </a:xfrm>
            <a:prstGeom prst="rect">
              <a:avLst/>
            </a:prstGeom>
            <a:solidFill>
              <a:schemeClr val="tx2"/>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n-1</a:t>
              </a:r>
            </a:p>
          </p:txBody>
        </p:sp>
      </p:grpSp>
      <p:sp>
        <p:nvSpPr>
          <p:cNvPr id="194617" name="Rectangle 57"/>
          <p:cNvSpPr>
            <a:spLocks noChangeArrowheads="1"/>
          </p:cNvSpPr>
          <p:nvPr/>
        </p:nvSpPr>
        <p:spPr bwMode="auto">
          <a:xfrm>
            <a:off x="7432675" y="6318885"/>
            <a:ext cx="1079500" cy="144463"/>
          </a:xfrm>
          <a:prstGeom prst="rect">
            <a:avLst/>
          </a:prstGeom>
          <a:solidFill>
            <a:srgbClr val="FFFF00"/>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n</a:t>
            </a:r>
          </a:p>
        </p:txBody>
      </p:sp>
      <p:sp>
        <p:nvSpPr>
          <p:cNvPr id="80935" name="Rectangle 67"/>
          <p:cNvSpPr>
            <a:spLocks noChangeArrowheads="1"/>
          </p:cNvSpPr>
          <p:nvPr/>
        </p:nvSpPr>
        <p:spPr bwMode="auto">
          <a:xfrm>
            <a:off x="4282440" y="3140710"/>
            <a:ext cx="981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rPr>
              <a:t>Step2</a:t>
            </a:r>
          </a:p>
        </p:txBody>
      </p:sp>
      <p:sp>
        <p:nvSpPr>
          <p:cNvPr id="80933" name="Rectangle 68"/>
          <p:cNvSpPr>
            <a:spLocks noChangeArrowheads="1"/>
          </p:cNvSpPr>
          <p:nvPr/>
        </p:nvSpPr>
        <p:spPr bwMode="auto">
          <a:xfrm>
            <a:off x="4346575" y="5085080"/>
            <a:ext cx="981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rPr>
              <a:t>Step3</a:t>
            </a:r>
          </a:p>
        </p:txBody>
      </p:sp>
      <p:sp>
        <p:nvSpPr>
          <p:cNvPr id="6" name="Rectangle 67"/>
          <p:cNvSpPr>
            <a:spLocks noChangeArrowheads="1"/>
          </p:cNvSpPr>
          <p:nvPr/>
        </p:nvSpPr>
        <p:spPr bwMode="auto">
          <a:xfrm>
            <a:off x="4284028" y="1196340"/>
            <a:ext cx="97917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rPr>
              <a:t>Step1</a:t>
            </a:r>
          </a:p>
        </p:txBody>
      </p:sp>
      <p:grpSp>
        <p:nvGrpSpPr>
          <p:cNvPr id="5" name="组合 4">
            <a:extLst>
              <a:ext uri="{FF2B5EF4-FFF2-40B4-BE49-F238E27FC236}">
                <a16:creationId xmlns:a16="http://schemas.microsoft.com/office/drawing/2014/main" id="{CE7C2532-D26B-99D1-D716-A36C6D91EAD9}"/>
              </a:ext>
            </a:extLst>
          </p:cNvPr>
          <p:cNvGrpSpPr/>
          <p:nvPr/>
        </p:nvGrpSpPr>
        <p:grpSpPr>
          <a:xfrm>
            <a:off x="185420" y="3429000"/>
            <a:ext cx="4027805" cy="3024336"/>
            <a:chOff x="185420" y="3429000"/>
            <a:chExt cx="4027805" cy="3024336"/>
          </a:xfrm>
        </p:grpSpPr>
        <p:sp>
          <p:nvSpPr>
            <p:cNvPr id="2" name="文本框 1"/>
            <p:cNvSpPr txBox="1"/>
            <p:nvPr/>
          </p:nvSpPr>
          <p:spPr>
            <a:xfrm>
              <a:off x="185420" y="3429000"/>
              <a:ext cx="4027805" cy="1398905"/>
            </a:xfrm>
            <a:prstGeom prst="rect">
              <a:avLst/>
            </a:prstGeom>
            <a:noFill/>
          </p:spPr>
          <p:txBody>
            <a:bodyPr wrap="square" rtlCol="0">
              <a:spAutoFit/>
            </a:bodyPr>
            <a:lstStyle/>
            <a:p>
              <a:pPr marL="342900" indent="-342900">
                <a:buFont typeface="Wingdings" panose="05000000000000000000" charset="0"/>
                <a:buChar char="n"/>
              </a:pPr>
              <a:r>
                <a:rPr lang="zh-CN" sz="2000" b="1" dirty="0">
                  <a:solidFill>
                    <a:schemeClr val="tx1"/>
                  </a:solidFill>
                </a:rPr>
                <a:t>如果能将圆盘</a:t>
              </a:r>
              <a:r>
                <a:rPr lang="en-US" altLang="zh-CN" sz="2000" b="1" dirty="0">
                  <a:solidFill>
                    <a:schemeClr val="tx1"/>
                  </a:solidFill>
                </a:rPr>
                <a:t>1</a:t>
              </a:r>
              <a:r>
                <a:rPr lang="zh-CN" altLang="en-US" sz="2000" b="1" dirty="0">
                  <a:solidFill>
                    <a:schemeClr val="tx1"/>
                  </a:solidFill>
                </a:rPr>
                <a:t>到</a:t>
              </a:r>
              <a:r>
                <a:rPr lang="en-US" altLang="zh-CN" sz="2000" b="1" dirty="0">
                  <a:solidFill>
                    <a:schemeClr val="tx1"/>
                  </a:solidFill>
                </a:rPr>
                <a:t>n-1</a:t>
              </a:r>
              <a:r>
                <a:rPr lang="zh-CN" altLang="en-US" sz="2000" b="1" dirty="0">
                  <a:solidFill>
                    <a:schemeClr val="tx1"/>
                  </a:solidFill>
                </a:rPr>
                <a:t>全部移动到</a:t>
              </a:r>
              <a:r>
                <a:rPr lang="en-US" altLang="zh-CN" sz="2000" b="1" dirty="0">
                  <a:solidFill>
                    <a:schemeClr val="tx1"/>
                  </a:solidFill>
                </a:rPr>
                <a:t>Y</a:t>
              </a:r>
              <a:r>
                <a:rPr lang="zh-CN" altLang="en-US" sz="2000" b="1" dirty="0">
                  <a:solidFill>
                    <a:schemeClr val="tx1"/>
                  </a:solidFill>
                </a:rPr>
                <a:t>柱上，则可以解决该问题</a:t>
              </a:r>
            </a:p>
            <a:p>
              <a:pPr marL="342900" indent="-342900" eaLnBrk="1" latinLnBrk="0" hangingPunct="1">
                <a:spcBef>
                  <a:spcPts val="600"/>
                </a:spcBef>
                <a:buFont typeface="Wingdings" panose="05000000000000000000" charset="0"/>
                <a:buChar char="n"/>
              </a:pPr>
              <a:r>
                <a:rPr lang="zh-CN" sz="2000" b="1" dirty="0">
                  <a:sym typeface="+mn-ea"/>
                </a:rPr>
                <a:t>将圆盘</a:t>
              </a:r>
              <a:r>
                <a:rPr lang="en-US" altLang="zh-CN" sz="2000" b="1" dirty="0">
                  <a:sym typeface="+mn-ea"/>
                </a:rPr>
                <a:t>1</a:t>
              </a:r>
              <a:r>
                <a:rPr lang="zh-CN" altLang="en-US" sz="2000" b="1" dirty="0">
                  <a:sym typeface="+mn-ea"/>
                </a:rPr>
                <a:t>到</a:t>
              </a:r>
              <a:r>
                <a:rPr lang="en-US" altLang="zh-CN" sz="2000" b="1" dirty="0">
                  <a:sym typeface="+mn-ea"/>
                </a:rPr>
                <a:t>n-1</a:t>
              </a:r>
              <a:r>
                <a:rPr lang="zh-CN" altLang="en-US" sz="2000" b="1" dirty="0">
                  <a:sym typeface="+mn-ea"/>
                </a:rPr>
                <a:t>全部移动到</a:t>
              </a:r>
              <a:r>
                <a:rPr lang="en-US" altLang="zh-CN" sz="2000" b="1" dirty="0">
                  <a:sym typeface="+mn-ea"/>
                </a:rPr>
                <a:t>Y</a:t>
              </a:r>
              <a:r>
                <a:rPr lang="zh-CN" altLang="en-US" sz="2000" b="1" dirty="0">
                  <a:sym typeface="+mn-ea"/>
                </a:rPr>
                <a:t>柱上，是原问题的一个小规模问题</a:t>
              </a:r>
              <a:endParaRPr lang="zh-CN" altLang="en-US" sz="2000" b="1" dirty="0">
                <a:solidFill>
                  <a:schemeClr val="tx1"/>
                </a:solidFill>
              </a:endParaRPr>
            </a:p>
          </p:txBody>
        </p:sp>
        <p:grpSp>
          <p:nvGrpSpPr>
            <p:cNvPr id="4" name="组合 3">
              <a:extLst>
                <a:ext uri="{FF2B5EF4-FFF2-40B4-BE49-F238E27FC236}">
                  <a16:creationId xmlns:a16="http://schemas.microsoft.com/office/drawing/2014/main" id="{B3FCC3BA-31EC-BAEA-AC39-C01A47223112}"/>
                </a:ext>
              </a:extLst>
            </p:cNvPr>
            <p:cNvGrpSpPr/>
            <p:nvPr/>
          </p:nvGrpSpPr>
          <p:grpSpPr>
            <a:xfrm>
              <a:off x="401320" y="5219908"/>
              <a:ext cx="3634328" cy="1233428"/>
              <a:chOff x="401320" y="5219908"/>
              <a:chExt cx="3634328" cy="1233428"/>
            </a:xfrm>
          </p:grpSpPr>
          <p:sp>
            <p:nvSpPr>
              <p:cNvPr id="8" name="文本框 7"/>
              <p:cNvSpPr txBox="1"/>
              <p:nvPr/>
            </p:nvSpPr>
            <p:spPr>
              <a:xfrm>
                <a:off x="401320" y="5219908"/>
                <a:ext cx="3489097" cy="369332"/>
              </a:xfrm>
              <a:prstGeom prst="rect">
                <a:avLst/>
              </a:prstGeom>
              <a:noFill/>
            </p:spPr>
            <p:txBody>
              <a:bodyPr wrap="none" rtlCol="0" anchor="t">
                <a:spAutoFit/>
              </a:bodyPr>
              <a:lstStyle/>
              <a:p>
                <a:r>
                  <a:rPr kumimoji="1" lang="en-US" altLang="zh-CN" dirty="0" err="1">
                    <a:solidFill>
                      <a:srgbClr val="FFFF00"/>
                    </a:solidFill>
                    <a:sym typeface="+mn-ea"/>
                  </a:rPr>
                  <a:t>Step1</a:t>
                </a:r>
                <a:r>
                  <a:rPr kumimoji="1" lang="en-US" altLang="zh-CN" dirty="0">
                    <a:solidFill>
                      <a:srgbClr val="FFFF00"/>
                    </a:solidFill>
                    <a:sym typeface="+mn-ea"/>
                  </a:rPr>
                  <a:t>: </a:t>
                </a:r>
                <a:r>
                  <a:rPr kumimoji="1" lang="zh-CN" altLang="en-US" dirty="0">
                    <a:solidFill>
                      <a:srgbClr val="FFFF00"/>
                    </a:solidFill>
                    <a:sym typeface="+mn-ea"/>
                  </a:rPr>
                  <a:t>将 </a:t>
                </a:r>
                <a:r>
                  <a:rPr kumimoji="1" lang="en-US" altLang="zh-CN" dirty="0">
                    <a:solidFill>
                      <a:srgbClr val="FFFF00"/>
                    </a:solidFill>
                    <a:sym typeface="+mn-ea"/>
                  </a:rPr>
                  <a:t>n-1 </a:t>
                </a:r>
                <a:r>
                  <a:rPr kumimoji="1" lang="zh-CN" altLang="en-US" dirty="0">
                    <a:solidFill>
                      <a:srgbClr val="FFFF00"/>
                    </a:solidFill>
                    <a:sym typeface="+mn-ea"/>
                  </a:rPr>
                  <a:t>个盘从</a:t>
                </a:r>
                <a:r>
                  <a:rPr kumimoji="1" lang="en-US" altLang="zh-CN" dirty="0">
                    <a:solidFill>
                      <a:srgbClr val="FFFF00"/>
                    </a:solidFill>
                    <a:sym typeface="+mn-ea"/>
                  </a:rPr>
                  <a:t>X </a:t>
                </a:r>
                <a:r>
                  <a:rPr kumimoji="1" lang="zh-CN" altLang="en-US" dirty="0">
                    <a:solidFill>
                      <a:srgbClr val="FFFF00"/>
                    </a:solidFill>
                    <a:sym typeface="+mn-ea"/>
                  </a:rPr>
                  <a:t>移动到 </a:t>
                </a:r>
                <a:r>
                  <a:rPr kumimoji="1" lang="en-US" altLang="zh-CN" dirty="0">
                    <a:solidFill>
                      <a:srgbClr val="FFFF00"/>
                    </a:solidFill>
                    <a:sym typeface="+mn-ea"/>
                  </a:rPr>
                  <a:t>Y;</a:t>
                </a:r>
                <a:endParaRPr lang="zh-CN" altLang="en-US" dirty="0"/>
              </a:p>
            </p:txBody>
          </p:sp>
          <p:grpSp>
            <p:nvGrpSpPr>
              <p:cNvPr id="3" name="组合 2">
                <a:extLst>
                  <a:ext uri="{FF2B5EF4-FFF2-40B4-BE49-F238E27FC236}">
                    <a16:creationId xmlns:a16="http://schemas.microsoft.com/office/drawing/2014/main" id="{3C586459-1CA5-7F23-C49C-3AB21BA8A088}"/>
                  </a:ext>
                </a:extLst>
              </p:cNvPr>
              <p:cNvGrpSpPr/>
              <p:nvPr/>
            </p:nvGrpSpPr>
            <p:grpSpPr>
              <a:xfrm>
                <a:off x="401320" y="5651956"/>
                <a:ext cx="3634328" cy="801380"/>
                <a:chOff x="401320" y="5651956"/>
                <a:chExt cx="3634328" cy="801380"/>
              </a:xfrm>
            </p:grpSpPr>
            <p:sp>
              <p:nvSpPr>
                <p:cNvPr id="9" name="文本框 8"/>
                <p:cNvSpPr txBox="1"/>
                <p:nvPr/>
              </p:nvSpPr>
              <p:spPr>
                <a:xfrm>
                  <a:off x="401320" y="5651956"/>
                  <a:ext cx="3634328" cy="369332"/>
                </a:xfrm>
                <a:prstGeom prst="rect">
                  <a:avLst/>
                </a:prstGeom>
                <a:noFill/>
              </p:spPr>
              <p:txBody>
                <a:bodyPr wrap="none" rtlCol="0" anchor="t">
                  <a:spAutoFit/>
                </a:bodyPr>
                <a:lstStyle/>
                <a:p>
                  <a:pPr algn="l"/>
                  <a:r>
                    <a:rPr kumimoji="1" lang="en-US" altLang="zh-CN" dirty="0" err="1">
                      <a:solidFill>
                        <a:srgbClr val="FFFF00"/>
                      </a:solidFill>
                      <a:sym typeface="+mn-ea"/>
                    </a:rPr>
                    <a:t>Step2</a:t>
                  </a:r>
                  <a:r>
                    <a:rPr kumimoji="1" lang="en-US" altLang="zh-CN" dirty="0">
                      <a:solidFill>
                        <a:srgbClr val="FFFF00"/>
                      </a:solidFill>
                      <a:sym typeface="+mn-ea"/>
                    </a:rPr>
                    <a:t>: </a:t>
                  </a:r>
                  <a:r>
                    <a:rPr kumimoji="1" lang="zh-CN" altLang="en-US" dirty="0">
                      <a:solidFill>
                        <a:srgbClr val="FFFF00"/>
                      </a:solidFill>
                      <a:sym typeface="+mn-ea"/>
                    </a:rPr>
                    <a:t>将第 </a:t>
                  </a:r>
                  <a:r>
                    <a:rPr kumimoji="1" lang="en-US" altLang="zh-CN" dirty="0">
                      <a:solidFill>
                        <a:srgbClr val="FFFF00"/>
                      </a:solidFill>
                      <a:sym typeface="+mn-ea"/>
                    </a:rPr>
                    <a:t>n </a:t>
                  </a:r>
                  <a:r>
                    <a:rPr kumimoji="1" lang="zh-CN" altLang="en-US" dirty="0">
                      <a:solidFill>
                        <a:srgbClr val="FFFF00"/>
                      </a:solidFill>
                      <a:sym typeface="+mn-ea"/>
                    </a:rPr>
                    <a:t>个盘从 </a:t>
                  </a:r>
                  <a:r>
                    <a:rPr kumimoji="1" lang="en-US" altLang="zh-CN" dirty="0">
                      <a:solidFill>
                        <a:srgbClr val="FFFF00"/>
                      </a:solidFill>
                      <a:sym typeface="+mn-ea"/>
                    </a:rPr>
                    <a:t>X </a:t>
                  </a:r>
                  <a:r>
                    <a:rPr kumimoji="1" lang="zh-CN" altLang="en-US" dirty="0">
                      <a:solidFill>
                        <a:srgbClr val="FFFF00"/>
                      </a:solidFill>
                      <a:sym typeface="+mn-ea"/>
                    </a:rPr>
                    <a:t>移动到 </a:t>
                  </a:r>
                  <a:r>
                    <a:rPr kumimoji="1" lang="en-US" altLang="zh-CN" dirty="0">
                      <a:solidFill>
                        <a:srgbClr val="FFFF00"/>
                      </a:solidFill>
                      <a:sym typeface="+mn-ea"/>
                    </a:rPr>
                    <a:t>Z; </a:t>
                  </a:r>
                  <a:endParaRPr lang="zh-CN" altLang="en-US" dirty="0"/>
                </a:p>
              </p:txBody>
            </p:sp>
            <p:sp>
              <p:nvSpPr>
                <p:cNvPr id="11" name="文本框 10"/>
                <p:cNvSpPr txBox="1"/>
                <p:nvPr/>
              </p:nvSpPr>
              <p:spPr>
                <a:xfrm>
                  <a:off x="404740" y="6084004"/>
                  <a:ext cx="3472104" cy="369332"/>
                </a:xfrm>
                <a:prstGeom prst="rect">
                  <a:avLst/>
                </a:prstGeom>
                <a:noFill/>
              </p:spPr>
              <p:txBody>
                <a:bodyPr wrap="none" rtlCol="0" anchor="t">
                  <a:spAutoFit/>
                </a:bodyPr>
                <a:lstStyle/>
                <a:p>
                  <a:r>
                    <a:rPr kumimoji="1" lang="en-US" altLang="zh-CN" dirty="0" err="1">
                      <a:solidFill>
                        <a:srgbClr val="FFFF00"/>
                      </a:solidFill>
                      <a:sym typeface="+mn-ea"/>
                    </a:rPr>
                    <a:t>Step3</a:t>
                  </a:r>
                  <a:r>
                    <a:rPr kumimoji="1" lang="en-US" altLang="zh-CN" dirty="0">
                      <a:solidFill>
                        <a:srgbClr val="FFFF00"/>
                      </a:solidFill>
                      <a:sym typeface="+mn-ea"/>
                    </a:rPr>
                    <a:t>:</a:t>
                  </a:r>
                  <a:r>
                    <a:rPr kumimoji="1" lang="zh-CN" altLang="en-US" dirty="0">
                      <a:solidFill>
                        <a:srgbClr val="FFFF00"/>
                      </a:solidFill>
                      <a:sym typeface="+mn-ea"/>
                    </a:rPr>
                    <a:t> 将 </a:t>
                  </a:r>
                  <a:r>
                    <a:rPr kumimoji="1" lang="en-US" altLang="zh-CN" dirty="0">
                      <a:solidFill>
                        <a:srgbClr val="FFFF00"/>
                      </a:solidFill>
                      <a:sym typeface="+mn-ea"/>
                    </a:rPr>
                    <a:t>n-1</a:t>
                  </a:r>
                  <a:r>
                    <a:rPr kumimoji="1" lang="zh-CN" altLang="en-US" dirty="0">
                      <a:solidFill>
                        <a:srgbClr val="FFFF00"/>
                      </a:solidFill>
                      <a:sym typeface="+mn-ea"/>
                    </a:rPr>
                    <a:t>个盘从 </a:t>
                  </a:r>
                  <a:r>
                    <a:rPr kumimoji="1" lang="en-US" altLang="zh-CN" dirty="0">
                      <a:solidFill>
                        <a:srgbClr val="FFFF00"/>
                      </a:solidFill>
                      <a:sym typeface="+mn-ea"/>
                    </a:rPr>
                    <a:t>Y </a:t>
                  </a:r>
                  <a:r>
                    <a:rPr kumimoji="1" lang="zh-CN" altLang="en-US" dirty="0">
                      <a:solidFill>
                        <a:srgbClr val="FFFF00"/>
                      </a:solidFill>
                      <a:sym typeface="+mn-ea"/>
                    </a:rPr>
                    <a:t>移动到 </a:t>
                  </a:r>
                  <a:r>
                    <a:rPr kumimoji="1" lang="en-US" altLang="zh-CN" dirty="0">
                      <a:solidFill>
                        <a:srgbClr val="FFFF00"/>
                      </a:solidFill>
                      <a:sym typeface="+mn-ea"/>
                    </a:rPr>
                    <a:t>Z;</a:t>
                  </a:r>
                  <a:endParaRPr lang="zh-CN" altLang="en-US" dirty="0"/>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9457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9458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9458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9458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9458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94584"/>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94585"/>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9463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94591"/>
                                        </p:tgtEl>
                                        <p:attrNameLst>
                                          <p:attrName>style.visibility</p:attrName>
                                        </p:attrNameLst>
                                      </p:cBhvr>
                                      <p:to>
                                        <p:strVal val="visible"/>
                                      </p:to>
                                    </p:set>
                                  </p:childTnLst>
                                </p:cTn>
                              </p:par>
                            </p:childTnLst>
                          </p:cTn>
                        </p:par>
                        <p:par>
                          <p:cTn id="31" fill="hold">
                            <p:stCondLst>
                              <p:cond delay="0"/>
                            </p:stCondLst>
                            <p:childTnLst>
                              <p:par>
                                <p:cTn id="32" presetID="0" presetClass="path" presetSubtype="0" accel="50000" decel="50000" fill="hold" nodeType="afterEffect">
                                  <p:stCondLst>
                                    <p:cond delay="0"/>
                                  </p:stCondLst>
                                  <p:childTnLst>
                                    <p:animMotion origin="layout" path="M 0.05365 -0.00463 L 0.14028 -0.00463 " pathEditMode="relative" rAng="0" ptsTypes="AA">
                                      <p:cBhvr>
                                        <p:cTn id="33" dur="2000" fill="hold"/>
                                        <p:tgtEl>
                                          <p:spTgt spid="194634"/>
                                        </p:tgtEl>
                                        <p:attrNameLst>
                                          <p:attrName>ppt_x</p:attrName>
                                          <p:attrName>ppt_y</p:attrName>
                                        </p:attrNameLst>
                                      </p:cBhvr>
                                      <p:rCtr x="4323" y="0"/>
                                    </p:animMotion>
                                  </p:childTnLst>
                                </p:cTn>
                              </p:par>
                            </p:childTnLst>
                          </p:cTn>
                        </p:par>
                        <p:par>
                          <p:cTn id="34" fill="hold">
                            <p:stCondLst>
                              <p:cond delay="2000"/>
                            </p:stCondLst>
                            <p:childTnLst>
                              <p:par>
                                <p:cTn id="35" presetID="42" presetClass="path" presetSubtype="0" accel="50000" decel="50000" fill="hold" nodeType="afterEffect">
                                  <p:stCondLst>
                                    <p:cond delay="0"/>
                                  </p:stCondLst>
                                  <p:childTnLst>
                                    <p:animMotion origin="layout" path="M 0.13854 -0.00463 L 0.13767 0.02222 " pathEditMode="relative" rAng="0" ptsTypes="AA">
                                      <p:cBhvr>
                                        <p:cTn id="36" dur="2000" fill="hold"/>
                                        <p:tgtEl>
                                          <p:spTgt spid="194634"/>
                                        </p:tgtEl>
                                        <p:attrNameLst>
                                          <p:attrName>ppt_x</p:attrName>
                                          <p:attrName>ppt_y</p:attrName>
                                        </p:attrNameLst>
                                      </p:cBhvr>
                                      <p:rCtr x="-52" y="1343"/>
                                    </p:animMotion>
                                  </p:childTnLst>
                                </p:cTn>
                              </p:par>
                            </p:childTnLst>
                          </p:cTn>
                        </p:par>
                        <p:par>
                          <p:cTn id="37" fill="hold">
                            <p:stCondLst>
                              <p:cond delay="4000"/>
                            </p:stCondLst>
                            <p:childTnLst>
                              <p:par>
                                <p:cTn id="38" presetID="1" presetClass="entr" presetSubtype="0" fill="hold" grpId="0" nodeType="afterEffect">
                                  <p:stCondLst>
                                    <p:cond delay="0"/>
                                  </p:stCondLst>
                                  <p:childTnLst>
                                    <p:set>
                                      <p:cBhvr>
                                        <p:cTn id="39" dur="1" fill="hold">
                                          <p:stCondLst>
                                            <p:cond delay="0"/>
                                          </p:stCondLst>
                                        </p:cTn>
                                        <p:tgtEl>
                                          <p:spTgt spid="194592"/>
                                        </p:tgtEl>
                                        <p:attrNameLst>
                                          <p:attrName>style.visibility</p:attrName>
                                        </p:attrNameLst>
                                      </p:cBhvr>
                                      <p:to>
                                        <p:strVal val="visible"/>
                                      </p:to>
                                    </p:set>
                                  </p:childTnLst>
                                </p:cTn>
                              </p:par>
                            </p:childTnLst>
                          </p:cTn>
                        </p:par>
                        <p:par>
                          <p:cTn id="40" fill="hold">
                            <p:stCondLst>
                              <p:cond delay="4000"/>
                            </p:stCondLst>
                            <p:childTnLst>
                              <p:par>
                                <p:cTn id="41" presetID="1" presetClass="entr" presetSubtype="0" fill="hold" grpId="0" nodeType="afterEffect">
                                  <p:stCondLst>
                                    <p:cond delay="0"/>
                                  </p:stCondLst>
                                  <p:childTnLst>
                                    <p:set>
                                      <p:cBhvr>
                                        <p:cTn id="42" dur="1" fill="hold">
                                          <p:stCondLst>
                                            <p:cond delay="0"/>
                                          </p:stCondLst>
                                        </p:cTn>
                                        <p:tgtEl>
                                          <p:spTgt spid="194593"/>
                                        </p:tgtEl>
                                        <p:attrNameLst>
                                          <p:attrName>style.visibility</p:attrName>
                                        </p:attrNameLst>
                                      </p:cBhvr>
                                      <p:to>
                                        <p:strVal val="visible"/>
                                      </p:to>
                                    </p:set>
                                  </p:childTnLst>
                                </p:cTn>
                              </p:par>
                            </p:childTnLst>
                          </p:cTn>
                        </p:par>
                        <p:par>
                          <p:cTn id="43" fill="hold">
                            <p:stCondLst>
                              <p:cond delay="4000"/>
                            </p:stCondLst>
                            <p:childTnLst>
                              <p:par>
                                <p:cTn id="44" presetID="1" presetClass="entr" presetSubtype="0" fill="hold" grpId="0" nodeType="afterEffect">
                                  <p:stCondLst>
                                    <p:cond delay="0"/>
                                  </p:stCondLst>
                                  <p:childTnLst>
                                    <p:set>
                                      <p:cBhvr>
                                        <p:cTn id="45" dur="1" fill="hold">
                                          <p:stCondLst>
                                            <p:cond delay="0"/>
                                          </p:stCondLst>
                                        </p:cTn>
                                        <p:tgtEl>
                                          <p:spTgt spid="194594"/>
                                        </p:tgtEl>
                                        <p:attrNameLst>
                                          <p:attrName>style.visibility</p:attrName>
                                        </p:attrNameLst>
                                      </p:cBhvr>
                                      <p:to>
                                        <p:strVal val="visible"/>
                                      </p:to>
                                    </p:set>
                                  </p:childTnLst>
                                </p:cTn>
                              </p:par>
                            </p:childTnLst>
                          </p:cTn>
                        </p:par>
                        <p:par>
                          <p:cTn id="46" fill="hold">
                            <p:stCondLst>
                              <p:cond delay="4000"/>
                            </p:stCondLst>
                            <p:childTnLst>
                              <p:par>
                                <p:cTn id="47" presetID="1" presetClass="entr" presetSubtype="0" fill="hold" grpId="0" nodeType="afterEffect">
                                  <p:stCondLst>
                                    <p:cond delay="0"/>
                                  </p:stCondLst>
                                  <p:childTnLst>
                                    <p:set>
                                      <p:cBhvr>
                                        <p:cTn id="48" dur="1" fill="hold">
                                          <p:stCondLst>
                                            <p:cond delay="0"/>
                                          </p:stCondLst>
                                        </p:cTn>
                                        <p:tgtEl>
                                          <p:spTgt spid="194595"/>
                                        </p:tgtEl>
                                        <p:attrNameLst>
                                          <p:attrName>style.visibility</p:attrName>
                                        </p:attrNameLst>
                                      </p:cBhvr>
                                      <p:to>
                                        <p:strVal val="visible"/>
                                      </p:to>
                                    </p:set>
                                  </p:childTnLst>
                                </p:cTn>
                              </p:par>
                            </p:childTnLst>
                          </p:cTn>
                        </p:par>
                        <p:par>
                          <p:cTn id="49" fill="hold">
                            <p:stCondLst>
                              <p:cond delay="4000"/>
                            </p:stCondLst>
                            <p:childTnLst>
                              <p:par>
                                <p:cTn id="50" presetID="1" presetClass="entr" presetSubtype="0" fill="hold" grpId="0" nodeType="afterEffect">
                                  <p:stCondLst>
                                    <p:cond delay="0"/>
                                  </p:stCondLst>
                                  <p:childTnLst>
                                    <p:set>
                                      <p:cBhvr>
                                        <p:cTn id="51" dur="1" fill="hold">
                                          <p:stCondLst>
                                            <p:cond delay="0"/>
                                          </p:stCondLst>
                                        </p:cTn>
                                        <p:tgtEl>
                                          <p:spTgt spid="194596"/>
                                        </p:tgtEl>
                                        <p:attrNameLst>
                                          <p:attrName>style.visibility</p:attrName>
                                        </p:attrNameLst>
                                      </p:cBhvr>
                                      <p:to>
                                        <p:strVal val="visible"/>
                                      </p:to>
                                    </p:set>
                                  </p:childTnLst>
                                </p:cTn>
                              </p:par>
                            </p:childTnLst>
                          </p:cTn>
                        </p:par>
                        <p:par>
                          <p:cTn id="52" fill="hold">
                            <p:stCondLst>
                              <p:cond delay="4000"/>
                            </p:stCondLst>
                            <p:childTnLst>
                              <p:par>
                                <p:cTn id="53" presetID="1" presetClass="entr" presetSubtype="0" fill="hold" grpId="0" nodeType="afterEffect">
                                  <p:stCondLst>
                                    <p:cond delay="0"/>
                                  </p:stCondLst>
                                  <p:childTnLst>
                                    <p:set>
                                      <p:cBhvr>
                                        <p:cTn id="54" dur="1" fill="hold">
                                          <p:stCondLst>
                                            <p:cond delay="0"/>
                                          </p:stCondLst>
                                        </p:cTn>
                                        <p:tgtEl>
                                          <p:spTgt spid="194597"/>
                                        </p:tgtEl>
                                        <p:attrNameLst>
                                          <p:attrName>style.visibility</p:attrName>
                                        </p:attrNameLst>
                                      </p:cBhvr>
                                      <p:to>
                                        <p:strVal val="visible"/>
                                      </p:to>
                                    </p:set>
                                  </p:childTnLst>
                                </p:cTn>
                              </p:par>
                            </p:childTnLst>
                          </p:cTn>
                        </p:par>
                        <p:par>
                          <p:cTn id="55" fill="hold">
                            <p:stCondLst>
                              <p:cond delay="4000"/>
                            </p:stCondLst>
                            <p:childTnLst>
                              <p:par>
                                <p:cTn id="56" presetID="1" presetClass="entr" presetSubtype="0" fill="hold" grpId="0" nodeType="afterEffect">
                                  <p:stCondLst>
                                    <p:cond delay="0"/>
                                  </p:stCondLst>
                                  <p:childTnLst>
                                    <p:set>
                                      <p:cBhvr>
                                        <p:cTn id="57" dur="1" fill="hold">
                                          <p:stCondLst>
                                            <p:cond delay="0"/>
                                          </p:stCondLst>
                                        </p:cTn>
                                        <p:tgtEl>
                                          <p:spTgt spid="194598"/>
                                        </p:tgtEl>
                                        <p:attrNameLst>
                                          <p:attrName>style.visibility</p:attrName>
                                        </p:attrNameLst>
                                      </p:cBhvr>
                                      <p:to>
                                        <p:strVal val="visible"/>
                                      </p:to>
                                    </p:set>
                                  </p:childTnLst>
                                </p:cTn>
                              </p:par>
                            </p:childTnLst>
                          </p:cTn>
                        </p:par>
                        <p:par>
                          <p:cTn id="58" fill="hold">
                            <p:stCondLst>
                              <p:cond delay="4000"/>
                            </p:stCondLst>
                            <p:childTnLst>
                              <p:par>
                                <p:cTn id="59" presetID="1" presetClass="entr" presetSubtype="0" fill="hold" nodeType="afterEffect">
                                  <p:stCondLst>
                                    <p:cond delay="0"/>
                                  </p:stCondLst>
                                  <p:childTnLst>
                                    <p:set>
                                      <p:cBhvr>
                                        <p:cTn id="60" dur="1" fill="hold">
                                          <p:stCondLst>
                                            <p:cond delay="0"/>
                                          </p:stCondLst>
                                        </p:cTn>
                                        <p:tgtEl>
                                          <p:spTgt spid="194635"/>
                                        </p:tgtEl>
                                        <p:attrNameLst>
                                          <p:attrName>style.visibility</p:attrName>
                                        </p:attrNameLst>
                                      </p:cBhvr>
                                      <p:to>
                                        <p:strVal val="visible"/>
                                      </p:to>
                                    </p:set>
                                  </p:childTnLst>
                                </p:cTn>
                              </p:par>
                            </p:childTnLst>
                          </p:cTn>
                        </p:par>
                        <p:par>
                          <p:cTn id="61" fill="hold">
                            <p:stCondLst>
                              <p:cond delay="4000"/>
                            </p:stCondLst>
                            <p:childTnLst>
                              <p:par>
                                <p:cTn id="62" presetID="1" presetClass="entr" presetSubtype="0" fill="hold" grpId="1" nodeType="afterEffect">
                                  <p:stCondLst>
                                    <p:cond delay="0"/>
                                  </p:stCondLst>
                                  <p:childTnLst>
                                    <p:set>
                                      <p:cBhvr>
                                        <p:cTn id="63" dur="1" fill="hold">
                                          <p:stCondLst>
                                            <p:cond delay="0"/>
                                          </p:stCondLst>
                                        </p:cTn>
                                        <p:tgtEl>
                                          <p:spTgt spid="194604"/>
                                        </p:tgtEl>
                                        <p:attrNameLst>
                                          <p:attrName>style.visibility</p:attrName>
                                        </p:attrNameLst>
                                      </p:cBhvr>
                                      <p:to>
                                        <p:strVal val="visible"/>
                                      </p:to>
                                    </p:set>
                                  </p:childTnLst>
                                </p:cTn>
                              </p:par>
                            </p:childTnLst>
                          </p:cTn>
                        </p:par>
                        <p:par>
                          <p:cTn id="64" fill="hold">
                            <p:stCondLst>
                              <p:cond delay="4000"/>
                            </p:stCondLst>
                            <p:childTnLst>
                              <p:par>
                                <p:cTn id="65" presetID="44" presetClass="path" presetSubtype="0" accel="50000" decel="50000" fill="hold" grpId="0" nodeType="afterEffect">
                                  <p:stCondLst>
                                    <p:cond delay="0"/>
                                  </p:stCondLst>
                                  <p:childTnLst>
                                    <p:animMotion origin="layout" path="M 2.22222E-6 2.22222E-6 L 0.07309 -0.09676 C 0.08837 -0.11852 0.11128 -0.13056 0.13524 -0.13056 C 0.1625 -0.13056 0.18437 -0.11852 0.19965 -0.09676 L 0.27326 2.22222E-6 " pathEditMode="relative" rAng="0" ptsTypes="FffFF">
                                      <p:cBhvr>
                                        <p:cTn id="66" dur="2000" fill="hold"/>
                                        <p:tgtEl>
                                          <p:spTgt spid="194604"/>
                                        </p:tgtEl>
                                        <p:attrNameLst>
                                          <p:attrName>ppt_x</p:attrName>
                                          <p:attrName>ppt_y</p:attrName>
                                        </p:attrNameLst>
                                      </p:cBhvr>
                                      <p:rCtr x="13663" y="-6528"/>
                                    </p:animMotion>
                                  </p:childTnLst>
                                </p:cTn>
                              </p:par>
                            </p:childTnLst>
                          </p:cTn>
                        </p:par>
                        <p:par>
                          <p:cTn id="67" fill="hold">
                            <p:stCondLst>
                              <p:cond delay="6000"/>
                            </p:stCondLst>
                            <p:childTnLst>
                              <p:par>
                                <p:cTn id="68" presetID="1" presetClass="entr" presetSubtype="0" fill="hold" grpId="0" nodeType="afterEffect">
                                  <p:stCondLst>
                                    <p:cond delay="0"/>
                                  </p:stCondLst>
                                  <p:childTnLst>
                                    <p:set>
                                      <p:cBhvr>
                                        <p:cTn id="69" dur="1" fill="hold">
                                          <p:stCondLst>
                                            <p:cond delay="0"/>
                                          </p:stCondLst>
                                        </p:cTn>
                                        <p:tgtEl>
                                          <p:spTgt spid="194605"/>
                                        </p:tgtEl>
                                        <p:attrNameLst>
                                          <p:attrName>style.visibility</p:attrName>
                                        </p:attrNameLst>
                                      </p:cBhvr>
                                      <p:to>
                                        <p:strVal val="visible"/>
                                      </p:to>
                                    </p:set>
                                  </p:childTnLst>
                                </p:cTn>
                              </p:par>
                            </p:childTnLst>
                          </p:cTn>
                        </p:par>
                        <p:par>
                          <p:cTn id="70" fill="hold">
                            <p:stCondLst>
                              <p:cond delay="6000"/>
                            </p:stCondLst>
                            <p:childTnLst>
                              <p:par>
                                <p:cTn id="71" presetID="1" presetClass="entr" presetSubtype="0" fill="hold" grpId="0" nodeType="afterEffect">
                                  <p:stCondLst>
                                    <p:cond delay="0"/>
                                  </p:stCondLst>
                                  <p:childTnLst>
                                    <p:set>
                                      <p:cBhvr>
                                        <p:cTn id="72" dur="1" fill="hold">
                                          <p:stCondLst>
                                            <p:cond delay="0"/>
                                          </p:stCondLst>
                                        </p:cTn>
                                        <p:tgtEl>
                                          <p:spTgt spid="194606"/>
                                        </p:tgtEl>
                                        <p:attrNameLst>
                                          <p:attrName>style.visibility</p:attrName>
                                        </p:attrNameLst>
                                      </p:cBhvr>
                                      <p:to>
                                        <p:strVal val="visible"/>
                                      </p:to>
                                    </p:set>
                                  </p:childTnLst>
                                </p:cTn>
                              </p:par>
                            </p:childTnLst>
                          </p:cTn>
                        </p:par>
                        <p:par>
                          <p:cTn id="73" fill="hold">
                            <p:stCondLst>
                              <p:cond delay="6000"/>
                            </p:stCondLst>
                            <p:childTnLst>
                              <p:par>
                                <p:cTn id="74" presetID="1" presetClass="entr" presetSubtype="0" fill="hold" grpId="0" nodeType="afterEffect">
                                  <p:stCondLst>
                                    <p:cond delay="0"/>
                                  </p:stCondLst>
                                  <p:childTnLst>
                                    <p:set>
                                      <p:cBhvr>
                                        <p:cTn id="75" dur="1" fill="hold">
                                          <p:stCondLst>
                                            <p:cond delay="0"/>
                                          </p:stCondLst>
                                        </p:cTn>
                                        <p:tgtEl>
                                          <p:spTgt spid="194607"/>
                                        </p:tgtEl>
                                        <p:attrNameLst>
                                          <p:attrName>style.visibility</p:attrName>
                                        </p:attrNameLst>
                                      </p:cBhvr>
                                      <p:to>
                                        <p:strVal val="visible"/>
                                      </p:to>
                                    </p:set>
                                  </p:childTnLst>
                                </p:cTn>
                              </p:par>
                            </p:childTnLst>
                          </p:cTn>
                        </p:par>
                        <p:par>
                          <p:cTn id="76" fill="hold">
                            <p:stCondLst>
                              <p:cond delay="6000"/>
                            </p:stCondLst>
                            <p:childTnLst>
                              <p:par>
                                <p:cTn id="77" presetID="1" presetClass="entr" presetSubtype="0" fill="hold" grpId="0" nodeType="afterEffect">
                                  <p:stCondLst>
                                    <p:cond delay="0"/>
                                  </p:stCondLst>
                                  <p:childTnLst>
                                    <p:set>
                                      <p:cBhvr>
                                        <p:cTn id="78" dur="1" fill="hold">
                                          <p:stCondLst>
                                            <p:cond delay="0"/>
                                          </p:stCondLst>
                                        </p:cTn>
                                        <p:tgtEl>
                                          <p:spTgt spid="194608"/>
                                        </p:tgtEl>
                                        <p:attrNameLst>
                                          <p:attrName>style.visibility</p:attrName>
                                        </p:attrNameLst>
                                      </p:cBhvr>
                                      <p:to>
                                        <p:strVal val="visible"/>
                                      </p:to>
                                    </p:set>
                                  </p:childTnLst>
                                </p:cTn>
                              </p:par>
                            </p:childTnLst>
                          </p:cTn>
                        </p:par>
                        <p:par>
                          <p:cTn id="79" fill="hold">
                            <p:stCondLst>
                              <p:cond delay="6000"/>
                            </p:stCondLst>
                            <p:childTnLst>
                              <p:par>
                                <p:cTn id="80" presetID="1" presetClass="entr" presetSubtype="0" fill="hold" grpId="0" nodeType="afterEffect">
                                  <p:stCondLst>
                                    <p:cond delay="0"/>
                                  </p:stCondLst>
                                  <p:childTnLst>
                                    <p:set>
                                      <p:cBhvr>
                                        <p:cTn id="81" dur="1" fill="hold">
                                          <p:stCondLst>
                                            <p:cond delay="0"/>
                                          </p:stCondLst>
                                        </p:cTn>
                                        <p:tgtEl>
                                          <p:spTgt spid="194609"/>
                                        </p:tgtEl>
                                        <p:attrNameLst>
                                          <p:attrName>style.visibility</p:attrName>
                                        </p:attrNameLst>
                                      </p:cBhvr>
                                      <p:to>
                                        <p:strVal val="visible"/>
                                      </p:to>
                                    </p:set>
                                  </p:childTnLst>
                                </p:cTn>
                              </p:par>
                            </p:childTnLst>
                          </p:cTn>
                        </p:par>
                        <p:par>
                          <p:cTn id="82" fill="hold">
                            <p:stCondLst>
                              <p:cond delay="6000"/>
                            </p:stCondLst>
                            <p:childTnLst>
                              <p:par>
                                <p:cTn id="83" presetID="1" presetClass="entr" presetSubtype="0" fill="hold" grpId="0" nodeType="afterEffect">
                                  <p:stCondLst>
                                    <p:cond delay="0"/>
                                  </p:stCondLst>
                                  <p:childTnLst>
                                    <p:set>
                                      <p:cBhvr>
                                        <p:cTn id="84" dur="1" fill="hold">
                                          <p:stCondLst>
                                            <p:cond delay="0"/>
                                          </p:stCondLst>
                                        </p:cTn>
                                        <p:tgtEl>
                                          <p:spTgt spid="194610"/>
                                        </p:tgtEl>
                                        <p:attrNameLst>
                                          <p:attrName>style.visibility</p:attrName>
                                        </p:attrNameLst>
                                      </p:cBhvr>
                                      <p:to>
                                        <p:strVal val="visible"/>
                                      </p:to>
                                    </p:set>
                                  </p:childTnLst>
                                </p:cTn>
                              </p:par>
                            </p:childTnLst>
                          </p:cTn>
                        </p:par>
                        <p:par>
                          <p:cTn id="85" fill="hold">
                            <p:stCondLst>
                              <p:cond delay="6000"/>
                            </p:stCondLst>
                            <p:childTnLst>
                              <p:par>
                                <p:cTn id="86" presetID="1" presetClass="entr" presetSubtype="0" fill="hold" grpId="0" nodeType="afterEffect">
                                  <p:stCondLst>
                                    <p:cond delay="0"/>
                                  </p:stCondLst>
                                  <p:childTnLst>
                                    <p:set>
                                      <p:cBhvr>
                                        <p:cTn id="87" dur="1" fill="hold">
                                          <p:stCondLst>
                                            <p:cond delay="0"/>
                                          </p:stCondLst>
                                        </p:cTn>
                                        <p:tgtEl>
                                          <p:spTgt spid="194611"/>
                                        </p:tgtEl>
                                        <p:attrNameLst>
                                          <p:attrName>style.visibility</p:attrName>
                                        </p:attrNameLst>
                                      </p:cBhvr>
                                      <p:to>
                                        <p:strVal val="visible"/>
                                      </p:to>
                                    </p:set>
                                  </p:childTnLst>
                                </p:cTn>
                              </p:par>
                            </p:childTnLst>
                          </p:cTn>
                        </p:par>
                        <p:par>
                          <p:cTn id="88" fill="hold">
                            <p:stCondLst>
                              <p:cond delay="6000"/>
                            </p:stCondLst>
                            <p:childTnLst>
                              <p:par>
                                <p:cTn id="89" presetID="1" presetClass="entr" presetSubtype="0" fill="hold" nodeType="afterEffect">
                                  <p:stCondLst>
                                    <p:cond delay="0"/>
                                  </p:stCondLst>
                                  <p:childTnLst>
                                    <p:set>
                                      <p:cBhvr>
                                        <p:cTn id="90" dur="1" fill="hold">
                                          <p:stCondLst>
                                            <p:cond delay="0"/>
                                          </p:stCondLst>
                                        </p:cTn>
                                        <p:tgtEl>
                                          <p:spTgt spid="194640"/>
                                        </p:tgtEl>
                                        <p:attrNameLst>
                                          <p:attrName>style.visibility</p:attrName>
                                        </p:attrNameLst>
                                      </p:cBhvr>
                                      <p:to>
                                        <p:strVal val="visible"/>
                                      </p:to>
                                    </p:set>
                                  </p:childTnLst>
                                </p:cTn>
                              </p:par>
                            </p:childTnLst>
                          </p:cTn>
                        </p:par>
                        <p:par>
                          <p:cTn id="91" fill="hold">
                            <p:stCondLst>
                              <p:cond delay="6000"/>
                            </p:stCondLst>
                            <p:childTnLst>
                              <p:par>
                                <p:cTn id="92" presetID="1" presetClass="entr" presetSubtype="0" fill="hold" grpId="0" nodeType="afterEffect">
                                  <p:stCondLst>
                                    <p:cond delay="0"/>
                                  </p:stCondLst>
                                  <p:childTnLst>
                                    <p:set>
                                      <p:cBhvr>
                                        <p:cTn id="93" dur="1" fill="hold">
                                          <p:stCondLst>
                                            <p:cond delay="0"/>
                                          </p:stCondLst>
                                        </p:cTn>
                                        <p:tgtEl>
                                          <p:spTgt spid="194617"/>
                                        </p:tgtEl>
                                        <p:attrNameLst>
                                          <p:attrName>style.visibility</p:attrName>
                                        </p:attrNameLst>
                                      </p:cBhvr>
                                      <p:to>
                                        <p:strVal val="visible"/>
                                      </p:to>
                                    </p:set>
                                  </p:childTnLst>
                                </p:cTn>
                              </p:par>
                            </p:childTnLst>
                          </p:cTn>
                        </p:par>
                        <p:par>
                          <p:cTn id="94" fill="hold">
                            <p:stCondLst>
                              <p:cond delay="6000"/>
                            </p:stCondLst>
                            <p:childTnLst>
                              <p:par>
                                <p:cTn id="95" presetID="57" presetClass="path" presetSubtype="0" accel="50000" decel="50000" fill="hold" nodeType="afterEffect">
                                  <p:stCondLst>
                                    <p:cond delay="0"/>
                                  </p:stCondLst>
                                  <p:childTnLst>
                                    <p:animMotion origin="layout" path="M -0.00295 -0.00069 L -0.00295 -0.01204 C -0.00295 -0.01713 0.03507 -0.02245 0.06649 -0.02245 L 0.13663 -0.02245 " pathEditMode="relative" rAng="0" ptsTypes="FfFF">
                                      <p:cBhvr>
                                        <p:cTn id="96" dur="2000" fill="hold"/>
                                        <p:tgtEl>
                                          <p:spTgt spid="194640"/>
                                        </p:tgtEl>
                                        <p:attrNameLst>
                                          <p:attrName>ppt_x</p:attrName>
                                          <p:attrName>ppt_y</p:attrName>
                                        </p:attrNameLst>
                                      </p:cBhvr>
                                      <p:rCtr x="6979" y="-1088"/>
                                    </p:animMotion>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9" grpId="0" bldLvl="0" animBg="1"/>
      <p:bldP spid="194580" grpId="0" bldLvl="0" animBg="1"/>
      <p:bldP spid="194581" grpId="0" bldLvl="0" animBg="1"/>
      <p:bldP spid="194582" grpId="0" bldLvl="0" animBg="1"/>
      <p:bldP spid="194583" grpId="0" bldLvl="0" animBg="1"/>
      <p:bldP spid="194584" grpId="0" bldLvl="0" animBg="1"/>
      <p:bldP spid="194585" grpId="0" bldLvl="0" animBg="1"/>
      <p:bldP spid="194591" grpId="0" bldLvl="0" animBg="1"/>
      <p:bldP spid="194592" grpId="0" bldLvl="0" animBg="1"/>
      <p:bldP spid="194593" grpId="0" bldLvl="0" animBg="1"/>
      <p:bldP spid="194594" grpId="0" bldLvl="0" animBg="1"/>
      <p:bldP spid="194595" grpId="0" bldLvl="0" animBg="1"/>
      <p:bldP spid="194596" grpId="0" bldLvl="0" animBg="1"/>
      <p:bldP spid="194597" grpId="0" bldLvl="0" animBg="1"/>
      <p:bldP spid="194598" grpId="0" bldLvl="0" animBg="1"/>
      <p:bldP spid="194604" grpId="0" bldLvl="0" animBg="1"/>
      <p:bldP spid="194604" grpId="1" bldLvl="0" animBg="1"/>
      <p:bldP spid="194605" grpId="0" bldLvl="0" animBg="1"/>
      <p:bldP spid="194606" grpId="0" bldLvl="0" animBg="1"/>
      <p:bldP spid="194607" grpId="0" bldLvl="0" animBg="1"/>
      <p:bldP spid="194608" grpId="0" bldLvl="0" animBg="1"/>
      <p:bldP spid="194609" grpId="0" bldLvl="0" animBg="1"/>
      <p:bldP spid="194610" grpId="0" bldLvl="0" animBg="1"/>
      <p:bldP spid="194611" grpId="0" bldLvl="0" animBg="1"/>
      <p:bldP spid="194617" grpId="0" bldLvl="0" animBg="1"/>
      <p:bldP spid="2" grpId="1"/>
      <p:bldP spid="8" grpId="1"/>
      <p:bldP spid="9" grpId="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ext Box 2"/>
          <p:cNvSpPr txBox="1">
            <a:spLocks noChangeArrowheads="1"/>
          </p:cNvSpPr>
          <p:nvPr/>
        </p:nvSpPr>
        <p:spPr bwMode="auto">
          <a:xfrm>
            <a:off x="990600" y="1196975"/>
            <a:ext cx="821250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a:solidFill>
                  <a:srgbClr val="FFFF00"/>
                </a:solidFill>
              </a:rPr>
              <a:t>Line	</a:t>
            </a:r>
            <a:r>
              <a:rPr kumimoji="1" lang="en-US" altLang="zh-CN" sz="2400" dirty="0"/>
              <a:t>void </a:t>
            </a:r>
            <a:r>
              <a:rPr kumimoji="1" lang="en-US" altLang="zh-CN" sz="2400" dirty="0">
                <a:solidFill>
                  <a:srgbClr val="FFFF00"/>
                </a:solidFill>
              </a:rPr>
              <a:t>Hanoi</a:t>
            </a:r>
            <a:r>
              <a:rPr kumimoji="1" lang="en-US" altLang="zh-CN" sz="2400" dirty="0"/>
              <a:t> (</a:t>
            </a:r>
            <a:r>
              <a:rPr kumimoji="1" lang="en-US" altLang="zh-CN" sz="2400" dirty="0" err="1"/>
              <a:t>int</a:t>
            </a:r>
            <a:r>
              <a:rPr kumimoji="1" lang="en-US" altLang="zh-CN" sz="2400" dirty="0"/>
              <a:t> n, char x, char y, char z)</a:t>
            </a:r>
          </a:p>
          <a:p>
            <a:pPr eaLnBrk="1" hangingPunct="1"/>
            <a:r>
              <a:rPr kumimoji="1" lang="en-US" altLang="zh-CN" sz="2400" dirty="0">
                <a:solidFill>
                  <a:srgbClr val="FFFF00"/>
                </a:solidFill>
              </a:rPr>
              <a:t>  1	</a:t>
            </a:r>
            <a:r>
              <a:rPr kumimoji="1" lang="en-US" altLang="zh-CN" sz="2400" dirty="0"/>
              <a:t>{</a:t>
            </a:r>
          </a:p>
          <a:p>
            <a:pPr eaLnBrk="1" hangingPunct="1"/>
            <a:r>
              <a:rPr kumimoji="1" lang="en-US" altLang="zh-CN" sz="2400" dirty="0">
                <a:solidFill>
                  <a:srgbClr val="FFFF00"/>
                </a:solidFill>
              </a:rPr>
              <a:t>  2	        </a:t>
            </a:r>
            <a:r>
              <a:rPr kumimoji="1" lang="en-US" altLang="zh-CN" sz="2400" dirty="0"/>
              <a:t>if (n = = 1)</a:t>
            </a:r>
          </a:p>
          <a:p>
            <a:pPr eaLnBrk="1" hangingPunct="1"/>
            <a:r>
              <a:rPr kumimoji="1" lang="en-US" altLang="zh-CN" sz="2400" dirty="0">
                <a:solidFill>
                  <a:srgbClr val="FFFF00"/>
                </a:solidFill>
              </a:rPr>
              <a:t>  3	                </a:t>
            </a:r>
            <a:r>
              <a:rPr kumimoji="1" lang="en-US" altLang="zh-CN" sz="2400" dirty="0"/>
              <a:t>move (x, 1, z);</a:t>
            </a:r>
            <a:r>
              <a:rPr kumimoji="1" lang="en-US" altLang="zh-CN" sz="2400" dirty="0">
                <a:solidFill>
                  <a:srgbClr val="33CC33"/>
                </a:solidFill>
              </a:rPr>
              <a:t> </a:t>
            </a:r>
            <a:r>
              <a:rPr kumimoji="1" lang="en-US" altLang="zh-CN" sz="1600" dirty="0">
                <a:solidFill>
                  <a:srgbClr val="33CC33"/>
                </a:solidFill>
              </a:rPr>
              <a:t>//1</a:t>
            </a:r>
            <a:r>
              <a:rPr kumimoji="1" lang="zh-CN" altLang="en-US" sz="1600" dirty="0">
                <a:solidFill>
                  <a:srgbClr val="33CC33"/>
                </a:solidFill>
              </a:rPr>
              <a:t>个盘</a:t>
            </a:r>
            <a:r>
              <a:rPr kumimoji="1" lang="en-US" altLang="zh-CN" sz="1600" dirty="0">
                <a:solidFill>
                  <a:srgbClr val="33CC33"/>
                </a:solidFill>
              </a:rPr>
              <a:t>, </a:t>
            </a:r>
            <a:r>
              <a:rPr kumimoji="1" lang="zh-CN" altLang="en-US" sz="1600" dirty="0">
                <a:solidFill>
                  <a:srgbClr val="33CC33"/>
                </a:solidFill>
              </a:rPr>
              <a:t>直接从</a:t>
            </a:r>
            <a:r>
              <a:rPr kumimoji="1" lang="en-US" altLang="zh-CN" sz="1600" dirty="0">
                <a:solidFill>
                  <a:srgbClr val="33CC33"/>
                </a:solidFill>
              </a:rPr>
              <a:t>x</a:t>
            </a:r>
            <a:r>
              <a:rPr kumimoji="1" lang="zh-CN" altLang="en-US" sz="1600" dirty="0">
                <a:solidFill>
                  <a:srgbClr val="33CC33"/>
                </a:solidFill>
              </a:rPr>
              <a:t>移动到</a:t>
            </a:r>
            <a:r>
              <a:rPr kumimoji="1" lang="en-US" altLang="zh-CN" sz="1600" dirty="0">
                <a:solidFill>
                  <a:srgbClr val="33CC33"/>
                </a:solidFill>
              </a:rPr>
              <a:t>z</a:t>
            </a:r>
            <a:endParaRPr kumimoji="1" lang="en-US" altLang="zh-CN" sz="2400" dirty="0"/>
          </a:p>
          <a:p>
            <a:pPr eaLnBrk="1" hangingPunct="1"/>
            <a:r>
              <a:rPr kumimoji="1" lang="en-US" altLang="zh-CN" sz="2400" dirty="0">
                <a:solidFill>
                  <a:srgbClr val="FFFF00"/>
                </a:solidFill>
              </a:rPr>
              <a:t>  4	        </a:t>
            </a:r>
            <a:r>
              <a:rPr kumimoji="1" lang="en-US" altLang="zh-CN" sz="2400" dirty="0"/>
              <a:t>else {</a:t>
            </a:r>
          </a:p>
          <a:p>
            <a:pPr eaLnBrk="1" hangingPunct="1"/>
            <a:r>
              <a:rPr kumimoji="1" lang="en-US" altLang="zh-CN" sz="2400" dirty="0">
                <a:solidFill>
                  <a:srgbClr val="FFFF00"/>
                </a:solidFill>
              </a:rPr>
              <a:t>  5	                Hanoi</a:t>
            </a:r>
            <a:r>
              <a:rPr kumimoji="1" lang="en-US" altLang="zh-CN" sz="2400" dirty="0"/>
              <a:t> (</a:t>
            </a:r>
            <a:r>
              <a:rPr kumimoji="1" lang="en-US" altLang="zh-CN" sz="2400" dirty="0">
                <a:solidFill>
                  <a:srgbClr val="33CC33"/>
                </a:solidFill>
              </a:rPr>
              <a:t>n-1, x, z, y</a:t>
            </a:r>
            <a:r>
              <a:rPr kumimoji="1" lang="en-US" altLang="zh-CN" sz="2400" dirty="0"/>
              <a:t>);  </a:t>
            </a:r>
            <a:r>
              <a:rPr kumimoji="1" lang="en-US" altLang="zh-CN" sz="1600" dirty="0">
                <a:solidFill>
                  <a:srgbClr val="33CC33"/>
                </a:solidFill>
              </a:rPr>
              <a:t>//n-1</a:t>
            </a:r>
            <a:r>
              <a:rPr kumimoji="1" lang="zh-CN" altLang="en-US" sz="1600" dirty="0">
                <a:solidFill>
                  <a:srgbClr val="33CC33"/>
                </a:solidFill>
              </a:rPr>
              <a:t>个盘从</a:t>
            </a:r>
            <a:r>
              <a:rPr kumimoji="1" lang="en-US" altLang="zh-CN" sz="1600" dirty="0">
                <a:solidFill>
                  <a:srgbClr val="33CC33"/>
                </a:solidFill>
              </a:rPr>
              <a:t>x</a:t>
            </a:r>
            <a:r>
              <a:rPr kumimoji="1" lang="zh-CN" altLang="en-US" sz="1600" dirty="0">
                <a:solidFill>
                  <a:srgbClr val="33CC33"/>
                </a:solidFill>
              </a:rPr>
              <a:t>移动到</a:t>
            </a:r>
            <a:r>
              <a:rPr kumimoji="1" lang="en-US" altLang="zh-CN" sz="1600" dirty="0">
                <a:solidFill>
                  <a:srgbClr val="33CC33"/>
                </a:solidFill>
              </a:rPr>
              <a:t>y</a:t>
            </a:r>
            <a:r>
              <a:rPr kumimoji="1" lang="zh-CN" altLang="en-US" sz="1600" dirty="0">
                <a:solidFill>
                  <a:srgbClr val="33CC33"/>
                </a:solidFill>
              </a:rPr>
              <a:t>，通过</a:t>
            </a:r>
            <a:r>
              <a:rPr kumimoji="1" lang="en-US" altLang="zh-CN" sz="1600" dirty="0">
                <a:solidFill>
                  <a:srgbClr val="33CC33"/>
                </a:solidFill>
              </a:rPr>
              <a:t>z</a:t>
            </a:r>
            <a:r>
              <a:rPr kumimoji="1" lang="zh-CN" altLang="en-US" sz="1600" dirty="0">
                <a:solidFill>
                  <a:srgbClr val="33CC33"/>
                </a:solidFill>
              </a:rPr>
              <a:t>辅助</a:t>
            </a:r>
            <a:endParaRPr kumimoji="1" lang="en-US" altLang="zh-CN" sz="1600" dirty="0">
              <a:solidFill>
                <a:srgbClr val="33CC33"/>
              </a:solidFill>
            </a:endParaRPr>
          </a:p>
          <a:p>
            <a:pPr eaLnBrk="1" hangingPunct="1"/>
            <a:r>
              <a:rPr kumimoji="1" lang="en-US" altLang="zh-CN" sz="2400" dirty="0">
                <a:solidFill>
                  <a:srgbClr val="FFFF00"/>
                </a:solidFill>
              </a:rPr>
              <a:t>  6	                </a:t>
            </a:r>
            <a:r>
              <a:rPr kumimoji="1" lang="en-US" altLang="zh-CN" sz="2400" dirty="0"/>
              <a:t>move (x, n, z);</a:t>
            </a:r>
            <a:r>
              <a:rPr kumimoji="1" lang="en-US" altLang="zh-CN" sz="2400" dirty="0">
                <a:solidFill>
                  <a:srgbClr val="33CC33"/>
                </a:solidFill>
              </a:rPr>
              <a:t> </a:t>
            </a:r>
            <a:r>
              <a:rPr kumimoji="1" lang="en-US" altLang="zh-CN" sz="1600" dirty="0">
                <a:solidFill>
                  <a:srgbClr val="33CC33"/>
                </a:solidFill>
              </a:rPr>
              <a:t>//</a:t>
            </a:r>
            <a:r>
              <a:rPr kumimoji="1" lang="zh-CN" altLang="en-US" sz="1600" dirty="0">
                <a:solidFill>
                  <a:srgbClr val="33CC33"/>
                </a:solidFill>
              </a:rPr>
              <a:t>第</a:t>
            </a:r>
            <a:r>
              <a:rPr kumimoji="1" lang="en-US" altLang="zh-CN" sz="1600" dirty="0">
                <a:solidFill>
                  <a:srgbClr val="33CC33"/>
                </a:solidFill>
              </a:rPr>
              <a:t>n</a:t>
            </a:r>
            <a:r>
              <a:rPr kumimoji="1" lang="zh-CN" altLang="en-US" sz="1600" dirty="0">
                <a:solidFill>
                  <a:srgbClr val="33CC33"/>
                </a:solidFill>
              </a:rPr>
              <a:t>个盘直接从</a:t>
            </a:r>
            <a:r>
              <a:rPr kumimoji="1" lang="en-US" altLang="zh-CN" sz="1600" dirty="0">
                <a:solidFill>
                  <a:srgbClr val="33CC33"/>
                </a:solidFill>
              </a:rPr>
              <a:t>x</a:t>
            </a:r>
            <a:r>
              <a:rPr kumimoji="1" lang="zh-CN" altLang="en-US" sz="1600" dirty="0">
                <a:solidFill>
                  <a:srgbClr val="33CC33"/>
                </a:solidFill>
              </a:rPr>
              <a:t>移动到</a:t>
            </a:r>
            <a:r>
              <a:rPr kumimoji="1" lang="en-US" altLang="zh-CN" sz="1600" dirty="0">
                <a:solidFill>
                  <a:srgbClr val="33CC33"/>
                </a:solidFill>
              </a:rPr>
              <a:t>z</a:t>
            </a:r>
            <a:endParaRPr kumimoji="1" lang="en-US" altLang="zh-CN" sz="1600" dirty="0"/>
          </a:p>
          <a:p>
            <a:pPr eaLnBrk="1" hangingPunct="1"/>
            <a:r>
              <a:rPr kumimoji="1" lang="en-US" altLang="zh-CN" sz="2400" dirty="0">
                <a:solidFill>
                  <a:srgbClr val="FFFF00"/>
                </a:solidFill>
              </a:rPr>
              <a:t>  7	                Hanoi</a:t>
            </a:r>
            <a:r>
              <a:rPr kumimoji="1" lang="en-US" altLang="zh-CN" sz="2400" dirty="0"/>
              <a:t> (</a:t>
            </a:r>
            <a:r>
              <a:rPr kumimoji="1" lang="en-US" altLang="zh-CN" sz="2400" dirty="0">
                <a:solidFill>
                  <a:srgbClr val="33CC33"/>
                </a:solidFill>
              </a:rPr>
              <a:t>n-1, y, x, z</a:t>
            </a:r>
            <a:r>
              <a:rPr kumimoji="1" lang="en-US" altLang="zh-CN" sz="2400" dirty="0"/>
              <a:t>);</a:t>
            </a:r>
            <a:r>
              <a:rPr kumimoji="1" lang="en-US" altLang="zh-CN" sz="2400" dirty="0">
                <a:solidFill>
                  <a:srgbClr val="33CC33"/>
                </a:solidFill>
              </a:rPr>
              <a:t> </a:t>
            </a:r>
            <a:r>
              <a:rPr kumimoji="1" lang="en-US" altLang="zh-CN" sz="1600" dirty="0">
                <a:solidFill>
                  <a:srgbClr val="33CC33"/>
                </a:solidFill>
              </a:rPr>
              <a:t>//n-1</a:t>
            </a:r>
            <a:r>
              <a:rPr kumimoji="1" lang="zh-CN" altLang="en-US" sz="1600" dirty="0">
                <a:solidFill>
                  <a:srgbClr val="33CC33"/>
                </a:solidFill>
              </a:rPr>
              <a:t>个盘从</a:t>
            </a:r>
            <a:r>
              <a:rPr kumimoji="1" lang="en-US" altLang="zh-CN" sz="1600" dirty="0">
                <a:solidFill>
                  <a:srgbClr val="33CC33"/>
                </a:solidFill>
              </a:rPr>
              <a:t>y</a:t>
            </a:r>
            <a:r>
              <a:rPr kumimoji="1" lang="zh-CN" altLang="en-US" sz="1600" dirty="0">
                <a:solidFill>
                  <a:srgbClr val="33CC33"/>
                </a:solidFill>
              </a:rPr>
              <a:t>移动到</a:t>
            </a:r>
            <a:r>
              <a:rPr kumimoji="1" lang="en-US" altLang="zh-CN" sz="1600" dirty="0">
                <a:solidFill>
                  <a:srgbClr val="33CC33"/>
                </a:solidFill>
              </a:rPr>
              <a:t>z</a:t>
            </a:r>
            <a:r>
              <a:rPr kumimoji="1" lang="zh-CN" altLang="en-US" sz="1600" dirty="0">
                <a:solidFill>
                  <a:srgbClr val="33CC33"/>
                </a:solidFill>
              </a:rPr>
              <a:t>，通过</a:t>
            </a:r>
            <a:r>
              <a:rPr kumimoji="1" lang="en-US" altLang="zh-CN" sz="1600" dirty="0">
                <a:solidFill>
                  <a:srgbClr val="33CC33"/>
                </a:solidFill>
              </a:rPr>
              <a:t>x</a:t>
            </a:r>
            <a:r>
              <a:rPr kumimoji="1" lang="zh-CN" altLang="en-US" sz="1600" dirty="0">
                <a:solidFill>
                  <a:srgbClr val="33CC33"/>
                </a:solidFill>
              </a:rPr>
              <a:t>辅助</a:t>
            </a:r>
            <a:endParaRPr kumimoji="1" lang="en-US" altLang="zh-CN" sz="2400" dirty="0"/>
          </a:p>
          <a:p>
            <a:pPr eaLnBrk="1" hangingPunct="1"/>
            <a:r>
              <a:rPr kumimoji="1" lang="en-US" altLang="zh-CN" sz="2400" dirty="0">
                <a:solidFill>
                  <a:srgbClr val="FFFF00"/>
                </a:solidFill>
              </a:rPr>
              <a:t>  8	        </a:t>
            </a:r>
            <a:r>
              <a:rPr kumimoji="1" lang="en-US" altLang="zh-CN" sz="2400" dirty="0"/>
              <a:t>}</a:t>
            </a:r>
          </a:p>
          <a:p>
            <a:pPr eaLnBrk="1" hangingPunct="1"/>
            <a:r>
              <a:rPr kumimoji="1" lang="en-US" altLang="zh-CN" sz="2400" dirty="0">
                <a:solidFill>
                  <a:srgbClr val="FFFF00"/>
                </a:solidFill>
              </a:rPr>
              <a:t>  9	</a:t>
            </a:r>
            <a:r>
              <a:rPr kumimoji="1" lang="en-US" altLang="zh-CN" sz="2400" dirty="0"/>
              <a:t>}</a:t>
            </a:r>
          </a:p>
          <a:p>
            <a:pPr eaLnBrk="1" hangingPunct="1">
              <a:lnSpc>
                <a:spcPts val="2200"/>
              </a:lnSpc>
            </a:pPr>
            <a:endParaRPr kumimoji="1" lang="en-US" altLang="zh-CN" sz="2400" dirty="0">
              <a:solidFill>
                <a:srgbClr val="FFFF00"/>
              </a:solidFill>
            </a:endParaRPr>
          </a:p>
          <a:p>
            <a:pPr eaLnBrk="1" hangingPunct="1"/>
            <a:r>
              <a:rPr kumimoji="1" lang="en-US" altLang="zh-CN" sz="2400" dirty="0"/>
              <a:t>void </a:t>
            </a:r>
            <a:r>
              <a:rPr kumimoji="1" lang="en-US" altLang="zh-CN" sz="2400" dirty="0">
                <a:solidFill>
                  <a:srgbClr val="FFFF00"/>
                </a:solidFill>
              </a:rPr>
              <a:t>move</a:t>
            </a:r>
            <a:r>
              <a:rPr kumimoji="1" lang="en-US" altLang="zh-CN" sz="2400" dirty="0"/>
              <a:t> (char x, </a:t>
            </a:r>
            <a:r>
              <a:rPr kumimoji="1" lang="en-US" altLang="zh-CN" sz="2400" dirty="0" err="1"/>
              <a:t>int</a:t>
            </a:r>
            <a:r>
              <a:rPr kumimoji="1" lang="en-US" altLang="zh-CN" sz="2400" dirty="0"/>
              <a:t> n, char y)</a:t>
            </a:r>
          </a:p>
          <a:p>
            <a:pPr eaLnBrk="1" hangingPunct="1"/>
            <a:r>
              <a:rPr kumimoji="1" lang="en-US" altLang="zh-CN" sz="2400" dirty="0"/>
              <a:t>{</a:t>
            </a:r>
          </a:p>
          <a:p>
            <a:pPr eaLnBrk="1" hangingPunct="1"/>
            <a:r>
              <a:rPr kumimoji="1" lang="en-US" altLang="zh-CN" sz="2400" dirty="0"/>
              <a:t>        </a:t>
            </a:r>
            <a:r>
              <a:rPr kumimoji="1" lang="en-US" altLang="zh-CN" sz="2400" dirty="0" err="1"/>
              <a:t>printf</a:t>
            </a:r>
            <a:r>
              <a:rPr kumimoji="1" lang="en-US" altLang="zh-CN" sz="2400" dirty="0"/>
              <a:t> (“Move disk %d from %c to %c”, n, x, y);</a:t>
            </a:r>
          </a:p>
          <a:p>
            <a:pPr eaLnBrk="1" hangingPunct="1"/>
            <a:r>
              <a:rPr kumimoji="1" lang="en-US" altLang="zh-CN" sz="2400" dirty="0"/>
              <a:t>}</a:t>
            </a:r>
          </a:p>
        </p:txBody>
      </p:sp>
      <p:sp>
        <p:nvSpPr>
          <p:cNvPr id="81924" name="Line 3"/>
          <p:cNvSpPr>
            <a:spLocks noChangeShapeType="1"/>
          </p:cNvSpPr>
          <p:nvPr/>
        </p:nvSpPr>
        <p:spPr bwMode="auto">
          <a:xfrm>
            <a:off x="1876425" y="1295400"/>
            <a:ext cx="0" cy="3789363"/>
          </a:xfrm>
          <a:prstGeom prst="line">
            <a:avLst/>
          </a:prstGeom>
          <a:noFill/>
          <a:ln w="12700">
            <a:solidFill>
              <a:schemeClr val="bg1">
                <a:lumMod val="50000"/>
                <a:lumOff val="50000"/>
              </a:schemeClr>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25" name="Rectangle 5"/>
          <p:cNvSpPr>
            <a:spLocks noGrp="1" noChangeArrowheads="1"/>
          </p:cNvSpPr>
          <p:nvPr>
            <p:ph type="title"/>
          </p:nvPr>
        </p:nvSpPr>
        <p:spPr>
          <a:xfrm>
            <a:off x="457200" y="115888"/>
            <a:ext cx="8229600" cy="1139825"/>
          </a:xfrm>
        </p:spPr>
        <p:txBody>
          <a:bodyPr/>
          <a:lstStyle/>
          <a:p>
            <a:pPr eaLnBrk="1" hangingPunct="1"/>
            <a:r>
              <a:rPr lang="en-US" altLang="zh-CN" sz="4000" b="0" dirty="0"/>
              <a:t>Recursive solution of Hanoi tower</a:t>
            </a:r>
          </a:p>
        </p:txBody>
      </p:sp>
      <p:sp>
        <p:nvSpPr>
          <p:cNvPr id="81927" name="Line 9"/>
          <p:cNvSpPr>
            <a:spLocks noChangeShapeType="1"/>
          </p:cNvSpPr>
          <p:nvPr/>
        </p:nvSpPr>
        <p:spPr bwMode="auto">
          <a:xfrm>
            <a:off x="1116013" y="1628775"/>
            <a:ext cx="6696075" cy="0"/>
          </a:xfrm>
          <a:prstGeom prst="line">
            <a:avLst/>
          </a:prstGeom>
          <a:noFill/>
          <a:ln w="12700">
            <a:solidFill>
              <a:schemeClr val="bg1">
                <a:lumMod val="50000"/>
                <a:lumOff val="50000"/>
              </a:schemeClr>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28" name="Line 10"/>
          <p:cNvSpPr>
            <a:spLocks noChangeShapeType="1"/>
          </p:cNvSpPr>
          <p:nvPr/>
        </p:nvSpPr>
        <p:spPr bwMode="auto">
          <a:xfrm>
            <a:off x="1116013" y="1995488"/>
            <a:ext cx="6696075" cy="0"/>
          </a:xfrm>
          <a:prstGeom prst="line">
            <a:avLst/>
          </a:prstGeom>
          <a:noFill/>
          <a:ln w="12700">
            <a:solidFill>
              <a:schemeClr val="bg1">
                <a:lumMod val="50000"/>
                <a:lumOff val="50000"/>
              </a:schemeClr>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29" name="Line 11"/>
          <p:cNvSpPr>
            <a:spLocks noChangeShapeType="1"/>
          </p:cNvSpPr>
          <p:nvPr/>
        </p:nvSpPr>
        <p:spPr bwMode="auto">
          <a:xfrm>
            <a:off x="1116013" y="2363788"/>
            <a:ext cx="6696075" cy="0"/>
          </a:xfrm>
          <a:prstGeom prst="line">
            <a:avLst/>
          </a:prstGeom>
          <a:noFill/>
          <a:ln w="12700">
            <a:solidFill>
              <a:schemeClr val="bg1">
                <a:lumMod val="50000"/>
                <a:lumOff val="50000"/>
              </a:schemeClr>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0" name="Line 12"/>
          <p:cNvSpPr>
            <a:spLocks noChangeShapeType="1"/>
          </p:cNvSpPr>
          <p:nvPr/>
        </p:nvSpPr>
        <p:spPr bwMode="auto">
          <a:xfrm>
            <a:off x="1116013" y="2732088"/>
            <a:ext cx="6696075" cy="0"/>
          </a:xfrm>
          <a:prstGeom prst="line">
            <a:avLst/>
          </a:prstGeom>
          <a:noFill/>
          <a:ln w="12700">
            <a:solidFill>
              <a:schemeClr val="bg1">
                <a:lumMod val="50000"/>
                <a:lumOff val="50000"/>
              </a:schemeClr>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1" name="Line 13"/>
          <p:cNvSpPr>
            <a:spLocks noChangeShapeType="1"/>
          </p:cNvSpPr>
          <p:nvPr/>
        </p:nvSpPr>
        <p:spPr bwMode="auto">
          <a:xfrm>
            <a:off x="1116013" y="3100388"/>
            <a:ext cx="6696075" cy="0"/>
          </a:xfrm>
          <a:prstGeom prst="line">
            <a:avLst/>
          </a:prstGeom>
          <a:noFill/>
          <a:ln w="12700">
            <a:solidFill>
              <a:schemeClr val="bg1">
                <a:lumMod val="50000"/>
                <a:lumOff val="50000"/>
              </a:schemeClr>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2" name="Line 14"/>
          <p:cNvSpPr>
            <a:spLocks noChangeShapeType="1"/>
          </p:cNvSpPr>
          <p:nvPr/>
        </p:nvSpPr>
        <p:spPr bwMode="auto">
          <a:xfrm>
            <a:off x="1116013" y="3468688"/>
            <a:ext cx="6696075" cy="0"/>
          </a:xfrm>
          <a:prstGeom prst="line">
            <a:avLst/>
          </a:prstGeom>
          <a:noFill/>
          <a:ln w="12700">
            <a:solidFill>
              <a:schemeClr val="bg1">
                <a:lumMod val="50000"/>
                <a:lumOff val="50000"/>
              </a:schemeClr>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3" name="Line 15"/>
          <p:cNvSpPr>
            <a:spLocks noChangeShapeType="1"/>
          </p:cNvSpPr>
          <p:nvPr/>
        </p:nvSpPr>
        <p:spPr bwMode="auto">
          <a:xfrm>
            <a:off x="1116013" y="3836988"/>
            <a:ext cx="6696075" cy="0"/>
          </a:xfrm>
          <a:prstGeom prst="line">
            <a:avLst/>
          </a:prstGeom>
          <a:noFill/>
          <a:ln w="12700">
            <a:solidFill>
              <a:schemeClr val="bg1">
                <a:lumMod val="50000"/>
                <a:lumOff val="50000"/>
              </a:schemeClr>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4" name="Line 16"/>
          <p:cNvSpPr>
            <a:spLocks noChangeShapeType="1"/>
          </p:cNvSpPr>
          <p:nvPr/>
        </p:nvSpPr>
        <p:spPr bwMode="auto">
          <a:xfrm>
            <a:off x="1116013" y="4205288"/>
            <a:ext cx="6696075" cy="0"/>
          </a:xfrm>
          <a:prstGeom prst="line">
            <a:avLst/>
          </a:prstGeom>
          <a:noFill/>
          <a:ln w="12700">
            <a:solidFill>
              <a:schemeClr val="bg1">
                <a:lumMod val="50000"/>
                <a:lumOff val="50000"/>
              </a:schemeClr>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5" name="Line 17"/>
          <p:cNvSpPr>
            <a:spLocks noChangeShapeType="1"/>
          </p:cNvSpPr>
          <p:nvPr/>
        </p:nvSpPr>
        <p:spPr bwMode="auto">
          <a:xfrm>
            <a:off x="1116013" y="4573588"/>
            <a:ext cx="6696075" cy="0"/>
          </a:xfrm>
          <a:prstGeom prst="line">
            <a:avLst/>
          </a:prstGeom>
          <a:noFill/>
          <a:ln w="12700">
            <a:solidFill>
              <a:schemeClr val="bg1">
                <a:lumMod val="50000"/>
                <a:lumOff val="50000"/>
              </a:schemeClr>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6" name="Line 18"/>
          <p:cNvSpPr>
            <a:spLocks noChangeShapeType="1"/>
          </p:cNvSpPr>
          <p:nvPr/>
        </p:nvSpPr>
        <p:spPr bwMode="auto">
          <a:xfrm>
            <a:off x="1116013" y="4941888"/>
            <a:ext cx="6696075" cy="0"/>
          </a:xfrm>
          <a:prstGeom prst="line">
            <a:avLst/>
          </a:prstGeom>
          <a:noFill/>
          <a:ln w="12700">
            <a:solidFill>
              <a:schemeClr val="bg1">
                <a:lumMod val="50000"/>
                <a:lumOff val="50000"/>
              </a:schemeClr>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ChangeArrowheads="1"/>
          </p:cNvSpPr>
          <p:nvPr/>
        </p:nvSpPr>
        <p:spPr bwMode="auto">
          <a:xfrm>
            <a:off x="0" y="12699"/>
            <a:ext cx="9144000" cy="6840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anose="02020603050405020304" pitchFamily="18" charset="0"/>
            </a:endParaRPr>
          </a:p>
        </p:txBody>
      </p:sp>
      <p:sp>
        <p:nvSpPr>
          <p:cNvPr id="82948" name="Line 7"/>
          <p:cNvSpPr>
            <a:spLocks noChangeShapeType="1"/>
          </p:cNvSpPr>
          <p:nvPr/>
        </p:nvSpPr>
        <p:spPr bwMode="auto">
          <a:xfrm>
            <a:off x="0" y="752475"/>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49" name="Line 11"/>
          <p:cNvSpPr>
            <a:spLocks noChangeShapeType="1"/>
          </p:cNvSpPr>
          <p:nvPr/>
        </p:nvSpPr>
        <p:spPr bwMode="auto">
          <a:xfrm>
            <a:off x="0" y="2276475"/>
            <a:ext cx="5791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0" name="Line 12"/>
          <p:cNvSpPr>
            <a:spLocks noChangeShapeType="1"/>
          </p:cNvSpPr>
          <p:nvPr/>
        </p:nvSpPr>
        <p:spPr bwMode="auto">
          <a:xfrm>
            <a:off x="0" y="3876675"/>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1" name="Line 13"/>
          <p:cNvSpPr>
            <a:spLocks noChangeShapeType="1"/>
          </p:cNvSpPr>
          <p:nvPr/>
        </p:nvSpPr>
        <p:spPr bwMode="auto">
          <a:xfrm>
            <a:off x="0" y="5476875"/>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2" name="Line 14"/>
          <p:cNvSpPr>
            <a:spLocks noChangeShapeType="1"/>
          </p:cNvSpPr>
          <p:nvPr/>
        </p:nvSpPr>
        <p:spPr bwMode="auto">
          <a:xfrm>
            <a:off x="2590800" y="0"/>
            <a:ext cx="0" cy="6858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3" name="Line 15"/>
          <p:cNvSpPr>
            <a:spLocks noChangeShapeType="1"/>
          </p:cNvSpPr>
          <p:nvPr/>
        </p:nvSpPr>
        <p:spPr bwMode="auto">
          <a:xfrm>
            <a:off x="838200" y="-9525"/>
            <a:ext cx="0" cy="6858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4" name="Line 16"/>
          <p:cNvSpPr>
            <a:spLocks noChangeShapeType="1"/>
          </p:cNvSpPr>
          <p:nvPr/>
        </p:nvSpPr>
        <p:spPr bwMode="auto">
          <a:xfrm>
            <a:off x="5791200" y="0"/>
            <a:ext cx="0" cy="6858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5" name="Text Box 18"/>
          <p:cNvSpPr txBox="1">
            <a:spLocks noChangeArrowheads="1"/>
          </p:cNvSpPr>
          <p:nvPr/>
        </p:nvSpPr>
        <p:spPr bwMode="auto">
          <a:xfrm>
            <a:off x="0" y="7938"/>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Level</a:t>
            </a:r>
            <a:endParaRPr kumimoji="1" lang="en-US" altLang="zh-CN" sz="2400">
              <a:latin typeface="Times New Roman" panose="02020603050405020304" pitchFamily="18" charset="0"/>
            </a:endParaRPr>
          </a:p>
        </p:txBody>
      </p:sp>
      <p:sp>
        <p:nvSpPr>
          <p:cNvPr id="82956" name="Text Box 19"/>
          <p:cNvSpPr txBox="1">
            <a:spLocks noChangeArrowheads="1"/>
          </p:cNvSpPr>
          <p:nvPr/>
        </p:nvSpPr>
        <p:spPr bwMode="auto">
          <a:xfrm>
            <a:off x="914400" y="7938"/>
            <a:ext cx="1543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Execute lines</a:t>
            </a:r>
            <a:endParaRPr kumimoji="1" lang="en-US" altLang="zh-CN" sz="2400">
              <a:latin typeface="Times New Roman" panose="02020603050405020304" pitchFamily="18" charset="0"/>
            </a:endParaRPr>
          </a:p>
        </p:txBody>
      </p:sp>
      <p:sp>
        <p:nvSpPr>
          <p:cNvPr id="82957" name="Text Box 20"/>
          <p:cNvSpPr txBox="1">
            <a:spLocks noChangeArrowheads="1"/>
          </p:cNvSpPr>
          <p:nvPr/>
        </p:nvSpPr>
        <p:spPr bwMode="auto">
          <a:xfrm>
            <a:off x="2693988" y="7938"/>
            <a:ext cx="2963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kumimoji="1" lang="en-US" altLang="zh-CN" sz="2000">
                <a:latin typeface="Times New Roman" panose="02020603050405020304" pitchFamily="18" charset="0"/>
              </a:rPr>
              <a:t>State of recursive stack</a:t>
            </a:r>
          </a:p>
          <a:p>
            <a:pPr algn="ctr" eaLnBrk="1" hangingPunct="1"/>
            <a:r>
              <a:rPr kumimoji="1" lang="zh-CN" altLang="en-US" sz="2000" b="1" dirty="0">
                <a:solidFill>
                  <a:srgbClr val="FFFF00"/>
                </a:solidFill>
                <a:latin typeface="Times New Roman" panose="02020603050405020304" pitchFamily="18" charset="0"/>
              </a:rPr>
              <a:t>（</a:t>
            </a:r>
            <a:r>
              <a:rPr kumimoji="1" lang="en-US" altLang="zh-CN" sz="2000" b="1" dirty="0">
                <a:solidFill>
                  <a:srgbClr val="FFFF00"/>
                </a:solidFill>
                <a:latin typeface="Times New Roman" panose="02020603050405020304" pitchFamily="18" charset="0"/>
              </a:rPr>
              <a:t>Address, </a:t>
            </a:r>
            <a:r>
              <a:rPr kumimoji="1" lang="zh-CN" altLang="en-US" sz="2000" b="1" dirty="0">
                <a:solidFill>
                  <a:srgbClr val="FFFF00"/>
                </a:solidFill>
                <a:latin typeface="Times New Roman" panose="02020603050405020304" pitchFamily="18" charset="0"/>
              </a:rPr>
              <a:t>盘号</a:t>
            </a:r>
            <a:r>
              <a:rPr kumimoji="1" lang="en-US" altLang="zh-CN" sz="2000" b="1" dirty="0">
                <a:solidFill>
                  <a:srgbClr val="FFFF00"/>
                </a:solidFill>
                <a:latin typeface="Times New Roman" panose="02020603050405020304" pitchFamily="18" charset="0"/>
              </a:rPr>
              <a:t>, x, y, z</a:t>
            </a:r>
            <a:r>
              <a:rPr kumimoji="1" lang="zh-CN" altLang="en-US" sz="2000" b="1" dirty="0">
                <a:solidFill>
                  <a:srgbClr val="FFFF00"/>
                </a:solidFill>
                <a:latin typeface="Times New Roman" panose="02020603050405020304" pitchFamily="18" charset="0"/>
              </a:rPr>
              <a:t>）</a:t>
            </a:r>
            <a:endParaRPr kumimoji="1" lang="zh-CN" altLang="en-US" sz="2400" b="1" dirty="0">
              <a:solidFill>
                <a:srgbClr val="FFFF00"/>
              </a:solidFill>
              <a:latin typeface="Times New Roman" panose="02020603050405020304" pitchFamily="18" charset="0"/>
            </a:endParaRPr>
          </a:p>
        </p:txBody>
      </p:sp>
      <p:sp>
        <p:nvSpPr>
          <p:cNvPr id="82958" name="Text Box 21"/>
          <p:cNvSpPr txBox="1">
            <a:spLocks noChangeArrowheads="1"/>
          </p:cNvSpPr>
          <p:nvPr/>
        </p:nvSpPr>
        <p:spPr bwMode="auto">
          <a:xfrm>
            <a:off x="6003925" y="87313"/>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dirty="0">
                <a:latin typeface="Times New Roman" panose="02020603050405020304" pitchFamily="18" charset="0"/>
              </a:rPr>
              <a:t>塔与圆盘的状态</a:t>
            </a:r>
          </a:p>
        </p:txBody>
      </p:sp>
      <p:sp>
        <p:nvSpPr>
          <p:cNvPr id="82959" name="Text Box 22"/>
          <p:cNvSpPr txBox="1">
            <a:spLocks noChangeArrowheads="1"/>
          </p:cNvSpPr>
          <p:nvPr/>
        </p:nvSpPr>
        <p:spPr bwMode="auto">
          <a:xfrm>
            <a:off x="212725" y="12890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1</a:t>
            </a:r>
          </a:p>
        </p:txBody>
      </p:sp>
      <p:sp>
        <p:nvSpPr>
          <p:cNvPr id="82960" name="Text Box 23"/>
          <p:cNvSpPr txBox="1">
            <a:spLocks noChangeArrowheads="1"/>
          </p:cNvSpPr>
          <p:nvPr/>
        </p:nvSpPr>
        <p:spPr bwMode="auto">
          <a:xfrm>
            <a:off x="304800" y="28479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2</a:t>
            </a:r>
          </a:p>
        </p:txBody>
      </p:sp>
      <p:sp>
        <p:nvSpPr>
          <p:cNvPr id="82961" name="Text Box 24"/>
          <p:cNvSpPr txBox="1">
            <a:spLocks noChangeArrowheads="1"/>
          </p:cNvSpPr>
          <p:nvPr/>
        </p:nvSpPr>
        <p:spPr bwMode="auto">
          <a:xfrm>
            <a:off x="304800" y="4486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3</a:t>
            </a:r>
          </a:p>
        </p:txBody>
      </p:sp>
      <p:sp>
        <p:nvSpPr>
          <p:cNvPr id="82962" name="Text Box 25"/>
          <p:cNvSpPr txBox="1">
            <a:spLocks noChangeArrowheads="1"/>
          </p:cNvSpPr>
          <p:nvPr/>
        </p:nvSpPr>
        <p:spPr bwMode="auto">
          <a:xfrm>
            <a:off x="304800" y="5934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2</a:t>
            </a:r>
          </a:p>
        </p:txBody>
      </p:sp>
      <p:sp>
        <p:nvSpPr>
          <p:cNvPr id="82964" name="Text Box 27"/>
          <p:cNvSpPr txBox="1">
            <a:spLocks noChangeArrowheads="1"/>
          </p:cNvSpPr>
          <p:nvPr/>
        </p:nvSpPr>
        <p:spPr bwMode="auto">
          <a:xfrm>
            <a:off x="914400" y="2847975"/>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2</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4</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5</a:t>
            </a:r>
          </a:p>
        </p:txBody>
      </p:sp>
      <p:sp>
        <p:nvSpPr>
          <p:cNvPr id="82965" name="Text Box 28"/>
          <p:cNvSpPr txBox="1">
            <a:spLocks noChangeArrowheads="1"/>
          </p:cNvSpPr>
          <p:nvPr/>
        </p:nvSpPr>
        <p:spPr bwMode="auto">
          <a:xfrm>
            <a:off x="914400" y="4486275"/>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2</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3</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9</a:t>
            </a:r>
          </a:p>
        </p:txBody>
      </p:sp>
      <p:sp>
        <p:nvSpPr>
          <p:cNvPr id="82966" name="Text Box 29"/>
          <p:cNvSpPr txBox="1">
            <a:spLocks noChangeArrowheads="1"/>
          </p:cNvSpPr>
          <p:nvPr/>
        </p:nvSpPr>
        <p:spPr bwMode="auto">
          <a:xfrm>
            <a:off x="914400" y="593407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6</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7</a:t>
            </a:r>
          </a:p>
        </p:txBody>
      </p:sp>
      <p:grpSp>
        <p:nvGrpSpPr>
          <p:cNvPr id="82967" name="Group 30"/>
          <p:cNvGrpSpPr/>
          <p:nvPr/>
        </p:nvGrpSpPr>
        <p:grpSpPr bwMode="auto">
          <a:xfrm>
            <a:off x="3505200" y="752475"/>
            <a:ext cx="1447800" cy="1490663"/>
            <a:chOff x="2112" y="480"/>
            <a:chExt cx="912" cy="1038"/>
          </a:xfrm>
        </p:grpSpPr>
        <p:grpSp>
          <p:nvGrpSpPr>
            <p:cNvPr id="83047" name="Group 31"/>
            <p:cNvGrpSpPr/>
            <p:nvPr/>
          </p:nvGrpSpPr>
          <p:grpSpPr bwMode="auto">
            <a:xfrm>
              <a:off x="2112" y="480"/>
              <a:ext cx="912" cy="1008"/>
              <a:chOff x="2112" y="480"/>
              <a:chExt cx="912" cy="1008"/>
            </a:xfrm>
          </p:grpSpPr>
          <p:sp>
            <p:nvSpPr>
              <p:cNvPr id="83051" name="Line 32"/>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52" name="Line 33"/>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53" name="Line 34"/>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54" name="Line 35"/>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55" name="Line 36"/>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56" name="Line 37"/>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048" name="Text Box 38"/>
            <p:cNvSpPr txBox="1">
              <a:spLocks noChangeArrowheads="1"/>
            </p:cNvSpPr>
            <p:nvPr/>
          </p:nvSpPr>
          <p:spPr bwMode="auto">
            <a:xfrm>
              <a:off x="2112" y="624"/>
              <a:ext cx="260"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   </a:t>
              </a:r>
            </a:p>
          </p:txBody>
        </p:sp>
        <p:sp>
          <p:nvSpPr>
            <p:cNvPr id="83049" name="Text Box 39"/>
            <p:cNvSpPr txBox="1">
              <a:spLocks noChangeArrowheads="1"/>
            </p:cNvSpPr>
            <p:nvPr/>
          </p:nvSpPr>
          <p:spPr bwMode="auto">
            <a:xfrm>
              <a:off x="2112" y="898"/>
              <a:ext cx="11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endParaRPr kumimoji="1" lang="zh-CN" altLang="zh-CN" sz="2400">
                <a:latin typeface="Times New Roman" panose="02020603050405020304" pitchFamily="18" charset="0"/>
              </a:endParaRPr>
            </a:p>
          </p:txBody>
        </p:sp>
        <p:sp>
          <p:nvSpPr>
            <p:cNvPr id="83050" name="Text Box 40"/>
            <p:cNvSpPr txBox="1">
              <a:spLocks noChangeArrowheads="1"/>
            </p:cNvSpPr>
            <p:nvPr/>
          </p:nvSpPr>
          <p:spPr bwMode="auto">
            <a:xfrm>
              <a:off x="2112" y="1200"/>
              <a:ext cx="7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solidFill>
                    <a:srgbClr val="FFFF00"/>
                  </a:solidFill>
                  <a:latin typeface="Times New Roman" panose="02020603050405020304" pitchFamily="18" charset="0"/>
                </a:rPr>
                <a:t>0,3,a,b,c</a:t>
              </a:r>
              <a:endParaRPr kumimoji="1" lang="en-US" altLang="zh-CN" sz="2400">
                <a:solidFill>
                  <a:srgbClr val="FFFF00"/>
                </a:solidFill>
                <a:latin typeface="Times New Roman" panose="02020603050405020304" pitchFamily="18" charset="0"/>
              </a:endParaRPr>
            </a:p>
          </p:txBody>
        </p:sp>
      </p:grpSp>
      <p:grpSp>
        <p:nvGrpSpPr>
          <p:cNvPr id="82968" name="Group 41"/>
          <p:cNvGrpSpPr/>
          <p:nvPr/>
        </p:nvGrpSpPr>
        <p:grpSpPr bwMode="auto">
          <a:xfrm>
            <a:off x="3505200" y="2276475"/>
            <a:ext cx="1447800" cy="1490663"/>
            <a:chOff x="2112" y="480"/>
            <a:chExt cx="912" cy="1038"/>
          </a:xfrm>
        </p:grpSpPr>
        <p:grpSp>
          <p:nvGrpSpPr>
            <p:cNvPr id="83037" name="Group 42"/>
            <p:cNvGrpSpPr/>
            <p:nvPr/>
          </p:nvGrpSpPr>
          <p:grpSpPr bwMode="auto">
            <a:xfrm>
              <a:off x="2112" y="480"/>
              <a:ext cx="912" cy="1008"/>
              <a:chOff x="2112" y="480"/>
              <a:chExt cx="912" cy="1008"/>
            </a:xfrm>
          </p:grpSpPr>
          <p:sp>
            <p:nvSpPr>
              <p:cNvPr id="83041" name="Line 43"/>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42" name="Line 44"/>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43" name="Line 45"/>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44" name="Line 46"/>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45" name="Line 47"/>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46" name="Line 48"/>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038" name="Text Box 49"/>
            <p:cNvSpPr txBox="1">
              <a:spLocks noChangeArrowheads="1"/>
            </p:cNvSpPr>
            <p:nvPr/>
          </p:nvSpPr>
          <p:spPr bwMode="auto">
            <a:xfrm>
              <a:off x="2112" y="624"/>
              <a:ext cx="260"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   </a:t>
              </a:r>
            </a:p>
          </p:txBody>
        </p:sp>
        <p:sp>
          <p:nvSpPr>
            <p:cNvPr id="83039" name="Text Box 50"/>
            <p:cNvSpPr txBox="1">
              <a:spLocks noChangeArrowheads="1"/>
            </p:cNvSpPr>
            <p:nvPr/>
          </p:nvSpPr>
          <p:spPr bwMode="auto">
            <a:xfrm>
              <a:off x="2112" y="912"/>
              <a:ext cx="788"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solidFill>
                    <a:srgbClr val="FFFF00"/>
                  </a:solidFill>
                  <a:latin typeface="Times New Roman" panose="02020603050405020304" pitchFamily="18" charset="0"/>
                </a:rPr>
                <a:t>6,2,a,c,b</a:t>
              </a:r>
            </a:p>
          </p:txBody>
        </p:sp>
        <p:sp>
          <p:nvSpPr>
            <p:cNvPr id="83040" name="Text Box 51"/>
            <p:cNvSpPr txBox="1">
              <a:spLocks noChangeArrowheads="1"/>
            </p:cNvSpPr>
            <p:nvPr/>
          </p:nvSpPr>
          <p:spPr bwMode="auto">
            <a:xfrm>
              <a:off x="2112" y="1200"/>
              <a:ext cx="7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p>
          </p:txBody>
        </p:sp>
      </p:grpSp>
      <p:grpSp>
        <p:nvGrpSpPr>
          <p:cNvPr id="82969" name="Group 52"/>
          <p:cNvGrpSpPr/>
          <p:nvPr/>
        </p:nvGrpSpPr>
        <p:grpSpPr bwMode="auto">
          <a:xfrm>
            <a:off x="3505200" y="3876675"/>
            <a:ext cx="1479550" cy="1490663"/>
            <a:chOff x="2112" y="480"/>
            <a:chExt cx="932" cy="1038"/>
          </a:xfrm>
        </p:grpSpPr>
        <p:grpSp>
          <p:nvGrpSpPr>
            <p:cNvPr id="83027" name="Group 53"/>
            <p:cNvGrpSpPr/>
            <p:nvPr/>
          </p:nvGrpSpPr>
          <p:grpSpPr bwMode="auto">
            <a:xfrm>
              <a:off x="2112" y="480"/>
              <a:ext cx="912" cy="1008"/>
              <a:chOff x="2112" y="480"/>
              <a:chExt cx="912" cy="1008"/>
            </a:xfrm>
          </p:grpSpPr>
          <p:sp>
            <p:nvSpPr>
              <p:cNvPr id="83031" name="Line 54"/>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32" name="Line 55"/>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33" name="Line 56"/>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34" name="Line 57"/>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35" name="Line 58"/>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36" name="Line 59"/>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028" name="Text Box 60"/>
            <p:cNvSpPr txBox="1">
              <a:spLocks noChangeArrowheads="1"/>
            </p:cNvSpPr>
            <p:nvPr/>
          </p:nvSpPr>
          <p:spPr bwMode="auto">
            <a:xfrm>
              <a:off x="2112" y="624"/>
              <a:ext cx="93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solidFill>
                    <a:srgbClr val="FFFF00"/>
                  </a:solidFill>
                  <a:latin typeface="Times New Roman" panose="02020603050405020304" pitchFamily="18" charset="0"/>
                </a:rPr>
                <a:t>6,1,a,b,c</a:t>
              </a:r>
              <a:r>
                <a:rPr kumimoji="1" lang="en-US" altLang="zh-CN" sz="2400" b="1">
                  <a:latin typeface="Times New Roman" panose="02020603050405020304" pitchFamily="18" charset="0"/>
                </a:rPr>
                <a:t>   </a:t>
              </a:r>
            </a:p>
          </p:txBody>
        </p:sp>
        <p:sp>
          <p:nvSpPr>
            <p:cNvPr id="83029" name="Text Box 61"/>
            <p:cNvSpPr txBox="1">
              <a:spLocks noChangeArrowheads="1"/>
            </p:cNvSpPr>
            <p:nvPr/>
          </p:nvSpPr>
          <p:spPr bwMode="auto">
            <a:xfrm>
              <a:off x="2112" y="912"/>
              <a:ext cx="788"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6,2,a,c,b</a:t>
              </a:r>
            </a:p>
          </p:txBody>
        </p:sp>
        <p:sp>
          <p:nvSpPr>
            <p:cNvPr id="83030" name="Text Box 62"/>
            <p:cNvSpPr txBox="1">
              <a:spLocks noChangeArrowheads="1"/>
            </p:cNvSpPr>
            <p:nvPr/>
          </p:nvSpPr>
          <p:spPr bwMode="auto">
            <a:xfrm>
              <a:off x="2112" y="1200"/>
              <a:ext cx="7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p>
          </p:txBody>
        </p:sp>
      </p:grpSp>
      <p:grpSp>
        <p:nvGrpSpPr>
          <p:cNvPr id="82970" name="Group 63"/>
          <p:cNvGrpSpPr/>
          <p:nvPr/>
        </p:nvGrpSpPr>
        <p:grpSpPr bwMode="auto">
          <a:xfrm>
            <a:off x="3505200" y="5476875"/>
            <a:ext cx="1447800" cy="1408113"/>
            <a:chOff x="2112" y="480"/>
            <a:chExt cx="912" cy="1066"/>
          </a:xfrm>
        </p:grpSpPr>
        <p:grpSp>
          <p:nvGrpSpPr>
            <p:cNvPr id="83017" name="Group 64"/>
            <p:cNvGrpSpPr/>
            <p:nvPr/>
          </p:nvGrpSpPr>
          <p:grpSpPr bwMode="auto">
            <a:xfrm>
              <a:off x="2112" y="480"/>
              <a:ext cx="912" cy="1008"/>
              <a:chOff x="2112" y="480"/>
              <a:chExt cx="912" cy="1008"/>
            </a:xfrm>
          </p:grpSpPr>
          <p:sp>
            <p:nvSpPr>
              <p:cNvPr id="83021" name="Line 65"/>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2" name="Line 66"/>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3" name="Line 67"/>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4" name="Line 68"/>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5" name="Line 69"/>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6" name="Line 70"/>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018" name="Text Box 71"/>
            <p:cNvSpPr txBox="1">
              <a:spLocks noChangeArrowheads="1"/>
            </p:cNvSpPr>
            <p:nvPr/>
          </p:nvSpPr>
          <p:spPr bwMode="auto">
            <a:xfrm>
              <a:off x="2112" y="624"/>
              <a:ext cx="26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   </a:t>
              </a:r>
            </a:p>
          </p:txBody>
        </p:sp>
        <p:sp>
          <p:nvSpPr>
            <p:cNvPr id="83019" name="Text Box 72"/>
            <p:cNvSpPr txBox="1">
              <a:spLocks noChangeArrowheads="1"/>
            </p:cNvSpPr>
            <p:nvPr/>
          </p:nvSpPr>
          <p:spPr bwMode="auto">
            <a:xfrm>
              <a:off x="2112" y="912"/>
              <a:ext cx="78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6,2,a,c,b</a:t>
              </a:r>
            </a:p>
          </p:txBody>
        </p:sp>
        <p:sp>
          <p:nvSpPr>
            <p:cNvPr id="83020" name="Text Box 73"/>
            <p:cNvSpPr txBox="1">
              <a:spLocks noChangeArrowheads="1"/>
            </p:cNvSpPr>
            <p:nvPr/>
          </p:nvSpPr>
          <p:spPr bwMode="auto">
            <a:xfrm>
              <a:off x="2112" y="1200"/>
              <a:ext cx="78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p>
          </p:txBody>
        </p:sp>
      </p:grpSp>
      <p:grpSp>
        <p:nvGrpSpPr>
          <p:cNvPr id="82971" name="Group 74"/>
          <p:cNvGrpSpPr/>
          <p:nvPr/>
        </p:nvGrpSpPr>
        <p:grpSpPr bwMode="auto">
          <a:xfrm>
            <a:off x="6210300" y="1590675"/>
            <a:ext cx="2514600" cy="1371600"/>
            <a:chOff x="2208" y="2112"/>
            <a:chExt cx="1776" cy="1152"/>
          </a:xfrm>
        </p:grpSpPr>
        <p:grpSp>
          <p:nvGrpSpPr>
            <p:cNvPr id="83009" name="Group 75"/>
            <p:cNvGrpSpPr/>
            <p:nvPr/>
          </p:nvGrpSpPr>
          <p:grpSpPr bwMode="auto">
            <a:xfrm>
              <a:off x="2208" y="2352"/>
              <a:ext cx="1776" cy="912"/>
              <a:chOff x="2208" y="2352"/>
              <a:chExt cx="1776" cy="912"/>
            </a:xfrm>
          </p:grpSpPr>
          <p:sp>
            <p:nvSpPr>
              <p:cNvPr id="83013" name="Line 76"/>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4" name="Line 77"/>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5" name="Line 78"/>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6" name="Line 79"/>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010" name="Text Box 80"/>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p>
          </p:txBody>
        </p:sp>
        <p:sp>
          <p:nvSpPr>
            <p:cNvPr id="83011" name="Text Box 81"/>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p>
          </p:txBody>
        </p:sp>
        <p:sp>
          <p:nvSpPr>
            <p:cNvPr id="83012" name="Text Box 82"/>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p>
          </p:txBody>
        </p:sp>
      </p:grpSp>
      <p:grpSp>
        <p:nvGrpSpPr>
          <p:cNvPr id="82972" name="Group 83"/>
          <p:cNvGrpSpPr/>
          <p:nvPr/>
        </p:nvGrpSpPr>
        <p:grpSpPr bwMode="auto">
          <a:xfrm>
            <a:off x="6210300" y="4029075"/>
            <a:ext cx="2514600" cy="1371600"/>
            <a:chOff x="2208" y="2112"/>
            <a:chExt cx="1776" cy="1152"/>
          </a:xfrm>
        </p:grpSpPr>
        <p:grpSp>
          <p:nvGrpSpPr>
            <p:cNvPr id="83001" name="Group 84"/>
            <p:cNvGrpSpPr/>
            <p:nvPr/>
          </p:nvGrpSpPr>
          <p:grpSpPr bwMode="auto">
            <a:xfrm>
              <a:off x="2208" y="2352"/>
              <a:ext cx="1776" cy="912"/>
              <a:chOff x="2208" y="2352"/>
              <a:chExt cx="1776" cy="912"/>
            </a:xfrm>
          </p:grpSpPr>
          <p:sp>
            <p:nvSpPr>
              <p:cNvPr id="83005" name="Line 85"/>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6" name="Line 86"/>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7" name="Line 87"/>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8" name="Line 88"/>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002" name="Text Box 89"/>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p>
          </p:txBody>
        </p:sp>
        <p:sp>
          <p:nvSpPr>
            <p:cNvPr id="83003" name="Text Box 90"/>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p>
          </p:txBody>
        </p:sp>
        <p:sp>
          <p:nvSpPr>
            <p:cNvPr id="83004" name="Text Box 91"/>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p>
          </p:txBody>
        </p:sp>
      </p:grpSp>
      <p:grpSp>
        <p:nvGrpSpPr>
          <p:cNvPr id="82973" name="Group 92"/>
          <p:cNvGrpSpPr/>
          <p:nvPr/>
        </p:nvGrpSpPr>
        <p:grpSpPr bwMode="auto">
          <a:xfrm>
            <a:off x="6210300" y="5459413"/>
            <a:ext cx="2514600" cy="1371600"/>
            <a:chOff x="2208" y="2112"/>
            <a:chExt cx="1776" cy="1152"/>
          </a:xfrm>
        </p:grpSpPr>
        <p:grpSp>
          <p:nvGrpSpPr>
            <p:cNvPr id="82993" name="Group 93"/>
            <p:cNvGrpSpPr/>
            <p:nvPr/>
          </p:nvGrpSpPr>
          <p:grpSpPr bwMode="auto">
            <a:xfrm>
              <a:off x="2208" y="2352"/>
              <a:ext cx="1776" cy="912"/>
              <a:chOff x="2208" y="2352"/>
              <a:chExt cx="1776" cy="912"/>
            </a:xfrm>
          </p:grpSpPr>
          <p:sp>
            <p:nvSpPr>
              <p:cNvPr id="82997" name="Line 94"/>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8" name="Line 95"/>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9" name="Line 96"/>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0" name="Line 97"/>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2994" name="Text Box 98"/>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p>
          </p:txBody>
        </p:sp>
        <p:sp>
          <p:nvSpPr>
            <p:cNvPr id="82995" name="Text Box 99"/>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p>
          </p:txBody>
        </p:sp>
        <p:sp>
          <p:nvSpPr>
            <p:cNvPr id="82996" name="Text Box 100"/>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p>
          </p:txBody>
        </p:sp>
      </p:grpSp>
      <p:grpSp>
        <p:nvGrpSpPr>
          <p:cNvPr id="82974" name="Group 123"/>
          <p:cNvGrpSpPr/>
          <p:nvPr/>
        </p:nvGrpSpPr>
        <p:grpSpPr bwMode="auto">
          <a:xfrm>
            <a:off x="6219825" y="2476500"/>
            <a:ext cx="657225" cy="474663"/>
            <a:chOff x="3918" y="1566"/>
            <a:chExt cx="414" cy="299"/>
          </a:xfrm>
        </p:grpSpPr>
        <p:sp>
          <p:nvSpPr>
            <p:cNvPr id="82990" name="Rectangle 111"/>
            <p:cNvSpPr>
              <a:spLocks noChangeArrowheads="1"/>
            </p:cNvSpPr>
            <p:nvPr/>
          </p:nvSpPr>
          <p:spPr bwMode="auto">
            <a:xfrm>
              <a:off x="3918" y="1758"/>
              <a:ext cx="414" cy="10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p>
          </p:txBody>
        </p:sp>
        <p:sp>
          <p:nvSpPr>
            <p:cNvPr id="82991" name="Rectangle 112"/>
            <p:cNvSpPr>
              <a:spLocks noChangeArrowheads="1"/>
            </p:cNvSpPr>
            <p:nvPr/>
          </p:nvSpPr>
          <p:spPr bwMode="auto">
            <a:xfrm>
              <a:off x="3981" y="1662"/>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p>
          </p:txBody>
        </p:sp>
        <p:sp>
          <p:nvSpPr>
            <p:cNvPr id="82992" name="Rectangle 113"/>
            <p:cNvSpPr>
              <a:spLocks noChangeArrowheads="1"/>
            </p:cNvSpPr>
            <p:nvPr/>
          </p:nvSpPr>
          <p:spPr bwMode="auto">
            <a:xfrm>
              <a:off x="4029" y="1566"/>
              <a:ext cx="192"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p>
          </p:txBody>
        </p:sp>
      </p:grpSp>
      <p:grpSp>
        <p:nvGrpSpPr>
          <p:cNvPr id="82975" name="Group 124"/>
          <p:cNvGrpSpPr/>
          <p:nvPr/>
        </p:nvGrpSpPr>
        <p:grpSpPr bwMode="auto">
          <a:xfrm>
            <a:off x="6215063" y="5067300"/>
            <a:ext cx="657225" cy="322263"/>
            <a:chOff x="3915" y="3198"/>
            <a:chExt cx="414" cy="203"/>
          </a:xfrm>
        </p:grpSpPr>
        <p:sp>
          <p:nvSpPr>
            <p:cNvPr id="82988" name="Rectangle 115"/>
            <p:cNvSpPr>
              <a:spLocks noChangeArrowheads="1"/>
            </p:cNvSpPr>
            <p:nvPr/>
          </p:nvSpPr>
          <p:spPr bwMode="auto">
            <a:xfrm>
              <a:off x="3915" y="3294"/>
              <a:ext cx="414" cy="10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p>
          </p:txBody>
        </p:sp>
        <p:sp>
          <p:nvSpPr>
            <p:cNvPr id="82989" name="Rectangle 116"/>
            <p:cNvSpPr>
              <a:spLocks noChangeArrowheads="1"/>
            </p:cNvSpPr>
            <p:nvPr/>
          </p:nvSpPr>
          <p:spPr bwMode="auto">
            <a:xfrm>
              <a:off x="3978" y="3198"/>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p>
          </p:txBody>
        </p:sp>
      </p:grpSp>
      <p:sp>
        <p:nvSpPr>
          <p:cNvPr id="82976" name="Rectangle 117"/>
          <p:cNvSpPr>
            <a:spLocks noChangeArrowheads="1"/>
          </p:cNvSpPr>
          <p:nvPr/>
        </p:nvSpPr>
        <p:spPr bwMode="auto">
          <a:xfrm>
            <a:off x="8161338" y="5248275"/>
            <a:ext cx="3048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p>
        </p:txBody>
      </p:sp>
      <p:sp>
        <p:nvSpPr>
          <p:cNvPr id="82977" name="Rectangle 118"/>
          <p:cNvSpPr>
            <a:spLocks noChangeArrowheads="1"/>
          </p:cNvSpPr>
          <p:nvPr/>
        </p:nvSpPr>
        <p:spPr bwMode="auto">
          <a:xfrm>
            <a:off x="6215063" y="6650687"/>
            <a:ext cx="657225" cy="169862"/>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p>
        </p:txBody>
      </p:sp>
      <p:sp>
        <p:nvSpPr>
          <p:cNvPr id="82978" name="Rectangle 119"/>
          <p:cNvSpPr>
            <a:spLocks noChangeArrowheads="1"/>
          </p:cNvSpPr>
          <p:nvPr/>
        </p:nvSpPr>
        <p:spPr bwMode="auto">
          <a:xfrm>
            <a:off x="7205663" y="6668149"/>
            <a:ext cx="457200" cy="152400"/>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p>
        </p:txBody>
      </p:sp>
      <p:sp>
        <p:nvSpPr>
          <p:cNvPr id="82979" name="Rectangle 120"/>
          <p:cNvSpPr>
            <a:spLocks noChangeArrowheads="1"/>
          </p:cNvSpPr>
          <p:nvPr/>
        </p:nvSpPr>
        <p:spPr bwMode="auto">
          <a:xfrm>
            <a:off x="8159750" y="6668149"/>
            <a:ext cx="3048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chemeClr val="bg1"/>
                </a:solidFill>
                <a:latin typeface="Times New Roman" panose="02020603050405020304" pitchFamily="18" charset="0"/>
              </a:rPr>
              <a:t>1</a:t>
            </a:r>
          </a:p>
        </p:txBody>
      </p:sp>
      <p:sp>
        <p:nvSpPr>
          <p:cNvPr id="82980" name="Rectangle 122"/>
          <p:cNvSpPr>
            <a:spLocks noChangeArrowheads="1"/>
          </p:cNvSpPr>
          <p:nvPr/>
        </p:nvSpPr>
        <p:spPr bwMode="auto">
          <a:xfrm>
            <a:off x="5867400" y="898525"/>
            <a:ext cx="3203575" cy="433388"/>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zh-CN" altLang="en-US" b="1">
                <a:solidFill>
                  <a:srgbClr val="FFFF00"/>
                </a:solidFill>
                <a:latin typeface="Times New Roman" panose="02020603050405020304" pitchFamily="18" charset="0"/>
              </a:rPr>
              <a:t>汉诺塔问题的递归调用过程</a:t>
            </a:r>
          </a:p>
        </p:txBody>
      </p:sp>
      <p:sp>
        <p:nvSpPr>
          <p:cNvPr id="82981" name="AutoShape 125"/>
          <p:cNvSpPr>
            <a:spLocks noChangeArrowheads="1"/>
          </p:cNvSpPr>
          <p:nvPr/>
        </p:nvSpPr>
        <p:spPr bwMode="auto">
          <a:xfrm rot="5400000" flipH="1">
            <a:off x="3203575" y="1846263"/>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2" name="AutoShape 126"/>
          <p:cNvSpPr>
            <a:spLocks noChangeArrowheads="1"/>
          </p:cNvSpPr>
          <p:nvPr/>
        </p:nvSpPr>
        <p:spPr bwMode="auto">
          <a:xfrm rot="5400000" flipH="1">
            <a:off x="3203575" y="2998788"/>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3" name="AutoShape 127"/>
          <p:cNvSpPr>
            <a:spLocks noChangeArrowheads="1"/>
          </p:cNvSpPr>
          <p:nvPr/>
        </p:nvSpPr>
        <p:spPr bwMode="auto">
          <a:xfrm rot="5400000" flipH="1">
            <a:off x="3203575" y="4222750"/>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4" name="AutoShape 128"/>
          <p:cNvSpPr>
            <a:spLocks noChangeArrowheads="1"/>
          </p:cNvSpPr>
          <p:nvPr/>
        </p:nvSpPr>
        <p:spPr bwMode="auto">
          <a:xfrm rot="5400000" flipH="1">
            <a:off x="3203575" y="6167438"/>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13" name="Rectangle 129"/>
          <p:cNvSpPr>
            <a:spLocks noChangeArrowheads="1"/>
          </p:cNvSpPr>
          <p:nvPr/>
        </p:nvSpPr>
        <p:spPr bwMode="auto">
          <a:xfrm>
            <a:off x="0" y="2274888"/>
            <a:ext cx="5795963" cy="1584325"/>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14" name="Rectangle 130"/>
          <p:cNvSpPr>
            <a:spLocks noChangeArrowheads="1"/>
          </p:cNvSpPr>
          <p:nvPr/>
        </p:nvSpPr>
        <p:spPr bwMode="auto">
          <a:xfrm>
            <a:off x="0" y="3867150"/>
            <a:ext cx="9144000" cy="1584325"/>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15" name="Rectangle 131"/>
          <p:cNvSpPr>
            <a:spLocks noChangeArrowheads="1"/>
          </p:cNvSpPr>
          <p:nvPr/>
        </p:nvSpPr>
        <p:spPr bwMode="auto">
          <a:xfrm>
            <a:off x="-11335" y="5441412"/>
            <a:ext cx="9144000" cy="1439863"/>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500"/>
                                        <p:tgtEl>
                                          <p:spTgt spid="16513"/>
                                        </p:tgtEl>
                                        <p:attrNameLst>
                                          <p:attrName>ppt_x</p:attrName>
                                        </p:attrNameLst>
                                      </p:cBhvr>
                                      <p:tavLst>
                                        <p:tav tm="0">
                                          <p:val>
                                            <p:strVal val="ppt_x"/>
                                          </p:val>
                                        </p:tav>
                                        <p:tav tm="100000">
                                          <p:val>
                                            <p:strVal val="0-ppt_w/2"/>
                                          </p:val>
                                        </p:tav>
                                      </p:tavLst>
                                    </p:anim>
                                    <p:anim calcmode="lin" valueType="num">
                                      <p:cBhvr additive="base">
                                        <p:cTn id="7" dur="500"/>
                                        <p:tgtEl>
                                          <p:spTgt spid="16513"/>
                                        </p:tgtEl>
                                        <p:attrNameLst>
                                          <p:attrName>ppt_y</p:attrName>
                                        </p:attrNameLst>
                                      </p:cBhvr>
                                      <p:tavLst>
                                        <p:tav tm="0">
                                          <p:val>
                                            <p:strVal val="ppt_y"/>
                                          </p:val>
                                        </p:tav>
                                        <p:tav tm="100000">
                                          <p:val>
                                            <p:strVal val="ppt_y"/>
                                          </p:val>
                                        </p:tav>
                                      </p:tavLst>
                                    </p:anim>
                                    <p:set>
                                      <p:cBhvr>
                                        <p:cTn id="8" dur="1" fill="hold">
                                          <p:stCondLst>
                                            <p:cond delay="499"/>
                                          </p:stCondLst>
                                        </p:cTn>
                                        <p:tgtEl>
                                          <p:spTgt spid="165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grpId="0" nodeType="clickEffect">
                                  <p:stCondLst>
                                    <p:cond delay="0"/>
                                  </p:stCondLst>
                                  <p:childTnLst>
                                    <p:anim calcmode="lin" valueType="num">
                                      <p:cBhvr additive="base">
                                        <p:cTn id="12" dur="500"/>
                                        <p:tgtEl>
                                          <p:spTgt spid="16514"/>
                                        </p:tgtEl>
                                        <p:attrNameLst>
                                          <p:attrName>ppt_x</p:attrName>
                                        </p:attrNameLst>
                                      </p:cBhvr>
                                      <p:tavLst>
                                        <p:tav tm="0">
                                          <p:val>
                                            <p:strVal val="ppt_x"/>
                                          </p:val>
                                        </p:tav>
                                        <p:tav tm="100000">
                                          <p:val>
                                            <p:strVal val="1+ppt_w/2"/>
                                          </p:val>
                                        </p:tav>
                                      </p:tavLst>
                                    </p:anim>
                                    <p:anim calcmode="lin" valueType="num">
                                      <p:cBhvr additive="base">
                                        <p:cTn id="13" dur="500"/>
                                        <p:tgtEl>
                                          <p:spTgt spid="16514"/>
                                        </p:tgtEl>
                                        <p:attrNameLst>
                                          <p:attrName>ppt_y</p:attrName>
                                        </p:attrNameLst>
                                      </p:cBhvr>
                                      <p:tavLst>
                                        <p:tav tm="0">
                                          <p:val>
                                            <p:strVal val="ppt_y"/>
                                          </p:val>
                                        </p:tav>
                                        <p:tav tm="100000">
                                          <p:val>
                                            <p:strVal val="ppt_y"/>
                                          </p:val>
                                        </p:tav>
                                      </p:tavLst>
                                    </p:anim>
                                    <p:set>
                                      <p:cBhvr>
                                        <p:cTn id="14" dur="1" fill="hold">
                                          <p:stCondLst>
                                            <p:cond delay="499"/>
                                          </p:stCondLst>
                                        </p:cTn>
                                        <p:tgtEl>
                                          <p:spTgt spid="165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2" fill="hold" grpId="0" nodeType="clickEffect">
                                  <p:stCondLst>
                                    <p:cond delay="0"/>
                                  </p:stCondLst>
                                  <p:childTnLst>
                                    <p:anim calcmode="lin" valueType="num">
                                      <p:cBhvr additive="base">
                                        <p:cTn id="18" dur="500"/>
                                        <p:tgtEl>
                                          <p:spTgt spid="16515"/>
                                        </p:tgtEl>
                                        <p:attrNameLst>
                                          <p:attrName>ppt_x</p:attrName>
                                        </p:attrNameLst>
                                      </p:cBhvr>
                                      <p:tavLst>
                                        <p:tav tm="0">
                                          <p:val>
                                            <p:strVal val="ppt_x"/>
                                          </p:val>
                                        </p:tav>
                                        <p:tav tm="100000">
                                          <p:val>
                                            <p:strVal val="1+ppt_w/2"/>
                                          </p:val>
                                        </p:tav>
                                      </p:tavLst>
                                    </p:anim>
                                    <p:anim calcmode="lin" valueType="num">
                                      <p:cBhvr additive="base">
                                        <p:cTn id="19" dur="500"/>
                                        <p:tgtEl>
                                          <p:spTgt spid="16515"/>
                                        </p:tgtEl>
                                        <p:attrNameLst>
                                          <p:attrName>ppt_y</p:attrName>
                                        </p:attrNameLst>
                                      </p:cBhvr>
                                      <p:tavLst>
                                        <p:tav tm="0">
                                          <p:val>
                                            <p:strVal val="ppt_y"/>
                                          </p:val>
                                        </p:tav>
                                        <p:tav tm="100000">
                                          <p:val>
                                            <p:strVal val="ppt_y"/>
                                          </p:val>
                                        </p:tav>
                                      </p:tavLst>
                                    </p:anim>
                                    <p:set>
                                      <p:cBhvr>
                                        <p:cTn id="20" dur="1" fill="hold">
                                          <p:stCondLst>
                                            <p:cond delay="499"/>
                                          </p:stCondLst>
                                        </p:cTn>
                                        <p:tgtEl>
                                          <p:spTgt spid="165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13" grpId="0" animBg="1"/>
      <p:bldP spid="16514" grpId="0" animBg="1"/>
      <p:bldP spid="1651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ChangeArrowheads="1"/>
          </p:cNvSpPr>
          <p:nvPr/>
        </p:nvSpPr>
        <p:spPr bwMode="auto">
          <a:xfrm>
            <a:off x="0" y="14400"/>
            <a:ext cx="9144000" cy="68421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anose="02020603050405020304" pitchFamily="18" charset="0"/>
            </a:endParaRPr>
          </a:p>
        </p:txBody>
      </p:sp>
      <p:sp>
        <p:nvSpPr>
          <p:cNvPr id="83972" name="Line 3"/>
          <p:cNvSpPr>
            <a:spLocks noChangeShapeType="1"/>
          </p:cNvSpPr>
          <p:nvPr/>
        </p:nvSpPr>
        <p:spPr bwMode="auto">
          <a:xfrm>
            <a:off x="0" y="75240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3" name="Line 4"/>
          <p:cNvSpPr>
            <a:spLocks noChangeShapeType="1"/>
          </p:cNvSpPr>
          <p:nvPr/>
        </p:nvSpPr>
        <p:spPr bwMode="auto">
          <a:xfrm>
            <a:off x="0" y="2292350"/>
            <a:ext cx="5791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4" name="Line 5"/>
          <p:cNvSpPr>
            <a:spLocks noChangeShapeType="1"/>
          </p:cNvSpPr>
          <p:nvPr/>
        </p:nvSpPr>
        <p:spPr bwMode="auto">
          <a:xfrm>
            <a:off x="0" y="389255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5" name="Line 6"/>
          <p:cNvSpPr>
            <a:spLocks noChangeShapeType="1"/>
          </p:cNvSpPr>
          <p:nvPr/>
        </p:nvSpPr>
        <p:spPr bwMode="auto">
          <a:xfrm>
            <a:off x="0" y="5492750"/>
            <a:ext cx="5791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6" name="Line 7"/>
          <p:cNvSpPr>
            <a:spLocks noChangeShapeType="1"/>
          </p:cNvSpPr>
          <p:nvPr/>
        </p:nvSpPr>
        <p:spPr bwMode="auto">
          <a:xfrm>
            <a:off x="2590800" y="6350"/>
            <a:ext cx="0" cy="6858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7" name="Line 8"/>
          <p:cNvSpPr>
            <a:spLocks noChangeShapeType="1"/>
          </p:cNvSpPr>
          <p:nvPr/>
        </p:nvSpPr>
        <p:spPr bwMode="auto">
          <a:xfrm>
            <a:off x="838200" y="6350"/>
            <a:ext cx="0" cy="6858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8" name="Line 9"/>
          <p:cNvSpPr>
            <a:spLocks noChangeShapeType="1"/>
          </p:cNvSpPr>
          <p:nvPr/>
        </p:nvSpPr>
        <p:spPr bwMode="auto">
          <a:xfrm>
            <a:off x="5791200" y="6350"/>
            <a:ext cx="0" cy="6858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9" name="Text Box 13"/>
          <p:cNvSpPr txBox="1">
            <a:spLocks noChangeArrowheads="1"/>
          </p:cNvSpPr>
          <p:nvPr/>
        </p:nvSpPr>
        <p:spPr bwMode="auto">
          <a:xfrm>
            <a:off x="6003925" y="86400"/>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dirty="0">
                <a:latin typeface="Times New Roman" panose="02020603050405020304" pitchFamily="18" charset="0"/>
              </a:rPr>
              <a:t>塔与圆盘的状态</a:t>
            </a:r>
          </a:p>
        </p:txBody>
      </p:sp>
      <p:sp>
        <p:nvSpPr>
          <p:cNvPr id="83980" name="Text Box 14"/>
          <p:cNvSpPr txBox="1">
            <a:spLocks noChangeArrowheads="1"/>
          </p:cNvSpPr>
          <p:nvPr/>
        </p:nvSpPr>
        <p:spPr bwMode="auto">
          <a:xfrm>
            <a:off x="212725" y="13049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3</a:t>
            </a:r>
          </a:p>
        </p:txBody>
      </p:sp>
      <p:sp>
        <p:nvSpPr>
          <p:cNvPr id="83981" name="Text Box 15"/>
          <p:cNvSpPr txBox="1">
            <a:spLocks noChangeArrowheads="1"/>
          </p:cNvSpPr>
          <p:nvPr/>
        </p:nvSpPr>
        <p:spPr bwMode="auto">
          <a:xfrm>
            <a:off x="304800" y="28638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2</a:t>
            </a:r>
          </a:p>
        </p:txBody>
      </p:sp>
      <p:sp>
        <p:nvSpPr>
          <p:cNvPr id="83982" name="Text Box 16"/>
          <p:cNvSpPr txBox="1">
            <a:spLocks noChangeArrowheads="1"/>
          </p:cNvSpPr>
          <p:nvPr/>
        </p:nvSpPr>
        <p:spPr bwMode="auto">
          <a:xfrm>
            <a:off x="304800" y="45021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1</a:t>
            </a:r>
          </a:p>
        </p:txBody>
      </p:sp>
      <p:sp>
        <p:nvSpPr>
          <p:cNvPr id="83983" name="Text Box 17"/>
          <p:cNvSpPr txBox="1">
            <a:spLocks noChangeArrowheads="1"/>
          </p:cNvSpPr>
          <p:nvPr/>
        </p:nvSpPr>
        <p:spPr bwMode="auto">
          <a:xfrm>
            <a:off x="304800" y="59499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2</a:t>
            </a:r>
          </a:p>
        </p:txBody>
      </p:sp>
      <p:sp>
        <p:nvSpPr>
          <p:cNvPr id="83984" name="Text Box 18"/>
          <p:cNvSpPr txBox="1">
            <a:spLocks noChangeArrowheads="1"/>
          </p:cNvSpPr>
          <p:nvPr/>
        </p:nvSpPr>
        <p:spPr bwMode="auto">
          <a:xfrm>
            <a:off x="914400" y="1304925"/>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2</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3</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9</a:t>
            </a:r>
          </a:p>
        </p:txBody>
      </p:sp>
      <p:sp>
        <p:nvSpPr>
          <p:cNvPr id="83985" name="Text Box 19"/>
          <p:cNvSpPr txBox="1">
            <a:spLocks noChangeArrowheads="1"/>
          </p:cNvSpPr>
          <p:nvPr/>
        </p:nvSpPr>
        <p:spPr bwMode="auto">
          <a:xfrm>
            <a:off x="914400" y="286385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8</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9</a:t>
            </a:r>
          </a:p>
        </p:txBody>
      </p:sp>
      <p:sp>
        <p:nvSpPr>
          <p:cNvPr id="83986" name="Text Box 20"/>
          <p:cNvSpPr txBox="1">
            <a:spLocks noChangeArrowheads="1"/>
          </p:cNvSpPr>
          <p:nvPr/>
        </p:nvSpPr>
        <p:spPr bwMode="auto">
          <a:xfrm>
            <a:off x="914400" y="450215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6</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7</a:t>
            </a:r>
          </a:p>
        </p:txBody>
      </p:sp>
      <p:sp>
        <p:nvSpPr>
          <p:cNvPr id="83987" name="Text Box 21"/>
          <p:cNvSpPr txBox="1">
            <a:spLocks noChangeArrowheads="1"/>
          </p:cNvSpPr>
          <p:nvPr/>
        </p:nvSpPr>
        <p:spPr bwMode="auto">
          <a:xfrm>
            <a:off x="914400" y="5949950"/>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2</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4</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5</a:t>
            </a:r>
          </a:p>
        </p:txBody>
      </p:sp>
      <p:grpSp>
        <p:nvGrpSpPr>
          <p:cNvPr id="83988" name="Group 33"/>
          <p:cNvGrpSpPr/>
          <p:nvPr/>
        </p:nvGrpSpPr>
        <p:grpSpPr bwMode="auto">
          <a:xfrm>
            <a:off x="3505200" y="2292350"/>
            <a:ext cx="1447800" cy="1490663"/>
            <a:chOff x="2112" y="480"/>
            <a:chExt cx="912" cy="1038"/>
          </a:xfrm>
        </p:grpSpPr>
        <p:grpSp>
          <p:nvGrpSpPr>
            <p:cNvPr id="84058" name="Group 34"/>
            <p:cNvGrpSpPr/>
            <p:nvPr/>
          </p:nvGrpSpPr>
          <p:grpSpPr bwMode="auto">
            <a:xfrm>
              <a:off x="2112" y="480"/>
              <a:ext cx="912" cy="1008"/>
              <a:chOff x="2112" y="480"/>
              <a:chExt cx="912" cy="1008"/>
            </a:xfrm>
          </p:grpSpPr>
          <p:sp>
            <p:nvSpPr>
              <p:cNvPr id="84062" name="Line 35"/>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63" name="Line 36"/>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64" name="Line 37"/>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65" name="Line 38"/>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66" name="Line 39"/>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67" name="Line 40"/>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59" name="Text Box 41"/>
            <p:cNvSpPr txBox="1">
              <a:spLocks noChangeArrowheads="1"/>
            </p:cNvSpPr>
            <p:nvPr/>
          </p:nvSpPr>
          <p:spPr bwMode="auto">
            <a:xfrm>
              <a:off x="2112" y="624"/>
              <a:ext cx="260"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   </a:t>
              </a:r>
            </a:p>
          </p:txBody>
        </p:sp>
        <p:sp>
          <p:nvSpPr>
            <p:cNvPr id="84060" name="Text Box 42"/>
            <p:cNvSpPr txBox="1">
              <a:spLocks noChangeArrowheads="1"/>
            </p:cNvSpPr>
            <p:nvPr/>
          </p:nvSpPr>
          <p:spPr bwMode="auto">
            <a:xfrm>
              <a:off x="2112" y="912"/>
              <a:ext cx="788"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6,2,a,c,b</a:t>
              </a:r>
            </a:p>
          </p:txBody>
        </p:sp>
        <p:sp>
          <p:nvSpPr>
            <p:cNvPr id="84061" name="Text Box 43"/>
            <p:cNvSpPr txBox="1">
              <a:spLocks noChangeArrowheads="1"/>
            </p:cNvSpPr>
            <p:nvPr/>
          </p:nvSpPr>
          <p:spPr bwMode="auto">
            <a:xfrm>
              <a:off x="2112" y="1200"/>
              <a:ext cx="7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p>
          </p:txBody>
        </p:sp>
      </p:grpSp>
      <p:grpSp>
        <p:nvGrpSpPr>
          <p:cNvPr id="83989" name="Group 44"/>
          <p:cNvGrpSpPr/>
          <p:nvPr/>
        </p:nvGrpSpPr>
        <p:grpSpPr bwMode="auto">
          <a:xfrm>
            <a:off x="3505200" y="3892550"/>
            <a:ext cx="1447800" cy="1490663"/>
            <a:chOff x="2112" y="480"/>
            <a:chExt cx="912" cy="1038"/>
          </a:xfrm>
        </p:grpSpPr>
        <p:grpSp>
          <p:nvGrpSpPr>
            <p:cNvPr id="84048" name="Group 45"/>
            <p:cNvGrpSpPr/>
            <p:nvPr/>
          </p:nvGrpSpPr>
          <p:grpSpPr bwMode="auto">
            <a:xfrm>
              <a:off x="2112" y="480"/>
              <a:ext cx="912" cy="1008"/>
              <a:chOff x="2112" y="480"/>
              <a:chExt cx="912" cy="1008"/>
            </a:xfrm>
          </p:grpSpPr>
          <p:sp>
            <p:nvSpPr>
              <p:cNvPr id="84052" name="Line 46"/>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53" name="Line 47"/>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54" name="Line 48"/>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55" name="Line 49"/>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56" name="Line 50"/>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57" name="Line 51"/>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49" name="Text Box 52"/>
            <p:cNvSpPr txBox="1">
              <a:spLocks noChangeArrowheads="1"/>
            </p:cNvSpPr>
            <p:nvPr/>
          </p:nvSpPr>
          <p:spPr bwMode="auto">
            <a:xfrm>
              <a:off x="2112" y="609"/>
              <a:ext cx="116"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endParaRPr kumimoji="1" lang="zh-CN" altLang="zh-CN" sz="2400" b="1">
                <a:latin typeface="Times New Roman" panose="02020603050405020304" pitchFamily="18" charset="0"/>
              </a:endParaRPr>
            </a:p>
          </p:txBody>
        </p:sp>
        <p:sp>
          <p:nvSpPr>
            <p:cNvPr id="84050" name="Text Box 53"/>
            <p:cNvSpPr txBox="1">
              <a:spLocks noChangeArrowheads="1"/>
            </p:cNvSpPr>
            <p:nvPr/>
          </p:nvSpPr>
          <p:spPr bwMode="auto">
            <a:xfrm>
              <a:off x="2112" y="898"/>
              <a:ext cx="11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endParaRPr kumimoji="1" lang="zh-CN" altLang="zh-CN" sz="2400" b="1">
                <a:latin typeface="Times New Roman" panose="02020603050405020304" pitchFamily="18" charset="0"/>
              </a:endParaRPr>
            </a:p>
          </p:txBody>
        </p:sp>
        <p:sp>
          <p:nvSpPr>
            <p:cNvPr id="84051" name="Text Box 54"/>
            <p:cNvSpPr txBox="1">
              <a:spLocks noChangeArrowheads="1"/>
            </p:cNvSpPr>
            <p:nvPr/>
          </p:nvSpPr>
          <p:spPr bwMode="auto">
            <a:xfrm>
              <a:off x="2112" y="1200"/>
              <a:ext cx="7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p>
          </p:txBody>
        </p:sp>
      </p:grpSp>
      <p:grpSp>
        <p:nvGrpSpPr>
          <p:cNvPr id="83990" name="Group 55"/>
          <p:cNvGrpSpPr/>
          <p:nvPr/>
        </p:nvGrpSpPr>
        <p:grpSpPr bwMode="auto">
          <a:xfrm>
            <a:off x="3505200" y="5492750"/>
            <a:ext cx="1447800" cy="1408113"/>
            <a:chOff x="2112" y="480"/>
            <a:chExt cx="912" cy="1066"/>
          </a:xfrm>
        </p:grpSpPr>
        <p:grpSp>
          <p:nvGrpSpPr>
            <p:cNvPr id="84038" name="Group 56"/>
            <p:cNvGrpSpPr/>
            <p:nvPr/>
          </p:nvGrpSpPr>
          <p:grpSpPr bwMode="auto">
            <a:xfrm>
              <a:off x="2112" y="480"/>
              <a:ext cx="912" cy="1008"/>
              <a:chOff x="2112" y="480"/>
              <a:chExt cx="912" cy="1008"/>
            </a:xfrm>
          </p:grpSpPr>
          <p:sp>
            <p:nvSpPr>
              <p:cNvPr id="84042" name="Line 57"/>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43" name="Line 58"/>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44" name="Line 59"/>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45" name="Line 60"/>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46" name="Line 61"/>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47" name="Line 62"/>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39" name="Text Box 63"/>
            <p:cNvSpPr txBox="1">
              <a:spLocks noChangeArrowheads="1"/>
            </p:cNvSpPr>
            <p:nvPr/>
          </p:nvSpPr>
          <p:spPr bwMode="auto">
            <a:xfrm>
              <a:off x="2112" y="624"/>
              <a:ext cx="26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   </a:t>
              </a:r>
            </a:p>
          </p:txBody>
        </p:sp>
        <p:sp>
          <p:nvSpPr>
            <p:cNvPr id="84040" name="Text Box 64"/>
            <p:cNvSpPr txBox="1">
              <a:spLocks noChangeArrowheads="1"/>
            </p:cNvSpPr>
            <p:nvPr/>
          </p:nvSpPr>
          <p:spPr bwMode="auto">
            <a:xfrm>
              <a:off x="2112" y="912"/>
              <a:ext cx="78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solidFill>
                    <a:srgbClr val="FFFF00"/>
                  </a:solidFill>
                  <a:latin typeface="Times New Roman" panose="02020603050405020304" pitchFamily="18" charset="0"/>
                </a:rPr>
                <a:t>8,2,b,a,c</a:t>
              </a:r>
            </a:p>
          </p:txBody>
        </p:sp>
        <p:sp>
          <p:nvSpPr>
            <p:cNvPr id="84041" name="Text Box 65"/>
            <p:cNvSpPr txBox="1">
              <a:spLocks noChangeArrowheads="1"/>
            </p:cNvSpPr>
            <p:nvPr/>
          </p:nvSpPr>
          <p:spPr bwMode="auto">
            <a:xfrm>
              <a:off x="2112" y="1200"/>
              <a:ext cx="78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p>
          </p:txBody>
        </p:sp>
      </p:grpSp>
      <p:grpSp>
        <p:nvGrpSpPr>
          <p:cNvPr id="83991" name="Group 66"/>
          <p:cNvGrpSpPr/>
          <p:nvPr/>
        </p:nvGrpSpPr>
        <p:grpSpPr bwMode="auto">
          <a:xfrm>
            <a:off x="6210300" y="1606550"/>
            <a:ext cx="2514600" cy="1371600"/>
            <a:chOff x="2208" y="2112"/>
            <a:chExt cx="1776" cy="1152"/>
          </a:xfrm>
        </p:grpSpPr>
        <p:grpSp>
          <p:nvGrpSpPr>
            <p:cNvPr id="84030" name="Group 67"/>
            <p:cNvGrpSpPr/>
            <p:nvPr/>
          </p:nvGrpSpPr>
          <p:grpSpPr bwMode="auto">
            <a:xfrm>
              <a:off x="2208" y="2352"/>
              <a:ext cx="1776" cy="912"/>
              <a:chOff x="2208" y="2352"/>
              <a:chExt cx="1776" cy="912"/>
            </a:xfrm>
          </p:grpSpPr>
          <p:sp>
            <p:nvSpPr>
              <p:cNvPr id="84034" name="Line 68"/>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35" name="Line 69"/>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36" name="Line 70"/>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37" name="Line 71"/>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31" name="Text Box 72"/>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p>
          </p:txBody>
        </p:sp>
        <p:sp>
          <p:nvSpPr>
            <p:cNvPr id="84032" name="Text Box 73"/>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p>
          </p:txBody>
        </p:sp>
        <p:sp>
          <p:nvSpPr>
            <p:cNvPr id="84033" name="Text Box 74"/>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p>
          </p:txBody>
        </p:sp>
      </p:grpSp>
      <p:grpSp>
        <p:nvGrpSpPr>
          <p:cNvPr id="83992" name="Group 75"/>
          <p:cNvGrpSpPr/>
          <p:nvPr/>
        </p:nvGrpSpPr>
        <p:grpSpPr bwMode="auto">
          <a:xfrm>
            <a:off x="6210300" y="4654550"/>
            <a:ext cx="2514600" cy="1371600"/>
            <a:chOff x="2208" y="2112"/>
            <a:chExt cx="1776" cy="1152"/>
          </a:xfrm>
        </p:grpSpPr>
        <p:grpSp>
          <p:nvGrpSpPr>
            <p:cNvPr id="84022" name="Group 76"/>
            <p:cNvGrpSpPr/>
            <p:nvPr/>
          </p:nvGrpSpPr>
          <p:grpSpPr bwMode="auto">
            <a:xfrm>
              <a:off x="2208" y="2352"/>
              <a:ext cx="1776" cy="912"/>
              <a:chOff x="2208" y="2352"/>
              <a:chExt cx="1776" cy="912"/>
            </a:xfrm>
          </p:grpSpPr>
          <p:sp>
            <p:nvSpPr>
              <p:cNvPr id="84026" name="Line 77"/>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27" name="Line 78"/>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28" name="Line 79"/>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29" name="Line 80"/>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23" name="Text Box 81"/>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p>
          </p:txBody>
        </p:sp>
        <p:sp>
          <p:nvSpPr>
            <p:cNvPr id="84024" name="Text Box 82"/>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p>
          </p:txBody>
        </p:sp>
        <p:sp>
          <p:nvSpPr>
            <p:cNvPr id="84025" name="Text Box 83"/>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p>
          </p:txBody>
        </p:sp>
      </p:grpSp>
      <p:grpSp>
        <p:nvGrpSpPr>
          <p:cNvPr id="83993" name="Group 104"/>
          <p:cNvGrpSpPr/>
          <p:nvPr/>
        </p:nvGrpSpPr>
        <p:grpSpPr bwMode="auto">
          <a:xfrm>
            <a:off x="3505200" y="768350"/>
            <a:ext cx="1479550" cy="1490663"/>
            <a:chOff x="2112" y="480"/>
            <a:chExt cx="932" cy="1038"/>
          </a:xfrm>
        </p:grpSpPr>
        <p:grpSp>
          <p:nvGrpSpPr>
            <p:cNvPr id="84012" name="Group 105"/>
            <p:cNvGrpSpPr/>
            <p:nvPr/>
          </p:nvGrpSpPr>
          <p:grpSpPr bwMode="auto">
            <a:xfrm>
              <a:off x="2112" y="480"/>
              <a:ext cx="912" cy="1008"/>
              <a:chOff x="2112" y="480"/>
              <a:chExt cx="912" cy="1008"/>
            </a:xfrm>
          </p:grpSpPr>
          <p:sp>
            <p:nvSpPr>
              <p:cNvPr id="84016" name="Line 106"/>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7" name="Line 107"/>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8" name="Line 108"/>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9" name="Line 109"/>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20" name="Line 110"/>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21" name="Line 111"/>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13" name="Text Box 112"/>
            <p:cNvSpPr txBox="1">
              <a:spLocks noChangeArrowheads="1"/>
            </p:cNvSpPr>
            <p:nvPr/>
          </p:nvSpPr>
          <p:spPr bwMode="auto">
            <a:xfrm>
              <a:off x="2112" y="624"/>
              <a:ext cx="93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solidFill>
                    <a:srgbClr val="FFFF00"/>
                  </a:solidFill>
                  <a:latin typeface="Times New Roman" panose="02020603050405020304" pitchFamily="18" charset="0"/>
                </a:rPr>
                <a:t>8,1,c,a,b</a:t>
              </a:r>
              <a:r>
                <a:rPr kumimoji="1" lang="en-US" altLang="zh-CN" sz="2400" b="1">
                  <a:latin typeface="Times New Roman" panose="02020603050405020304" pitchFamily="18" charset="0"/>
                </a:rPr>
                <a:t>   </a:t>
              </a:r>
            </a:p>
          </p:txBody>
        </p:sp>
        <p:sp>
          <p:nvSpPr>
            <p:cNvPr id="84014" name="Text Box 113"/>
            <p:cNvSpPr txBox="1">
              <a:spLocks noChangeArrowheads="1"/>
            </p:cNvSpPr>
            <p:nvPr/>
          </p:nvSpPr>
          <p:spPr bwMode="auto">
            <a:xfrm>
              <a:off x="2112" y="912"/>
              <a:ext cx="788"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6,2,a,c,b</a:t>
              </a:r>
            </a:p>
          </p:txBody>
        </p:sp>
        <p:sp>
          <p:nvSpPr>
            <p:cNvPr id="84015" name="Text Box 114"/>
            <p:cNvSpPr txBox="1">
              <a:spLocks noChangeArrowheads="1"/>
            </p:cNvSpPr>
            <p:nvPr/>
          </p:nvSpPr>
          <p:spPr bwMode="auto">
            <a:xfrm>
              <a:off x="2112" y="1200"/>
              <a:ext cx="7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p>
          </p:txBody>
        </p:sp>
      </p:grpSp>
      <p:sp>
        <p:nvSpPr>
          <p:cNvPr id="83994" name="Rectangle 115"/>
          <p:cNvSpPr>
            <a:spLocks noChangeArrowheads="1"/>
          </p:cNvSpPr>
          <p:nvPr/>
        </p:nvSpPr>
        <p:spPr bwMode="auto">
          <a:xfrm>
            <a:off x="6219825" y="2797175"/>
            <a:ext cx="657225" cy="169863"/>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p>
        </p:txBody>
      </p:sp>
      <p:grpSp>
        <p:nvGrpSpPr>
          <p:cNvPr id="83995" name="Group 116"/>
          <p:cNvGrpSpPr/>
          <p:nvPr/>
        </p:nvGrpSpPr>
        <p:grpSpPr bwMode="auto">
          <a:xfrm>
            <a:off x="7200900" y="2673350"/>
            <a:ext cx="457200" cy="304800"/>
            <a:chOff x="3648" y="3072"/>
            <a:chExt cx="288" cy="192"/>
          </a:xfrm>
        </p:grpSpPr>
        <p:sp>
          <p:nvSpPr>
            <p:cNvPr id="84010" name="Rectangle 117"/>
            <p:cNvSpPr>
              <a:spLocks noChangeArrowheads="1"/>
            </p:cNvSpPr>
            <p:nvPr/>
          </p:nvSpPr>
          <p:spPr bwMode="auto">
            <a:xfrm>
              <a:off x="3648" y="3168"/>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p>
          </p:txBody>
        </p:sp>
        <p:sp>
          <p:nvSpPr>
            <p:cNvPr id="84011" name="Rectangle 118"/>
            <p:cNvSpPr>
              <a:spLocks noChangeArrowheads="1"/>
            </p:cNvSpPr>
            <p:nvPr/>
          </p:nvSpPr>
          <p:spPr bwMode="auto">
            <a:xfrm>
              <a:off x="3696" y="3072"/>
              <a:ext cx="192"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p>
          </p:txBody>
        </p:sp>
      </p:grpSp>
      <p:sp>
        <p:nvSpPr>
          <p:cNvPr id="83996" name="Rectangle 119"/>
          <p:cNvSpPr>
            <a:spLocks noChangeArrowheads="1"/>
          </p:cNvSpPr>
          <p:nvPr/>
        </p:nvSpPr>
        <p:spPr bwMode="auto">
          <a:xfrm>
            <a:off x="7981950" y="5845175"/>
            <a:ext cx="657225" cy="169863"/>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p>
        </p:txBody>
      </p:sp>
      <p:grpSp>
        <p:nvGrpSpPr>
          <p:cNvPr id="83997" name="Group 120"/>
          <p:cNvGrpSpPr/>
          <p:nvPr/>
        </p:nvGrpSpPr>
        <p:grpSpPr bwMode="auto">
          <a:xfrm>
            <a:off x="7200900" y="5721350"/>
            <a:ext cx="457200" cy="304800"/>
            <a:chOff x="3648" y="3072"/>
            <a:chExt cx="288" cy="192"/>
          </a:xfrm>
        </p:grpSpPr>
        <p:sp>
          <p:nvSpPr>
            <p:cNvPr id="84008" name="Rectangle 121"/>
            <p:cNvSpPr>
              <a:spLocks noChangeArrowheads="1"/>
            </p:cNvSpPr>
            <p:nvPr/>
          </p:nvSpPr>
          <p:spPr bwMode="auto">
            <a:xfrm>
              <a:off x="3648" y="3168"/>
              <a:ext cx="288" cy="96"/>
            </a:xfrm>
            <a:prstGeom prst="rect">
              <a:avLst/>
            </a:prstGeom>
            <a:solidFill>
              <a:srgbClr val="33CC33"/>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p>
          </p:txBody>
        </p:sp>
        <p:sp>
          <p:nvSpPr>
            <p:cNvPr id="84009" name="Rectangle 122"/>
            <p:cNvSpPr>
              <a:spLocks noChangeArrowheads="1"/>
            </p:cNvSpPr>
            <p:nvPr/>
          </p:nvSpPr>
          <p:spPr bwMode="auto">
            <a:xfrm>
              <a:off x="3696" y="3072"/>
              <a:ext cx="192"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p>
          </p:txBody>
        </p:sp>
      </p:grpSp>
      <p:sp>
        <p:nvSpPr>
          <p:cNvPr id="83998" name="AutoShape 123"/>
          <p:cNvSpPr>
            <a:spLocks noChangeArrowheads="1"/>
          </p:cNvSpPr>
          <p:nvPr/>
        </p:nvSpPr>
        <p:spPr bwMode="auto">
          <a:xfrm rot="5400000" flipH="1">
            <a:off x="3203575" y="1071563"/>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9" name="AutoShape 124"/>
          <p:cNvSpPr>
            <a:spLocks noChangeArrowheads="1"/>
          </p:cNvSpPr>
          <p:nvPr/>
        </p:nvSpPr>
        <p:spPr bwMode="auto">
          <a:xfrm rot="5400000" flipH="1">
            <a:off x="3203575" y="3027363"/>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0" name="AutoShape 125"/>
          <p:cNvSpPr>
            <a:spLocks noChangeArrowheads="1"/>
          </p:cNvSpPr>
          <p:nvPr/>
        </p:nvSpPr>
        <p:spPr bwMode="auto">
          <a:xfrm rot="5400000" flipH="1">
            <a:off x="3203575" y="5013325"/>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1" name="AutoShape 126"/>
          <p:cNvSpPr>
            <a:spLocks noChangeArrowheads="1"/>
          </p:cNvSpPr>
          <p:nvPr/>
        </p:nvSpPr>
        <p:spPr bwMode="auto">
          <a:xfrm rot="5400000" flipH="1">
            <a:off x="3203575" y="6167438"/>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35" name="Rectangle 127"/>
          <p:cNvSpPr>
            <a:spLocks noChangeArrowheads="1"/>
          </p:cNvSpPr>
          <p:nvPr/>
        </p:nvSpPr>
        <p:spPr bwMode="auto">
          <a:xfrm>
            <a:off x="0" y="2292349"/>
            <a:ext cx="5795963" cy="1620000"/>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36" name="Rectangle 128"/>
          <p:cNvSpPr>
            <a:spLocks noChangeArrowheads="1"/>
          </p:cNvSpPr>
          <p:nvPr/>
        </p:nvSpPr>
        <p:spPr bwMode="auto">
          <a:xfrm>
            <a:off x="0" y="3892550"/>
            <a:ext cx="5795963" cy="1584325"/>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37" name="Rectangle 129"/>
          <p:cNvSpPr>
            <a:spLocks noChangeArrowheads="1"/>
          </p:cNvSpPr>
          <p:nvPr/>
        </p:nvSpPr>
        <p:spPr bwMode="auto">
          <a:xfrm>
            <a:off x="0" y="5449888"/>
            <a:ext cx="5795963" cy="1423987"/>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5" name="Text Box 130"/>
          <p:cNvSpPr txBox="1">
            <a:spLocks noChangeArrowheads="1"/>
          </p:cNvSpPr>
          <p:nvPr/>
        </p:nvSpPr>
        <p:spPr bwMode="auto">
          <a:xfrm>
            <a:off x="0" y="7938"/>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Level</a:t>
            </a:r>
            <a:endParaRPr kumimoji="1" lang="en-US" altLang="zh-CN" sz="2400">
              <a:latin typeface="Times New Roman" panose="02020603050405020304" pitchFamily="18" charset="0"/>
            </a:endParaRPr>
          </a:p>
        </p:txBody>
      </p:sp>
      <p:sp>
        <p:nvSpPr>
          <p:cNvPr id="84006" name="Text Box 131"/>
          <p:cNvSpPr txBox="1">
            <a:spLocks noChangeArrowheads="1"/>
          </p:cNvSpPr>
          <p:nvPr/>
        </p:nvSpPr>
        <p:spPr bwMode="auto">
          <a:xfrm>
            <a:off x="914400" y="7938"/>
            <a:ext cx="1543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Execute lines</a:t>
            </a:r>
            <a:endParaRPr kumimoji="1" lang="en-US" altLang="zh-CN" sz="2400">
              <a:latin typeface="Times New Roman" panose="02020603050405020304" pitchFamily="18" charset="0"/>
            </a:endParaRPr>
          </a:p>
        </p:txBody>
      </p:sp>
      <p:sp>
        <p:nvSpPr>
          <p:cNvPr id="84007" name="Text Box 133"/>
          <p:cNvSpPr txBox="1">
            <a:spLocks noChangeArrowheads="1"/>
          </p:cNvSpPr>
          <p:nvPr/>
        </p:nvSpPr>
        <p:spPr bwMode="auto">
          <a:xfrm>
            <a:off x="2693988" y="7938"/>
            <a:ext cx="2963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kumimoji="1" lang="en-US" altLang="zh-CN" sz="2000" dirty="0">
                <a:latin typeface="Times New Roman" panose="02020603050405020304" pitchFamily="18" charset="0"/>
              </a:rPr>
              <a:t>State of recursive stack</a:t>
            </a:r>
          </a:p>
          <a:p>
            <a:pPr algn="ctr" eaLnBrk="1" hangingPunct="1"/>
            <a:r>
              <a:rPr kumimoji="1" lang="zh-CN" altLang="en-US" sz="2000" b="1" dirty="0">
                <a:solidFill>
                  <a:srgbClr val="FFFF00"/>
                </a:solidFill>
                <a:latin typeface="Times New Roman" panose="02020603050405020304" pitchFamily="18" charset="0"/>
              </a:rPr>
              <a:t>（</a:t>
            </a:r>
            <a:r>
              <a:rPr kumimoji="1" lang="en-US" altLang="zh-CN" sz="2000" b="1" dirty="0">
                <a:solidFill>
                  <a:srgbClr val="FFFF00"/>
                </a:solidFill>
                <a:latin typeface="Times New Roman" panose="02020603050405020304" pitchFamily="18" charset="0"/>
              </a:rPr>
              <a:t>Address, </a:t>
            </a:r>
            <a:r>
              <a:rPr kumimoji="1" lang="zh-CN" altLang="en-US" sz="2000" b="1" dirty="0">
                <a:solidFill>
                  <a:srgbClr val="FFFF00"/>
                </a:solidFill>
                <a:latin typeface="Times New Roman" panose="02020603050405020304" pitchFamily="18" charset="0"/>
              </a:rPr>
              <a:t>盘号</a:t>
            </a:r>
            <a:r>
              <a:rPr kumimoji="1" lang="en-US" altLang="zh-CN" sz="2000" b="1" dirty="0">
                <a:solidFill>
                  <a:srgbClr val="FFFF00"/>
                </a:solidFill>
                <a:latin typeface="Times New Roman" panose="02020603050405020304" pitchFamily="18" charset="0"/>
              </a:rPr>
              <a:t>, x, y, z</a:t>
            </a:r>
            <a:r>
              <a:rPr kumimoji="1" lang="zh-CN" altLang="en-US" sz="2000" b="1" dirty="0">
                <a:solidFill>
                  <a:srgbClr val="FFFF00"/>
                </a:solidFill>
                <a:latin typeface="Times New Roman" panose="02020603050405020304" pitchFamily="18" charset="0"/>
              </a:rPr>
              <a:t>）</a:t>
            </a:r>
            <a:endParaRPr kumimoji="1" lang="zh-CN" altLang="en-US" sz="2400" b="1" dirty="0">
              <a:solidFill>
                <a:srgbClr val="FFFF00"/>
              </a:solidFill>
              <a:latin typeface="Times New Roman" panose="02020603050405020304" pitchFamily="18" charset="0"/>
            </a:endParaRPr>
          </a:p>
        </p:txBody>
      </p:sp>
      <p:sp>
        <p:nvSpPr>
          <p:cNvPr id="101" name="Rectangle 122"/>
          <p:cNvSpPr>
            <a:spLocks noChangeArrowheads="1"/>
          </p:cNvSpPr>
          <p:nvPr/>
        </p:nvSpPr>
        <p:spPr bwMode="auto">
          <a:xfrm>
            <a:off x="5867400" y="898525"/>
            <a:ext cx="3203575" cy="433388"/>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zh-CN" altLang="en-US" b="1">
                <a:solidFill>
                  <a:srgbClr val="FFFF00"/>
                </a:solidFill>
                <a:latin typeface="Times New Roman" panose="02020603050405020304" pitchFamily="18" charset="0"/>
              </a:rPr>
              <a:t>汉诺塔问题的递归调用过程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500"/>
                                        <p:tgtEl>
                                          <p:spTgt spid="17535"/>
                                        </p:tgtEl>
                                        <p:attrNameLst>
                                          <p:attrName>ppt_x</p:attrName>
                                        </p:attrNameLst>
                                      </p:cBhvr>
                                      <p:tavLst>
                                        <p:tav tm="0">
                                          <p:val>
                                            <p:strVal val="ppt_x"/>
                                          </p:val>
                                        </p:tav>
                                        <p:tav tm="100000">
                                          <p:val>
                                            <p:strVal val="0-ppt_w/2"/>
                                          </p:val>
                                        </p:tav>
                                      </p:tavLst>
                                    </p:anim>
                                    <p:anim calcmode="lin" valueType="num">
                                      <p:cBhvr additive="base">
                                        <p:cTn id="7" dur="500"/>
                                        <p:tgtEl>
                                          <p:spTgt spid="17535"/>
                                        </p:tgtEl>
                                        <p:attrNameLst>
                                          <p:attrName>ppt_y</p:attrName>
                                        </p:attrNameLst>
                                      </p:cBhvr>
                                      <p:tavLst>
                                        <p:tav tm="0">
                                          <p:val>
                                            <p:strVal val="ppt_y"/>
                                          </p:val>
                                        </p:tav>
                                        <p:tav tm="100000">
                                          <p:val>
                                            <p:strVal val="ppt_y"/>
                                          </p:val>
                                        </p:tav>
                                      </p:tavLst>
                                    </p:anim>
                                    <p:set>
                                      <p:cBhvr>
                                        <p:cTn id="8" dur="1" fill="hold">
                                          <p:stCondLst>
                                            <p:cond delay="499"/>
                                          </p:stCondLst>
                                        </p:cTn>
                                        <p:tgtEl>
                                          <p:spTgt spid="1753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grpId="0" nodeType="clickEffect">
                                  <p:stCondLst>
                                    <p:cond delay="0"/>
                                  </p:stCondLst>
                                  <p:childTnLst>
                                    <p:anim calcmode="lin" valueType="num">
                                      <p:cBhvr additive="base">
                                        <p:cTn id="12" dur="500"/>
                                        <p:tgtEl>
                                          <p:spTgt spid="17536"/>
                                        </p:tgtEl>
                                        <p:attrNameLst>
                                          <p:attrName>ppt_x</p:attrName>
                                        </p:attrNameLst>
                                      </p:cBhvr>
                                      <p:tavLst>
                                        <p:tav tm="0">
                                          <p:val>
                                            <p:strVal val="ppt_x"/>
                                          </p:val>
                                        </p:tav>
                                        <p:tav tm="100000">
                                          <p:val>
                                            <p:strVal val="0-ppt_w/2"/>
                                          </p:val>
                                        </p:tav>
                                      </p:tavLst>
                                    </p:anim>
                                    <p:anim calcmode="lin" valueType="num">
                                      <p:cBhvr additive="base">
                                        <p:cTn id="13" dur="500"/>
                                        <p:tgtEl>
                                          <p:spTgt spid="17536"/>
                                        </p:tgtEl>
                                        <p:attrNameLst>
                                          <p:attrName>ppt_y</p:attrName>
                                        </p:attrNameLst>
                                      </p:cBhvr>
                                      <p:tavLst>
                                        <p:tav tm="0">
                                          <p:val>
                                            <p:strVal val="ppt_y"/>
                                          </p:val>
                                        </p:tav>
                                        <p:tav tm="100000">
                                          <p:val>
                                            <p:strVal val="ppt_y"/>
                                          </p:val>
                                        </p:tav>
                                      </p:tavLst>
                                    </p:anim>
                                    <p:set>
                                      <p:cBhvr>
                                        <p:cTn id="14" dur="1" fill="hold">
                                          <p:stCondLst>
                                            <p:cond delay="499"/>
                                          </p:stCondLst>
                                        </p:cTn>
                                        <p:tgtEl>
                                          <p:spTgt spid="1753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8" fill="hold" grpId="0" nodeType="clickEffect">
                                  <p:stCondLst>
                                    <p:cond delay="0"/>
                                  </p:stCondLst>
                                  <p:childTnLst>
                                    <p:anim calcmode="lin" valueType="num">
                                      <p:cBhvr additive="base">
                                        <p:cTn id="18" dur="500"/>
                                        <p:tgtEl>
                                          <p:spTgt spid="17537"/>
                                        </p:tgtEl>
                                        <p:attrNameLst>
                                          <p:attrName>ppt_x</p:attrName>
                                        </p:attrNameLst>
                                      </p:cBhvr>
                                      <p:tavLst>
                                        <p:tav tm="0">
                                          <p:val>
                                            <p:strVal val="ppt_x"/>
                                          </p:val>
                                        </p:tav>
                                        <p:tav tm="100000">
                                          <p:val>
                                            <p:strVal val="0-ppt_w/2"/>
                                          </p:val>
                                        </p:tav>
                                      </p:tavLst>
                                    </p:anim>
                                    <p:anim calcmode="lin" valueType="num">
                                      <p:cBhvr additive="base">
                                        <p:cTn id="19" dur="500"/>
                                        <p:tgtEl>
                                          <p:spTgt spid="17537"/>
                                        </p:tgtEl>
                                        <p:attrNameLst>
                                          <p:attrName>ppt_y</p:attrName>
                                        </p:attrNameLst>
                                      </p:cBhvr>
                                      <p:tavLst>
                                        <p:tav tm="0">
                                          <p:val>
                                            <p:strVal val="ppt_y"/>
                                          </p:val>
                                        </p:tav>
                                        <p:tav tm="100000">
                                          <p:val>
                                            <p:strVal val="ppt_y"/>
                                          </p:val>
                                        </p:tav>
                                      </p:tavLst>
                                    </p:anim>
                                    <p:set>
                                      <p:cBhvr>
                                        <p:cTn id="20" dur="1" fill="hold">
                                          <p:stCondLst>
                                            <p:cond delay="499"/>
                                          </p:stCondLst>
                                        </p:cTn>
                                        <p:tgtEl>
                                          <p:spTgt spid="175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5" grpId="0" animBg="1"/>
      <p:bldP spid="17536" grpId="0" animBg="1"/>
      <p:bldP spid="1753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ChangeArrowheads="1"/>
          </p:cNvSpPr>
          <p:nvPr/>
        </p:nvSpPr>
        <p:spPr bwMode="auto">
          <a:xfrm>
            <a:off x="0" y="-1548"/>
            <a:ext cx="9144000" cy="6843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anose="02020603050405020304" pitchFamily="18" charset="0"/>
            </a:endParaRPr>
          </a:p>
        </p:txBody>
      </p:sp>
      <p:sp>
        <p:nvSpPr>
          <p:cNvPr id="84996" name="Line 3"/>
          <p:cNvSpPr>
            <a:spLocks noChangeShapeType="1"/>
          </p:cNvSpPr>
          <p:nvPr/>
        </p:nvSpPr>
        <p:spPr bwMode="auto">
          <a:xfrm>
            <a:off x="0" y="75240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7" name="Line 4"/>
          <p:cNvSpPr>
            <a:spLocks noChangeShapeType="1"/>
          </p:cNvSpPr>
          <p:nvPr/>
        </p:nvSpPr>
        <p:spPr bwMode="auto">
          <a:xfrm>
            <a:off x="0" y="228600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8" name="Line 5"/>
          <p:cNvSpPr>
            <a:spLocks noChangeShapeType="1"/>
          </p:cNvSpPr>
          <p:nvPr/>
        </p:nvSpPr>
        <p:spPr bwMode="auto">
          <a:xfrm>
            <a:off x="0" y="388620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9" name="Line 6"/>
          <p:cNvSpPr>
            <a:spLocks noChangeShapeType="1"/>
          </p:cNvSpPr>
          <p:nvPr/>
        </p:nvSpPr>
        <p:spPr bwMode="auto">
          <a:xfrm>
            <a:off x="0" y="548640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0" name="Line 7"/>
          <p:cNvSpPr>
            <a:spLocks noChangeShapeType="1"/>
          </p:cNvSpPr>
          <p:nvPr/>
        </p:nvSpPr>
        <p:spPr bwMode="auto">
          <a:xfrm>
            <a:off x="2590800" y="0"/>
            <a:ext cx="0" cy="6858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1" name="Line 8"/>
          <p:cNvSpPr>
            <a:spLocks noChangeShapeType="1"/>
          </p:cNvSpPr>
          <p:nvPr/>
        </p:nvSpPr>
        <p:spPr bwMode="auto">
          <a:xfrm>
            <a:off x="838200" y="0"/>
            <a:ext cx="0" cy="6858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2" name="Line 9"/>
          <p:cNvSpPr>
            <a:spLocks noChangeShapeType="1"/>
          </p:cNvSpPr>
          <p:nvPr/>
        </p:nvSpPr>
        <p:spPr bwMode="auto">
          <a:xfrm>
            <a:off x="5791200" y="0"/>
            <a:ext cx="0" cy="6858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3" name="Text Box 13"/>
          <p:cNvSpPr txBox="1">
            <a:spLocks noChangeArrowheads="1"/>
          </p:cNvSpPr>
          <p:nvPr/>
        </p:nvSpPr>
        <p:spPr bwMode="auto">
          <a:xfrm>
            <a:off x="6003925" y="86400"/>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dirty="0">
                <a:latin typeface="Times New Roman" panose="02020603050405020304" pitchFamily="18" charset="0"/>
              </a:rPr>
              <a:t>塔与圆盘的状态</a:t>
            </a:r>
          </a:p>
        </p:txBody>
      </p:sp>
      <p:sp>
        <p:nvSpPr>
          <p:cNvPr id="85004" name="Text Box 14"/>
          <p:cNvSpPr txBox="1">
            <a:spLocks noChangeArrowheads="1"/>
          </p:cNvSpPr>
          <p:nvPr/>
        </p:nvSpPr>
        <p:spPr bwMode="auto">
          <a:xfrm>
            <a:off x="212725" y="12985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3</a:t>
            </a:r>
          </a:p>
        </p:txBody>
      </p:sp>
      <p:sp>
        <p:nvSpPr>
          <p:cNvPr id="85005" name="Text Box 15"/>
          <p:cNvSpPr txBox="1">
            <a:spLocks noChangeArrowheads="1"/>
          </p:cNvSpPr>
          <p:nvPr/>
        </p:nvSpPr>
        <p:spPr bwMode="auto">
          <a:xfrm>
            <a:off x="304800" y="28575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2</a:t>
            </a:r>
          </a:p>
        </p:txBody>
      </p:sp>
      <p:sp>
        <p:nvSpPr>
          <p:cNvPr id="85006" name="Text Box 16"/>
          <p:cNvSpPr txBox="1">
            <a:spLocks noChangeArrowheads="1"/>
          </p:cNvSpPr>
          <p:nvPr/>
        </p:nvSpPr>
        <p:spPr bwMode="auto">
          <a:xfrm>
            <a:off x="304800" y="4495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3</a:t>
            </a:r>
          </a:p>
        </p:txBody>
      </p:sp>
      <p:sp>
        <p:nvSpPr>
          <p:cNvPr id="85007" name="Text Box 17"/>
          <p:cNvSpPr txBox="1">
            <a:spLocks noChangeArrowheads="1"/>
          </p:cNvSpPr>
          <p:nvPr/>
        </p:nvSpPr>
        <p:spPr bwMode="auto">
          <a:xfrm>
            <a:off x="304800" y="5943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2</a:t>
            </a:r>
          </a:p>
        </p:txBody>
      </p:sp>
      <p:sp>
        <p:nvSpPr>
          <p:cNvPr id="85008" name="Text Box 18"/>
          <p:cNvSpPr txBox="1">
            <a:spLocks noChangeArrowheads="1"/>
          </p:cNvSpPr>
          <p:nvPr/>
        </p:nvSpPr>
        <p:spPr bwMode="auto">
          <a:xfrm>
            <a:off x="914400" y="1298575"/>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2</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3</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9</a:t>
            </a:r>
          </a:p>
        </p:txBody>
      </p:sp>
      <p:sp>
        <p:nvSpPr>
          <p:cNvPr id="85009" name="Text Box 19"/>
          <p:cNvSpPr txBox="1">
            <a:spLocks noChangeArrowheads="1"/>
          </p:cNvSpPr>
          <p:nvPr/>
        </p:nvSpPr>
        <p:spPr bwMode="auto">
          <a:xfrm>
            <a:off x="914400" y="2857500"/>
            <a:ext cx="71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6</a:t>
            </a:r>
            <a:r>
              <a:rPr kumimoji="1" lang="zh-CN" altLang="en-US">
                <a:latin typeface="Times New Roman" panose="02020603050405020304" pitchFamily="18" charset="0"/>
              </a:rPr>
              <a:t>，</a:t>
            </a:r>
            <a:r>
              <a:rPr kumimoji="1" lang="en-US" altLang="zh-CN" sz="2400">
                <a:latin typeface="Times New Roman" panose="02020603050405020304" pitchFamily="18" charset="0"/>
              </a:rPr>
              <a:t>7</a:t>
            </a:r>
          </a:p>
        </p:txBody>
      </p:sp>
      <p:sp>
        <p:nvSpPr>
          <p:cNvPr id="85010" name="Text Box 20"/>
          <p:cNvSpPr txBox="1">
            <a:spLocks noChangeArrowheads="1"/>
          </p:cNvSpPr>
          <p:nvPr/>
        </p:nvSpPr>
        <p:spPr bwMode="auto">
          <a:xfrm>
            <a:off x="914400" y="4495800"/>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2</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3</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9</a:t>
            </a:r>
          </a:p>
        </p:txBody>
      </p:sp>
      <p:sp>
        <p:nvSpPr>
          <p:cNvPr id="85011" name="Text Box 21"/>
          <p:cNvSpPr txBox="1">
            <a:spLocks noChangeArrowheads="1"/>
          </p:cNvSpPr>
          <p:nvPr/>
        </p:nvSpPr>
        <p:spPr bwMode="auto">
          <a:xfrm>
            <a:off x="914400" y="59436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8</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9</a:t>
            </a:r>
          </a:p>
        </p:txBody>
      </p:sp>
      <p:grpSp>
        <p:nvGrpSpPr>
          <p:cNvPr id="85012" name="Group 33"/>
          <p:cNvGrpSpPr/>
          <p:nvPr/>
        </p:nvGrpSpPr>
        <p:grpSpPr bwMode="auto">
          <a:xfrm>
            <a:off x="3505200" y="2286000"/>
            <a:ext cx="1447800" cy="1490663"/>
            <a:chOff x="2112" y="480"/>
            <a:chExt cx="912" cy="1038"/>
          </a:xfrm>
        </p:grpSpPr>
        <p:grpSp>
          <p:nvGrpSpPr>
            <p:cNvPr id="85107" name="Group 34"/>
            <p:cNvGrpSpPr/>
            <p:nvPr/>
          </p:nvGrpSpPr>
          <p:grpSpPr bwMode="auto">
            <a:xfrm>
              <a:off x="2112" y="480"/>
              <a:ext cx="912" cy="1008"/>
              <a:chOff x="2112" y="480"/>
              <a:chExt cx="912" cy="1008"/>
            </a:xfrm>
          </p:grpSpPr>
          <p:sp>
            <p:nvSpPr>
              <p:cNvPr id="85111" name="Line 35"/>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112" name="Line 36"/>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113" name="Line 37"/>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114" name="Line 38"/>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115" name="Line 39"/>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116" name="Line 40"/>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108" name="Text Box 41"/>
            <p:cNvSpPr txBox="1">
              <a:spLocks noChangeArrowheads="1"/>
            </p:cNvSpPr>
            <p:nvPr/>
          </p:nvSpPr>
          <p:spPr bwMode="auto">
            <a:xfrm>
              <a:off x="2112" y="624"/>
              <a:ext cx="260"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   </a:t>
              </a:r>
            </a:p>
          </p:txBody>
        </p:sp>
        <p:sp>
          <p:nvSpPr>
            <p:cNvPr id="85109" name="Text Box 42"/>
            <p:cNvSpPr txBox="1">
              <a:spLocks noChangeArrowheads="1"/>
            </p:cNvSpPr>
            <p:nvPr/>
          </p:nvSpPr>
          <p:spPr bwMode="auto">
            <a:xfrm>
              <a:off x="2112" y="912"/>
              <a:ext cx="788"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8,2,b,a,c</a:t>
              </a:r>
            </a:p>
          </p:txBody>
        </p:sp>
        <p:sp>
          <p:nvSpPr>
            <p:cNvPr id="85110" name="Text Box 43"/>
            <p:cNvSpPr txBox="1">
              <a:spLocks noChangeArrowheads="1"/>
            </p:cNvSpPr>
            <p:nvPr/>
          </p:nvSpPr>
          <p:spPr bwMode="auto">
            <a:xfrm>
              <a:off x="2112" y="1200"/>
              <a:ext cx="7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p>
          </p:txBody>
        </p:sp>
      </p:grpSp>
      <p:grpSp>
        <p:nvGrpSpPr>
          <p:cNvPr id="85013" name="Group 44"/>
          <p:cNvGrpSpPr/>
          <p:nvPr/>
        </p:nvGrpSpPr>
        <p:grpSpPr bwMode="auto">
          <a:xfrm>
            <a:off x="3505200" y="3886200"/>
            <a:ext cx="1479550" cy="1490663"/>
            <a:chOff x="2112" y="480"/>
            <a:chExt cx="932" cy="1038"/>
          </a:xfrm>
        </p:grpSpPr>
        <p:grpSp>
          <p:nvGrpSpPr>
            <p:cNvPr id="85097" name="Group 45"/>
            <p:cNvGrpSpPr/>
            <p:nvPr/>
          </p:nvGrpSpPr>
          <p:grpSpPr bwMode="auto">
            <a:xfrm>
              <a:off x="2112" y="480"/>
              <a:ext cx="912" cy="1008"/>
              <a:chOff x="2112" y="480"/>
              <a:chExt cx="912" cy="1008"/>
            </a:xfrm>
          </p:grpSpPr>
          <p:sp>
            <p:nvSpPr>
              <p:cNvPr id="85101" name="Line 46"/>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102" name="Line 47"/>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103" name="Line 48"/>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104" name="Line 49"/>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105" name="Line 50"/>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106" name="Line 51"/>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98" name="Text Box 52"/>
            <p:cNvSpPr txBox="1">
              <a:spLocks noChangeArrowheads="1"/>
            </p:cNvSpPr>
            <p:nvPr/>
          </p:nvSpPr>
          <p:spPr bwMode="auto">
            <a:xfrm>
              <a:off x="2112" y="624"/>
              <a:ext cx="93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solidFill>
                    <a:srgbClr val="FFFF00"/>
                  </a:solidFill>
                  <a:latin typeface="Times New Roman" panose="02020603050405020304" pitchFamily="18" charset="0"/>
                </a:rPr>
                <a:t>8,1,a,b,c</a:t>
              </a:r>
              <a:r>
                <a:rPr kumimoji="1" lang="en-US" altLang="zh-CN" sz="2400" b="1">
                  <a:latin typeface="Times New Roman" panose="02020603050405020304" pitchFamily="18" charset="0"/>
                </a:rPr>
                <a:t>   </a:t>
              </a:r>
            </a:p>
          </p:txBody>
        </p:sp>
        <p:sp>
          <p:nvSpPr>
            <p:cNvPr id="85099" name="Text Box 53"/>
            <p:cNvSpPr txBox="1">
              <a:spLocks noChangeArrowheads="1"/>
            </p:cNvSpPr>
            <p:nvPr/>
          </p:nvSpPr>
          <p:spPr bwMode="auto">
            <a:xfrm>
              <a:off x="2112" y="912"/>
              <a:ext cx="788"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6,2,b,a,c</a:t>
              </a:r>
            </a:p>
          </p:txBody>
        </p:sp>
        <p:sp>
          <p:nvSpPr>
            <p:cNvPr id="85100" name="Text Box 54"/>
            <p:cNvSpPr txBox="1">
              <a:spLocks noChangeArrowheads="1"/>
            </p:cNvSpPr>
            <p:nvPr/>
          </p:nvSpPr>
          <p:spPr bwMode="auto">
            <a:xfrm>
              <a:off x="2112" y="1200"/>
              <a:ext cx="7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p>
          </p:txBody>
        </p:sp>
      </p:grpSp>
      <p:grpSp>
        <p:nvGrpSpPr>
          <p:cNvPr id="85014" name="Group 55"/>
          <p:cNvGrpSpPr/>
          <p:nvPr/>
        </p:nvGrpSpPr>
        <p:grpSpPr bwMode="auto">
          <a:xfrm>
            <a:off x="3505200" y="5486400"/>
            <a:ext cx="1447800" cy="1408113"/>
            <a:chOff x="2112" y="480"/>
            <a:chExt cx="912" cy="1066"/>
          </a:xfrm>
        </p:grpSpPr>
        <p:grpSp>
          <p:nvGrpSpPr>
            <p:cNvPr id="85087" name="Group 56"/>
            <p:cNvGrpSpPr/>
            <p:nvPr/>
          </p:nvGrpSpPr>
          <p:grpSpPr bwMode="auto">
            <a:xfrm>
              <a:off x="2112" y="480"/>
              <a:ext cx="912" cy="1008"/>
              <a:chOff x="2112" y="480"/>
              <a:chExt cx="912" cy="1008"/>
            </a:xfrm>
          </p:grpSpPr>
          <p:sp>
            <p:nvSpPr>
              <p:cNvPr id="85091" name="Line 57"/>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92" name="Line 58"/>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93" name="Line 59"/>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94" name="Line 60"/>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95" name="Line 61"/>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96" name="Line 62"/>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88" name="Text Box 63"/>
            <p:cNvSpPr txBox="1">
              <a:spLocks noChangeArrowheads="1"/>
            </p:cNvSpPr>
            <p:nvPr/>
          </p:nvSpPr>
          <p:spPr bwMode="auto">
            <a:xfrm>
              <a:off x="2112" y="624"/>
              <a:ext cx="26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   </a:t>
              </a:r>
            </a:p>
          </p:txBody>
        </p:sp>
        <p:sp>
          <p:nvSpPr>
            <p:cNvPr id="85089" name="Text Box 64"/>
            <p:cNvSpPr txBox="1">
              <a:spLocks noChangeArrowheads="1"/>
            </p:cNvSpPr>
            <p:nvPr/>
          </p:nvSpPr>
          <p:spPr bwMode="auto">
            <a:xfrm>
              <a:off x="2112" y="912"/>
              <a:ext cx="78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8,2,b,a,c</a:t>
              </a:r>
            </a:p>
          </p:txBody>
        </p:sp>
        <p:sp>
          <p:nvSpPr>
            <p:cNvPr id="85090" name="Text Box 65"/>
            <p:cNvSpPr txBox="1">
              <a:spLocks noChangeArrowheads="1"/>
            </p:cNvSpPr>
            <p:nvPr/>
          </p:nvSpPr>
          <p:spPr bwMode="auto">
            <a:xfrm>
              <a:off x="2112" y="1200"/>
              <a:ext cx="78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p>
          </p:txBody>
        </p:sp>
      </p:grpSp>
      <p:grpSp>
        <p:nvGrpSpPr>
          <p:cNvPr id="85015" name="Group 66"/>
          <p:cNvGrpSpPr/>
          <p:nvPr/>
        </p:nvGrpSpPr>
        <p:grpSpPr bwMode="auto">
          <a:xfrm>
            <a:off x="6210300" y="838200"/>
            <a:ext cx="2514600" cy="1371600"/>
            <a:chOff x="2208" y="2112"/>
            <a:chExt cx="1776" cy="1152"/>
          </a:xfrm>
        </p:grpSpPr>
        <p:grpSp>
          <p:nvGrpSpPr>
            <p:cNvPr id="85079" name="Group 67"/>
            <p:cNvGrpSpPr/>
            <p:nvPr/>
          </p:nvGrpSpPr>
          <p:grpSpPr bwMode="auto">
            <a:xfrm>
              <a:off x="2208" y="2352"/>
              <a:ext cx="1776" cy="912"/>
              <a:chOff x="2208" y="2352"/>
              <a:chExt cx="1776" cy="912"/>
            </a:xfrm>
          </p:grpSpPr>
          <p:sp>
            <p:nvSpPr>
              <p:cNvPr id="85083" name="Line 68"/>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84" name="Line 69"/>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85" name="Line 70"/>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86" name="Line 71"/>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80" name="Text Box 72"/>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p>
          </p:txBody>
        </p:sp>
        <p:sp>
          <p:nvSpPr>
            <p:cNvPr id="85081" name="Text Box 73"/>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p>
          </p:txBody>
        </p:sp>
        <p:sp>
          <p:nvSpPr>
            <p:cNvPr id="85082" name="Text Box 74"/>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p>
          </p:txBody>
        </p:sp>
      </p:grpSp>
      <p:grpSp>
        <p:nvGrpSpPr>
          <p:cNvPr id="85016" name="Group 75"/>
          <p:cNvGrpSpPr/>
          <p:nvPr/>
        </p:nvGrpSpPr>
        <p:grpSpPr bwMode="auto">
          <a:xfrm>
            <a:off x="6210300" y="4038600"/>
            <a:ext cx="2514600" cy="1371600"/>
            <a:chOff x="2208" y="2112"/>
            <a:chExt cx="1776" cy="1152"/>
          </a:xfrm>
        </p:grpSpPr>
        <p:grpSp>
          <p:nvGrpSpPr>
            <p:cNvPr id="85071" name="Group 76"/>
            <p:cNvGrpSpPr/>
            <p:nvPr/>
          </p:nvGrpSpPr>
          <p:grpSpPr bwMode="auto">
            <a:xfrm>
              <a:off x="2208" y="2352"/>
              <a:ext cx="1776" cy="912"/>
              <a:chOff x="2208" y="2352"/>
              <a:chExt cx="1776" cy="912"/>
            </a:xfrm>
          </p:grpSpPr>
          <p:sp>
            <p:nvSpPr>
              <p:cNvPr id="85075" name="Line 77"/>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76" name="Line 78"/>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77" name="Line 79"/>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78" name="Line 80"/>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72" name="Text Box 81"/>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p>
          </p:txBody>
        </p:sp>
        <p:sp>
          <p:nvSpPr>
            <p:cNvPr id="85073" name="Text Box 82"/>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p>
          </p:txBody>
        </p:sp>
        <p:sp>
          <p:nvSpPr>
            <p:cNvPr id="85074" name="Text Box 83"/>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p>
          </p:txBody>
        </p:sp>
      </p:grpSp>
      <p:grpSp>
        <p:nvGrpSpPr>
          <p:cNvPr id="85017" name="Group 84"/>
          <p:cNvGrpSpPr/>
          <p:nvPr/>
        </p:nvGrpSpPr>
        <p:grpSpPr bwMode="auto">
          <a:xfrm>
            <a:off x="6210300" y="5468938"/>
            <a:ext cx="2514600" cy="1371600"/>
            <a:chOff x="2208" y="2112"/>
            <a:chExt cx="1776" cy="1152"/>
          </a:xfrm>
        </p:grpSpPr>
        <p:grpSp>
          <p:nvGrpSpPr>
            <p:cNvPr id="85063" name="Group 85"/>
            <p:cNvGrpSpPr/>
            <p:nvPr/>
          </p:nvGrpSpPr>
          <p:grpSpPr bwMode="auto">
            <a:xfrm>
              <a:off x="2208" y="2352"/>
              <a:ext cx="1776" cy="912"/>
              <a:chOff x="2208" y="2352"/>
              <a:chExt cx="1776" cy="912"/>
            </a:xfrm>
          </p:grpSpPr>
          <p:sp>
            <p:nvSpPr>
              <p:cNvPr id="85067" name="Line 86"/>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68" name="Line 87"/>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69" name="Line 88"/>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70" name="Line 89"/>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64" name="Text Box 90"/>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p>
          </p:txBody>
        </p:sp>
        <p:sp>
          <p:nvSpPr>
            <p:cNvPr id="85065" name="Text Box 91"/>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p>
          </p:txBody>
        </p:sp>
        <p:sp>
          <p:nvSpPr>
            <p:cNvPr id="85066" name="Text Box 92"/>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p>
          </p:txBody>
        </p:sp>
      </p:grpSp>
      <p:grpSp>
        <p:nvGrpSpPr>
          <p:cNvPr id="85018" name="Group 104"/>
          <p:cNvGrpSpPr/>
          <p:nvPr/>
        </p:nvGrpSpPr>
        <p:grpSpPr bwMode="auto">
          <a:xfrm>
            <a:off x="3505200" y="762000"/>
            <a:ext cx="1479550" cy="1490663"/>
            <a:chOff x="2112" y="480"/>
            <a:chExt cx="932" cy="1038"/>
          </a:xfrm>
        </p:grpSpPr>
        <p:grpSp>
          <p:nvGrpSpPr>
            <p:cNvPr id="85053" name="Group 105"/>
            <p:cNvGrpSpPr/>
            <p:nvPr/>
          </p:nvGrpSpPr>
          <p:grpSpPr bwMode="auto">
            <a:xfrm>
              <a:off x="2112" y="480"/>
              <a:ext cx="912" cy="1008"/>
              <a:chOff x="2112" y="480"/>
              <a:chExt cx="912" cy="1008"/>
            </a:xfrm>
          </p:grpSpPr>
          <p:sp>
            <p:nvSpPr>
              <p:cNvPr id="85057" name="Line 106"/>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58" name="Line 107"/>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59" name="Line 108"/>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60" name="Line 109"/>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61" name="Line 110"/>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62" name="Line 111"/>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54" name="Text Box 112"/>
            <p:cNvSpPr txBox="1">
              <a:spLocks noChangeArrowheads="1"/>
            </p:cNvSpPr>
            <p:nvPr/>
          </p:nvSpPr>
          <p:spPr bwMode="auto">
            <a:xfrm>
              <a:off x="2112" y="624"/>
              <a:ext cx="93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solidFill>
                    <a:srgbClr val="FFFF00"/>
                  </a:solidFill>
                  <a:latin typeface="Times New Roman" panose="02020603050405020304" pitchFamily="18" charset="0"/>
                </a:rPr>
                <a:t>6,1,b,c,a</a:t>
              </a:r>
              <a:r>
                <a:rPr kumimoji="1" lang="en-US" altLang="zh-CN" sz="2400" b="1">
                  <a:latin typeface="Times New Roman" panose="02020603050405020304" pitchFamily="18" charset="0"/>
                </a:rPr>
                <a:t>   </a:t>
              </a:r>
            </a:p>
          </p:txBody>
        </p:sp>
        <p:sp>
          <p:nvSpPr>
            <p:cNvPr id="85055" name="Text Box 113"/>
            <p:cNvSpPr txBox="1">
              <a:spLocks noChangeArrowheads="1"/>
            </p:cNvSpPr>
            <p:nvPr/>
          </p:nvSpPr>
          <p:spPr bwMode="auto">
            <a:xfrm>
              <a:off x="2112" y="912"/>
              <a:ext cx="788"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8,2,b,a,c</a:t>
              </a:r>
            </a:p>
          </p:txBody>
        </p:sp>
        <p:sp>
          <p:nvSpPr>
            <p:cNvPr id="85056" name="Text Box 114"/>
            <p:cNvSpPr txBox="1">
              <a:spLocks noChangeArrowheads="1"/>
            </p:cNvSpPr>
            <p:nvPr/>
          </p:nvSpPr>
          <p:spPr bwMode="auto">
            <a:xfrm>
              <a:off x="2112" y="1200"/>
              <a:ext cx="7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p>
          </p:txBody>
        </p:sp>
      </p:grpSp>
      <p:sp>
        <p:nvSpPr>
          <p:cNvPr id="85019" name="Rectangle 115"/>
          <p:cNvSpPr>
            <a:spLocks noChangeArrowheads="1"/>
          </p:cNvSpPr>
          <p:nvPr/>
        </p:nvSpPr>
        <p:spPr bwMode="auto">
          <a:xfrm>
            <a:off x="7989888" y="2028825"/>
            <a:ext cx="657225" cy="169863"/>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p>
        </p:txBody>
      </p:sp>
      <p:sp>
        <p:nvSpPr>
          <p:cNvPr id="85020" name="Rectangle 116"/>
          <p:cNvSpPr>
            <a:spLocks noChangeArrowheads="1"/>
          </p:cNvSpPr>
          <p:nvPr/>
        </p:nvSpPr>
        <p:spPr bwMode="auto">
          <a:xfrm>
            <a:off x="7239000" y="2057400"/>
            <a:ext cx="457200" cy="152400"/>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p>
        </p:txBody>
      </p:sp>
      <p:sp>
        <p:nvSpPr>
          <p:cNvPr id="85021" name="Rectangle 117"/>
          <p:cNvSpPr>
            <a:spLocks noChangeArrowheads="1"/>
          </p:cNvSpPr>
          <p:nvPr/>
        </p:nvSpPr>
        <p:spPr bwMode="auto">
          <a:xfrm>
            <a:off x="6372225" y="2057400"/>
            <a:ext cx="3048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p>
        </p:txBody>
      </p:sp>
      <p:grpSp>
        <p:nvGrpSpPr>
          <p:cNvPr id="85022" name="Group 118"/>
          <p:cNvGrpSpPr/>
          <p:nvPr/>
        </p:nvGrpSpPr>
        <p:grpSpPr bwMode="auto">
          <a:xfrm>
            <a:off x="6210300" y="2438400"/>
            <a:ext cx="2514600" cy="1371600"/>
            <a:chOff x="2208" y="2112"/>
            <a:chExt cx="1776" cy="1152"/>
          </a:xfrm>
        </p:grpSpPr>
        <p:grpSp>
          <p:nvGrpSpPr>
            <p:cNvPr id="85045" name="Group 119"/>
            <p:cNvGrpSpPr/>
            <p:nvPr/>
          </p:nvGrpSpPr>
          <p:grpSpPr bwMode="auto">
            <a:xfrm>
              <a:off x="2208" y="2352"/>
              <a:ext cx="1776" cy="912"/>
              <a:chOff x="2208" y="2352"/>
              <a:chExt cx="1776" cy="912"/>
            </a:xfrm>
          </p:grpSpPr>
          <p:sp>
            <p:nvSpPr>
              <p:cNvPr id="85049" name="Line 120"/>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50" name="Line 121"/>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51" name="Line 122"/>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52" name="Line 123"/>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46" name="Text Box 124"/>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p>
          </p:txBody>
        </p:sp>
        <p:sp>
          <p:nvSpPr>
            <p:cNvPr id="85047" name="Text Box 125"/>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p>
          </p:txBody>
        </p:sp>
        <p:sp>
          <p:nvSpPr>
            <p:cNvPr id="85048" name="Text Box 126"/>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p>
          </p:txBody>
        </p:sp>
      </p:grpSp>
      <p:grpSp>
        <p:nvGrpSpPr>
          <p:cNvPr id="85023" name="Group 127"/>
          <p:cNvGrpSpPr/>
          <p:nvPr/>
        </p:nvGrpSpPr>
        <p:grpSpPr bwMode="auto">
          <a:xfrm>
            <a:off x="7989888" y="3476625"/>
            <a:ext cx="657225" cy="322263"/>
            <a:chOff x="2592" y="3024"/>
            <a:chExt cx="414" cy="203"/>
          </a:xfrm>
        </p:grpSpPr>
        <p:sp>
          <p:nvSpPr>
            <p:cNvPr id="85043" name="Rectangle 128"/>
            <p:cNvSpPr>
              <a:spLocks noChangeArrowheads="1"/>
            </p:cNvSpPr>
            <p:nvPr/>
          </p:nvSpPr>
          <p:spPr bwMode="auto">
            <a:xfrm>
              <a:off x="2592" y="3120"/>
              <a:ext cx="414" cy="10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p>
          </p:txBody>
        </p:sp>
        <p:sp>
          <p:nvSpPr>
            <p:cNvPr id="85044" name="Rectangle 129"/>
            <p:cNvSpPr>
              <a:spLocks noChangeArrowheads="1"/>
            </p:cNvSpPr>
            <p:nvPr/>
          </p:nvSpPr>
          <p:spPr bwMode="auto">
            <a:xfrm>
              <a:off x="2641" y="3024"/>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p>
          </p:txBody>
        </p:sp>
      </p:grpSp>
      <p:sp>
        <p:nvSpPr>
          <p:cNvPr id="85024" name="Rectangle 130"/>
          <p:cNvSpPr>
            <a:spLocks noChangeArrowheads="1"/>
          </p:cNvSpPr>
          <p:nvPr/>
        </p:nvSpPr>
        <p:spPr bwMode="auto">
          <a:xfrm>
            <a:off x="6372225" y="3657600"/>
            <a:ext cx="3048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p>
        </p:txBody>
      </p:sp>
      <p:grpSp>
        <p:nvGrpSpPr>
          <p:cNvPr id="85025" name="Group 140"/>
          <p:cNvGrpSpPr/>
          <p:nvPr/>
        </p:nvGrpSpPr>
        <p:grpSpPr bwMode="auto">
          <a:xfrm>
            <a:off x="7989888" y="4924425"/>
            <a:ext cx="657225" cy="474663"/>
            <a:chOff x="5033" y="3102"/>
            <a:chExt cx="414" cy="299"/>
          </a:xfrm>
        </p:grpSpPr>
        <p:sp>
          <p:nvSpPr>
            <p:cNvPr id="85040" name="Rectangle 132"/>
            <p:cNvSpPr>
              <a:spLocks noChangeArrowheads="1"/>
            </p:cNvSpPr>
            <p:nvPr/>
          </p:nvSpPr>
          <p:spPr bwMode="auto">
            <a:xfrm>
              <a:off x="5033" y="3294"/>
              <a:ext cx="414" cy="10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p>
          </p:txBody>
        </p:sp>
        <p:sp>
          <p:nvSpPr>
            <p:cNvPr id="85041" name="Rectangle 133"/>
            <p:cNvSpPr>
              <a:spLocks noChangeArrowheads="1"/>
            </p:cNvSpPr>
            <p:nvPr/>
          </p:nvSpPr>
          <p:spPr bwMode="auto">
            <a:xfrm>
              <a:off x="5096" y="3198"/>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p>
          </p:txBody>
        </p:sp>
        <p:sp>
          <p:nvSpPr>
            <p:cNvPr id="85042" name="Rectangle 134"/>
            <p:cNvSpPr>
              <a:spLocks noChangeArrowheads="1"/>
            </p:cNvSpPr>
            <p:nvPr/>
          </p:nvSpPr>
          <p:spPr bwMode="auto">
            <a:xfrm>
              <a:off x="5144" y="3102"/>
              <a:ext cx="192"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p>
          </p:txBody>
        </p:sp>
      </p:grpSp>
      <p:grpSp>
        <p:nvGrpSpPr>
          <p:cNvPr id="85026" name="Group 139"/>
          <p:cNvGrpSpPr/>
          <p:nvPr/>
        </p:nvGrpSpPr>
        <p:grpSpPr bwMode="auto">
          <a:xfrm>
            <a:off x="7989888" y="6369050"/>
            <a:ext cx="657225" cy="474663"/>
            <a:chOff x="5033" y="4012"/>
            <a:chExt cx="414" cy="299"/>
          </a:xfrm>
        </p:grpSpPr>
        <p:sp>
          <p:nvSpPr>
            <p:cNvPr id="85037" name="Rectangle 136"/>
            <p:cNvSpPr>
              <a:spLocks noChangeArrowheads="1"/>
            </p:cNvSpPr>
            <p:nvPr/>
          </p:nvSpPr>
          <p:spPr bwMode="auto">
            <a:xfrm>
              <a:off x="5033" y="4204"/>
              <a:ext cx="414" cy="10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p>
          </p:txBody>
        </p:sp>
        <p:sp>
          <p:nvSpPr>
            <p:cNvPr id="85038" name="Rectangle 137"/>
            <p:cNvSpPr>
              <a:spLocks noChangeArrowheads="1"/>
            </p:cNvSpPr>
            <p:nvPr/>
          </p:nvSpPr>
          <p:spPr bwMode="auto">
            <a:xfrm>
              <a:off x="5096" y="4108"/>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p>
          </p:txBody>
        </p:sp>
        <p:sp>
          <p:nvSpPr>
            <p:cNvPr id="85039" name="Rectangle 138"/>
            <p:cNvSpPr>
              <a:spLocks noChangeArrowheads="1"/>
            </p:cNvSpPr>
            <p:nvPr/>
          </p:nvSpPr>
          <p:spPr bwMode="auto">
            <a:xfrm>
              <a:off x="5144" y="4012"/>
              <a:ext cx="192"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p>
          </p:txBody>
        </p:sp>
      </p:grpSp>
      <p:sp>
        <p:nvSpPr>
          <p:cNvPr id="85027" name="AutoShape 141"/>
          <p:cNvSpPr>
            <a:spLocks noChangeArrowheads="1"/>
          </p:cNvSpPr>
          <p:nvPr/>
        </p:nvSpPr>
        <p:spPr bwMode="auto">
          <a:xfrm rot="5400000" flipH="1">
            <a:off x="3203575" y="1077913"/>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28" name="AutoShape 142"/>
          <p:cNvSpPr>
            <a:spLocks noChangeArrowheads="1"/>
          </p:cNvSpPr>
          <p:nvPr/>
        </p:nvSpPr>
        <p:spPr bwMode="auto">
          <a:xfrm rot="5400000" flipH="1">
            <a:off x="3203575" y="2998788"/>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29" name="AutoShape 143"/>
          <p:cNvSpPr>
            <a:spLocks noChangeArrowheads="1"/>
          </p:cNvSpPr>
          <p:nvPr/>
        </p:nvSpPr>
        <p:spPr bwMode="auto">
          <a:xfrm rot="5400000" flipH="1">
            <a:off x="3203575" y="4222750"/>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30" name="AutoShape 144"/>
          <p:cNvSpPr>
            <a:spLocks noChangeArrowheads="1"/>
          </p:cNvSpPr>
          <p:nvPr/>
        </p:nvSpPr>
        <p:spPr bwMode="auto">
          <a:xfrm rot="5400000" flipH="1">
            <a:off x="3203575" y="6167438"/>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77" name="Rectangle 145"/>
          <p:cNvSpPr>
            <a:spLocks noChangeArrowheads="1"/>
          </p:cNvSpPr>
          <p:nvPr/>
        </p:nvSpPr>
        <p:spPr bwMode="auto">
          <a:xfrm>
            <a:off x="0" y="2286000"/>
            <a:ext cx="9144000" cy="1584325"/>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78" name="Rectangle 146"/>
          <p:cNvSpPr>
            <a:spLocks noChangeArrowheads="1"/>
          </p:cNvSpPr>
          <p:nvPr/>
        </p:nvSpPr>
        <p:spPr bwMode="auto">
          <a:xfrm>
            <a:off x="0" y="3875088"/>
            <a:ext cx="9144000" cy="1584325"/>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79" name="Rectangle 147"/>
          <p:cNvSpPr>
            <a:spLocks noChangeArrowheads="1"/>
          </p:cNvSpPr>
          <p:nvPr/>
        </p:nvSpPr>
        <p:spPr bwMode="auto">
          <a:xfrm>
            <a:off x="0" y="5467350"/>
            <a:ext cx="9144000" cy="1417638"/>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34" name="Text Box 148"/>
          <p:cNvSpPr txBox="1">
            <a:spLocks noChangeArrowheads="1"/>
          </p:cNvSpPr>
          <p:nvPr/>
        </p:nvSpPr>
        <p:spPr bwMode="auto">
          <a:xfrm>
            <a:off x="0" y="7938"/>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Level</a:t>
            </a:r>
            <a:endParaRPr kumimoji="1" lang="en-US" altLang="zh-CN" sz="2400">
              <a:latin typeface="Times New Roman" panose="02020603050405020304" pitchFamily="18" charset="0"/>
            </a:endParaRPr>
          </a:p>
        </p:txBody>
      </p:sp>
      <p:sp>
        <p:nvSpPr>
          <p:cNvPr id="85035" name="Text Box 149"/>
          <p:cNvSpPr txBox="1">
            <a:spLocks noChangeArrowheads="1"/>
          </p:cNvSpPr>
          <p:nvPr/>
        </p:nvSpPr>
        <p:spPr bwMode="auto">
          <a:xfrm>
            <a:off x="914400" y="7938"/>
            <a:ext cx="1543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Execute lines</a:t>
            </a:r>
            <a:endParaRPr kumimoji="1" lang="en-US" altLang="zh-CN" sz="2400">
              <a:latin typeface="Times New Roman" panose="02020603050405020304" pitchFamily="18" charset="0"/>
            </a:endParaRPr>
          </a:p>
        </p:txBody>
      </p:sp>
      <p:sp>
        <p:nvSpPr>
          <p:cNvPr id="85036" name="Text Box 151"/>
          <p:cNvSpPr txBox="1">
            <a:spLocks noChangeArrowheads="1"/>
          </p:cNvSpPr>
          <p:nvPr/>
        </p:nvSpPr>
        <p:spPr bwMode="auto">
          <a:xfrm>
            <a:off x="2693988" y="7938"/>
            <a:ext cx="2963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kumimoji="1" lang="en-US" altLang="zh-CN" sz="2000" dirty="0">
                <a:latin typeface="Times New Roman" panose="02020603050405020304" pitchFamily="18" charset="0"/>
              </a:rPr>
              <a:t>State of recursive stack</a:t>
            </a:r>
          </a:p>
          <a:p>
            <a:pPr algn="ctr" eaLnBrk="1" hangingPunct="1"/>
            <a:r>
              <a:rPr kumimoji="1" lang="zh-CN" altLang="en-US" sz="2000" b="1" dirty="0">
                <a:solidFill>
                  <a:srgbClr val="FFFF00"/>
                </a:solidFill>
                <a:latin typeface="Times New Roman" panose="02020603050405020304" pitchFamily="18" charset="0"/>
              </a:rPr>
              <a:t>（</a:t>
            </a:r>
            <a:r>
              <a:rPr kumimoji="1" lang="en-US" altLang="zh-CN" sz="2000" b="1" dirty="0">
                <a:solidFill>
                  <a:srgbClr val="FFFF00"/>
                </a:solidFill>
                <a:latin typeface="Times New Roman" panose="02020603050405020304" pitchFamily="18" charset="0"/>
              </a:rPr>
              <a:t>Address, </a:t>
            </a:r>
            <a:r>
              <a:rPr kumimoji="1" lang="zh-CN" altLang="en-US" sz="2000" b="1" dirty="0">
                <a:solidFill>
                  <a:srgbClr val="FFFF00"/>
                </a:solidFill>
                <a:latin typeface="Times New Roman" panose="02020603050405020304" pitchFamily="18" charset="0"/>
              </a:rPr>
              <a:t>盘号</a:t>
            </a:r>
            <a:r>
              <a:rPr kumimoji="1" lang="en-US" altLang="zh-CN" sz="2000" b="1" dirty="0">
                <a:solidFill>
                  <a:srgbClr val="FFFF00"/>
                </a:solidFill>
                <a:latin typeface="Times New Roman" panose="02020603050405020304" pitchFamily="18" charset="0"/>
              </a:rPr>
              <a:t>, x, y, z</a:t>
            </a:r>
            <a:r>
              <a:rPr kumimoji="1" lang="zh-CN" altLang="en-US" sz="2000" b="1" dirty="0">
                <a:solidFill>
                  <a:srgbClr val="FFFF00"/>
                </a:solidFill>
                <a:latin typeface="Times New Roman" panose="02020603050405020304" pitchFamily="18" charset="0"/>
              </a:rPr>
              <a:t>）</a:t>
            </a:r>
            <a:endParaRPr kumimoji="1" lang="zh-CN" altLang="en-US" sz="2400" b="1" dirty="0">
              <a:solidFill>
                <a:srgbClr val="FFFF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18577"/>
                                        </p:tgtEl>
                                        <p:attrNameLst>
                                          <p:attrName>ppt_x</p:attrName>
                                        </p:attrNameLst>
                                      </p:cBhvr>
                                      <p:tavLst>
                                        <p:tav tm="0">
                                          <p:val>
                                            <p:strVal val="ppt_x"/>
                                          </p:val>
                                        </p:tav>
                                        <p:tav tm="100000">
                                          <p:val>
                                            <p:strVal val="1+ppt_w/2"/>
                                          </p:val>
                                        </p:tav>
                                      </p:tavLst>
                                    </p:anim>
                                    <p:anim calcmode="lin" valueType="num">
                                      <p:cBhvr additive="base">
                                        <p:cTn id="7" dur="500"/>
                                        <p:tgtEl>
                                          <p:spTgt spid="18577"/>
                                        </p:tgtEl>
                                        <p:attrNameLst>
                                          <p:attrName>ppt_y</p:attrName>
                                        </p:attrNameLst>
                                      </p:cBhvr>
                                      <p:tavLst>
                                        <p:tav tm="0">
                                          <p:val>
                                            <p:strVal val="ppt_y"/>
                                          </p:val>
                                        </p:tav>
                                        <p:tav tm="100000">
                                          <p:val>
                                            <p:strVal val="ppt_y"/>
                                          </p:val>
                                        </p:tav>
                                      </p:tavLst>
                                    </p:anim>
                                    <p:set>
                                      <p:cBhvr>
                                        <p:cTn id="8" dur="1" fill="hold">
                                          <p:stCondLst>
                                            <p:cond delay="499"/>
                                          </p:stCondLst>
                                        </p:cTn>
                                        <p:tgtEl>
                                          <p:spTgt spid="1857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grpId="0" nodeType="clickEffect">
                                  <p:stCondLst>
                                    <p:cond delay="0"/>
                                  </p:stCondLst>
                                  <p:childTnLst>
                                    <p:anim calcmode="lin" valueType="num">
                                      <p:cBhvr additive="base">
                                        <p:cTn id="12" dur="500"/>
                                        <p:tgtEl>
                                          <p:spTgt spid="18578"/>
                                        </p:tgtEl>
                                        <p:attrNameLst>
                                          <p:attrName>ppt_x</p:attrName>
                                        </p:attrNameLst>
                                      </p:cBhvr>
                                      <p:tavLst>
                                        <p:tav tm="0">
                                          <p:val>
                                            <p:strVal val="ppt_x"/>
                                          </p:val>
                                        </p:tav>
                                        <p:tav tm="100000">
                                          <p:val>
                                            <p:strVal val="1+ppt_w/2"/>
                                          </p:val>
                                        </p:tav>
                                      </p:tavLst>
                                    </p:anim>
                                    <p:anim calcmode="lin" valueType="num">
                                      <p:cBhvr additive="base">
                                        <p:cTn id="13" dur="500"/>
                                        <p:tgtEl>
                                          <p:spTgt spid="18578"/>
                                        </p:tgtEl>
                                        <p:attrNameLst>
                                          <p:attrName>ppt_y</p:attrName>
                                        </p:attrNameLst>
                                      </p:cBhvr>
                                      <p:tavLst>
                                        <p:tav tm="0">
                                          <p:val>
                                            <p:strVal val="ppt_y"/>
                                          </p:val>
                                        </p:tav>
                                        <p:tav tm="100000">
                                          <p:val>
                                            <p:strVal val="ppt_y"/>
                                          </p:val>
                                        </p:tav>
                                      </p:tavLst>
                                    </p:anim>
                                    <p:set>
                                      <p:cBhvr>
                                        <p:cTn id="14" dur="1" fill="hold">
                                          <p:stCondLst>
                                            <p:cond delay="499"/>
                                          </p:stCondLst>
                                        </p:cTn>
                                        <p:tgtEl>
                                          <p:spTgt spid="1857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2" fill="hold" grpId="0" nodeType="clickEffect">
                                  <p:stCondLst>
                                    <p:cond delay="0"/>
                                  </p:stCondLst>
                                  <p:childTnLst>
                                    <p:anim calcmode="lin" valueType="num">
                                      <p:cBhvr additive="base">
                                        <p:cTn id="18" dur="500"/>
                                        <p:tgtEl>
                                          <p:spTgt spid="18579"/>
                                        </p:tgtEl>
                                        <p:attrNameLst>
                                          <p:attrName>ppt_x</p:attrName>
                                        </p:attrNameLst>
                                      </p:cBhvr>
                                      <p:tavLst>
                                        <p:tav tm="0">
                                          <p:val>
                                            <p:strVal val="ppt_x"/>
                                          </p:val>
                                        </p:tav>
                                        <p:tav tm="100000">
                                          <p:val>
                                            <p:strVal val="1+ppt_w/2"/>
                                          </p:val>
                                        </p:tav>
                                      </p:tavLst>
                                    </p:anim>
                                    <p:anim calcmode="lin" valueType="num">
                                      <p:cBhvr additive="base">
                                        <p:cTn id="19" dur="500"/>
                                        <p:tgtEl>
                                          <p:spTgt spid="18579"/>
                                        </p:tgtEl>
                                        <p:attrNameLst>
                                          <p:attrName>ppt_y</p:attrName>
                                        </p:attrNameLst>
                                      </p:cBhvr>
                                      <p:tavLst>
                                        <p:tav tm="0">
                                          <p:val>
                                            <p:strVal val="ppt_y"/>
                                          </p:val>
                                        </p:tav>
                                        <p:tav tm="100000">
                                          <p:val>
                                            <p:strVal val="ppt_y"/>
                                          </p:val>
                                        </p:tav>
                                      </p:tavLst>
                                    </p:anim>
                                    <p:set>
                                      <p:cBhvr>
                                        <p:cTn id="20" dur="1" fill="hold">
                                          <p:stCondLst>
                                            <p:cond delay="499"/>
                                          </p:stCondLst>
                                        </p:cTn>
                                        <p:tgtEl>
                                          <p:spTgt spid="185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77" grpId="0" animBg="1"/>
      <p:bldP spid="18578" grpId="0" animBg="1"/>
      <p:bldP spid="18579"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ChangeArrowheads="1"/>
          </p:cNvSpPr>
          <p:nvPr/>
        </p:nvSpPr>
        <p:spPr bwMode="auto">
          <a:xfrm>
            <a:off x="0" y="358775"/>
            <a:ext cx="9144000" cy="39338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anose="02020603050405020304" pitchFamily="18" charset="0"/>
            </a:endParaRPr>
          </a:p>
        </p:txBody>
      </p:sp>
      <p:sp>
        <p:nvSpPr>
          <p:cNvPr id="86020" name="Line 3"/>
          <p:cNvSpPr>
            <a:spLocks noChangeShapeType="1"/>
          </p:cNvSpPr>
          <p:nvPr/>
        </p:nvSpPr>
        <p:spPr bwMode="auto">
          <a:xfrm>
            <a:off x="0" y="1120775"/>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1" name="Line 4"/>
          <p:cNvSpPr>
            <a:spLocks noChangeShapeType="1"/>
          </p:cNvSpPr>
          <p:nvPr/>
        </p:nvSpPr>
        <p:spPr bwMode="auto">
          <a:xfrm>
            <a:off x="0" y="2644775"/>
            <a:ext cx="5791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2" name="Line 7"/>
          <p:cNvSpPr>
            <a:spLocks noChangeShapeType="1"/>
          </p:cNvSpPr>
          <p:nvPr/>
        </p:nvSpPr>
        <p:spPr bwMode="auto">
          <a:xfrm>
            <a:off x="2590800" y="358775"/>
            <a:ext cx="0" cy="3933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3" name="Line 8"/>
          <p:cNvSpPr>
            <a:spLocks noChangeShapeType="1"/>
          </p:cNvSpPr>
          <p:nvPr/>
        </p:nvSpPr>
        <p:spPr bwMode="auto">
          <a:xfrm>
            <a:off x="838200" y="358775"/>
            <a:ext cx="0" cy="3933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4" name="Line 9"/>
          <p:cNvSpPr>
            <a:spLocks noChangeShapeType="1"/>
          </p:cNvSpPr>
          <p:nvPr/>
        </p:nvSpPr>
        <p:spPr bwMode="auto">
          <a:xfrm>
            <a:off x="5791200" y="358775"/>
            <a:ext cx="0" cy="3933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5" name="Text Box 13"/>
          <p:cNvSpPr txBox="1">
            <a:spLocks noChangeArrowheads="1"/>
          </p:cNvSpPr>
          <p:nvPr/>
        </p:nvSpPr>
        <p:spPr bwMode="auto">
          <a:xfrm>
            <a:off x="6003925" y="455613"/>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a:latin typeface="Times New Roman" panose="02020603050405020304" pitchFamily="18" charset="0"/>
              </a:rPr>
              <a:t>塔与圆盘的状态</a:t>
            </a:r>
          </a:p>
        </p:txBody>
      </p:sp>
      <p:sp>
        <p:nvSpPr>
          <p:cNvPr id="86026" name="Text Box 14"/>
          <p:cNvSpPr txBox="1">
            <a:spLocks noChangeArrowheads="1"/>
          </p:cNvSpPr>
          <p:nvPr/>
        </p:nvSpPr>
        <p:spPr bwMode="auto">
          <a:xfrm>
            <a:off x="212725" y="16954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1</a:t>
            </a:r>
          </a:p>
        </p:txBody>
      </p:sp>
      <p:sp>
        <p:nvSpPr>
          <p:cNvPr id="86027" name="Text Box 15"/>
          <p:cNvSpPr txBox="1">
            <a:spLocks noChangeArrowheads="1"/>
          </p:cNvSpPr>
          <p:nvPr/>
        </p:nvSpPr>
        <p:spPr bwMode="auto">
          <a:xfrm>
            <a:off x="304800" y="31781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0</a:t>
            </a:r>
          </a:p>
        </p:txBody>
      </p:sp>
      <p:sp>
        <p:nvSpPr>
          <p:cNvPr id="86028" name="Text Box 18"/>
          <p:cNvSpPr txBox="1">
            <a:spLocks noChangeArrowheads="1"/>
          </p:cNvSpPr>
          <p:nvPr/>
        </p:nvSpPr>
        <p:spPr bwMode="auto">
          <a:xfrm>
            <a:off x="974725" y="1619250"/>
            <a:ext cx="71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8</a:t>
            </a:r>
            <a:r>
              <a:rPr kumimoji="1" lang="zh-CN" altLang="en-US">
                <a:latin typeface="Times New Roman" panose="02020603050405020304" pitchFamily="18" charset="0"/>
              </a:rPr>
              <a:t>，</a:t>
            </a:r>
            <a:r>
              <a:rPr kumimoji="1" lang="en-US" altLang="zh-CN" sz="2400">
                <a:latin typeface="Times New Roman" panose="02020603050405020304" pitchFamily="18" charset="0"/>
              </a:rPr>
              <a:t>9</a:t>
            </a:r>
          </a:p>
        </p:txBody>
      </p:sp>
      <p:grpSp>
        <p:nvGrpSpPr>
          <p:cNvPr id="86029" name="Group 22"/>
          <p:cNvGrpSpPr/>
          <p:nvPr/>
        </p:nvGrpSpPr>
        <p:grpSpPr bwMode="auto">
          <a:xfrm>
            <a:off x="3505200" y="1120775"/>
            <a:ext cx="1447800" cy="1490663"/>
            <a:chOff x="2112" y="480"/>
            <a:chExt cx="912" cy="1038"/>
          </a:xfrm>
        </p:grpSpPr>
        <p:grpSp>
          <p:nvGrpSpPr>
            <p:cNvPr id="86049" name="Group 23"/>
            <p:cNvGrpSpPr/>
            <p:nvPr/>
          </p:nvGrpSpPr>
          <p:grpSpPr bwMode="auto">
            <a:xfrm>
              <a:off x="2112" y="480"/>
              <a:ext cx="912" cy="1008"/>
              <a:chOff x="2112" y="480"/>
              <a:chExt cx="912" cy="1008"/>
            </a:xfrm>
          </p:grpSpPr>
          <p:sp>
            <p:nvSpPr>
              <p:cNvPr id="86053" name="Line 24"/>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54" name="Line 25"/>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55" name="Line 26"/>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56" name="Line 27"/>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57" name="Line 28"/>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58" name="Line 29"/>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6050" name="Text Box 30"/>
            <p:cNvSpPr txBox="1">
              <a:spLocks noChangeArrowheads="1"/>
            </p:cNvSpPr>
            <p:nvPr/>
          </p:nvSpPr>
          <p:spPr bwMode="auto">
            <a:xfrm>
              <a:off x="2112" y="624"/>
              <a:ext cx="260"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   </a:t>
              </a:r>
            </a:p>
          </p:txBody>
        </p:sp>
        <p:sp>
          <p:nvSpPr>
            <p:cNvPr id="86051" name="Text Box 31"/>
            <p:cNvSpPr txBox="1">
              <a:spLocks noChangeArrowheads="1"/>
            </p:cNvSpPr>
            <p:nvPr/>
          </p:nvSpPr>
          <p:spPr bwMode="auto">
            <a:xfrm>
              <a:off x="2112" y="898"/>
              <a:ext cx="11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endParaRPr kumimoji="1" lang="zh-CN" altLang="zh-CN" sz="2400">
                <a:latin typeface="Times New Roman" panose="02020603050405020304" pitchFamily="18" charset="0"/>
              </a:endParaRPr>
            </a:p>
          </p:txBody>
        </p:sp>
        <p:sp>
          <p:nvSpPr>
            <p:cNvPr id="86052" name="Text Box 32"/>
            <p:cNvSpPr txBox="1">
              <a:spLocks noChangeArrowheads="1"/>
            </p:cNvSpPr>
            <p:nvPr/>
          </p:nvSpPr>
          <p:spPr bwMode="auto">
            <a:xfrm>
              <a:off x="2112" y="1200"/>
              <a:ext cx="7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p>
          </p:txBody>
        </p:sp>
      </p:grpSp>
      <p:sp>
        <p:nvSpPr>
          <p:cNvPr id="86030" name="Text Box 104"/>
          <p:cNvSpPr txBox="1">
            <a:spLocks noChangeArrowheads="1"/>
          </p:cNvSpPr>
          <p:nvPr/>
        </p:nvSpPr>
        <p:spPr bwMode="auto">
          <a:xfrm>
            <a:off x="3489325" y="3198813"/>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b="1" dirty="0">
                <a:latin typeface="Times New Roman" panose="02020603050405020304" pitchFamily="18" charset="0"/>
              </a:rPr>
              <a:t>栈空，结束</a:t>
            </a:r>
          </a:p>
        </p:txBody>
      </p:sp>
      <p:grpSp>
        <p:nvGrpSpPr>
          <p:cNvPr id="86031" name="Group 105"/>
          <p:cNvGrpSpPr/>
          <p:nvPr/>
        </p:nvGrpSpPr>
        <p:grpSpPr bwMode="auto">
          <a:xfrm>
            <a:off x="6172200" y="1882775"/>
            <a:ext cx="2514600" cy="1371600"/>
            <a:chOff x="2208" y="2112"/>
            <a:chExt cx="1776" cy="1152"/>
          </a:xfrm>
        </p:grpSpPr>
        <p:grpSp>
          <p:nvGrpSpPr>
            <p:cNvPr id="86041" name="Group 106"/>
            <p:cNvGrpSpPr/>
            <p:nvPr/>
          </p:nvGrpSpPr>
          <p:grpSpPr bwMode="auto">
            <a:xfrm>
              <a:off x="2208" y="2352"/>
              <a:ext cx="1776" cy="912"/>
              <a:chOff x="2208" y="2352"/>
              <a:chExt cx="1776" cy="912"/>
            </a:xfrm>
          </p:grpSpPr>
          <p:sp>
            <p:nvSpPr>
              <p:cNvPr id="86045" name="Line 107"/>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6" name="Line 108"/>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7" name="Line 109"/>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8" name="Line 110"/>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6042" name="Text Box 111"/>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p>
          </p:txBody>
        </p:sp>
        <p:sp>
          <p:nvSpPr>
            <p:cNvPr id="86043" name="Text Box 112"/>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p>
          </p:txBody>
        </p:sp>
        <p:sp>
          <p:nvSpPr>
            <p:cNvPr id="86044" name="Text Box 113"/>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p>
          </p:txBody>
        </p:sp>
      </p:grpSp>
      <p:grpSp>
        <p:nvGrpSpPr>
          <p:cNvPr id="86032" name="Group 119"/>
          <p:cNvGrpSpPr/>
          <p:nvPr/>
        </p:nvGrpSpPr>
        <p:grpSpPr bwMode="auto">
          <a:xfrm>
            <a:off x="7939088" y="2770837"/>
            <a:ext cx="657225" cy="474662"/>
            <a:chOff x="5001" y="1735"/>
            <a:chExt cx="414" cy="299"/>
          </a:xfrm>
        </p:grpSpPr>
        <p:sp>
          <p:nvSpPr>
            <p:cNvPr id="86038" name="Rectangle 115"/>
            <p:cNvSpPr>
              <a:spLocks noChangeArrowheads="1"/>
            </p:cNvSpPr>
            <p:nvPr/>
          </p:nvSpPr>
          <p:spPr bwMode="auto">
            <a:xfrm>
              <a:off x="5001" y="1927"/>
              <a:ext cx="414" cy="10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p>
          </p:txBody>
        </p:sp>
        <p:sp>
          <p:nvSpPr>
            <p:cNvPr id="86039" name="Rectangle 116"/>
            <p:cNvSpPr>
              <a:spLocks noChangeArrowheads="1"/>
            </p:cNvSpPr>
            <p:nvPr/>
          </p:nvSpPr>
          <p:spPr bwMode="auto">
            <a:xfrm>
              <a:off x="5064" y="1831"/>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p>
          </p:txBody>
        </p:sp>
        <p:sp>
          <p:nvSpPr>
            <p:cNvPr id="86040" name="Rectangle 117"/>
            <p:cNvSpPr>
              <a:spLocks noChangeArrowheads="1"/>
            </p:cNvSpPr>
            <p:nvPr/>
          </p:nvSpPr>
          <p:spPr bwMode="auto">
            <a:xfrm>
              <a:off x="5112" y="1735"/>
              <a:ext cx="192"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p>
          </p:txBody>
        </p:sp>
      </p:grpSp>
      <p:sp>
        <p:nvSpPr>
          <p:cNvPr id="86033" name="Text Box 118"/>
          <p:cNvSpPr txBox="1">
            <a:spLocks noChangeArrowheads="1"/>
          </p:cNvSpPr>
          <p:nvPr/>
        </p:nvSpPr>
        <p:spPr bwMode="auto">
          <a:xfrm>
            <a:off x="467995" y="4868228"/>
            <a:ext cx="6465570" cy="95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zh-CN" altLang="en-US" sz="2800" dirty="0">
                <a:latin typeface="Times New Roman" panose="02020603050405020304" pitchFamily="18" charset="0"/>
              </a:rPr>
              <a:t>问题：</a:t>
            </a:r>
          </a:p>
          <a:p>
            <a:pPr eaLnBrk="1" hangingPunct="1"/>
            <a:r>
              <a:rPr lang="en-US" altLang="zh-CN" sz="2800" dirty="0">
                <a:latin typeface="Times New Roman" panose="02020603050405020304" pitchFamily="18" charset="0"/>
              </a:rPr>
              <a:t>Hanoi</a:t>
            </a:r>
            <a:r>
              <a:rPr lang="zh-CN" altLang="en-US" sz="2800" dirty="0">
                <a:latin typeface="Times New Roman" panose="02020603050405020304" pitchFamily="18" charset="0"/>
              </a:rPr>
              <a:t>塔求解中，</a:t>
            </a:r>
            <a:r>
              <a:rPr lang="en-US" altLang="zh-CN" sz="2800" dirty="0">
                <a:latin typeface="Times New Roman" panose="02020603050405020304" pitchFamily="18" charset="0"/>
              </a:rPr>
              <a:t>move</a:t>
            </a:r>
            <a:r>
              <a:rPr lang="zh-CN" altLang="en-US" sz="2800" dirty="0">
                <a:latin typeface="Times New Roman" panose="02020603050405020304" pitchFamily="18" charset="0"/>
              </a:rPr>
              <a:t>语句执行多少次？</a:t>
            </a:r>
          </a:p>
        </p:txBody>
      </p:sp>
      <p:sp>
        <p:nvSpPr>
          <p:cNvPr id="86034" name="AutoShape 124"/>
          <p:cNvSpPr>
            <a:spLocks noChangeArrowheads="1"/>
          </p:cNvSpPr>
          <p:nvPr/>
        </p:nvSpPr>
        <p:spPr bwMode="auto">
          <a:xfrm rot="5400000" flipH="1">
            <a:off x="3203575" y="2276475"/>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5" name="Text Box 125"/>
          <p:cNvSpPr txBox="1">
            <a:spLocks noChangeArrowheads="1"/>
          </p:cNvSpPr>
          <p:nvPr/>
        </p:nvSpPr>
        <p:spPr bwMode="auto">
          <a:xfrm>
            <a:off x="0" y="47625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Level</a:t>
            </a:r>
            <a:endParaRPr kumimoji="1" lang="en-US" altLang="zh-CN" sz="2400">
              <a:latin typeface="Times New Roman" panose="02020603050405020304" pitchFamily="18" charset="0"/>
            </a:endParaRPr>
          </a:p>
        </p:txBody>
      </p:sp>
      <p:sp>
        <p:nvSpPr>
          <p:cNvPr id="86036" name="Text Box 126"/>
          <p:cNvSpPr txBox="1">
            <a:spLocks noChangeArrowheads="1"/>
          </p:cNvSpPr>
          <p:nvPr/>
        </p:nvSpPr>
        <p:spPr bwMode="auto">
          <a:xfrm>
            <a:off x="914400" y="476250"/>
            <a:ext cx="1543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Execute lines</a:t>
            </a:r>
            <a:endParaRPr kumimoji="1" lang="en-US" altLang="zh-CN" sz="2400">
              <a:latin typeface="Times New Roman" panose="02020603050405020304" pitchFamily="18" charset="0"/>
            </a:endParaRPr>
          </a:p>
        </p:txBody>
      </p:sp>
      <p:sp>
        <p:nvSpPr>
          <p:cNvPr id="86037" name="Text Box 128"/>
          <p:cNvSpPr txBox="1">
            <a:spLocks noChangeArrowheads="1"/>
          </p:cNvSpPr>
          <p:nvPr/>
        </p:nvSpPr>
        <p:spPr bwMode="auto">
          <a:xfrm>
            <a:off x="2693988" y="404813"/>
            <a:ext cx="2963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kumimoji="1" lang="en-US" altLang="zh-CN" sz="2000">
                <a:latin typeface="Times New Roman" panose="02020603050405020304" pitchFamily="18" charset="0"/>
              </a:rPr>
              <a:t>State of recursive stack</a:t>
            </a:r>
          </a:p>
          <a:p>
            <a:pPr algn="ctr" eaLnBrk="1" hangingPunct="1"/>
            <a:r>
              <a:rPr kumimoji="1" lang="zh-CN" altLang="en-US" sz="2000" b="1">
                <a:solidFill>
                  <a:srgbClr val="FFFF00"/>
                </a:solidFill>
                <a:latin typeface="Times New Roman" panose="02020603050405020304" pitchFamily="18" charset="0"/>
              </a:rPr>
              <a:t>（</a:t>
            </a:r>
            <a:r>
              <a:rPr kumimoji="1" lang="en-US" altLang="zh-CN" sz="2000" b="1">
                <a:solidFill>
                  <a:srgbClr val="FFFF00"/>
                </a:solidFill>
                <a:latin typeface="Times New Roman" panose="02020603050405020304" pitchFamily="18" charset="0"/>
              </a:rPr>
              <a:t>Address, </a:t>
            </a:r>
            <a:r>
              <a:rPr kumimoji="1" lang="zh-CN" altLang="en-US" sz="2000" b="1">
                <a:solidFill>
                  <a:srgbClr val="FFFF00"/>
                </a:solidFill>
                <a:latin typeface="Times New Roman" panose="02020603050405020304" pitchFamily="18" charset="0"/>
              </a:rPr>
              <a:t>盘号</a:t>
            </a:r>
            <a:r>
              <a:rPr kumimoji="1" lang="en-US" altLang="zh-CN" sz="2000" b="1">
                <a:solidFill>
                  <a:srgbClr val="FFFF00"/>
                </a:solidFill>
                <a:latin typeface="Times New Roman" panose="02020603050405020304" pitchFamily="18" charset="0"/>
              </a:rPr>
              <a:t>, x, y, z</a:t>
            </a:r>
            <a:r>
              <a:rPr kumimoji="1" lang="zh-CN" altLang="en-US" sz="2000" b="1">
                <a:solidFill>
                  <a:srgbClr val="FFFF00"/>
                </a:solidFill>
                <a:latin typeface="Times New Roman" panose="02020603050405020304" pitchFamily="18" charset="0"/>
              </a:rPr>
              <a:t>）</a:t>
            </a:r>
            <a:endParaRPr kumimoji="1" lang="zh-CN" altLang="en-US" sz="2400" b="1">
              <a:solidFill>
                <a:srgbClr val="FFFF00"/>
              </a:solidFill>
              <a:latin typeface="Times New Roman" panose="02020603050405020304" pitchFamily="18" charset="0"/>
            </a:endParaRPr>
          </a:p>
        </p:txBody>
      </p:sp>
      <p:sp>
        <p:nvSpPr>
          <p:cNvPr id="2" name="文本框 1">
            <a:extLst>
              <a:ext uri="{FF2B5EF4-FFF2-40B4-BE49-F238E27FC236}">
                <a16:creationId xmlns:a16="http://schemas.microsoft.com/office/drawing/2014/main" id="{B0DC74FE-B2E2-5AC9-6D02-76AD38248145}"/>
              </a:ext>
            </a:extLst>
          </p:cNvPr>
          <p:cNvSpPr txBox="1"/>
          <p:nvPr/>
        </p:nvSpPr>
        <p:spPr>
          <a:xfrm>
            <a:off x="6674525" y="6072034"/>
            <a:ext cx="976549" cy="400110"/>
          </a:xfrm>
          <a:prstGeom prst="rect">
            <a:avLst/>
          </a:prstGeom>
          <a:noFill/>
        </p:spPr>
        <p:txBody>
          <a:bodyPr wrap="none" rtlCol="0">
            <a:spAutoFit/>
          </a:bodyPr>
          <a:lstStyle/>
          <a:p>
            <a:r>
              <a:rPr lang="en-US" sz="2000" dirty="0" err="1">
                <a:solidFill>
                  <a:srgbClr val="FFC000"/>
                </a:solidFill>
              </a:rPr>
              <a:t>2</a:t>
            </a:r>
            <a:r>
              <a:rPr lang="en-US" sz="2000" baseline="30000" dirty="0" err="1">
                <a:solidFill>
                  <a:srgbClr val="FFC000"/>
                </a:solidFill>
              </a:rPr>
              <a:t>n</a:t>
            </a:r>
            <a:r>
              <a:rPr lang="en-US" sz="2000" dirty="0">
                <a:solidFill>
                  <a:srgbClr val="FFC000"/>
                </a:solidFill>
              </a:rPr>
              <a:t>-1 </a:t>
            </a:r>
            <a:r>
              <a:rPr lang="zh-CN" altLang="en-US" sz="2000" dirty="0">
                <a:solidFill>
                  <a:srgbClr val="FFC000"/>
                </a:solidFill>
              </a:rPr>
              <a:t>次</a:t>
            </a:r>
            <a:endParaRPr lang="en-US" sz="2000"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3" grpId="0" animBg="1"/>
      <p:bldP spid="86033" grpId="1"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66" name="Rectangle 33"/>
          <p:cNvSpPr>
            <a:spLocks noGrp="1" noChangeArrowheads="1"/>
          </p:cNvSpPr>
          <p:nvPr>
            <p:ph type="title"/>
          </p:nvPr>
        </p:nvSpPr>
        <p:spPr>
          <a:xfrm>
            <a:off x="457200" y="260350"/>
            <a:ext cx="8229600" cy="1139825"/>
          </a:xfrm>
          <a:noFill/>
        </p:spPr>
        <p:txBody>
          <a:bodyPr/>
          <a:lstStyle/>
          <a:p>
            <a:pPr eaLnBrk="1" hangingPunct="1"/>
            <a:r>
              <a:rPr lang="en-US" altLang="zh-CN"/>
              <a:t>Recursive calling</a:t>
            </a:r>
          </a:p>
        </p:txBody>
      </p:sp>
      <p:sp>
        <p:nvSpPr>
          <p:cNvPr id="87074" name="Rectangle 41"/>
          <p:cNvSpPr>
            <a:spLocks noChangeArrowheads="1"/>
          </p:cNvSpPr>
          <p:nvPr/>
        </p:nvSpPr>
        <p:spPr bwMode="auto">
          <a:xfrm>
            <a:off x="595475" y="1384300"/>
            <a:ext cx="25785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FFFF00"/>
                </a:solidFill>
              </a:rPr>
              <a:t>Hanoi (3, A, B, C)</a:t>
            </a:r>
          </a:p>
        </p:txBody>
      </p:sp>
      <p:grpSp>
        <p:nvGrpSpPr>
          <p:cNvPr id="4" name="组合 3">
            <a:extLst>
              <a:ext uri="{FF2B5EF4-FFF2-40B4-BE49-F238E27FC236}">
                <a16:creationId xmlns:a16="http://schemas.microsoft.com/office/drawing/2014/main" id="{0C09123D-3498-91D5-EF23-C7CCB1F60029}"/>
              </a:ext>
            </a:extLst>
          </p:cNvPr>
          <p:cNvGrpSpPr/>
          <p:nvPr/>
        </p:nvGrpSpPr>
        <p:grpSpPr>
          <a:xfrm>
            <a:off x="166687" y="1897362"/>
            <a:ext cx="8725793" cy="4844005"/>
            <a:chOff x="166687" y="1897362"/>
            <a:chExt cx="8725793" cy="4844005"/>
          </a:xfrm>
        </p:grpSpPr>
        <p:pic>
          <p:nvPicPr>
            <p:cNvPr id="2" name="图片 1">
              <a:extLst>
                <a:ext uri="{FF2B5EF4-FFF2-40B4-BE49-F238E27FC236}">
                  <a16:creationId xmlns:a16="http://schemas.microsoft.com/office/drawing/2014/main" id="{F1E0C610-53E7-854B-1AF8-22E83AB74954}"/>
                </a:ext>
              </a:extLst>
            </p:cNvPr>
            <p:cNvPicPr>
              <a:picLocks noChangeAspect="1"/>
            </p:cNvPicPr>
            <p:nvPr/>
          </p:nvPicPr>
          <p:blipFill>
            <a:blip r:embed="rId2"/>
            <a:stretch>
              <a:fillRect/>
            </a:stretch>
          </p:blipFill>
          <p:spPr>
            <a:xfrm>
              <a:off x="166687" y="1897362"/>
              <a:ext cx="8725793" cy="4844005"/>
            </a:xfrm>
            <a:prstGeom prst="rect">
              <a:avLst/>
            </a:prstGeom>
          </p:spPr>
        </p:pic>
        <p:sp>
          <p:nvSpPr>
            <p:cNvPr id="3" name="矩形 2">
              <a:extLst>
                <a:ext uri="{FF2B5EF4-FFF2-40B4-BE49-F238E27FC236}">
                  <a16:creationId xmlns:a16="http://schemas.microsoft.com/office/drawing/2014/main" id="{A24D1649-B806-8BDC-7640-594EB7E918DB}"/>
                </a:ext>
              </a:extLst>
            </p:cNvPr>
            <p:cNvSpPr/>
            <p:nvPr/>
          </p:nvSpPr>
          <p:spPr>
            <a:xfrm>
              <a:off x="5652120" y="6433275"/>
              <a:ext cx="3168352" cy="2883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4"/>
          <p:cNvSpPr>
            <a:spLocks noGrp="1" noChangeArrowheads="1"/>
          </p:cNvSpPr>
          <p:nvPr>
            <p:ph type="title"/>
          </p:nvPr>
        </p:nvSpPr>
        <p:spPr/>
        <p:txBody>
          <a:bodyPr/>
          <a:lstStyle/>
          <a:p>
            <a:pPr eaLnBrk="1" hangingPunct="1"/>
            <a:r>
              <a:rPr lang="zh-CN" altLang="en-US" dirty="0"/>
              <a:t>递归函数到非递归函数的转换</a:t>
            </a:r>
          </a:p>
        </p:txBody>
      </p:sp>
      <p:sp>
        <p:nvSpPr>
          <p:cNvPr id="90116" name="Text Box 3"/>
          <p:cNvSpPr txBox="1">
            <a:spLocks noChangeArrowheads="1"/>
          </p:cNvSpPr>
          <p:nvPr/>
        </p:nvSpPr>
        <p:spPr bwMode="auto">
          <a:xfrm>
            <a:off x="683578" y="2996248"/>
            <a:ext cx="464422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err="1">
                <a:latin typeface="Times New Roman" panose="02020603050405020304" pitchFamily="18" charset="0"/>
              </a:rPr>
              <a:t>int</a:t>
            </a:r>
            <a:r>
              <a:rPr kumimoji="1" lang="en-US" altLang="zh-CN" sz="2400" dirty="0">
                <a:latin typeface="Times New Roman" panose="02020603050405020304" pitchFamily="18" charset="0"/>
              </a:rPr>
              <a:t>  </a:t>
            </a:r>
            <a:r>
              <a:rPr kumimoji="1" lang="en-US" altLang="zh-CN" sz="2400" dirty="0">
                <a:solidFill>
                  <a:srgbClr val="FFFF00"/>
                </a:solidFill>
                <a:latin typeface="Times New Roman" panose="02020603050405020304" pitchFamily="18" charset="0"/>
              </a:rPr>
              <a:t>fact</a:t>
            </a:r>
            <a:r>
              <a:rPr kumimoji="1" lang="en-US" altLang="zh-CN" sz="2400" dirty="0">
                <a:latin typeface="Times New Roman" panose="02020603050405020304" pitchFamily="18" charset="0"/>
              </a:rPr>
              <a:t> ( </a:t>
            </a:r>
            <a:r>
              <a:rPr kumimoji="1" lang="en-US" altLang="zh-CN" sz="2400" dirty="0" err="1">
                <a:latin typeface="Times New Roman" panose="02020603050405020304" pitchFamily="18" charset="0"/>
              </a:rPr>
              <a:t>int</a:t>
            </a:r>
            <a:r>
              <a:rPr kumimoji="1" lang="en-US" altLang="zh-CN" sz="2400" dirty="0">
                <a:latin typeface="Times New Roman" panose="02020603050405020304" pitchFamily="18" charset="0"/>
              </a:rPr>
              <a:t> n )</a:t>
            </a:r>
          </a:p>
          <a:p>
            <a:pPr eaLnBrk="1" hangingPunct="1"/>
            <a:r>
              <a:rPr kumimoji="1" lang="en-US" altLang="zh-CN" sz="2400" dirty="0">
                <a:latin typeface="Times New Roman" panose="02020603050405020304" pitchFamily="18" charset="0"/>
              </a:rPr>
              <a:t>{</a:t>
            </a:r>
          </a:p>
          <a:p>
            <a:pPr eaLnBrk="1" hangingPunct="1"/>
            <a:r>
              <a:rPr kumimoji="1" lang="en-US" altLang="zh-CN" sz="2400" dirty="0">
                <a:latin typeface="Times New Roman" panose="02020603050405020304" pitchFamily="18" charset="0"/>
              </a:rPr>
              <a:t>        if ( n == 0 )</a:t>
            </a:r>
          </a:p>
          <a:p>
            <a:pPr eaLnBrk="1" hangingPunct="1"/>
            <a:r>
              <a:rPr kumimoji="1" lang="en-US" altLang="zh-CN" sz="2400" dirty="0">
                <a:latin typeface="Times New Roman" panose="02020603050405020304" pitchFamily="18" charset="0"/>
              </a:rPr>
              <a:t>                return 1;</a:t>
            </a:r>
          </a:p>
          <a:p>
            <a:pPr eaLnBrk="1" hangingPunct="1"/>
            <a:r>
              <a:rPr kumimoji="1" lang="en-US" altLang="zh-CN" sz="2400" dirty="0">
                <a:latin typeface="Times New Roman" panose="02020603050405020304" pitchFamily="18" charset="0"/>
              </a:rPr>
              <a:t>        else</a:t>
            </a:r>
          </a:p>
          <a:p>
            <a:pPr eaLnBrk="1" hangingPunct="1"/>
            <a:r>
              <a:rPr kumimoji="1" lang="en-US" altLang="zh-CN" sz="2400" dirty="0">
                <a:latin typeface="Times New Roman" panose="02020603050405020304" pitchFamily="18" charset="0"/>
              </a:rPr>
              <a:t>                return ( n * </a:t>
            </a:r>
            <a:r>
              <a:rPr kumimoji="1" lang="en-US" altLang="zh-CN" sz="2400" dirty="0">
                <a:solidFill>
                  <a:srgbClr val="FFFF00"/>
                </a:solidFill>
                <a:latin typeface="Times New Roman" panose="02020603050405020304" pitchFamily="18" charset="0"/>
              </a:rPr>
              <a:t>fact</a:t>
            </a:r>
            <a:r>
              <a:rPr kumimoji="1" lang="en-US" altLang="zh-CN" sz="2400" dirty="0">
                <a:latin typeface="Times New Roman" panose="02020603050405020304" pitchFamily="18" charset="0"/>
              </a:rPr>
              <a:t> ( n – 1 ) );</a:t>
            </a:r>
          </a:p>
          <a:p>
            <a:pPr eaLnBrk="1" hangingPunct="1"/>
            <a:r>
              <a:rPr kumimoji="1" lang="en-US" altLang="zh-CN" sz="2400" dirty="0">
                <a:latin typeface="Times New Roman" panose="02020603050405020304" pitchFamily="18" charset="0"/>
              </a:rPr>
              <a:t>}</a:t>
            </a:r>
          </a:p>
        </p:txBody>
      </p:sp>
      <p:sp>
        <p:nvSpPr>
          <p:cNvPr id="90117" name="Rectangle 6"/>
          <p:cNvSpPr>
            <a:spLocks noChangeArrowheads="1"/>
          </p:cNvSpPr>
          <p:nvPr/>
        </p:nvSpPr>
        <p:spPr bwMode="auto">
          <a:xfrm>
            <a:off x="684213" y="1628775"/>
            <a:ext cx="2926080" cy="46037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FF00"/>
                </a:solidFill>
                <a:latin typeface="Times New Roman" panose="02020603050405020304" pitchFamily="18" charset="0"/>
              </a:rPr>
              <a:t>例子</a:t>
            </a:r>
            <a:r>
              <a:rPr lang="en-US" altLang="zh-CN" sz="2400" dirty="0">
                <a:solidFill>
                  <a:srgbClr val="FFFF00"/>
                </a:solidFill>
                <a:latin typeface="Times New Roman" panose="02020603050405020304" pitchFamily="18" charset="0"/>
              </a:rPr>
              <a:t>1</a:t>
            </a:r>
            <a:r>
              <a:rPr lang="zh-CN" altLang="en-US" sz="2400" dirty="0">
                <a:solidFill>
                  <a:srgbClr val="FFFF00"/>
                </a:solidFill>
                <a:latin typeface="Times New Roman" panose="02020603050405020304" pitchFamily="18" charset="0"/>
              </a:rPr>
              <a:t>：阶乘的计算</a:t>
            </a:r>
            <a:r>
              <a:rPr lang="en-US" altLang="zh-CN" sz="2400" dirty="0">
                <a:solidFill>
                  <a:srgbClr val="FFFF00"/>
                </a:solidFill>
                <a:latin typeface="Times New Roman" panose="02020603050405020304" pitchFamily="18" charset="0"/>
              </a:rPr>
              <a:t>  </a:t>
            </a:r>
          </a:p>
        </p:txBody>
      </p:sp>
      <p:sp>
        <p:nvSpPr>
          <p:cNvPr id="2" name="文本框 1"/>
          <p:cNvSpPr txBox="1"/>
          <p:nvPr/>
        </p:nvSpPr>
        <p:spPr>
          <a:xfrm>
            <a:off x="683895" y="2204720"/>
            <a:ext cx="1407160" cy="460375"/>
          </a:xfrm>
          <a:prstGeom prst="rect">
            <a:avLst/>
          </a:prstGeom>
          <a:noFill/>
        </p:spPr>
        <p:txBody>
          <a:bodyPr wrap="none" rtlCol="0" anchor="t">
            <a:spAutoFit/>
          </a:bodyPr>
          <a:lstStyle/>
          <a:p>
            <a:r>
              <a:rPr kumimoji="1" lang="zh-CN" sz="2400" b="1" dirty="0" err="1">
                <a:solidFill>
                  <a:srgbClr val="FFFF00"/>
                </a:solidFill>
                <a:latin typeface="Times New Roman" panose="02020603050405020304" pitchFamily="18" charset="0"/>
                <a:sym typeface="+mn-ea"/>
              </a:rPr>
              <a:t>递归解法</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Text Box 3"/>
          <p:cNvSpPr txBox="1">
            <a:spLocks noChangeArrowheads="1"/>
          </p:cNvSpPr>
          <p:nvPr/>
        </p:nvSpPr>
        <p:spPr bwMode="auto">
          <a:xfrm>
            <a:off x="539750" y="836712"/>
            <a:ext cx="8887369"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err="1">
                <a:latin typeface="Times New Roman" panose="02020603050405020304" pitchFamily="18" charset="0"/>
                <a:ea typeface="宋体" panose="02010600030101010101" pitchFamily="2" charset="-122"/>
              </a:rPr>
              <a:t>int</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solidFill>
                  <a:srgbClr val="FFFF00"/>
                </a:solidFill>
                <a:latin typeface="Times New Roman" panose="02020603050405020304" pitchFamily="18" charset="0"/>
                <a:ea typeface="宋体" panose="02010600030101010101" pitchFamily="2" charset="-122"/>
              </a:rPr>
              <a:t>fact</a:t>
            </a:r>
            <a:r>
              <a:rPr kumimoji="1" lang="en-US" altLang="zh-CN" sz="2400" dirty="0">
                <a:solidFill>
                  <a:srgbClr val="FFFF00"/>
                </a:solidFill>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a:t>
            </a:r>
            <a:r>
              <a:rPr kumimoji="1" lang="en-US" altLang="zh-CN" sz="2400" dirty="0" err="1">
                <a:latin typeface="Times New Roman" panose="02020603050405020304" pitchFamily="18" charset="0"/>
                <a:ea typeface="宋体" panose="02010600030101010101" pitchFamily="2" charset="-122"/>
              </a:rPr>
              <a:t>int</a:t>
            </a:r>
            <a:r>
              <a:rPr kumimoji="1" lang="en-US" altLang="zh-CN" sz="2400" dirty="0">
                <a:latin typeface="Times New Roman" panose="02020603050405020304" pitchFamily="18" charset="0"/>
                <a:ea typeface="宋体" panose="02010600030101010101" pitchFamily="2" charset="-122"/>
              </a:rPr>
              <a:t> n)</a:t>
            </a:r>
          </a:p>
          <a:p>
            <a:pPr eaLnBrk="1" hangingPunct="1"/>
            <a:r>
              <a:rPr kumimoji="1" lang="en-US" altLang="zh-CN" sz="2400" dirty="0">
                <a:latin typeface="Times New Roman" panose="02020603050405020304" pitchFamily="18" charset="0"/>
                <a:ea typeface="宋体" panose="02010600030101010101" pitchFamily="2" charset="-122"/>
              </a:rPr>
              <a:t>{      </a:t>
            </a:r>
          </a:p>
          <a:p>
            <a:pPr eaLnBrk="1" hangingPunct="1"/>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int</a:t>
            </a:r>
            <a:r>
              <a:rPr kumimoji="1" lang="en-US" altLang="zh-CN" sz="2400" dirty="0">
                <a:latin typeface="Times New Roman" panose="02020603050405020304" pitchFamily="18" charset="0"/>
                <a:ea typeface="宋体" panose="02010600030101010101" pitchFamily="2" charset="-122"/>
              </a:rPr>
              <a:t>  res;</a:t>
            </a:r>
          </a:p>
          <a:p>
            <a:pPr eaLnBrk="1" hangingPunct="1"/>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PSeqStack</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st</a:t>
            </a:r>
            <a:r>
              <a:rPr kumimoji="1" lang="en-US" altLang="zh-CN" sz="2400" dirty="0">
                <a:latin typeface="Times New Roman" panose="02020603050405020304" pitchFamily="18" charset="0"/>
                <a:ea typeface="宋体" panose="02010600030101010101" pitchFamily="2" charset="-122"/>
              </a:rPr>
              <a:t>;  	</a:t>
            </a:r>
            <a:r>
              <a:rPr kumimoji="1" lang="en-US" altLang="zh-CN" sz="2400" dirty="0">
                <a:solidFill>
                  <a:srgbClr val="33CC33"/>
                </a:solidFill>
                <a:latin typeface="Times New Roman" panose="02020603050405020304" pitchFamily="18" charset="0"/>
                <a:ea typeface="宋体" panose="02010600030101010101" pitchFamily="2" charset="-122"/>
              </a:rPr>
              <a:t>/* </a:t>
            </a:r>
            <a:r>
              <a:rPr kumimoji="1" lang="zh-CN" altLang="en-US" sz="2400" dirty="0">
                <a:solidFill>
                  <a:srgbClr val="33CC33"/>
                </a:solidFill>
                <a:latin typeface="Times New Roman" panose="02020603050405020304" pitchFamily="18" charset="0"/>
                <a:ea typeface="宋体" panose="02010600030101010101" pitchFamily="2" charset="-122"/>
              </a:rPr>
              <a:t>使用顺序存储结构实现的栈 *</a:t>
            </a:r>
            <a:r>
              <a:rPr kumimoji="1" lang="en-US" altLang="zh-CN" sz="2400" dirty="0">
                <a:solidFill>
                  <a:srgbClr val="33CC33"/>
                </a:solidFill>
                <a:latin typeface="Times New Roman" panose="02020603050405020304" pitchFamily="18" charset="0"/>
                <a:ea typeface="宋体" panose="02010600030101010101" pitchFamily="2" charset="-122"/>
              </a:rPr>
              <a:t>/</a:t>
            </a:r>
          </a:p>
          <a:p>
            <a:pPr eaLnBrk="1" hangingPunct="1"/>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st</a:t>
            </a:r>
            <a:r>
              <a:rPr kumimoji="1" lang="en-US" altLang="zh-CN" sz="2400" dirty="0">
                <a:latin typeface="Times New Roman" panose="02020603050405020304" pitchFamily="18" charset="0"/>
                <a:ea typeface="宋体" panose="02010600030101010101" pitchFamily="2" charset="-122"/>
              </a:rPr>
              <a:t> = </a:t>
            </a:r>
            <a:r>
              <a:rPr kumimoji="1" lang="en-US" altLang="zh-CN" sz="2400" dirty="0" err="1">
                <a:latin typeface="Times New Roman" panose="02020603050405020304" pitchFamily="18" charset="0"/>
                <a:ea typeface="宋体" panose="02010600030101010101" pitchFamily="2" charset="-122"/>
              </a:rPr>
              <a:t>createEmptyStack_seq</a:t>
            </a:r>
            <a:r>
              <a:rPr kumimoji="1" lang="en-US" altLang="zh-CN" sz="2400" dirty="0">
                <a:latin typeface="Times New Roman" panose="02020603050405020304" pitchFamily="18" charset="0"/>
                <a:ea typeface="宋体" panose="02010600030101010101" pitchFamily="2" charset="-122"/>
              </a:rPr>
              <a:t>( ); </a:t>
            </a:r>
          </a:p>
          <a:p>
            <a:pPr eaLnBrk="1" hangingPunct="1"/>
            <a:r>
              <a:rPr kumimoji="1" lang="en-US" altLang="zh-CN" sz="2400" dirty="0">
                <a:latin typeface="Times New Roman" panose="02020603050405020304" pitchFamily="18" charset="0"/>
                <a:ea typeface="宋体" panose="02010600030101010101" pitchFamily="2" charset="-122"/>
              </a:rPr>
              <a:t>        while (n&gt;0) {	</a:t>
            </a:r>
          </a:p>
          <a:p>
            <a:pPr eaLnBrk="1" hangingPunct="1"/>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push_seq</a:t>
            </a:r>
            <a:r>
              <a:rPr kumimoji="1" lang="en-US" altLang="zh-CN" sz="2400" dirty="0">
                <a:latin typeface="Times New Roman" panose="02020603050405020304" pitchFamily="18" charset="0"/>
                <a:ea typeface="宋体" panose="02010600030101010101" pitchFamily="2" charset="-122"/>
              </a:rPr>
              <a:t>(</a:t>
            </a:r>
            <a:r>
              <a:rPr kumimoji="1" lang="en-US" altLang="zh-CN" sz="2400" dirty="0" err="1">
                <a:latin typeface="Times New Roman" panose="02020603050405020304" pitchFamily="18" charset="0"/>
                <a:ea typeface="宋体" panose="02010600030101010101" pitchFamily="2" charset="-122"/>
              </a:rPr>
              <a:t>st</a:t>
            </a:r>
            <a:r>
              <a:rPr kumimoji="1" lang="en-US" altLang="zh-CN" sz="2400" dirty="0">
                <a:latin typeface="Times New Roman" panose="02020603050405020304" pitchFamily="18" charset="0"/>
                <a:ea typeface="宋体" panose="02010600030101010101" pitchFamily="2" charset="-122"/>
              </a:rPr>
              <a:t>, n); </a:t>
            </a:r>
            <a:r>
              <a:rPr kumimoji="1" lang="en-US" altLang="zh-CN" sz="2000" dirty="0">
                <a:solidFill>
                  <a:srgbClr val="FFC000"/>
                </a:solidFill>
                <a:latin typeface="Times New Roman" panose="02020603050405020304" pitchFamily="18" charset="0"/>
                <a:ea typeface="宋体" panose="02010600030101010101" pitchFamily="2" charset="-122"/>
              </a:rPr>
              <a:t>// </a:t>
            </a:r>
            <a:r>
              <a:rPr kumimoji="1" lang="zh-CN" altLang="en-US" sz="2000" dirty="0">
                <a:solidFill>
                  <a:srgbClr val="FFC000"/>
                </a:solidFill>
                <a:latin typeface="Times New Roman" panose="02020603050405020304" pitchFamily="18" charset="0"/>
                <a:ea typeface="宋体" panose="02010600030101010101" pitchFamily="2" charset="-122"/>
              </a:rPr>
              <a:t>将</a:t>
            </a:r>
            <a:r>
              <a:rPr kumimoji="1" lang="en-US" altLang="zh-CN" sz="2000" dirty="0">
                <a:solidFill>
                  <a:srgbClr val="FFC000"/>
                </a:solidFill>
                <a:latin typeface="Times New Roman" panose="02020603050405020304" pitchFamily="18" charset="0"/>
                <a:ea typeface="宋体" panose="02010600030101010101" pitchFamily="2" charset="-122"/>
              </a:rPr>
              <a:t>n, n-1, n-2, …</a:t>
            </a:r>
            <a:r>
              <a:rPr kumimoji="1" lang="zh-CN" altLang="en-US" sz="2000" dirty="0">
                <a:solidFill>
                  <a:srgbClr val="FFC000"/>
                </a:solidFill>
                <a:latin typeface="Times New Roman" panose="02020603050405020304" pitchFamily="18" charset="0"/>
                <a:ea typeface="宋体" panose="02010600030101010101" pitchFamily="2" charset="-122"/>
              </a:rPr>
              <a:t>，</a:t>
            </a:r>
            <a:r>
              <a:rPr kumimoji="1" lang="en-US" altLang="zh-CN" sz="2000" dirty="0">
                <a:solidFill>
                  <a:srgbClr val="FFC000"/>
                </a:solidFill>
                <a:latin typeface="Times New Roman" panose="02020603050405020304" pitchFamily="18" charset="0"/>
                <a:ea typeface="宋体" panose="02010600030101010101" pitchFamily="2" charset="-122"/>
              </a:rPr>
              <a:t>1</a:t>
            </a:r>
            <a:r>
              <a:rPr kumimoji="1" lang="zh-CN" altLang="en-US" sz="2000" dirty="0">
                <a:solidFill>
                  <a:srgbClr val="FFC000"/>
                </a:solidFill>
                <a:latin typeface="Times New Roman" panose="02020603050405020304" pitchFamily="18" charset="0"/>
                <a:ea typeface="宋体" panose="02010600030101010101" pitchFamily="2" charset="-122"/>
              </a:rPr>
              <a:t>依次入栈</a:t>
            </a:r>
            <a:endParaRPr kumimoji="1" lang="en-US" altLang="zh-CN" sz="2000" dirty="0">
              <a:solidFill>
                <a:srgbClr val="FFC000"/>
              </a:solidFill>
              <a:latin typeface="Times New Roman" panose="02020603050405020304" pitchFamily="18" charset="0"/>
              <a:ea typeface="宋体" panose="02010600030101010101" pitchFamily="2" charset="-122"/>
            </a:endParaRPr>
          </a:p>
          <a:p>
            <a:pPr eaLnBrk="1" hangingPunct="1"/>
            <a:r>
              <a:rPr kumimoji="1" lang="en-US" altLang="zh-CN" sz="2400" dirty="0">
                <a:latin typeface="Times New Roman" panose="02020603050405020304" pitchFamily="18" charset="0"/>
                <a:ea typeface="宋体" panose="02010600030101010101" pitchFamily="2" charset="-122"/>
              </a:rPr>
              <a:t>                n = n – 1;</a:t>
            </a:r>
          </a:p>
          <a:p>
            <a:pPr eaLnBrk="1" hangingPunct="1"/>
            <a:r>
              <a:rPr kumimoji="1" lang="en-US" altLang="zh-CN" sz="2400" dirty="0">
                <a:latin typeface="Times New Roman" panose="02020603050405020304" pitchFamily="18" charset="0"/>
                <a:ea typeface="宋体" panose="02010600030101010101" pitchFamily="2" charset="-122"/>
              </a:rPr>
              <a:t>        }</a:t>
            </a:r>
          </a:p>
          <a:p>
            <a:pPr eaLnBrk="1" hangingPunct="1"/>
            <a:r>
              <a:rPr kumimoji="1" lang="en-US" altLang="zh-CN" sz="2400" dirty="0">
                <a:latin typeface="Times New Roman" panose="02020603050405020304" pitchFamily="18" charset="0"/>
                <a:ea typeface="宋体" panose="02010600030101010101" pitchFamily="2" charset="-122"/>
              </a:rPr>
              <a:t>        res = 1;</a:t>
            </a:r>
          </a:p>
          <a:p>
            <a:pPr eaLnBrk="1" hangingPunct="1"/>
            <a:r>
              <a:rPr kumimoji="1" lang="en-US" altLang="zh-CN" sz="2400" dirty="0">
                <a:latin typeface="Times New Roman" panose="02020603050405020304" pitchFamily="18" charset="0"/>
                <a:ea typeface="宋体" panose="02010600030101010101" pitchFamily="2" charset="-122"/>
              </a:rPr>
              <a:t>        while (! </a:t>
            </a:r>
            <a:r>
              <a:rPr kumimoji="1" lang="en-US" altLang="zh-CN" sz="2400" dirty="0" err="1">
                <a:latin typeface="Times New Roman" panose="02020603050405020304" pitchFamily="18" charset="0"/>
                <a:ea typeface="宋体" panose="02010600030101010101" pitchFamily="2" charset="-122"/>
              </a:rPr>
              <a:t>isEmptyStack_seq</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st</a:t>
            </a:r>
            <a:r>
              <a:rPr kumimoji="1" lang="en-US" altLang="zh-CN" sz="2400" dirty="0">
                <a:latin typeface="Times New Roman" panose="02020603050405020304" pitchFamily="18" charset="0"/>
                <a:ea typeface="宋体" panose="02010600030101010101" pitchFamily="2" charset="-122"/>
              </a:rPr>
              <a:t>)) {</a:t>
            </a:r>
          </a:p>
          <a:p>
            <a:pPr eaLnBrk="1" hangingPunct="1"/>
            <a:r>
              <a:rPr kumimoji="1" lang="en-US" altLang="zh-CN" sz="2400" dirty="0">
                <a:latin typeface="Times New Roman" panose="02020603050405020304" pitchFamily="18" charset="0"/>
                <a:ea typeface="宋体" panose="02010600030101010101" pitchFamily="2" charset="-122"/>
              </a:rPr>
              <a:t>                res = res * </a:t>
            </a:r>
            <a:r>
              <a:rPr kumimoji="1" lang="en-US" altLang="zh-CN" sz="2400" dirty="0" err="1">
                <a:latin typeface="Times New Roman" panose="02020603050405020304" pitchFamily="18" charset="0"/>
                <a:ea typeface="宋体" panose="02010600030101010101" pitchFamily="2" charset="-122"/>
              </a:rPr>
              <a:t>top_seq</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st</a:t>
            </a:r>
            <a:r>
              <a:rPr kumimoji="1" lang="en-US" altLang="zh-CN" sz="2400" dirty="0">
                <a:latin typeface="Times New Roman" panose="02020603050405020304" pitchFamily="18" charset="0"/>
                <a:ea typeface="宋体" panose="02010600030101010101" pitchFamily="2" charset="-122"/>
              </a:rPr>
              <a:t>); </a:t>
            </a:r>
            <a:r>
              <a:rPr kumimoji="1" lang="en-US" altLang="zh-CN" sz="1600" dirty="0">
                <a:solidFill>
                  <a:srgbClr val="FFC000"/>
                </a:solidFill>
                <a:latin typeface="Times New Roman" panose="02020603050405020304" pitchFamily="18" charset="0"/>
                <a:ea typeface="宋体" panose="02010600030101010101" pitchFamily="2" charset="-122"/>
              </a:rPr>
              <a:t>//</a:t>
            </a:r>
            <a:r>
              <a:rPr kumimoji="1" lang="zh-CN" altLang="en-US" sz="1600" dirty="0">
                <a:solidFill>
                  <a:srgbClr val="FFC000"/>
                </a:solidFill>
                <a:latin typeface="Times New Roman" panose="02020603050405020304" pitchFamily="18" charset="0"/>
                <a:ea typeface="宋体" panose="02010600030101010101" pitchFamily="2" charset="-122"/>
              </a:rPr>
              <a:t>依次弹出栈顶元素与</a:t>
            </a:r>
            <a:r>
              <a:rPr kumimoji="1" lang="en-US" altLang="zh-CN" sz="1600" dirty="0">
                <a:solidFill>
                  <a:srgbClr val="FFC000"/>
                </a:solidFill>
                <a:latin typeface="Times New Roman" panose="02020603050405020304" pitchFamily="18" charset="0"/>
                <a:ea typeface="宋体" panose="02010600030101010101" pitchFamily="2" charset="-122"/>
              </a:rPr>
              <a:t>res</a:t>
            </a:r>
            <a:r>
              <a:rPr kumimoji="1" lang="zh-CN" altLang="en-US" sz="1600" dirty="0">
                <a:solidFill>
                  <a:srgbClr val="FFC000"/>
                </a:solidFill>
                <a:latin typeface="Times New Roman" panose="02020603050405020304" pitchFamily="18" charset="0"/>
                <a:ea typeface="宋体" panose="02010600030101010101" pitchFamily="2" charset="-122"/>
              </a:rPr>
              <a:t>相乘。如</a:t>
            </a:r>
            <a:r>
              <a:rPr kumimoji="1" lang="en-US" altLang="zh-CN" sz="1600" dirty="0">
                <a:solidFill>
                  <a:srgbClr val="FFC000"/>
                </a:solidFill>
                <a:latin typeface="Times New Roman" panose="02020603050405020304" pitchFamily="18" charset="0"/>
                <a:ea typeface="宋体" panose="02010600030101010101" pitchFamily="2" charset="-122"/>
              </a:rPr>
              <a:t>:</a:t>
            </a:r>
            <a:r>
              <a:rPr kumimoji="1" lang="en-US" altLang="zh-CN" sz="1600" dirty="0" err="1">
                <a:solidFill>
                  <a:srgbClr val="FFC000"/>
                </a:solidFill>
                <a:latin typeface="Times New Roman" panose="02020603050405020304" pitchFamily="18" charset="0"/>
                <a:ea typeface="宋体" panose="02010600030101010101" pitchFamily="2" charset="-122"/>
              </a:rPr>
              <a:t>1×n</a:t>
            </a:r>
            <a:r>
              <a:rPr kumimoji="1" lang="en-US" altLang="zh-CN" sz="1600" dirty="0">
                <a:solidFill>
                  <a:srgbClr val="FFC000"/>
                </a:solidFill>
                <a:latin typeface="Times New Roman" panose="02020603050405020304" pitchFamily="18" charset="0"/>
                <a:ea typeface="宋体" panose="02010600030101010101" pitchFamily="2" charset="-122"/>
              </a:rPr>
              <a:t>×(n-1)…</a:t>
            </a:r>
          </a:p>
          <a:p>
            <a:pPr eaLnBrk="1" hangingPunct="1"/>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pop_seq</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st</a:t>
            </a:r>
            <a:r>
              <a:rPr kumimoji="1" lang="en-US" altLang="zh-CN" sz="2400" dirty="0">
                <a:latin typeface="Times New Roman" panose="02020603050405020304" pitchFamily="18" charset="0"/>
                <a:ea typeface="宋体" panose="02010600030101010101" pitchFamily="2" charset="-122"/>
              </a:rPr>
              <a:t>);</a:t>
            </a:r>
          </a:p>
          <a:p>
            <a:pPr eaLnBrk="1" hangingPunct="1"/>
            <a:r>
              <a:rPr kumimoji="1" lang="en-US" altLang="zh-CN" sz="2400" dirty="0">
                <a:latin typeface="Times New Roman" panose="02020603050405020304" pitchFamily="18" charset="0"/>
                <a:ea typeface="宋体" panose="02010600030101010101" pitchFamily="2" charset="-122"/>
              </a:rPr>
              <a:t>        }</a:t>
            </a:r>
          </a:p>
          <a:p>
            <a:pPr eaLnBrk="1" hangingPunct="1"/>
            <a:r>
              <a:rPr kumimoji="1" lang="en-US" altLang="zh-CN" sz="2400" dirty="0">
                <a:latin typeface="Times New Roman" panose="02020603050405020304" pitchFamily="18" charset="0"/>
                <a:ea typeface="宋体" panose="02010600030101010101" pitchFamily="2" charset="-122"/>
              </a:rPr>
              <a:t>        return (res);</a:t>
            </a:r>
          </a:p>
          <a:p>
            <a:pPr eaLnBrk="1" hangingPunct="1"/>
            <a:r>
              <a:rPr kumimoji="1" lang="en-US" altLang="zh-CN" sz="2400" dirty="0">
                <a:latin typeface="Times New Roman" panose="02020603050405020304" pitchFamily="18" charset="0"/>
                <a:ea typeface="宋体" panose="02010600030101010101" pitchFamily="2" charset="-122"/>
              </a:rPr>
              <a:t>}</a:t>
            </a:r>
          </a:p>
        </p:txBody>
      </p:sp>
      <p:sp>
        <p:nvSpPr>
          <p:cNvPr id="2" name="文本框 1"/>
          <p:cNvSpPr txBox="1"/>
          <p:nvPr/>
        </p:nvSpPr>
        <p:spPr>
          <a:xfrm>
            <a:off x="611505" y="260350"/>
            <a:ext cx="1713230" cy="460375"/>
          </a:xfrm>
          <a:prstGeom prst="rect">
            <a:avLst/>
          </a:prstGeom>
          <a:noFill/>
        </p:spPr>
        <p:txBody>
          <a:bodyPr wrap="none" rtlCol="0" anchor="t">
            <a:spAutoFit/>
          </a:bodyPr>
          <a:lstStyle/>
          <a:p>
            <a:r>
              <a:rPr kumimoji="1" lang="zh-CN" sz="2400" b="1" dirty="0" err="1">
                <a:solidFill>
                  <a:srgbClr val="FFFF00"/>
                </a:solidFill>
                <a:latin typeface="Times New Roman" panose="02020603050405020304" pitchFamily="18" charset="0"/>
                <a:sym typeface="+mn-ea"/>
              </a:rPr>
              <a:t>非递归解法</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6"/>
          <p:cNvSpPr>
            <a:spLocks noChangeArrowheads="1"/>
          </p:cNvSpPr>
          <p:nvPr/>
        </p:nvSpPr>
        <p:spPr bwMode="auto">
          <a:xfrm>
            <a:off x="683578" y="260350"/>
            <a:ext cx="4288353" cy="46166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FF00"/>
                </a:solidFill>
                <a:latin typeface="Times New Roman" panose="02020603050405020304" pitchFamily="18" charset="0"/>
              </a:rPr>
              <a:t>例子</a:t>
            </a:r>
            <a:r>
              <a:rPr lang="en-US" altLang="zh-CN" sz="2400" dirty="0">
                <a:solidFill>
                  <a:srgbClr val="FFFF00"/>
                </a:solidFill>
                <a:latin typeface="Times New Roman" panose="02020603050405020304" pitchFamily="18" charset="0"/>
              </a:rPr>
              <a:t>2</a:t>
            </a:r>
            <a:r>
              <a:rPr lang="zh-CN" altLang="en-US" sz="2400" dirty="0">
                <a:solidFill>
                  <a:srgbClr val="FFFF00"/>
                </a:solidFill>
                <a:latin typeface="Times New Roman" panose="02020603050405020304" pitchFamily="18" charset="0"/>
              </a:rPr>
              <a:t>：背包问题</a:t>
            </a:r>
            <a:r>
              <a:rPr lang="en-US" altLang="zh-CN" sz="2400" dirty="0">
                <a:solidFill>
                  <a:srgbClr val="FFFF00"/>
                </a:solidFill>
                <a:latin typeface="Times New Roman" panose="02020603050405020304" pitchFamily="18" charset="0"/>
              </a:rPr>
              <a:t>-</a:t>
            </a:r>
            <a:r>
              <a:rPr lang="zh-CN" altLang="en-US" sz="2400" dirty="0">
                <a:solidFill>
                  <a:srgbClr val="FFFF00"/>
                </a:solidFill>
                <a:latin typeface="Times New Roman" panose="02020603050405020304" pitchFamily="18" charset="0"/>
              </a:rPr>
              <a:t>非递归实现</a:t>
            </a:r>
            <a:r>
              <a:rPr lang="en-US" altLang="zh-CN" sz="2400" dirty="0">
                <a:solidFill>
                  <a:srgbClr val="FFFF00"/>
                </a:solidFill>
                <a:latin typeface="Times New Roman" panose="02020603050405020304" pitchFamily="18" charset="0"/>
              </a:rPr>
              <a:t>  </a:t>
            </a:r>
          </a:p>
        </p:txBody>
      </p:sp>
      <p:sp>
        <p:nvSpPr>
          <p:cNvPr id="2" name="Rectangle 8">
            <a:extLst>
              <a:ext uri="{FF2B5EF4-FFF2-40B4-BE49-F238E27FC236}">
                <a16:creationId xmlns:a16="http://schemas.microsoft.com/office/drawing/2014/main" id="{7FB8DEEE-5E69-3D41-890D-3169C386CD8D}"/>
              </a:ext>
            </a:extLst>
          </p:cNvPr>
          <p:cNvSpPr>
            <a:spLocks noChangeArrowheads="1"/>
          </p:cNvSpPr>
          <p:nvPr/>
        </p:nvSpPr>
        <p:spPr bwMode="auto">
          <a:xfrm>
            <a:off x="467518" y="404664"/>
            <a:ext cx="820896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en-US" altLang="zh-CN" sz="2400" b="1" dirty="0">
              <a:latin typeface="Times New Roman" panose="02020603050405020304" pitchFamily="18" charset="0"/>
            </a:endParaRPr>
          </a:p>
          <a:p>
            <a:pPr algn="just"/>
            <a:r>
              <a:rPr kumimoji="1" lang="zh-CN" altLang="en-US" sz="2400" b="1" dirty="0">
                <a:latin typeface="Times New Roman" panose="02020603050405020304" pitchFamily="18" charset="0"/>
              </a:rPr>
              <a:t>        </a:t>
            </a:r>
            <a:endParaRPr kumimoji="1" lang="en-US" altLang="zh-CN" sz="2400" b="1" dirty="0">
              <a:latin typeface="Times New Roman" panose="02020603050405020304" pitchFamily="18" charset="0"/>
            </a:endParaRPr>
          </a:p>
          <a:p>
            <a:pPr algn="just"/>
            <a:r>
              <a:rPr kumimoji="1" lang="zh-CN" altLang="en-US" sz="2400" b="1" dirty="0">
                <a:solidFill>
                  <a:srgbClr val="FFC000"/>
                </a:solidFill>
                <a:latin typeface="Times New Roman" panose="02020603050405020304" pitchFamily="18" charset="0"/>
              </a:rPr>
              <a:t>现有</a:t>
            </a:r>
            <a:r>
              <a:rPr kumimoji="1" lang="en-US" altLang="zh-CN" sz="2400" b="1" dirty="0">
                <a:solidFill>
                  <a:srgbClr val="FFC000"/>
                </a:solidFill>
                <a:latin typeface="Times New Roman" panose="02020603050405020304" pitchFamily="18" charset="0"/>
              </a:rPr>
              <a:t>4</a:t>
            </a:r>
            <a:r>
              <a:rPr kumimoji="1" lang="zh-CN" altLang="en-US" sz="2400" b="1" dirty="0">
                <a:solidFill>
                  <a:srgbClr val="FFC000"/>
                </a:solidFill>
                <a:latin typeface="Times New Roman" panose="02020603050405020304" pitchFamily="18" charset="0"/>
              </a:rPr>
              <a:t>个物品，各个物品的编号、重量、价值如下。一个小偷背包总容量</a:t>
            </a:r>
            <a:r>
              <a:rPr kumimoji="1" lang="en-US" altLang="zh-CN" sz="2400" b="1" dirty="0">
                <a:solidFill>
                  <a:srgbClr val="FFC000"/>
                </a:solidFill>
                <a:latin typeface="Times New Roman" panose="02020603050405020304" pitchFamily="18" charset="0"/>
              </a:rPr>
              <a:t>weight</a:t>
            </a:r>
            <a:r>
              <a:rPr kumimoji="1" lang="zh-CN" altLang="en-US" sz="2400" b="1" dirty="0">
                <a:solidFill>
                  <a:srgbClr val="FFC000"/>
                </a:solidFill>
                <a:latin typeface="Times New Roman" panose="02020603050405020304" pitchFamily="18" charset="0"/>
              </a:rPr>
              <a:t>为</a:t>
            </a:r>
            <a:r>
              <a:rPr kumimoji="1" lang="en-US" altLang="zh-CN" sz="2400" b="1" dirty="0">
                <a:solidFill>
                  <a:srgbClr val="FFC000"/>
                </a:solidFill>
                <a:latin typeface="Times New Roman" panose="02020603050405020304" pitchFamily="18" charset="0"/>
              </a:rPr>
              <a:t>7, </a:t>
            </a:r>
            <a:r>
              <a:rPr kumimoji="1" lang="zh-CN" altLang="en-US" sz="2400" b="1" dirty="0">
                <a:solidFill>
                  <a:srgbClr val="FFC000"/>
                </a:solidFill>
                <a:latin typeface="Times New Roman" panose="02020603050405020304" pitchFamily="18" charset="0"/>
              </a:rPr>
              <a:t>请求在背包容量允许情况下，偷得价值最多的物品组合？</a:t>
            </a:r>
            <a:endParaRPr kumimoji="1" lang="en-US" altLang="zh-CN" sz="2400" b="1" dirty="0">
              <a:solidFill>
                <a:srgbClr val="FFC000"/>
              </a:solidFill>
              <a:latin typeface="Times New Roman" panose="02020603050405020304" pitchFamily="18" charset="0"/>
            </a:endParaRPr>
          </a:p>
          <a:p>
            <a:pPr algn="just"/>
            <a:endParaRPr kumimoji="1" lang="en-US" altLang="zh-CN" sz="2400" b="1" dirty="0">
              <a:solidFill>
                <a:srgbClr val="FFC000"/>
              </a:solidFill>
              <a:latin typeface="Times New Roman" panose="02020603050405020304" pitchFamily="18" charset="0"/>
            </a:endParaRPr>
          </a:p>
          <a:p>
            <a:pPr algn="just"/>
            <a:r>
              <a:rPr kumimoji="1" lang="zh-CN" altLang="en-US" sz="2400" b="1" dirty="0">
                <a:solidFill>
                  <a:srgbClr val="FFC000"/>
                </a:solidFill>
                <a:latin typeface="Times New Roman" panose="02020603050405020304" pitchFamily="18" charset="0"/>
              </a:rPr>
              <a:t>物品信息：</a:t>
            </a:r>
            <a:endParaRPr kumimoji="1" lang="en-US" altLang="zh-CN" sz="2400" b="1" dirty="0">
              <a:solidFill>
                <a:srgbClr val="FFC000"/>
              </a:solidFill>
              <a:latin typeface="Times New Roman" panose="02020603050405020304" pitchFamily="18" charset="0"/>
            </a:endParaRPr>
          </a:p>
          <a:p>
            <a:pPr algn="just"/>
            <a:r>
              <a:rPr kumimoji="1" lang="en-US" altLang="zh-CN" sz="2400" b="1" dirty="0">
                <a:solidFill>
                  <a:srgbClr val="FFC000"/>
                </a:solidFill>
                <a:latin typeface="Times New Roman" panose="02020603050405020304" pitchFamily="18" charset="0"/>
              </a:rPr>
              <a:t>	</a:t>
            </a:r>
            <a:r>
              <a:rPr kumimoji="1" lang="zh-CN" altLang="en-US" sz="2400" b="1" dirty="0">
                <a:solidFill>
                  <a:srgbClr val="FFC000"/>
                </a:solidFill>
                <a:latin typeface="Times New Roman" panose="02020603050405020304" pitchFamily="18" charset="0"/>
              </a:rPr>
              <a:t>物品编号：</a:t>
            </a:r>
            <a:r>
              <a:rPr kumimoji="1" lang="en-US" altLang="zh-CN" sz="2400" b="1" dirty="0">
                <a:solidFill>
                  <a:srgbClr val="FFC000"/>
                </a:solidFill>
                <a:latin typeface="Times New Roman" panose="02020603050405020304" pitchFamily="18" charset="0"/>
              </a:rPr>
              <a:t>A </a:t>
            </a:r>
            <a:r>
              <a:rPr kumimoji="1" lang="zh-CN" altLang="en-US" sz="2400" b="1" dirty="0">
                <a:solidFill>
                  <a:srgbClr val="FFC000"/>
                </a:solidFill>
                <a:latin typeface="Times New Roman" panose="02020603050405020304" pitchFamily="18" charset="0"/>
              </a:rPr>
              <a:t>， </a:t>
            </a:r>
            <a:r>
              <a:rPr kumimoji="1" lang="en-US" altLang="zh-CN" sz="2400" b="1" dirty="0">
                <a:solidFill>
                  <a:srgbClr val="FFC000"/>
                </a:solidFill>
                <a:latin typeface="Times New Roman" panose="02020603050405020304" pitchFamily="18" charset="0"/>
              </a:rPr>
              <a:t>B</a:t>
            </a:r>
            <a:r>
              <a:rPr kumimoji="1" lang="zh-CN" altLang="en-US" sz="2400" b="1" dirty="0">
                <a:solidFill>
                  <a:srgbClr val="FFC000"/>
                </a:solidFill>
                <a:latin typeface="Times New Roman" panose="02020603050405020304" pitchFamily="18" charset="0"/>
              </a:rPr>
              <a:t>， </a:t>
            </a:r>
            <a:r>
              <a:rPr kumimoji="1" lang="en-US" altLang="zh-CN" sz="2400" b="1" dirty="0">
                <a:solidFill>
                  <a:srgbClr val="FFC000"/>
                </a:solidFill>
                <a:latin typeface="Times New Roman" panose="02020603050405020304" pitchFamily="18" charset="0"/>
              </a:rPr>
              <a:t>C</a:t>
            </a:r>
            <a:r>
              <a:rPr kumimoji="1" lang="zh-CN" altLang="en-US" sz="2400" b="1" dirty="0">
                <a:solidFill>
                  <a:srgbClr val="FFC000"/>
                </a:solidFill>
                <a:latin typeface="Times New Roman" panose="02020603050405020304" pitchFamily="18" charset="0"/>
              </a:rPr>
              <a:t>， </a:t>
            </a:r>
            <a:r>
              <a:rPr kumimoji="1" lang="en-US" altLang="zh-CN" sz="2400" b="1" dirty="0">
                <a:solidFill>
                  <a:srgbClr val="FFC000"/>
                </a:solidFill>
                <a:latin typeface="Times New Roman" panose="02020603050405020304" pitchFamily="18" charset="0"/>
              </a:rPr>
              <a:t>D</a:t>
            </a:r>
          </a:p>
          <a:p>
            <a:pPr algn="just"/>
            <a:r>
              <a:rPr kumimoji="1" lang="en-US" altLang="zh-CN" sz="2400" b="1" dirty="0">
                <a:solidFill>
                  <a:srgbClr val="FFC000"/>
                </a:solidFill>
                <a:latin typeface="Times New Roman" panose="02020603050405020304" pitchFamily="18" charset="0"/>
              </a:rPr>
              <a:t>	</a:t>
            </a:r>
            <a:r>
              <a:rPr kumimoji="1" lang="zh-CN" altLang="en-US" sz="2400" b="1" dirty="0">
                <a:solidFill>
                  <a:srgbClr val="FFC000"/>
                </a:solidFill>
                <a:latin typeface="Times New Roman" panose="02020603050405020304" pitchFamily="18" charset="0"/>
              </a:rPr>
              <a:t>物品重量：</a:t>
            </a:r>
            <a:r>
              <a:rPr kumimoji="1" lang="en-US" altLang="zh-CN" sz="2400" b="1" dirty="0">
                <a:solidFill>
                  <a:srgbClr val="FFC000"/>
                </a:solidFill>
                <a:latin typeface="Times New Roman" panose="02020603050405020304" pitchFamily="18" charset="0"/>
              </a:rPr>
              <a:t>1 </a:t>
            </a:r>
            <a:r>
              <a:rPr kumimoji="1" lang="zh-CN" altLang="en-US" sz="2400" b="1" dirty="0">
                <a:solidFill>
                  <a:srgbClr val="FFC000"/>
                </a:solidFill>
                <a:latin typeface="Times New Roman" panose="02020603050405020304" pitchFamily="18" charset="0"/>
              </a:rPr>
              <a:t>， </a:t>
            </a:r>
            <a:r>
              <a:rPr kumimoji="1" lang="en-US" altLang="zh-CN" sz="2400" b="1" dirty="0">
                <a:solidFill>
                  <a:srgbClr val="FFC000"/>
                </a:solidFill>
                <a:latin typeface="Times New Roman" panose="02020603050405020304" pitchFamily="18" charset="0"/>
              </a:rPr>
              <a:t>6</a:t>
            </a:r>
            <a:r>
              <a:rPr kumimoji="1" lang="zh-CN" altLang="en-US" sz="2400" b="1" dirty="0">
                <a:solidFill>
                  <a:srgbClr val="FFC000"/>
                </a:solidFill>
                <a:latin typeface="Times New Roman" panose="02020603050405020304" pitchFamily="18" charset="0"/>
              </a:rPr>
              <a:t>， </a:t>
            </a:r>
            <a:r>
              <a:rPr kumimoji="1" lang="en-US" altLang="zh-CN" sz="2400" b="1" dirty="0">
                <a:solidFill>
                  <a:srgbClr val="FFC000"/>
                </a:solidFill>
                <a:latin typeface="Times New Roman" panose="02020603050405020304" pitchFamily="18" charset="0"/>
              </a:rPr>
              <a:t>10</a:t>
            </a:r>
            <a:r>
              <a:rPr kumimoji="1" lang="zh-CN" altLang="en-US" sz="2400" b="1" dirty="0">
                <a:solidFill>
                  <a:srgbClr val="FFC000"/>
                </a:solidFill>
                <a:latin typeface="Times New Roman" panose="02020603050405020304" pitchFamily="18" charset="0"/>
              </a:rPr>
              <a:t>， </a:t>
            </a:r>
            <a:r>
              <a:rPr kumimoji="1" lang="en-US" altLang="zh-CN" sz="2400" b="1" dirty="0">
                <a:solidFill>
                  <a:srgbClr val="FFC000"/>
                </a:solidFill>
                <a:latin typeface="Times New Roman" panose="02020603050405020304" pitchFamily="18" charset="0"/>
              </a:rPr>
              <a:t>16</a:t>
            </a:r>
          </a:p>
          <a:p>
            <a:pPr algn="just"/>
            <a:r>
              <a:rPr kumimoji="1" lang="en-US" altLang="zh-CN" sz="2400" b="1" dirty="0">
                <a:solidFill>
                  <a:srgbClr val="FFC000"/>
                </a:solidFill>
                <a:latin typeface="Times New Roman" panose="02020603050405020304" pitchFamily="18" charset="0"/>
              </a:rPr>
              <a:t>	</a:t>
            </a:r>
            <a:r>
              <a:rPr kumimoji="1" lang="zh-CN" altLang="en-US" sz="2400" b="1" dirty="0">
                <a:solidFill>
                  <a:srgbClr val="FFC000"/>
                </a:solidFill>
                <a:latin typeface="Times New Roman" panose="02020603050405020304" pitchFamily="18" charset="0"/>
              </a:rPr>
              <a:t>物品价值：</a:t>
            </a:r>
            <a:r>
              <a:rPr kumimoji="1" lang="en-US" altLang="zh-CN" sz="2400" b="1" dirty="0">
                <a:solidFill>
                  <a:srgbClr val="FFC000"/>
                </a:solidFill>
                <a:latin typeface="Times New Roman" panose="02020603050405020304" pitchFamily="18" charset="0"/>
              </a:rPr>
              <a:t>1,     2</a:t>
            </a:r>
            <a:r>
              <a:rPr kumimoji="1" lang="zh-CN" altLang="en-US" sz="2400" b="1" dirty="0">
                <a:solidFill>
                  <a:srgbClr val="FFC000"/>
                </a:solidFill>
                <a:latin typeface="Times New Roman" panose="02020603050405020304" pitchFamily="18" charset="0"/>
              </a:rPr>
              <a:t>，   </a:t>
            </a:r>
            <a:r>
              <a:rPr kumimoji="1" lang="en-US" altLang="zh-CN" sz="2400" b="1" dirty="0">
                <a:solidFill>
                  <a:srgbClr val="FFC000"/>
                </a:solidFill>
                <a:latin typeface="Times New Roman" panose="02020603050405020304" pitchFamily="18" charset="0"/>
              </a:rPr>
              <a:t>3</a:t>
            </a:r>
            <a:r>
              <a:rPr kumimoji="1" lang="zh-CN" altLang="en-US" sz="2400" b="1" dirty="0">
                <a:solidFill>
                  <a:srgbClr val="FFC000"/>
                </a:solidFill>
                <a:latin typeface="Times New Roman" panose="02020603050405020304" pitchFamily="18" charset="0"/>
              </a:rPr>
              <a:t>， </a:t>
            </a:r>
            <a:r>
              <a:rPr kumimoji="1" lang="en-US" altLang="zh-CN" sz="2400" b="1" dirty="0">
                <a:solidFill>
                  <a:srgbClr val="FFC000"/>
                </a:solidFill>
                <a:latin typeface="Times New Roman" panose="02020603050405020304" pitchFamily="18" charset="0"/>
              </a:rPr>
              <a:t>5</a:t>
            </a:r>
          </a:p>
        </p:txBody>
      </p:sp>
    </p:spTree>
  </p:cSld>
  <p:clrMapOvr>
    <a:masterClrMapping/>
  </p:clrMapOvr>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幼圆"/>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Orbit</Template>
  <TotalTime>2538</TotalTime>
  <Words>16706</Words>
  <Application>Microsoft Office PowerPoint</Application>
  <PresentationFormat>全屏显示(4:3)</PresentationFormat>
  <Paragraphs>2869</Paragraphs>
  <Slides>172</Slides>
  <Notes>36</Notes>
  <HiddenSlides>20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7</vt:i4>
      </vt:variant>
      <vt:variant>
        <vt:lpstr>幻灯片标题</vt:lpstr>
      </vt:variant>
      <vt:variant>
        <vt:i4>172</vt:i4>
      </vt:variant>
    </vt:vector>
  </HeadingPairs>
  <TitlesOfParts>
    <vt:vector size="192" baseType="lpstr">
      <vt:lpstr>-apple-system</vt:lpstr>
      <vt:lpstr>Songti SC Bold</vt:lpstr>
      <vt:lpstr>Songti SC Regular</vt:lpstr>
      <vt:lpstr>宋体</vt:lpstr>
      <vt:lpstr>幼圆</vt:lpstr>
      <vt:lpstr>Arial</vt:lpstr>
      <vt:lpstr>Arial</vt:lpstr>
      <vt:lpstr>Calibri</vt:lpstr>
      <vt:lpstr>Courier New</vt:lpstr>
      <vt:lpstr>Impact</vt:lpstr>
      <vt:lpstr>Times New Roman</vt:lpstr>
      <vt:lpstr>Wingdings</vt:lpstr>
      <vt:lpstr>Orbit</vt:lpstr>
      <vt:lpstr>包装程序外壳对象</vt:lpstr>
      <vt:lpstr>Image</vt:lpstr>
      <vt:lpstr>Visio</vt:lpstr>
      <vt:lpstr>Equation</vt:lpstr>
      <vt:lpstr>Equation.KSEE3</vt:lpstr>
      <vt:lpstr>位图图像</vt:lpstr>
      <vt:lpstr>文档</vt:lpstr>
      <vt:lpstr>Chapter 03 Stack &amp; Queue  第三章 栈和队列 （8课时）</vt:lpstr>
      <vt:lpstr>本章学习的线索</vt:lpstr>
      <vt:lpstr>Chapter 3   Stack &amp; Queue</vt:lpstr>
      <vt:lpstr>Content</vt:lpstr>
      <vt:lpstr>3.1 Stack and its ADT</vt:lpstr>
      <vt:lpstr>Top &amp; Bottom</vt:lpstr>
      <vt:lpstr>Examples of Push and Pop</vt:lpstr>
      <vt:lpstr>PowerPoint 演示文稿</vt:lpstr>
      <vt:lpstr>ADT of Stack</vt:lpstr>
      <vt:lpstr>Stack ADT</vt:lpstr>
      <vt:lpstr>Content</vt:lpstr>
      <vt:lpstr>3.2 Implementation of Stack</vt:lpstr>
      <vt:lpstr>Sequential Stack</vt:lpstr>
      <vt:lpstr>PowerPoint 演示文稿</vt:lpstr>
      <vt:lpstr>PowerPoint 演示文稿</vt:lpstr>
      <vt:lpstr>PowerPoint 演示文稿</vt:lpstr>
      <vt:lpstr>PowerPoint 演示文稿</vt:lpstr>
      <vt:lpstr>PowerPoint 演示文稿</vt:lpstr>
      <vt:lpstr>变体：多栈共享 - 2栈</vt:lpstr>
      <vt:lpstr>变体：多栈共享 - n栈</vt:lpstr>
      <vt:lpstr>变体：可变长度顺序栈</vt:lpstr>
      <vt:lpstr>可变长度顺序栈</vt:lpstr>
      <vt:lpstr>PowerPoint 演示文稿</vt:lpstr>
      <vt:lpstr>Example</vt:lpstr>
      <vt:lpstr>PowerPoint 演示文稿</vt:lpstr>
      <vt:lpstr>Linked stack</vt:lpstr>
      <vt:lpstr>PowerPoint 演示文稿</vt:lpstr>
      <vt:lpstr>PowerPoint 演示文稿</vt:lpstr>
      <vt:lpstr>PowerPoint 演示文稿</vt:lpstr>
      <vt:lpstr>PowerPoint 演示文稿</vt:lpstr>
      <vt:lpstr>PowerPoint 演示文稿</vt:lpstr>
      <vt:lpstr>Content</vt:lpstr>
      <vt:lpstr>3.3 Applications of Stack</vt:lpstr>
      <vt:lpstr>PowerPoint 演示文稿</vt:lpstr>
      <vt:lpstr>PowerPoint 演示文稿</vt:lpstr>
      <vt:lpstr>PowerPoint 演示文稿</vt:lpstr>
      <vt:lpstr>算法核心步骤</vt:lpstr>
      <vt:lpstr>算法核心步骤</vt:lpstr>
      <vt:lpstr>算法核心步骤</vt:lpstr>
      <vt:lpstr>算法核心步骤</vt:lpstr>
      <vt:lpstr>算法核心步骤</vt:lpstr>
      <vt:lpstr>Bracket Matching Program</vt:lpstr>
      <vt:lpstr>PowerPoint 演示文稿</vt:lpstr>
      <vt:lpstr>PowerPoint 演示文稿</vt:lpstr>
      <vt:lpstr>PowerPoint 演示文稿</vt:lpstr>
      <vt:lpstr>PowerPoint 演示文稿</vt:lpstr>
      <vt:lpstr>PowerPoint 演示文稿</vt:lpstr>
      <vt:lpstr>PowerPoint 演示文稿</vt:lpstr>
      <vt:lpstr>算符间优先级</vt:lpstr>
      <vt:lpstr>PowerPoint 演示文稿</vt:lpstr>
      <vt:lpstr>算法核心步骤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Obtaining command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Priority of operators</vt:lpstr>
      <vt:lpstr>PowerPoint 演示文稿</vt:lpstr>
      <vt:lpstr>PowerPoint 演示文稿</vt:lpstr>
      <vt:lpstr>PowerPoint 演示文稿</vt:lpstr>
      <vt:lpstr>Program</vt:lpstr>
      <vt:lpstr>Program</vt:lpstr>
      <vt:lpstr>Content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Procedure of function calling</vt:lpstr>
      <vt:lpstr>PowerPoint 演示文稿</vt:lpstr>
      <vt:lpstr>PowerPoint 演示文稿</vt:lpstr>
      <vt:lpstr>PowerPoint 演示文稿</vt:lpstr>
      <vt:lpstr>Tree of subprogram calls</vt:lpstr>
      <vt:lpstr>Example: Hanoi tower</vt:lpstr>
      <vt:lpstr>PowerPoint 演示文稿</vt:lpstr>
      <vt:lpstr>Recursive solution of Hanoi tower</vt:lpstr>
      <vt:lpstr>PowerPoint 演示文稿</vt:lpstr>
      <vt:lpstr>PowerPoint 演示文稿</vt:lpstr>
      <vt:lpstr>PowerPoint 演示文稿</vt:lpstr>
      <vt:lpstr>PowerPoint 演示文稿</vt:lpstr>
      <vt:lpstr>Recursive calling</vt:lpstr>
      <vt:lpstr>递归函数到非递归函数的转换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Content</vt:lpstr>
      <vt:lpstr>3.5 Queue and its ADT</vt:lpstr>
      <vt:lpstr>PowerPoint 演示文稿</vt:lpstr>
      <vt:lpstr>Queue ADT</vt:lpstr>
      <vt:lpstr>Content</vt:lpstr>
      <vt:lpstr>3.6 Implementation of Queue</vt:lpstr>
      <vt:lpstr>Linked queue</vt:lpstr>
      <vt:lpstr>PowerPoint 演示文稿</vt:lpstr>
      <vt:lpstr>PowerPoint 演示文稿</vt:lpstr>
      <vt:lpstr>PowerPoint 演示文稿</vt:lpstr>
      <vt:lpstr>PowerPoint 演示文稿</vt:lpstr>
      <vt:lpstr>Sequential queue</vt:lpstr>
      <vt:lpstr>Problems of sequential queue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Variable length Sequential queue</vt:lpstr>
      <vt:lpstr>PowerPoint 演示文稿</vt:lpstr>
      <vt:lpstr>PowerPoint 演示文稿</vt:lpstr>
      <vt:lpstr>Content</vt:lpstr>
      <vt:lpstr>3.7 Applications of Queue</vt:lpstr>
      <vt:lpstr>PowerPoint 演示文稿</vt:lpstr>
      <vt:lpstr>PowerPoint 演示文稿</vt:lpstr>
      <vt:lpstr>PowerPoint 演示文稿</vt:lpstr>
      <vt:lpstr>PowerPoint 演示文稿</vt:lpstr>
      <vt:lpstr>Principle</vt:lpstr>
      <vt:lpstr>Principle</vt:lpstr>
      <vt:lpstr>PowerPoint 演示文稿</vt:lpstr>
      <vt:lpstr>PowerPoint 演示文稿</vt:lpstr>
      <vt:lpstr>PowerPoint 演示文稿</vt:lpstr>
      <vt:lpstr>PowerPoint 演示文稿</vt:lpstr>
      <vt:lpstr>例子2：运动会项目安排</vt:lpstr>
      <vt:lpstr>PowerPoint 演示文稿</vt:lpstr>
      <vt:lpstr>PowerPoint 演示文稿</vt:lpstr>
      <vt:lpstr>求解方法</vt:lpstr>
      <vt:lpstr>PowerPoint 演示文稿</vt:lpstr>
      <vt:lpstr>PowerPoint 演示文稿</vt:lpstr>
      <vt:lpstr>PowerPoint 演示文稿</vt:lpstr>
      <vt:lpstr>PowerPoint 演示文稿</vt:lpstr>
      <vt:lpstr>Content</vt:lpstr>
      <vt:lpstr>Conclusion</vt:lpstr>
      <vt:lpstr>3.8 Other special list*</vt:lpstr>
      <vt:lpstr>PowerPoint 演示文稿</vt:lpstr>
      <vt:lpstr>PowerPoint 演示文稿</vt:lpstr>
      <vt:lpstr>PowerPoint 演示文稿</vt:lpstr>
      <vt:lpstr>补充: 中缀前缀</vt:lpstr>
      <vt:lpstr>举例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栈和队列</dc:title>
  <dc:creator>QWang</dc:creator>
  <cp:lastModifiedBy>Xingyu Liao</cp:lastModifiedBy>
  <cp:revision>1286</cp:revision>
  <dcterms:created xsi:type="dcterms:W3CDTF">2022-03-06T11:26:00Z</dcterms:created>
  <dcterms:modified xsi:type="dcterms:W3CDTF">2024-04-06T14:19:25Z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2052-11.8.6.8810</vt:lpwstr>
  </property>
</Properties>
</file>